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1"/>
  </p:notesMasterIdLst>
  <p:sldIdLst>
    <p:sldId id="1154" r:id="rId2"/>
    <p:sldId id="1155" r:id="rId3"/>
    <p:sldId id="1166" r:id="rId4"/>
    <p:sldId id="1116" r:id="rId5"/>
    <p:sldId id="1115" r:id="rId6"/>
    <p:sldId id="673" r:id="rId7"/>
    <p:sldId id="675" r:id="rId8"/>
    <p:sldId id="676" r:id="rId9"/>
    <p:sldId id="677" r:id="rId10"/>
    <p:sldId id="678" r:id="rId11"/>
    <p:sldId id="679" r:id="rId12"/>
    <p:sldId id="680" r:id="rId13"/>
    <p:sldId id="482" r:id="rId14"/>
    <p:sldId id="682" r:id="rId15"/>
    <p:sldId id="683" r:id="rId16"/>
    <p:sldId id="681" r:id="rId17"/>
    <p:sldId id="684" r:id="rId18"/>
    <p:sldId id="685" r:id="rId19"/>
    <p:sldId id="966" r:id="rId20"/>
    <p:sldId id="689" r:id="rId21"/>
    <p:sldId id="690" r:id="rId22"/>
    <p:sldId id="691" r:id="rId23"/>
    <p:sldId id="692" r:id="rId24"/>
    <p:sldId id="693" r:id="rId25"/>
    <p:sldId id="696" r:id="rId26"/>
    <p:sldId id="698" r:id="rId27"/>
    <p:sldId id="699" r:id="rId28"/>
    <p:sldId id="714" r:id="rId29"/>
    <p:sldId id="701" r:id="rId30"/>
    <p:sldId id="702" r:id="rId31"/>
    <p:sldId id="703" r:id="rId32"/>
    <p:sldId id="704" r:id="rId33"/>
    <p:sldId id="705" r:id="rId34"/>
    <p:sldId id="708" r:id="rId35"/>
    <p:sldId id="735" r:id="rId36"/>
    <p:sldId id="711" r:id="rId37"/>
    <p:sldId id="712" r:id="rId38"/>
    <p:sldId id="713" r:id="rId39"/>
    <p:sldId id="720" r:id="rId40"/>
    <p:sldId id="721" r:id="rId41"/>
    <p:sldId id="722" r:id="rId42"/>
    <p:sldId id="736" r:id="rId43"/>
    <p:sldId id="723" r:id="rId44"/>
    <p:sldId id="1114" r:id="rId45"/>
    <p:sldId id="738" r:id="rId46"/>
    <p:sldId id="740" r:id="rId47"/>
    <p:sldId id="741" r:id="rId48"/>
    <p:sldId id="729" r:id="rId49"/>
    <p:sldId id="742" r:id="rId50"/>
    <p:sldId id="745" r:id="rId51"/>
    <p:sldId id="748" r:id="rId52"/>
    <p:sldId id="744" r:id="rId53"/>
    <p:sldId id="749" r:id="rId54"/>
    <p:sldId id="751" r:id="rId55"/>
    <p:sldId id="731" r:id="rId56"/>
    <p:sldId id="732" r:id="rId57"/>
    <p:sldId id="733" r:id="rId58"/>
    <p:sldId id="758" r:id="rId59"/>
    <p:sldId id="759" r:id="rId60"/>
    <p:sldId id="765" r:id="rId61"/>
    <p:sldId id="763" r:id="rId62"/>
    <p:sldId id="764" r:id="rId63"/>
    <p:sldId id="767" r:id="rId64"/>
    <p:sldId id="1131" r:id="rId65"/>
    <p:sldId id="1168" r:id="rId66"/>
    <p:sldId id="1169" r:id="rId67"/>
    <p:sldId id="1170" r:id="rId68"/>
    <p:sldId id="1171" r:id="rId69"/>
    <p:sldId id="1172"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B0B"/>
    <a:srgbClr val="FFFF00"/>
    <a:srgbClr val="585858"/>
    <a:srgbClr val="0078C1"/>
    <a:srgbClr val="D45500"/>
    <a:srgbClr val="3A5065"/>
    <a:srgbClr val="003380"/>
    <a:srgbClr val="550000"/>
    <a:srgbClr val="DEDEDE"/>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69300" autoAdjust="0"/>
  </p:normalViewPr>
  <p:slideViewPr>
    <p:cSldViewPr snapToGrid="0">
      <p:cViewPr varScale="1">
        <p:scale>
          <a:sx n="51" d="100"/>
          <a:sy n="51" d="100"/>
        </p:scale>
        <p:origin x="1854" y="78"/>
      </p:cViewPr>
      <p:guideLst/>
    </p:cSldViewPr>
  </p:slideViewPr>
  <p:notesTextViewPr>
    <p:cViewPr>
      <p:scale>
        <a:sx n="1" d="1"/>
        <a:sy n="1" d="1"/>
      </p:scale>
      <p:origin x="0" y="-318"/>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B4E03-DB6C-4210-AA1B-167BB1F46911}" type="datetimeFigureOut">
              <a:rPr lang="en-GB" smtClean="0"/>
              <a:t>04/06/2017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26D3B5-75D9-4B81-9605-012F6554737F}" type="slidenum">
              <a:rPr lang="en-GB" smtClean="0"/>
              <a:t>‹#›</a:t>
            </a:fld>
            <a:endParaRPr lang="en-GB"/>
          </a:p>
        </p:txBody>
      </p:sp>
    </p:spTree>
    <p:extLst>
      <p:ext uri="{BB962C8B-B14F-4D97-AF65-F5344CB8AC3E}">
        <p14:creationId xmlns:p14="http://schemas.microsoft.com/office/powerpoint/2010/main" val="2875170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byob.berkeley.edu/"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 brief introduction outlining the purpose</a:t>
            </a:r>
            <a:r>
              <a:rPr lang="en-US" altLang="en-US" baseline="0" dirty="0" smtClean="0"/>
              <a:t> of the Tenderfoot project.</a:t>
            </a:r>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6BDF44-BAC6-4B3F-A27F-92D10597B52D}" type="slidenum">
              <a:rPr lang="en-US" altLang="en-US"/>
              <a:pPr/>
              <a:t>1</a:t>
            </a:fld>
            <a:endParaRPr lang="en-US" altLang="en-US"/>
          </a:p>
        </p:txBody>
      </p:sp>
    </p:spTree>
    <p:extLst>
      <p:ext uri="{BB962C8B-B14F-4D97-AF65-F5344CB8AC3E}">
        <p14:creationId xmlns:p14="http://schemas.microsoft.com/office/powerpoint/2010/main" val="4262879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Developing</a:t>
            </a:r>
            <a:r>
              <a:rPr lang="en-GB" baseline="0" dirty="0" smtClean="0"/>
              <a:t> t</a:t>
            </a:r>
            <a:r>
              <a:rPr lang="en-GB" dirty="0" smtClean="0"/>
              <a:t>hat ‘way of thinking’, which we commonly refer to as Computational Thinking</a:t>
            </a:r>
            <a:r>
              <a:rPr lang="en-GB" baseline="0" dirty="0" smtClean="0"/>
              <a:t> is our rationale.</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a:t>
            </a:fld>
            <a:endParaRPr lang="en-GB"/>
          </a:p>
        </p:txBody>
      </p:sp>
    </p:spTree>
    <p:extLst>
      <p:ext uri="{BB962C8B-B14F-4D97-AF65-F5344CB8AC3E}">
        <p14:creationId xmlns:p14="http://schemas.microsoft.com/office/powerpoint/2010/main" val="3357211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baseline="0" dirty="0" smtClean="0"/>
              <a:t>Computational Thinking is made explicit in the Purpose of Study that introduces both the primary and secondary programmes of study …</a:t>
            </a:r>
          </a:p>
        </p:txBody>
      </p:sp>
      <p:sp>
        <p:nvSpPr>
          <p:cNvPr id="4" name="Slide Number Placeholder 3"/>
          <p:cNvSpPr>
            <a:spLocks noGrp="1"/>
          </p:cNvSpPr>
          <p:nvPr>
            <p:ph type="sldNum" sz="quarter" idx="10"/>
          </p:nvPr>
        </p:nvSpPr>
        <p:spPr/>
        <p:txBody>
          <a:bodyPr/>
          <a:lstStyle/>
          <a:p>
            <a:fld id="{D426D3B5-75D9-4B81-9605-012F6554737F}" type="slidenum">
              <a:rPr lang="en-GB" smtClean="0"/>
              <a:t>11</a:t>
            </a:fld>
            <a:endParaRPr lang="en-GB" dirty="0"/>
          </a:p>
        </p:txBody>
      </p:sp>
    </p:spTree>
    <p:extLst>
      <p:ext uri="{BB962C8B-B14F-4D97-AF65-F5344CB8AC3E}">
        <p14:creationId xmlns:p14="http://schemas.microsoft.com/office/powerpoint/2010/main" val="3024364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baseline="0" dirty="0" smtClean="0"/>
              <a:t>It goes on to say how this can be applied through programming.</a:t>
            </a:r>
          </a:p>
        </p:txBody>
      </p:sp>
      <p:sp>
        <p:nvSpPr>
          <p:cNvPr id="4" name="Slide Number Placeholder 3"/>
          <p:cNvSpPr>
            <a:spLocks noGrp="1"/>
          </p:cNvSpPr>
          <p:nvPr>
            <p:ph type="sldNum" sz="quarter" idx="10"/>
          </p:nvPr>
        </p:nvSpPr>
        <p:spPr/>
        <p:txBody>
          <a:bodyPr/>
          <a:lstStyle/>
          <a:p>
            <a:fld id="{D426D3B5-75D9-4B81-9605-012F6554737F}" type="slidenum">
              <a:rPr lang="en-GB" smtClean="0"/>
              <a:t>12</a:t>
            </a:fld>
            <a:endParaRPr lang="en-GB" dirty="0"/>
          </a:p>
        </p:txBody>
      </p:sp>
    </p:spTree>
    <p:extLst>
      <p:ext uri="{BB962C8B-B14F-4D97-AF65-F5344CB8AC3E}">
        <p14:creationId xmlns:p14="http://schemas.microsoft.com/office/powerpoint/2010/main" val="818797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a:t>
            </a:fld>
            <a:endParaRPr lang="en-GB"/>
          </a:p>
        </p:txBody>
      </p:sp>
    </p:spTree>
    <p:extLst>
      <p:ext uri="{BB962C8B-B14F-4D97-AF65-F5344CB8AC3E}">
        <p14:creationId xmlns:p14="http://schemas.microsoft.com/office/powerpoint/2010/main" val="14083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a:t>
            </a:fld>
            <a:endParaRPr lang="en-GB"/>
          </a:p>
        </p:txBody>
      </p:sp>
    </p:spTree>
    <p:extLst>
      <p:ext uri="{BB962C8B-B14F-4D97-AF65-F5344CB8AC3E}">
        <p14:creationId xmlns:p14="http://schemas.microsoft.com/office/powerpoint/2010/main" val="1934409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a:t>
            </a:fld>
            <a:endParaRPr lang="en-GB"/>
          </a:p>
        </p:txBody>
      </p:sp>
    </p:spTree>
    <p:extLst>
      <p:ext uri="{BB962C8B-B14F-4D97-AF65-F5344CB8AC3E}">
        <p14:creationId xmlns:p14="http://schemas.microsoft.com/office/powerpoint/2010/main" val="2867262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So</a:t>
            </a:r>
            <a:r>
              <a:rPr lang="en-GB" baseline="0" dirty="0" smtClean="0"/>
              <a:t> teaching programming involves a conceptual approach. These concepts can be easily transferred from one programming language to another, but also to approaching problems on other, non programming contexts.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a:t>
            </a:fld>
            <a:endParaRPr lang="en-GB"/>
          </a:p>
        </p:txBody>
      </p:sp>
    </p:spTree>
    <p:extLst>
      <p:ext uri="{BB962C8B-B14F-4D97-AF65-F5344CB8AC3E}">
        <p14:creationId xmlns:p14="http://schemas.microsoft.com/office/powerpoint/2010/main" val="3584748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CAS</a:t>
            </a:r>
            <a:r>
              <a:rPr lang="en-GB" baseline="0" dirty="0" smtClean="0"/>
              <a:t> have produced a poster that highlights these concepts – great for the classroom wall, so you can keep referring to them whenever the opportunity arises. We’ll be doing this throughout these sessions. They are … each will be revealed on a click.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a:t>
            </a:fld>
            <a:endParaRPr lang="en-GB"/>
          </a:p>
        </p:txBody>
      </p:sp>
    </p:spTree>
    <p:extLst>
      <p:ext uri="{BB962C8B-B14F-4D97-AF65-F5344CB8AC3E}">
        <p14:creationId xmlns:p14="http://schemas.microsoft.com/office/powerpoint/2010/main" val="4043015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A</a:t>
            </a:r>
            <a:r>
              <a:rPr lang="en-GB" baseline="0" dirty="0" smtClean="0"/>
              <a:t> simple way to get this across is to suggest to children that thinking like a computer scientist is a special way of looking at the world. Very soon, they will be seeing algorithms everywhere. They will be breaking problems down, spotting patterns and recognising this weird thing called abstraction, again and again and again.</a:t>
            </a:r>
          </a:p>
          <a:p>
            <a:endParaRPr lang="en-GB" baseline="0" dirty="0" smtClean="0"/>
          </a:p>
          <a:p>
            <a:r>
              <a:rPr lang="en-GB" baseline="0" dirty="0" smtClean="0"/>
              <a:t>Many CAS members offer CPD in particular programming languages. Regardless of the language, the concepts should be the same. The language is secondary, the concepts are key – hence the name of this session (title appears on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a:t>
            </a:fld>
            <a:endParaRPr lang="en-GB"/>
          </a:p>
        </p:txBody>
      </p:sp>
    </p:spTree>
    <p:extLst>
      <p:ext uri="{BB962C8B-B14F-4D97-AF65-F5344CB8AC3E}">
        <p14:creationId xmlns:p14="http://schemas.microsoft.com/office/powerpoint/2010/main" val="3726044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let’s start by outlining</a:t>
            </a:r>
            <a:r>
              <a:rPr lang="en-GB" baseline="0" dirty="0" smtClean="0"/>
              <a:t> the key concepts and looking at how we can ensure continuity from primary.</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19</a:t>
            </a:fld>
            <a:endParaRPr lang="en-GB"/>
          </a:p>
        </p:txBody>
      </p:sp>
    </p:spTree>
    <p:extLst>
      <p:ext uri="{BB962C8B-B14F-4D97-AF65-F5344CB8AC3E}">
        <p14:creationId xmlns:p14="http://schemas.microsoft.com/office/powerpoint/2010/main" val="1559108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Introductory slides that establish a common format to the start of a Master Teacher session. Please</a:t>
            </a:r>
            <a:r>
              <a:rPr lang="en-GB" baseline="0" dirty="0" smtClean="0"/>
              <a:t> do </a:t>
            </a:r>
            <a:r>
              <a:rPr lang="en-GB" dirty="0" smtClean="0"/>
              <a:t>stress the ethos at the start: there is no them – only us! If our subject is to develop all practising teachers</a:t>
            </a:r>
            <a:r>
              <a:rPr lang="en-GB" baseline="0" dirty="0" smtClean="0"/>
              <a:t> have valuable contributions to make, regardless of prior experience. The CAS model recognises that good pedagogy is a process of discussion and development, facilitated through our Community of Practice. </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a:t>
            </a:fld>
            <a:endParaRPr lang="en-GB" dirty="0"/>
          </a:p>
        </p:txBody>
      </p:sp>
    </p:spTree>
    <p:extLst>
      <p:ext uri="{BB962C8B-B14F-4D97-AF65-F5344CB8AC3E}">
        <p14:creationId xmlns:p14="http://schemas.microsoft.com/office/powerpoint/2010/main" val="1087471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We’ll start with a quick history lesson. What do</a:t>
            </a:r>
            <a:r>
              <a:rPr lang="en-GB" baseline="0" dirty="0" smtClean="0"/>
              <a:t> you think of when you see this image? If your answer wasn’t LOGO, you’re clearly not from a certain generation. Logo was the first educational programming language, developed in the 1960’s and 70’s by this man (click), Seymour </a:t>
            </a:r>
            <a:r>
              <a:rPr lang="en-GB" baseline="0" dirty="0" err="1" smtClean="0"/>
              <a:t>Papert</a:t>
            </a:r>
            <a:r>
              <a:rPr lang="en-GB" baseline="0" dirty="0" smtClean="0"/>
              <a:t>. Logo was used to write programs for floor turtles, like the one shown. It was the forerunner of many of the devices we see in Primary schools today, such as </a:t>
            </a:r>
            <a:r>
              <a:rPr lang="en-GB" baseline="0" dirty="0" err="1" smtClean="0"/>
              <a:t>BeeBots</a:t>
            </a:r>
            <a:r>
              <a:rPr lang="en-GB" baseline="0" dirty="0" smtClean="0"/>
              <a:t>.</a:t>
            </a:r>
          </a:p>
          <a:p>
            <a:endParaRPr lang="en-GB" baseline="0" dirty="0" smtClean="0"/>
          </a:p>
          <a:p>
            <a:r>
              <a:rPr lang="en-GB" baseline="0" dirty="0" err="1" smtClean="0"/>
              <a:t>Papert</a:t>
            </a:r>
            <a:r>
              <a:rPr lang="en-GB" baseline="0" dirty="0" smtClean="0"/>
              <a:t> worked at the </a:t>
            </a:r>
            <a:r>
              <a:rPr lang="en-GB" baseline="0" dirty="0" err="1" smtClean="0"/>
              <a:t>Massechusettes</a:t>
            </a:r>
            <a:r>
              <a:rPr lang="en-GB" baseline="0" dirty="0" smtClean="0"/>
              <a:t> Institute of Technology (MIT) and wrote a seminal book (click), </a:t>
            </a:r>
            <a:r>
              <a:rPr lang="en-GB" baseline="0" dirty="0" err="1" smtClean="0"/>
              <a:t>Mindstorms</a:t>
            </a:r>
            <a:r>
              <a:rPr lang="en-GB" baseline="0" dirty="0" smtClean="0"/>
              <a:t>: Children, Computing and Powerful Ideas. Many of these ideas shape our approach to teaching today.</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20</a:t>
            </a:fld>
            <a:endParaRPr lang="en-GB"/>
          </a:p>
        </p:txBody>
      </p:sp>
    </p:spTree>
    <p:extLst>
      <p:ext uri="{BB962C8B-B14F-4D97-AF65-F5344CB8AC3E}">
        <p14:creationId xmlns:p14="http://schemas.microsoft.com/office/powerpoint/2010/main" val="3177969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a:t>
            </a:r>
            <a:r>
              <a:rPr lang="en-GB" baseline="0" dirty="0" smtClean="0"/>
              <a:t> name </a:t>
            </a:r>
            <a:r>
              <a:rPr lang="en-GB" baseline="0" dirty="0" err="1" smtClean="0"/>
              <a:t>Mindstorms</a:t>
            </a:r>
            <a:r>
              <a:rPr lang="en-GB" baseline="0" dirty="0" smtClean="0"/>
              <a:t> might be familiar from the programmable Lego kits. Seymour </a:t>
            </a:r>
            <a:r>
              <a:rPr lang="en-GB" baseline="0" dirty="0" err="1" smtClean="0"/>
              <a:t>Papert</a:t>
            </a:r>
            <a:r>
              <a:rPr lang="en-GB" baseline="0" dirty="0" smtClean="0"/>
              <a:t> was involved in the early development of these. </a:t>
            </a:r>
            <a:r>
              <a:rPr lang="en-GB" baseline="0" dirty="0" err="1" smtClean="0"/>
              <a:t>Mindstorms</a:t>
            </a:r>
            <a:r>
              <a:rPr lang="en-GB" baseline="0" dirty="0" smtClean="0"/>
              <a:t> (the book) appeared in 1980 when educational software was just beginning… </a:t>
            </a:r>
            <a:r>
              <a:rPr lang="en-GB" dirty="0" smtClean="0"/>
              <a:t>… and yet </a:t>
            </a:r>
            <a:r>
              <a:rPr lang="en-GB" dirty="0" err="1" smtClean="0"/>
              <a:t>Papert</a:t>
            </a:r>
            <a:r>
              <a:rPr lang="en-GB" dirty="0" smtClean="0"/>
              <a:t> could</a:t>
            </a:r>
            <a:r>
              <a:rPr lang="en-GB" baseline="0" dirty="0" smtClean="0"/>
              <a:t> already see some of the dangers inherent in ‘drill and skill’ approaches. </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21</a:t>
            </a:fld>
            <a:endParaRPr lang="en-GB"/>
          </a:p>
        </p:txBody>
      </p:sp>
    </p:spTree>
    <p:extLst>
      <p:ext uri="{BB962C8B-B14F-4D97-AF65-F5344CB8AC3E}">
        <p14:creationId xmlns:p14="http://schemas.microsoft.com/office/powerpoint/2010/main" val="819595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It’s quite remarkable the insights </a:t>
            </a:r>
            <a:r>
              <a:rPr lang="en-GB" dirty="0" err="1" smtClean="0"/>
              <a:t>Papert</a:t>
            </a:r>
            <a:r>
              <a:rPr lang="en-GB" dirty="0" smtClean="0"/>
              <a:t> had. In the 1960’s people laughed when he suggested computers could be instruments for children’s learning, yet now we find ourselves standing on the shoulders of this educational</a:t>
            </a:r>
            <a:r>
              <a:rPr lang="en-GB" baseline="0" dirty="0" smtClean="0"/>
              <a:t> giant.</a:t>
            </a:r>
            <a:r>
              <a:rPr lang="en-GB" dirty="0" smtClean="0"/>
              <a:t> Quote</a:t>
            </a:r>
            <a:r>
              <a:rPr lang="en-GB" baseline="0" dirty="0" smtClean="0"/>
              <a:t> extends over 2 slides.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22</a:t>
            </a:fld>
            <a:endParaRPr lang="en-GB"/>
          </a:p>
        </p:txBody>
      </p:sp>
    </p:spTree>
    <p:extLst>
      <p:ext uri="{BB962C8B-B14F-4D97-AF65-F5344CB8AC3E}">
        <p14:creationId xmlns:p14="http://schemas.microsoft.com/office/powerpoint/2010/main" val="35760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23</a:t>
            </a:fld>
            <a:endParaRPr lang="en-GB"/>
          </a:p>
        </p:txBody>
      </p:sp>
    </p:spTree>
    <p:extLst>
      <p:ext uri="{BB962C8B-B14F-4D97-AF65-F5344CB8AC3E}">
        <p14:creationId xmlns:p14="http://schemas.microsoft.com/office/powerpoint/2010/main" val="168183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 goes on to say (quote again). In essence what he is arguing is (click) that children learn by doing</a:t>
            </a:r>
            <a:r>
              <a:rPr lang="en-GB" baseline="0" dirty="0" smtClean="0"/>
              <a:t> – something that should inform our approach today. Children cannot be taught didactically to program, but need to be presented with challenges through which they develop their own understanding.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24</a:t>
            </a:fld>
            <a:endParaRPr lang="en-GB"/>
          </a:p>
        </p:txBody>
      </p:sp>
    </p:spTree>
    <p:extLst>
      <p:ext uri="{BB962C8B-B14F-4D97-AF65-F5344CB8AC3E}">
        <p14:creationId xmlns:p14="http://schemas.microsoft.com/office/powerpoint/2010/main" val="2271440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man was a doctoral student of Seymour </a:t>
            </a:r>
            <a:r>
              <a:rPr lang="en-GB" baseline="0" dirty="0" err="1" smtClean="0"/>
              <a:t>Papert’s</a:t>
            </a:r>
            <a:r>
              <a:rPr lang="en-GB" baseline="0" dirty="0" smtClean="0"/>
              <a:t>. He too was involved in the development of Lego </a:t>
            </a:r>
            <a:r>
              <a:rPr lang="en-GB" baseline="0" dirty="0" err="1" smtClean="0"/>
              <a:t>Mindstorms</a:t>
            </a:r>
            <a:r>
              <a:rPr lang="en-GB" baseline="0" dirty="0" smtClean="0"/>
              <a:t> (click). Both appreciated how Lego helped develop creative play and how constructing things helped shape children’s ‘knowledge structures’. Does anyone know who he is and what he is famous for today? (Answer: Mitch Resnick created Scratch)</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25</a:t>
            </a:fld>
            <a:endParaRPr lang="en-GB"/>
          </a:p>
        </p:txBody>
      </p:sp>
    </p:spTree>
    <p:extLst>
      <p:ext uri="{BB962C8B-B14F-4D97-AF65-F5344CB8AC3E}">
        <p14:creationId xmlns:p14="http://schemas.microsoft.com/office/powerpoint/2010/main" val="1641716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Mitch Resnick,</a:t>
            </a:r>
            <a:r>
              <a:rPr lang="en-GB" baseline="0" dirty="0" smtClean="0"/>
              <a:t> ‘</a:t>
            </a:r>
            <a:r>
              <a:rPr lang="en-GB" baseline="0" dirty="0" err="1" smtClean="0"/>
              <a:t>Papert</a:t>
            </a:r>
            <a:r>
              <a:rPr lang="en-GB" baseline="0" dirty="0" smtClean="0"/>
              <a:t> Professor of Learning Research’ and Director of the Lifelong Kindergarten Group at MIT developed Scratch, launched in 2003. Next slide has a video (1min 20secs) explaining why.</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26</a:t>
            </a:fld>
            <a:endParaRPr lang="en-GB"/>
          </a:p>
        </p:txBody>
      </p:sp>
    </p:spTree>
    <p:extLst>
      <p:ext uri="{BB962C8B-B14F-4D97-AF65-F5344CB8AC3E}">
        <p14:creationId xmlns:p14="http://schemas.microsoft.com/office/powerpoint/2010/main" val="1619713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Scratch has been a game changer in education. There will be few Primary children who haven’t had some form of contact with it.</a:t>
            </a:r>
            <a:r>
              <a:rPr lang="en-GB" baseline="0" dirty="0" smtClean="0"/>
              <a:t> It has a very low floor of entry. It is a visual language, which removes the need to type commands. You can see the analogy with Lego in the way sequences can be snapped together.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27</a:t>
            </a:fld>
            <a:endParaRPr lang="en-GB"/>
          </a:p>
        </p:txBody>
      </p:sp>
    </p:spTree>
    <p:extLst>
      <p:ext uri="{BB962C8B-B14F-4D97-AF65-F5344CB8AC3E}">
        <p14:creationId xmlns:p14="http://schemas.microsoft.com/office/powerpoint/2010/main" val="3124350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Scratch</a:t>
            </a:r>
            <a:r>
              <a:rPr lang="en-GB" baseline="0" dirty="0" smtClean="0"/>
              <a:t> has spawned many variants – which have often extended it’s capabilities. One such variant (click), used to teach undergraduates at the University of Berkeley in California was BYOB (Build Your Own Blocks). This provides a seamless transition for pupils who already have some experience of Scratch, but is far more powerful.</a:t>
            </a:r>
          </a:p>
          <a:p>
            <a:endParaRPr lang="en-GB" baseline="0" dirty="0" smtClean="0"/>
          </a:p>
          <a:p>
            <a:r>
              <a:rPr lang="en-GB" baseline="0" dirty="0" smtClean="0"/>
              <a:t>(click) Don’t dismiss visual languages as ‘toy’ languages. They have a long history of pedagogical development and are the starting point for grasping computational concepts. Once grasped, they make the transition to text based coding much easier.</a:t>
            </a:r>
          </a:p>
          <a:p>
            <a:endParaRPr lang="en-GB" baseline="0" dirty="0" smtClean="0"/>
          </a:p>
          <a:p>
            <a:r>
              <a:rPr lang="en-GB" baseline="0" dirty="0" smtClean="0"/>
              <a:t>Its worth noting that both Scratch and BYOB now run ‘in the cloud’. These versions are Scratch 2 and Snap! (click). This has certain advantages, primarily no installation and being accessible from any computer online. But they also have disadvantages for schools with unreliable or limited connectivity. It is also another User ID for students to remember and any media they wish to use has to be uploaded to the cloud first. </a:t>
            </a:r>
          </a:p>
          <a:p>
            <a:r>
              <a:rPr lang="en-GB" baseline="0" dirty="0" smtClean="0"/>
              <a:t>At the time of writing, Snap! didn’t support multiple instruments which is essential for an upcoming project. We’ll therefore be using a local installation of BYOB in these examples. This situation will change with time and you may wish to use the online versions. Both are freely available from the </a:t>
            </a:r>
            <a:r>
              <a:rPr lang="en-GB" baseline="0" dirty="0" smtClean="0"/>
              <a:t>URL: Home page -</a:t>
            </a:r>
            <a:r>
              <a:rPr lang="en-GB" sz="1200" dirty="0" smtClean="0">
                <a:hlinkClick r:id="rId3"/>
              </a:rPr>
              <a:t> http</a:t>
            </a:r>
            <a:r>
              <a:rPr lang="en-GB" sz="1200" dirty="0" smtClean="0">
                <a:hlinkClick r:id="rId3"/>
              </a:rPr>
              <a:t>://</a:t>
            </a:r>
            <a:r>
              <a:rPr lang="en-GB" sz="1200" dirty="0" smtClean="0">
                <a:hlinkClick r:id="rId3"/>
              </a:rPr>
              <a:t>byob.berkeley.edu</a:t>
            </a:r>
            <a:r>
              <a:rPr lang="en-GB" sz="1200" dirty="0" smtClean="0"/>
              <a:t> and BYOB page - </a:t>
            </a:r>
            <a:r>
              <a:rPr lang="en-GB" dirty="0" smtClean="0"/>
              <a:t>goo.gl/biqgp3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28</a:t>
            </a:fld>
            <a:endParaRPr lang="en-GB"/>
          </a:p>
        </p:txBody>
      </p:sp>
    </p:spTree>
    <p:extLst>
      <p:ext uri="{BB962C8B-B14F-4D97-AF65-F5344CB8AC3E}">
        <p14:creationId xmlns:p14="http://schemas.microsoft.com/office/powerpoint/2010/main" val="4258984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Before we start, ensure everyone can open</a:t>
            </a:r>
            <a:r>
              <a:rPr lang="en-GB" baseline="0" dirty="0" smtClean="0"/>
              <a:t> BYOB. Use this to </a:t>
            </a:r>
            <a:r>
              <a:rPr lang="en-GB" baseline="0" dirty="0" err="1" smtClean="0"/>
              <a:t>to</a:t>
            </a:r>
            <a:r>
              <a:rPr lang="en-GB" baseline="0" dirty="0" smtClean="0"/>
              <a:t> stress the similarity with Scratch – 3 slides simply show different drawers of commands which are just the same as Scratch.</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29</a:t>
            </a:fld>
            <a:endParaRPr lang="en-GB"/>
          </a:p>
        </p:txBody>
      </p:sp>
    </p:spTree>
    <p:extLst>
      <p:ext uri="{BB962C8B-B14F-4D97-AF65-F5344CB8AC3E}">
        <p14:creationId xmlns:p14="http://schemas.microsoft.com/office/powerpoint/2010/main" val="3569443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Reminder</a:t>
            </a:r>
            <a:r>
              <a:rPr lang="en-GB" baseline="0" dirty="0" smtClean="0"/>
              <a:t> to go through formalities at start. Placeholders for specific details</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a:t>
            </a:fld>
            <a:endParaRPr lang="en-GB" dirty="0"/>
          </a:p>
        </p:txBody>
      </p:sp>
    </p:spTree>
    <p:extLst>
      <p:ext uri="{BB962C8B-B14F-4D97-AF65-F5344CB8AC3E}">
        <p14:creationId xmlns:p14="http://schemas.microsoft.com/office/powerpoint/2010/main" val="1502478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Ensure your audience are</a:t>
            </a:r>
            <a:r>
              <a:rPr lang="en-GB" baseline="0" dirty="0" smtClean="0"/>
              <a:t> familiar with dragging blocks to create scripts. Point out the ‘hat’ blocks which sit on top of scripts and act as the trigger to execute the commands. Here we program different keys on the keyboard to act as triggers to play notes.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32</a:t>
            </a:fld>
            <a:endParaRPr lang="en-GB"/>
          </a:p>
        </p:txBody>
      </p:sp>
    </p:spTree>
    <p:extLst>
      <p:ext uri="{BB962C8B-B14F-4D97-AF65-F5344CB8AC3E}">
        <p14:creationId xmlns:p14="http://schemas.microsoft.com/office/powerpoint/2010/main" val="31317764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We’ve talked a lot in the introduction. The focus of this session is concepts and continuity. What we want to do</a:t>
            </a:r>
            <a:r>
              <a:rPr lang="en-GB" baseline="0" dirty="0" smtClean="0"/>
              <a:t> is constantly reinforce 1 big idea – that this is about developing Computational Thinking (click). </a:t>
            </a:r>
          </a:p>
          <a:p>
            <a:endParaRPr lang="en-GB" baseline="0" dirty="0" smtClean="0"/>
          </a:p>
          <a:p>
            <a:r>
              <a:rPr lang="en-GB" baseline="0" dirty="0" smtClean="0"/>
              <a:t>We’ll suggest two activities, involving 3 key constructs to illustrate 4 central concepts.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33</a:t>
            </a:fld>
            <a:endParaRPr lang="en-GB"/>
          </a:p>
        </p:txBody>
      </p:sp>
    </p:spTree>
    <p:extLst>
      <p:ext uri="{BB962C8B-B14F-4D97-AF65-F5344CB8AC3E}">
        <p14:creationId xmlns:p14="http://schemas.microsoft.com/office/powerpoint/2010/main" val="14418839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a:t>
            </a:r>
            <a:r>
              <a:rPr lang="en-GB" baseline="0" dirty="0" smtClean="0"/>
              <a:t> final point - j</a:t>
            </a:r>
            <a:r>
              <a:rPr lang="en-GB" dirty="0" smtClean="0"/>
              <a:t>ust</a:t>
            </a:r>
            <a:r>
              <a:rPr lang="en-GB" baseline="0" dirty="0" smtClean="0"/>
              <a:t> like children learning to walk, you, or your audience will learn through doing. Nobody can ‘tell’ a child how to walk – they learn by falling over … again and again and again.</a:t>
            </a:r>
          </a:p>
          <a:p>
            <a:endParaRPr lang="en-GB" baseline="0" dirty="0" smtClean="0"/>
          </a:p>
          <a:p>
            <a:r>
              <a:rPr lang="en-GB" baseline="0" dirty="0" smtClean="0"/>
              <a:t>So it is with programming, but a challenge facing teachers is managing that within a class. A parent may pick a child up, but you can’t be picking 30 children up all the time. There are many ideas being shared by teachers in this regard – one very effective method is to develop paired programming. Working in pairs allows discussion and develops the ability to articulate your thoughts. So one person constructs the program from the instructions of another.</a:t>
            </a:r>
            <a:endParaRPr lang="en-GB" dirty="0"/>
          </a:p>
        </p:txBody>
      </p:sp>
      <p:sp>
        <p:nvSpPr>
          <p:cNvPr id="4" name="Slide Number Placeholder 3"/>
          <p:cNvSpPr>
            <a:spLocks noGrp="1"/>
          </p:cNvSpPr>
          <p:nvPr>
            <p:ph type="sldNum" sz="quarter" idx="10"/>
          </p:nvPr>
        </p:nvSpPr>
        <p:spPr/>
        <p:txBody>
          <a:bodyPr/>
          <a:lstStyle/>
          <a:p>
            <a:fld id="{1598ED06-8BD9-418B-A292-DE9C9F686DF9}" type="slidenum">
              <a:rPr lang="en-GB" smtClean="0"/>
              <a:t>34</a:t>
            </a:fld>
            <a:endParaRPr lang="en-GB"/>
          </a:p>
        </p:txBody>
      </p:sp>
    </p:spTree>
    <p:extLst>
      <p:ext uri="{BB962C8B-B14F-4D97-AF65-F5344CB8AC3E}">
        <p14:creationId xmlns:p14="http://schemas.microsoft.com/office/powerpoint/2010/main" val="3193934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We’re going</a:t>
            </a:r>
            <a:r>
              <a:rPr lang="en-GB" baseline="0" dirty="0" smtClean="0"/>
              <a:t> to give children a couple of programming projects. Programming need not be intimidating- on fact it is based on just three simple ideas, or constructs. We could call them the ‘big 3’:</a:t>
            </a:r>
          </a:p>
          <a:p>
            <a:r>
              <a:rPr lang="en-GB" baseline="0" dirty="0" smtClean="0"/>
              <a:t>(click) </a:t>
            </a:r>
          </a:p>
          <a:p>
            <a:r>
              <a:rPr lang="en-GB" baseline="0" dirty="0" smtClean="0"/>
              <a:t>Sequence – the challenge of arranging instructions into the correct order.</a:t>
            </a:r>
          </a:p>
          <a:p>
            <a:r>
              <a:rPr lang="en-GB" baseline="0" dirty="0" smtClean="0"/>
              <a:t>Selection – allowing a program to branch down a different route IF a certain condition is met and</a:t>
            </a:r>
          </a:p>
          <a:p>
            <a:r>
              <a:rPr lang="en-GB" baseline="0" dirty="0" smtClean="0"/>
              <a:t>Repetition –sometimes referred to as Iteration Allowing us to repeat sequences of commands by looping back. </a:t>
            </a:r>
          </a:p>
          <a:p>
            <a:endParaRPr lang="en-GB" baseline="0" dirty="0" smtClean="0"/>
          </a:p>
          <a:p>
            <a:r>
              <a:rPr lang="en-GB" baseline="0" dirty="0" smtClean="0"/>
              <a:t>It’s useful to repeat these constructs regularly and often. Perhaps get the children to chant them back in response to a prompt; “There are only 3 constructs in programming. They are?” Response in a loud voice, all together; “Sequence, Selection and Repetition” It’s worth noting too, that when introducing programming this probably represents the order of complexity of the constructs. Children generally find conditional IF statements easier than loops.</a:t>
            </a:r>
          </a:p>
          <a:p>
            <a:endParaRPr lang="en-GB" baseline="0" dirty="0" smtClean="0"/>
          </a:p>
          <a:p>
            <a:r>
              <a:rPr lang="en-GB" baseline="0" dirty="0" smtClean="0"/>
              <a:t>Throughout any coding project, take the opportunity to highlight code and ask what construct(s) are exemplified.</a:t>
            </a:r>
            <a:endParaRPr lang="en-GB" dirty="0"/>
          </a:p>
        </p:txBody>
      </p:sp>
      <p:sp>
        <p:nvSpPr>
          <p:cNvPr id="4" name="Slide Number Placeholder 3"/>
          <p:cNvSpPr>
            <a:spLocks noGrp="1"/>
          </p:cNvSpPr>
          <p:nvPr>
            <p:ph type="sldNum" sz="quarter" idx="10"/>
          </p:nvPr>
        </p:nvSpPr>
        <p:spPr/>
        <p:txBody>
          <a:bodyPr/>
          <a:lstStyle/>
          <a:p>
            <a:fld id="{1598ED06-8BD9-418B-A292-DE9C9F686DF9}" type="slidenum">
              <a:rPr lang="en-GB" smtClean="0"/>
              <a:t>35</a:t>
            </a:fld>
            <a:endParaRPr lang="en-GB"/>
          </a:p>
        </p:txBody>
      </p:sp>
    </p:spTree>
    <p:extLst>
      <p:ext uri="{BB962C8B-B14F-4D97-AF65-F5344CB8AC3E}">
        <p14:creationId xmlns:p14="http://schemas.microsoft.com/office/powerpoint/2010/main" val="95032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We’ve mentioned the focus on concepts, so lets get</a:t>
            </a:r>
            <a:r>
              <a:rPr lang="en-GB" baseline="0" dirty="0" smtClean="0"/>
              <a:t> them upfront right from the start. Obviously there will be a focus on algorithms as a sequence of instructions, but we also want to highlight (click) the idea of decomposition, breaking a complex problem into smaller parts as a way of managing complexity. Generalisation (click) may be a new term for many, but in many computing contexts for young children, this amounts to trying to spot patterns. Finally (click), at the heart of Computational Thinking is the notion of Abstraction, which we’ll highlight as it arises.</a:t>
            </a:r>
          </a:p>
          <a:p>
            <a:endParaRPr lang="en-GB" baseline="0" dirty="0" smtClean="0"/>
          </a:p>
          <a:p>
            <a:r>
              <a:rPr lang="en-GB" baseline="0" dirty="0" smtClean="0"/>
              <a:t>Throughout the projects we want to take every opportunity to highlight examples of both the key constructs and the core concepts.</a:t>
            </a:r>
            <a:endParaRPr lang="en-GB" dirty="0"/>
          </a:p>
        </p:txBody>
      </p:sp>
      <p:sp>
        <p:nvSpPr>
          <p:cNvPr id="4" name="Slide Number Placeholder 3"/>
          <p:cNvSpPr>
            <a:spLocks noGrp="1"/>
          </p:cNvSpPr>
          <p:nvPr>
            <p:ph type="sldNum" sz="quarter" idx="10"/>
          </p:nvPr>
        </p:nvSpPr>
        <p:spPr/>
        <p:txBody>
          <a:bodyPr/>
          <a:lstStyle/>
          <a:p>
            <a:fld id="{1598ED06-8BD9-418B-A292-DE9C9F686DF9}" type="slidenum">
              <a:rPr lang="en-GB" smtClean="0"/>
              <a:t>36</a:t>
            </a:fld>
            <a:endParaRPr lang="en-GB"/>
          </a:p>
        </p:txBody>
      </p:sp>
    </p:spTree>
    <p:extLst>
      <p:ext uri="{BB962C8B-B14F-4D97-AF65-F5344CB8AC3E}">
        <p14:creationId xmlns:p14="http://schemas.microsoft.com/office/powerpoint/2010/main" val="26011152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all that said, lets look</a:t>
            </a:r>
            <a:r>
              <a:rPr lang="en-GB" baseline="0" dirty="0" smtClean="0"/>
              <a:t> at making some music with BYOB.</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37</a:t>
            </a:fld>
            <a:endParaRPr lang="en-GB"/>
          </a:p>
        </p:txBody>
      </p:sp>
    </p:spTree>
    <p:extLst>
      <p:ext uri="{BB962C8B-B14F-4D97-AF65-F5344CB8AC3E}">
        <p14:creationId xmlns:p14="http://schemas.microsoft.com/office/powerpoint/2010/main" val="2200798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Children don’t need to understand musical notation to do these activities. In fact, learning to read music is an exercise in pattern recognition itself. We</a:t>
            </a:r>
            <a:r>
              <a:rPr lang="en-GB" baseline="0" dirty="0" smtClean="0"/>
              <a:t> do need to start by explaining notes.</a:t>
            </a:r>
            <a:r>
              <a:rPr lang="en-GB" dirty="0" smtClean="0"/>
              <a:t> Start by making a link</a:t>
            </a:r>
            <a:r>
              <a:rPr lang="en-GB" baseline="0" dirty="0" smtClean="0"/>
              <a:t> to keys on a piano. The numbers on the piano keys equate to the BYOB pitch number. (click) The letters of the notes appear below the piano keys</a:t>
            </a:r>
          </a:p>
          <a:p>
            <a:endParaRPr lang="en-GB" baseline="0" dirty="0" smtClean="0"/>
          </a:p>
          <a:p>
            <a:r>
              <a:rPr lang="en-GB" baseline="0" dirty="0" smtClean="0"/>
              <a:t>The numbers in a BYOB ‘play’ command indicate the key or pitch to play. The default number (60) represents the middle key on the piano. White piano keys are represented by the letters A to G, which repeat in sets of 8 (or octaves). We wont be worrying about the black notes at the moment. (click)</a:t>
            </a:r>
          </a:p>
          <a:p>
            <a:endParaRPr lang="en-GB" baseline="0" dirty="0" smtClean="0"/>
          </a:p>
          <a:p>
            <a:r>
              <a:rPr lang="en-GB" baseline="0" dirty="0" smtClean="0"/>
              <a:t>The musical score is a way of writing instructions to play a sequence of notes. Each line and each space between the lines indicates a different white piano key. If we tell pupils that the first note represents middle C, we can work out the letter of each further note. (click removes the arrow) Go through this on the screen, counting up each space and line to the G, then the A to make this clear.</a:t>
            </a:r>
          </a:p>
          <a:p>
            <a:endParaRPr lang="en-GB" baseline="0" dirty="0" smtClean="0"/>
          </a:p>
          <a:p>
            <a:r>
              <a:rPr lang="en-GB" baseline="0" dirty="0" smtClean="0"/>
              <a:t>Finally, having worked out the notes, we can convert these to the pitches (numbers) used in the ‘Play Note’ command in BYOB. (click illustrates first two notes) Having been given the first two 60’s, work through the rest with the group to ensure they understand how to convert. The higher up the score the notes are, the higher the number. (click to reveal answer) </a:t>
            </a:r>
          </a:p>
          <a:p>
            <a:endParaRPr lang="en-GB" baseline="0" dirty="0" smtClean="0"/>
          </a:p>
          <a:p>
            <a:r>
              <a:rPr lang="en-GB" baseline="0" dirty="0" smtClean="0"/>
              <a:t>(click brings concept graphic) In essence what we are doing is translating one language (a musical score) to a sequence of instructions for the computer. The rules for converting one to another have to be expressed unambiguously (an example of an algorithm). </a:t>
            </a:r>
          </a:p>
          <a:p>
            <a:endParaRPr lang="en-GB" baseline="0" dirty="0" smtClean="0"/>
          </a:p>
          <a:p>
            <a:r>
              <a:rPr lang="en-GB" baseline="0" dirty="0" smtClean="0"/>
              <a:t>The musical score itself can itself be seen as an algorithm – an unambiguous sequence of steps to produce a tune. </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38</a:t>
            </a:fld>
            <a:endParaRPr lang="en-GB"/>
          </a:p>
        </p:txBody>
      </p:sp>
    </p:spTree>
    <p:extLst>
      <p:ext uri="{BB962C8B-B14F-4D97-AF65-F5344CB8AC3E}">
        <p14:creationId xmlns:p14="http://schemas.microsoft.com/office/powerpoint/2010/main" val="10460068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Having</a:t>
            </a:r>
            <a:r>
              <a:rPr lang="en-GB" baseline="0" dirty="0" smtClean="0"/>
              <a:t> translated the score to numeric notes, we can implement the algorithms in BYOB, using a sequence of play note commands. The first seven notes are given on the screen. At this point we can point out that the different look of a musical note indicates the length of time to play it for (click). In this case all the notes are 1 beat (a crotchet) apart from notes 7 and 14 which are two beats (a minim).</a:t>
            </a:r>
          </a:p>
          <a:p>
            <a:endParaRPr lang="en-GB" baseline="0" dirty="0" smtClean="0"/>
          </a:p>
          <a:p>
            <a:r>
              <a:rPr lang="en-GB" baseline="0" dirty="0" smtClean="0"/>
              <a:t>If it sounds too slow, do not change the number of beats for a note, but change the tempo of the beats (click).</a:t>
            </a:r>
          </a:p>
          <a:p>
            <a:endParaRPr lang="en-GB" baseline="0" dirty="0" smtClean="0"/>
          </a:p>
          <a:p>
            <a:r>
              <a:rPr lang="en-GB" baseline="0" dirty="0" smtClean="0"/>
              <a:t>Armed with this knowledge, pupils can finish creating the script for the whole line. (click) A clear example of Sequencing. </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 At this point it’s worth ensuring pupils can save their script, locate it and reload it into BYOB. They will probably recognise the tune so suggest a naming convention that allows for versions </a:t>
            </a:r>
            <a:r>
              <a:rPr lang="en-GB" baseline="0" dirty="0" err="1" smtClean="0"/>
              <a:t>eg</a:t>
            </a:r>
            <a:r>
              <a:rPr lang="en-GB" baseline="0" dirty="0" smtClean="0"/>
              <a:t> LittleStar01</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39</a:t>
            </a:fld>
            <a:endParaRPr lang="en-GB"/>
          </a:p>
        </p:txBody>
      </p:sp>
    </p:spTree>
    <p:extLst>
      <p:ext uri="{BB962C8B-B14F-4D97-AF65-F5344CB8AC3E}">
        <p14:creationId xmlns:p14="http://schemas.microsoft.com/office/powerpoint/2010/main" val="487634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the remainder of the score on the screen, the challenge is to</a:t>
            </a:r>
            <a:r>
              <a:rPr lang="en-GB" baseline="0" dirty="0" smtClean="0"/>
              <a:t> continue with the translation and scripting of the sequence.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40</a:t>
            </a:fld>
            <a:endParaRPr lang="en-GB"/>
          </a:p>
        </p:txBody>
      </p:sp>
    </p:spTree>
    <p:extLst>
      <p:ext uri="{BB962C8B-B14F-4D97-AF65-F5344CB8AC3E}">
        <p14:creationId xmlns:p14="http://schemas.microsoft.com/office/powerpoint/2010/main" val="39658374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start of the long sequence can be illustrated on screen if they are struggling.</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41</a:t>
            </a:fld>
            <a:endParaRPr lang="en-GB"/>
          </a:p>
        </p:txBody>
      </p:sp>
    </p:spTree>
    <p:extLst>
      <p:ext uri="{BB962C8B-B14F-4D97-AF65-F5344CB8AC3E}">
        <p14:creationId xmlns:p14="http://schemas.microsoft.com/office/powerpoint/2010/main" val="1321635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It is important to be explicit about the intended outcomes of the day for attendees.</a:t>
            </a:r>
          </a:p>
          <a:p>
            <a:r>
              <a:rPr lang="en-GB" sz="1200" kern="1200" dirty="0" smtClean="0">
                <a:solidFill>
                  <a:schemeClr val="tx1"/>
                </a:solidFill>
                <a:effectLst/>
                <a:latin typeface="+mn-lt"/>
                <a:ea typeface="+mn-ea"/>
                <a:cs typeface="+mn-cs"/>
              </a:rPr>
              <a:t>Do not assume they will be aware of the purpose or target audience of the materials.</a:t>
            </a:r>
          </a:p>
          <a:p>
            <a:r>
              <a:rPr lang="en-GB" sz="1200" kern="1200" dirty="0" smtClean="0">
                <a:solidFill>
                  <a:schemeClr val="tx1"/>
                </a:solidFill>
                <a:effectLst/>
                <a:latin typeface="+mn-lt"/>
                <a:ea typeface="+mn-ea"/>
                <a:cs typeface="+mn-cs"/>
              </a:rPr>
              <a:t>By stating the intentions, it helps avoid getting </a:t>
            </a:r>
            <a:r>
              <a:rPr lang="en-GB" sz="1200" kern="1200" dirty="0" err="1" smtClean="0">
                <a:solidFill>
                  <a:schemeClr val="tx1"/>
                </a:solidFill>
                <a:effectLst/>
                <a:latin typeface="+mn-lt"/>
                <a:ea typeface="+mn-ea"/>
                <a:cs typeface="+mn-cs"/>
              </a:rPr>
              <a:t>sidetracked</a:t>
            </a:r>
            <a:r>
              <a:rPr lang="en-GB" sz="1200" kern="1200" dirty="0" smtClean="0">
                <a:solidFill>
                  <a:schemeClr val="tx1"/>
                </a:solidFill>
                <a:effectLst/>
                <a:latin typeface="+mn-lt"/>
                <a:ea typeface="+mn-ea"/>
                <a:cs typeface="+mn-cs"/>
              </a:rPr>
              <a:t> into discussing the detail of individual classroom activities.</a:t>
            </a:r>
          </a:p>
          <a:p>
            <a:r>
              <a:rPr lang="en-GB" sz="1200" kern="1200" dirty="0" smtClean="0">
                <a:solidFill>
                  <a:schemeClr val="tx1"/>
                </a:solidFill>
                <a:effectLst/>
                <a:latin typeface="+mn-lt"/>
                <a:ea typeface="+mn-ea"/>
                <a:cs typeface="+mn-cs"/>
              </a:rPr>
              <a:t>The primary aim is to </a:t>
            </a:r>
            <a:r>
              <a:rPr lang="en-GB" sz="1200" b="1" i="1" kern="1200" dirty="0" smtClean="0">
                <a:solidFill>
                  <a:schemeClr val="tx1"/>
                </a:solidFill>
                <a:effectLst/>
                <a:latin typeface="+mn-lt"/>
                <a:ea typeface="+mn-ea"/>
                <a:cs typeface="+mn-cs"/>
              </a:rPr>
              <a:t>educate teachers </a:t>
            </a:r>
            <a:r>
              <a:rPr lang="en-GB" sz="1200" kern="1200" dirty="0" smtClean="0">
                <a:solidFill>
                  <a:schemeClr val="tx1"/>
                </a:solidFill>
                <a:effectLst/>
                <a:latin typeface="+mn-lt"/>
                <a:ea typeface="+mn-ea"/>
                <a:cs typeface="+mn-cs"/>
              </a:rPr>
              <a:t>and illustrate the breadth and depth of Computer Science. The specific outcomes </a:t>
            </a:r>
            <a:r>
              <a:rPr lang="en-GB" sz="1200" b="1" i="1" kern="1200" dirty="0" smtClean="0">
                <a:solidFill>
                  <a:schemeClr val="tx1"/>
                </a:solidFill>
                <a:effectLst/>
                <a:latin typeface="+mn-lt"/>
                <a:ea typeface="+mn-ea"/>
                <a:cs typeface="+mn-cs"/>
              </a:rPr>
              <a:t>for teachers </a:t>
            </a:r>
            <a:r>
              <a:rPr lang="en-GB" sz="1200" kern="1200" dirty="0" smtClean="0">
                <a:solidFill>
                  <a:schemeClr val="tx1"/>
                </a:solidFill>
                <a:effectLst/>
                <a:latin typeface="+mn-lt"/>
                <a:ea typeface="+mn-ea"/>
                <a:cs typeface="+mn-cs"/>
              </a:rPr>
              <a:t>from this unit, are</a:t>
            </a:r>
          </a:p>
          <a:p>
            <a:pPr>
              <a:lnSpc>
                <a:spcPct val="100000"/>
              </a:lnSpc>
            </a:pPr>
            <a:r>
              <a:rPr lang="en-US" sz="1200" dirty="0" smtClean="0">
                <a:solidFill>
                  <a:schemeClr val="bg1">
                    <a:lumMod val="50000"/>
                  </a:schemeClr>
                </a:solidFill>
                <a:latin typeface="+mn-lt"/>
              </a:rPr>
              <a:t>Understand the key concepts required to write programs</a:t>
            </a:r>
          </a:p>
          <a:p>
            <a:pPr>
              <a:lnSpc>
                <a:spcPct val="100000"/>
              </a:lnSpc>
            </a:pPr>
            <a:r>
              <a:rPr lang="en-US" sz="1200" dirty="0" err="1" smtClean="0">
                <a:solidFill>
                  <a:schemeClr val="bg1">
                    <a:lumMod val="50000"/>
                  </a:schemeClr>
                </a:solidFill>
                <a:latin typeface="+mn-lt"/>
              </a:rPr>
              <a:t>Recognise</a:t>
            </a:r>
            <a:r>
              <a:rPr lang="en-US" sz="1200" dirty="0" smtClean="0">
                <a:solidFill>
                  <a:schemeClr val="bg1">
                    <a:lumMod val="50000"/>
                  </a:schemeClr>
                </a:solidFill>
                <a:latin typeface="+mn-lt"/>
              </a:rPr>
              <a:t> the three key constructs in every program</a:t>
            </a:r>
          </a:p>
          <a:p>
            <a:pPr>
              <a:lnSpc>
                <a:spcPct val="100000"/>
              </a:lnSpc>
              <a:spcBef>
                <a:spcPts val="0"/>
              </a:spcBef>
              <a:defRPr/>
            </a:pPr>
            <a:r>
              <a:rPr lang="en-GB" sz="1200" dirty="0" smtClean="0">
                <a:solidFill>
                  <a:schemeClr val="bg1">
                    <a:lumMod val="50000"/>
                  </a:schemeClr>
                </a:solidFill>
                <a:latin typeface="+mn-lt"/>
              </a:rPr>
              <a:t>Become familiar with functions and procedures </a:t>
            </a:r>
          </a:p>
          <a:p>
            <a:pPr>
              <a:lnSpc>
                <a:spcPct val="100000"/>
              </a:lnSpc>
              <a:spcBef>
                <a:spcPts val="0"/>
              </a:spcBef>
              <a:defRPr/>
            </a:pPr>
            <a:r>
              <a:rPr lang="en-GB" sz="1200" dirty="0" smtClean="0">
                <a:solidFill>
                  <a:schemeClr val="bg1">
                    <a:lumMod val="50000"/>
                  </a:schemeClr>
                </a:solidFill>
                <a:latin typeface="+mn-lt"/>
              </a:rPr>
              <a:t>Recognise their role in structured programming</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purpose of Tenderfoot is to equip</a:t>
            </a:r>
            <a:r>
              <a:rPr lang="en-GB" sz="1200" b="1" i="1" kern="1200" dirty="0" smtClean="0">
                <a:solidFill>
                  <a:schemeClr val="tx1"/>
                </a:solidFill>
                <a:effectLst/>
                <a:latin typeface="+mn-lt"/>
                <a:ea typeface="+mn-ea"/>
                <a:cs typeface="+mn-cs"/>
              </a:rPr>
              <a:t> trainers </a:t>
            </a:r>
            <a:r>
              <a:rPr lang="en-GB" sz="1200" kern="1200" dirty="0" smtClean="0">
                <a:solidFill>
                  <a:schemeClr val="tx1"/>
                </a:solidFill>
                <a:effectLst/>
                <a:latin typeface="+mn-lt"/>
                <a:ea typeface="+mn-ea"/>
                <a:cs typeface="+mn-cs"/>
              </a:rPr>
              <a:t>with material and ideas to meet these outcomes and broaden the outlook of teachers new to Computing.</a:t>
            </a:r>
          </a:p>
          <a:p>
            <a:r>
              <a:rPr lang="en-GB" sz="1200" kern="1200" dirty="0" smtClean="0">
                <a:solidFill>
                  <a:schemeClr val="tx1"/>
                </a:solidFill>
                <a:effectLst/>
                <a:latin typeface="+mn-lt"/>
                <a:ea typeface="+mn-ea"/>
                <a:cs typeface="+mn-cs"/>
              </a:rPr>
              <a:t>It hopes to provide a buffet of resources on which teachers can draw, to enrich their Key Stage 3 lessons, at the same time as meeting the key aim: providing greater depth of knowledge for </a:t>
            </a:r>
            <a:r>
              <a:rPr lang="en-GB" sz="1200" b="1" i="1" kern="1200" dirty="0" smtClean="0">
                <a:solidFill>
                  <a:schemeClr val="tx1"/>
                </a:solidFill>
                <a:effectLst/>
                <a:latin typeface="+mn-lt"/>
                <a:ea typeface="+mn-ea"/>
                <a:cs typeface="+mn-cs"/>
              </a:rPr>
              <a:t>teachers</a:t>
            </a:r>
            <a:r>
              <a:rPr lang="en-GB" sz="1200" kern="1200" dirty="0" smtClean="0">
                <a:solidFill>
                  <a:schemeClr val="tx1"/>
                </a:solidFill>
                <a:effectLst/>
                <a:latin typeface="+mn-lt"/>
                <a:ea typeface="+mn-ea"/>
                <a:cs typeface="+mn-cs"/>
              </a:rPr>
              <a:t> themselves. </a:t>
            </a:r>
          </a:p>
          <a:p>
            <a:r>
              <a:rPr lang="en-GB" sz="1200" kern="1200" dirty="0" smtClean="0">
                <a:solidFill>
                  <a:schemeClr val="tx1"/>
                </a:solidFill>
                <a:effectLst/>
                <a:latin typeface="+mn-lt"/>
                <a:ea typeface="+mn-ea"/>
                <a:cs typeface="+mn-cs"/>
              </a:rPr>
              <a:t>Developing </a:t>
            </a:r>
            <a:r>
              <a:rPr lang="en-GB" sz="1200" b="1" i="1" kern="1200" dirty="0" smtClean="0">
                <a:solidFill>
                  <a:schemeClr val="tx1"/>
                </a:solidFill>
                <a:effectLst/>
                <a:latin typeface="+mn-lt"/>
                <a:ea typeface="+mn-ea"/>
                <a:cs typeface="+mn-cs"/>
              </a:rPr>
              <a:t>teachers</a:t>
            </a:r>
            <a:r>
              <a:rPr lang="en-GB" sz="1200" kern="1200" dirty="0" smtClean="0">
                <a:solidFill>
                  <a:schemeClr val="tx1"/>
                </a:solidFill>
                <a:effectLst/>
                <a:latin typeface="+mn-lt"/>
                <a:ea typeface="+mn-ea"/>
                <a:cs typeface="+mn-cs"/>
              </a:rPr>
              <a:t> is the focus, not providing activities for pupils.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4</a:t>
            </a:fld>
            <a:endParaRPr lang="en-GB" dirty="0"/>
          </a:p>
        </p:txBody>
      </p:sp>
    </p:spTree>
    <p:extLst>
      <p:ext uri="{BB962C8B-B14F-4D97-AF65-F5344CB8AC3E}">
        <p14:creationId xmlns:p14="http://schemas.microsoft.com/office/powerpoint/2010/main" val="2564538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words of the rhyme should</a:t>
            </a:r>
            <a:r>
              <a:rPr lang="en-GB" baseline="0" dirty="0" smtClean="0"/>
              <a:t> make it obvious to all that part of it is repeated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42</a:t>
            </a:fld>
            <a:endParaRPr lang="en-GB"/>
          </a:p>
        </p:txBody>
      </p:sp>
    </p:spTree>
    <p:extLst>
      <p:ext uri="{BB962C8B-B14F-4D97-AF65-F5344CB8AC3E}">
        <p14:creationId xmlns:p14="http://schemas.microsoft.com/office/powerpoint/2010/main" val="1640932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a:t>
            </a:r>
            <a:r>
              <a:rPr lang="en-GB" baseline="0" dirty="0" smtClean="0"/>
              <a:t> the fully translated score, c</a:t>
            </a:r>
            <a:r>
              <a:rPr lang="en-GB" dirty="0" smtClean="0"/>
              <a:t>an</a:t>
            </a:r>
            <a:r>
              <a:rPr lang="en-GB" baseline="0" dirty="0" smtClean="0"/>
              <a:t> the pupils spot the repeating musical sequence displayed?</a:t>
            </a:r>
          </a:p>
          <a:p>
            <a:endParaRPr lang="en-GB" baseline="0" dirty="0" smtClean="0"/>
          </a:p>
          <a:p>
            <a:r>
              <a:rPr lang="en-GB" baseline="0" dirty="0" smtClean="0"/>
              <a:t>The last line is the same as the first, just as the words are. If they don’t see this initially, perhaps ask them to listen to the tune and see if they can spot the pattern.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43</a:t>
            </a:fld>
            <a:endParaRPr lang="en-GB"/>
          </a:p>
        </p:txBody>
      </p:sp>
    </p:spTree>
    <p:extLst>
      <p:ext uri="{BB962C8B-B14F-4D97-AF65-F5344CB8AC3E}">
        <p14:creationId xmlns:p14="http://schemas.microsoft.com/office/powerpoint/2010/main" val="20218256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 is a good example of the concept of pattern recognition. If we can spot this, we can reuse</a:t>
            </a:r>
            <a:r>
              <a:rPr lang="en-GB" baseline="0" dirty="0" smtClean="0"/>
              <a:t> the original sequence (initially just by copying it), rather than creating it all again. Later we can look at better ways to reuse the code, but worth highlighting the concept now.</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44</a:t>
            </a:fld>
            <a:endParaRPr lang="en-GB"/>
          </a:p>
        </p:txBody>
      </p:sp>
    </p:spTree>
    <p:extLst>
      <p:ext uri="{BB962C8B-B14F-4D97-AF65-F5344CB8AC3E}">
        <p14:creationId xmlns:p14="http://schemas.microsoft.com/office/powerpoint/2010/main" val="37092389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If they haven’t noticed already, see if they can spot another part of the tune that repeats.</a:t>
            </a:r>
            <a:r>
              <a:rPr lang="en-GB" baseline="0" dirty="0" smtClean="0"/>
              <a:t> (click)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is worth pointing this out: the tune repeats, even if the words are different. (click reveals the score)</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45</a:t>
            </a:fld>
            <a:endParaRPr lang="en-GB"/>
          </a:p>
        </p:txBody>
      </p:sp>
    </p:spTree>
    <p:extLst>
      <p:ext uri="{BB962C8B-B14F-4D97-AF65-F5344CB8AC3E}">
        <p14:creationId xmlns:p14="http://schemas.microsoft.com/office/powerpoint/2010/main" val="38563526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As</a:t>
            </a:r>
            <a:r>
              <a:rPr lang="en-GB" baseline="0" dirty="0" smtClean="0"/>
              <a:t> pupils code their tune, it should become obvious that a long script (spaghetti code) makes it very difficult to spot mistakes.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Far better to break the song down into smaller sections and test each as it is developed.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is, of course, and example of decomposition (click).</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46</a:t>
            </a:fld>
            <a:endParaRPr lang="en-GB"/>
          </a:p>
        </p:txBody>
      </p:sp>
    </p:spTree>
    <p:extLst>
      <p:ext uri="{BB962C8B-B14F-4D97-AF65-F5344CB8AC3E}">
        <p14:creationId xmlns:p14="http://schemas.microsoft.com/office/powerpoint/2010/main" val="1431510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a:t>
            </a:r>
            <a:r>
              <a:rPr lang="en-GB" baseline="0" dirty="0" smtClean="0"/>
              <a:t> rhyme can be coded using just these 3 sequences of seven commands. Highlight the use of message broadcasts to control program flow. This will be essential later 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Discuss the benefits of this approach with students: Easier to test and debug, easier to check each section has the same number of beats etc.</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Students should refactor their </a:t>
            </a:r>
            <a:r>
              <a:rPr lang="en-GB" baseline="0" dirty="0" err="1" smtClean="0"/>
              <a:t>TwinkleStar</a:t>
            </a:r>
            <a:r>
              <a:rPr lang="en-GB" baseline="0" dirty="0" smtClean="0"/>
              <a:t> code to ensure familiarity with the use of broadcasts and save it as, perhaps LittleStar02.</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47</a:t>
            </a:fld>
            <a:endParaRPr lang="en-GB"/>
          </a:p>
        </p:txBody>
      </p:sp>
    </p:spTree>
    <p:extLst>
      <p:ext uri="{BB962C8B-B14F-4D97-AF65-F5344CB8AC3E}">
        <p14:creationId xmlns:p14="http://schemas.microsoft.com/office/powerpoint/2010/main" val="30504127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Having</a:t>
            </a:r>
            <a:r>
              <a:rPr lang="en-GB" baseline="0" dirty="0" smtClean="0"/>
              <a:t> refactored their code into manageable chunks, it is only a small conceptual step to encapsulate that code in a block of its own. We’ll call them </a:t>
            </a:r>
            <a:r>
              <a:rPr lang="en-GB" baseline="0" dirty="0" err="1" smtClean="0"/>
              <a:t>songline</a:t>
            </a:r>
            <a:r>
              <a:rPr lang="en-GB" baseline="0" dirty="0" smtClean="0"/>
              <a:t> blocks. The animation demonstrates how to define and name a new command block, ensuring it is placed in the correct category drawer (Sound).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48</a:t>
            </a:fld>
            <a:endParaRPr lang="en-GB"/>
          </a:p>
        </p:txBody>
      </p:sp>
    </p:spTree>
    <p:extLst>
      <p:ext uri="{BB962C8B-B14F-4D97-AF65-F5344CB8AC3E}">
        <p14:creationId xmlns:p14="http://schemas.microsoft.com/office/powerpoint/2010/main" val="1505766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Once defined, we can drag the relevant code from the script window (click).</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49</a:t>
            </a:fld>
            <a:endParaRPr lang="en-GB"/>
          </a:p>
        </p:txBody>
      </p:sp>
    </p:spTree>
    <p:extLst>
      <p:ext uri="{BB962C8B-B14F-4D97-AF65-F5344CB8AC3E}">
        <p14:creationId xmlns:p14="http://schemas.microsoft.com/office/powerpoint/2010/main" val="31015324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rhyme can now be built from a</a:t>
            </a:r>
            <a:r>
              <a:rPr lang="en-GB" baseline="0" dirty="0" smtClean="0"/>
              <a:t> higher level sequence of</a:t>
            </a:r>
            <a:r>
              <a:rPr lang="en-GB" dirty="0" smtClean="0"/>
              <a:t> 3 </a:t>
            </a:r>
            <a:r>
              <a:rPr lang="en-GB" dirty="0" err="1" smtClean="0"/>
              <a:t>songline</a:t>
            </a:r>
            <a:r>
              <a:rPr lang="en-GB" dirty="0" smtClean="0"/>
              <a:t> blocks.</a:t>
            </a:r>
          </a:p>
          <a:p>
            <a:endParaRPr lang="en-GB" dirty="0" smtClean="0"/>
          </a:p>
          <a:p>
            <a:r>
              <a:rPr lang="en-GB" dirty="0" smtClean="0"/>
              <a:t>Hiding the detail of each </a:t>
            </a:r>
            <a:r>
              <a:rPr lang="en-GB" dirty="0" err="1" smtClean="0"/>
              <a:t>songline</a:t>
            </a:r>
            <a:r>
              <a:rPr lang="en-GB" dirty="0" smtClean="0"/>
              <a:t> within a named procedure is a good example of abstraction:</a:t>
            </a:r>
            <a:r>
              <a:rPr lang="en-GB" baseline="0" dirty="0" smtClean="0"/>
              <a:t> the complexity of the song detail is hidden, making the code clearer.</a:t>
            </a:r>
          </a:p>
          <a:p>
            <a:endParaRPr lang="en-GB" baseline="0" dirty="0" smtClean="0"/>
          </a:p>
          <a:p>
            <a:r>
              <a:rPr lang="en-GB" baseline="0" dirty="0" smtClean="0"/>
              <a:t>In this sense procedural abstraction and decomposition can be viewed as two sides of the same coin.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50</a:t>
            </a:fld>
            <a:endParaRPr lang="en-GB"/>
          </a:p>
        </p:txBody>
      </p:sp>
    </p:spTree>
    <p:extLst>
      <p:ext uri="{BB962C8B-B14F-4D97-AF65-F5344CB8AC3E}">
        <p14:creationId xmlns:p14="http://schemas.microsoft.com/office/powerpoint/2010/main" val="35093307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We can, of course, improve this sequence slightly by recognising the repetition of Twinkle3!</a:t>
            </a:r>
            <a:r>
              <a:rPr lang="en-GB" baseline="0" dirty="0" smtClean="0"/>
              <a:t> (click)</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51</a:t>
            </a:fld>
            <a:endParaRPr lang="en-GB"/>
          </a:p>
        </p:txBody>
      </p:sp>
    </p:spTree>
    <p:extLst>
      <p:ext uri="{BB962C8B-B14F-4D97-AF65-F5344CB8AC3E}">
        <p14:creationId xmlns:p14="http://schemas.microsoft.com/office/powerpoint/2010/main" val="951068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Lets start with the big picture.</a:t>
            </a:r>
            <a:r>
              <a:rPr lang="en-GB" baseline="0" dirty="0" smtClean="0"/>
              <a:t> The starting point for most teachers new to Computing will, inevitably be the National Curriculum … and secondary teachers need to be aware that this will take time to embed. It’s therefore important that they are aware of expectations in the primary curriculum, which are only likely to be partially met in the near future.</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a:t>
            </a:fld>
            <a:endParaRPr lang="en-GB" dirty="0"/>
          </a:p>
        </p:txBody>
      </p:sp>
    </p:spTree>
    <p:extLst>
      <p:ext uri="{BB962C8B-B14F-4D97-AF65-F5344CB8AC3E}">
        <p14:creationId xmlns:p14="http://schemas.microsoft.com/office/powerpoint/2010/main" val="6415199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Once we have encapsulated the sequences into procedures (or blocks), we can encapsulate those blocks in higher level blocks too. </a:t>
            </a:r>
          </a:p>
          <a:p>
            <a:endParaRPr lang="en-GB" dirty="0" smtClean="0"/>
          </a:p>
          <a:p>
            <a:r>
              <a:rPr lang="en-GB" dirty="0" smtClean="0"/>
              <a:t>There is no end to this process, so complex code can be built up by decomposing</a:t>
            </a:r>
            <a:r>
              <a:rPr lang="en-GB" baseline="0" dirty="0" smtClean="0"/>
              <a:t> a problem into smaller parts, which themselves can be broken into smaller parts until we get to a manageable problem.</a:t>
            </a:r>
          </a:p>
          <a:p>
            <a:endParaRPr lang="en-GB" baseline="0" dirty="0" smtClean="0"/>
          </a:p>
          <a:p>
            <a:r>
              <a:rPr lang="en-GB" baseline="0" dirty="0" smtClean="0"/>
              <a:t>This can be coded and tested. Once we know it works, we can hide the detail of how it works in a named procedure, or block.</a:t>
            </a:r>
          </a:p>
          <a:p>
            <a:endParaRPr lang="en-GB" baseline="0" dirty="0" smtClean="0"/>
          </a:p>
          <a:p>
            <a:r>
              <a:rPr lang="en-GB" baseline="0" dirty="0" smtClean="0"/>
              <a:t>These small blocks can be assembled to produce more complex sequences, which can then be tested and further encapsulated. Decomposition and abstraction lie at the heart of how we manage the inherent complexity of difficult problems. </a:t>
            </a:r>
          </a:p>
          <a:p>
            <a:endParaRPr lang="en-GB" baseline="0" dirty="0" smtClean="0"/>
          </a:p>
          <a:p>
            <a:r>
              <a:rPr lang="en-GB" baseline="0" dirty="0" smtClean="0"/>
              <a:t>To play our tune, we now only need to ‘call’ or use one block, ‘</a:t>
            </a:r>
            <a:r>
              <a:rPr lang="en-GB" baseline="0" dirty="0" err="1" smtClean="0"/>
              <a:t>TwinkleRhyme</a:t>
            </a:r>
            <a:r>
              <a:rPr lang="en-GB" baseline="0" dirty="0" smtClean="0"/>
              <a:t>’.</a:t>
            </a:r>
          </a:p>
          <a:p>
            <a:endParaRPr lang="en-GB" baseline="0" dirty="0" smtClean="0"/>
          </a:p>
          <a:p>
            <a:r>
              <a:rPr lang="en-GB" baseline="0" dirty="0" smtClean="0"/>
              <a:t>But what’s the point of developing such a high level block?</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52</a:t>
            </a:fld>
            <a:endParaRPr lang="en-GB"/>
          </a:p>
        </p:txBody>
      </p:sp>
    </p:spTree>
    <p:extLst>
      <p:ext uri="{BB962C8B-B14F-4D97-AF65-F5344CB8AC3E}">
        <p14:creationId xmlns:p14="http://schemas.microsoft.com/office/powerpoint/2010/main" val="21156053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With a high level block like </a:t>
            </a:r>
            <a:r>
              <a:rPr lang="en-GB" dirty="0" err="1" smtClean="0"/>
              <a:t>TwinkleRhyme</a:t>
            </a:r>
            <a:r>
              <a:rPr lang="en-GB" dirty="0" smtClean="0"/>
              <a:t>, we can tackle</a:t>
            </a:r>
            <a:r>
              <a:rPr lang="en-GB" baseline="0" dirty="0" smtClean="0"/>
              <a:t> more complex problems, such as playing a round. There is an activity sheet for children and it is best to set this as a challenge to grapple with.</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slide outline the steps so far (click for each step). The following slide outlines the further steps required. Although they are summarised here, decomposing the problem would make a good class discussion. </a:t>
            </a:r>
          </a:p>
        </p:txBody>
      </p:sp>
      <p:sp>
        <p:nvSpPr>
          <p:cNvPr id="4" name="Slide Number Placeholder 3"/>
          <p:cNvSpPr>
            <a:spLocks noGrp="1"/>
          </p:cNvSpPr>
          <p:nvPr>
            <p:ph type="sldNum" sz="quarter" idx="10"/>
          </p:nvPr>
        </p:nvSpPr>
        <p:spPr/>
        <p:txBody>
          <a:bodyPr/>
          <a:lstStyle/>
          <a:p>
            <a:fld id="{D426D3B5-75D9-4B81-9605-012F6554737F}" type="slidenum">
              <a:rPr lang="en-GB" smtClean="0"/>
              <a:t>53</a:t>
            </a:fld>
            <a:endParaRPr lang="en-GB"/>
          </a:p>
        </p:txBody>
      </p:sp>
    </p:spTree>
    <p:extLst>
      <p:ext uri="{BB962C8B-B14F-4D97-AF65-F5344CB8AC3E}">
        <p14:creationId xmlns:p14="http://schemas.microsoft.com/office/powerpoint/2010/main" val="29024267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a high level block like </a:t>
            </a:r>
            <a:r>
              <a:rPr lang="en-GB" dirty="0" err="1" smtClean="0"/>
              <a:t>TwinkleRhyme</a:t>
            </a:r>
            <a:r>
              <a:rPr lang="en-GB" dirty="0" smtClean="0"/>
              <a:t>, we can tackle</a:t>
            </a:r>
            <a:r>
              <a:rPr lang="en-GB" baseline="0" dirty="0" smtClean="0"/>
              <a:t> more complex problems, such as playing a round.</a:t>
            </a:r>
          </a:p>
          <a:p>
            <a:endParaRPr lang="en-GB" baseline="0" dirty="0" smtClean="0"/>
          </a:p>
          <a:p>
            <a:r>
              <a:rPr lang="en-GB" baseline="0" dirty="0" smtClean="0"/>
              <a:t>This slide outlines the further steps required to create a round. In order to hear the round it is essential to have different instruments for each sprite.</a:t>
            </a:r>
          </a:p>
          <a:p>
            <a:endParaRPr lang="en-GB" baseline="0" dirty="0" smtClean="0"/>
          </a:p>
          <a:p>
            <a:r>
              <a:rPr lang="en-GB" baseline="0" dirty="0" smtClean="0"/>
              <a:t>Once successful, a follow up activity sheet introduces 4 other more challenging rounds to create. </a:t>
            </a:r>
          </a:p>
          <a:p>
            <a:endParaRPr lang="en-GB" baseline="0" dirty="0" smtClean="0"/>
          </a:p>
          <a:p>
            <a:r>
              <a:rPr lang="en-GB" baseline="0" dirty="0" smtClean="0"/>
              <a:t>For those who struggle, the key technique is outlined on the next couple of slides.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54</a:t>
            </a:fld>
            <a:endParaRPr lang="en-GB"/>
          </a:p>
        </p:txBody>
      </p:sp>
    </p:spTree>
    <p:extLst>
      <p:ext uri="{BB962C8B-B14F-4D97-AF65-F5344CB8AC3E}">
        <p14:creationId xmlns:p14="http://schemas.microsoft.com/office/powerpoint/2010/main" val="40804059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Leader block includes message broadcasts.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55</a:t>
            </a:fld>
            <a:endParaRPr lang="en-GB"/>
          </a:p>
        </p:txBody>
      </p:sp>
    </p:spTree>
    <p:extLst>
      <p:ext uri="{BB962C8B-B14F-4D97-AF65-F5344CB8AC3E}">
        <p14:creationId xmlns:p14="http://schemas.microsoft.com/office/powerpoint/2010/main" val="29904979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angler fish sprite is the leader. After two lines of Twinkle </a:t>
            </a:r>
            <a:r>
              <a:rPr lang="en-GB" dirty="0" err="1" smtClean="0"/>
              <a:t>Twinkle</a:t>
            </a:r>
            <a:r>
              <a:rPr lang="en-GB" dirty="0" smtClean="0"/>
              <a:t> it broadcasts a message.</a:t>
            </a:r>
          </a:p>
          <a:p>
            <a:r>
              <a:rPr lang="en-GB" dirty="0" smtClean="0"/>
              <a:t>The starfish</a:t>
            </a:r>
            <a:r>
              <a:rPr lang="en-GB" baseline="0" dirty="0" smtClean="0"/>
              <a:t> sprite is scripted to call the whole song block on receiving this message, so starts playing (with a different instrument) as the leader starts the third line.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56</a:t>
            </a:fld>
            <a:endParaRPr lang="en-GB"/>
          </a:p>
        </p:txBody>
      </p:sp>
    </p:spTree>
    <p:extLst>
      <p:ext uri="{BB962C8B-B14F-4D97-AF65-F5344CB8AC3E}">
        <p14:creationId xmlns:p14="http://schemas.microsoft.com/office/powerpoint/2010/main" val="28721072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Before moving on, it’s worth</a:t>
            </a:r>
            <a:r>
              <a:rPr lang="en-GB" baseline="0" dirty="0" smtClean="0"/>
              <a:t> mentioning light-Bot. This is a wonderful game that helps reinforce the idea of defining functions and calling them multiple times. It is available to play free online via </a:t>
            </a:r>
            <a:r>
              <a:rPr lang="en-GB" baseline="0" dirty="0" err="1" smtClean="0"/>
              <a:t>Armor</a:t>
            </a:r>
            <a:r>
              <a:rPr lang="en-GB" baseline="0" dirty="0" smtClean="0"/>
              <a:t> Games, including the very challenging light-Bot 2. or…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58</a:t>
            </a:fld>
            <a:endParaRPr lang="en-GB"/>
          </a:p>
        </p:txBody>
      </p:sp>
    </p:spTree>
    <p:extLst>
      <p:ext uri="{BB962C8B-B14F-4D97-AF65-F5344CB8AC3E}">
        <p14:creationId xmlns:p14="http://schemas.microsoft.com/office/powerpoint/2010/main" val="9068716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Hour of Code initiative has a set of problems available as a free app, or online flash game.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59</a:t>
            </a:fld>
            <a:endParaRPr lang="en-GB"/>
          </a:p>
        </p:txBody>
      </p:sp>
    </p:spTree>
    <p:extLst>
      <p:ext uri="{BB962C8B-B14F-4D97-AF65-F5344CB8AC3E}">
        <p14:creationId xmlns:p14="http://schemas.microsoft.com/office/powerpoint/2010/main" val="2934032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a:t>
            </a:r>
            <a:r>
              <a:rPr lang="en-GB" baseline="0" dirty="0" smtClean="0"/>
              <a:t> has simple challenges to allow children to build basic sequences from 5 command blocks. (The last is a jump command)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60</a:t>
            </a:fld>
            <a:endParaRPr lang="en-GB"/>
          </a:p>
        </p:txBody>
      </p:sp>
    </p:spTree>
    <p:extLst>
      <p:ext uri="{BB962C8B-B14F-4D97-AF65-F5344CB8AC3E}">
        <p14:creationId xmlns:p14="http://schemas.microsoft.com/office/powerpoint/2010/main" val="12324920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Very</a:t>
            </a:r>
            <a:r>
              <a:rPr lang="en-GB" baseline="0" dirty="0" smtClean="0"/>
              <a:t> quickly, the number of spaces in the Main program are not enough to solve the challenge, and a procedure call is introduced.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61</a:t>
            </a:fld>
            <a:endParaRPr lang="en-GB"/>
          </a:p>
        </p:txBody>
      </p:sp>
    </p:spTree>
    <p:extLst>
      <p:ext uri="{BB962C8B-B14F-4D97-AF65-F5344CB8AC3E}">
        <p14:creationId xmlns:p14="http://schemas.microsoft.com/office/powerpoint/2010/main" val="17576735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Here’s the</a:t>
            </a:r>
            <a:r>
              <a:rPr lang="en-GB" baseline="0" dirty="0" smtClean="0"/>
              <a:t> first simple example, involving 3 calls of the procedure. Talk through it.</a:t>
            </a:r>
          </a:p>
          <a:p>
            <a:endParaRPr lang="en-GB" baseline="0" dirty="0" smtClean="0"/>
          </a:p>
          <a:p>
            <a:r>
              <a:rPr lang="en-GB" baseline="0" dirty="0" smtClean="0"/>
              <a:t>It does get more challenging, but one word of warning. At the higher level, procedure calls are used recursively. What that means is a procedure can include a call to itself in the definition, in order to create loops. There is an example here (click for next slide).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62</a:t>
            </a:fld>
            <a:endParaRPr lang="en-GB"/>
          </a:p>
        </p:txBody>
      </p:sp>
    </p:spTree>
    <p:extLst>
      <p:ext uri="{BB962C8B-B14F-4D97-AF65-F5344CB8AC3E}">
        <p14:creationId xmlns:p14="http://schemas.microsoft.com/office/powerpoint/2010/main" val="2421556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So starting</a:t>
            </a:r>
            <a:r>
              <a:rPr lang="en-GB" baseline="0" dirty="0" smtClean="0"/>
              <a:t> with primary schools, it is clear that implementing algorithms as simple programs is an expectation right from KS1. Notice the third statement – using reasoning to predict the behaviour of programs. Even at this early age there is an indication about the pedagogy</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a:t>
            </a:fld>
            <a:endParaRPr lang="en-GB" dirty="0"/>
          </a:p>
        </p:txBody>
      </p:sp>
    </p:spTree>
    <p:extLst>
      <p:ext uri="{BB962C8B-B14F-4D97-AF65-F5344CB8AC3E}">
        <p14:creationId xmlns:p14="http://schemas.microsoft.com/office/powerpoint/2010/main" val="842404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Notice the procedure includes a call to itself in the definition. The result</a:t>
            </a:r>
            <a:r>
              <a:rPr lang="en-GB" baseline="0" dirty="0" smtClean="0"/>
              <a:t> of this would be an infinite loop. (click)</a:t>
            </a:r>
            <a:endParaRPr lang="en-GB" dirty="0" smtClean="0"/>
          </a:p>
          <a:p>
            <a:endParaRPr lang="en-GB" dirty="0" smtClean="0"/>
          </a:p>
          <a:p>
            <a:r>
              <a:rPr lang="en-GB" dirty="0" smtClean="0"/>
              <a:t>Here you’ll see that the procedure is</a:t>
            </a:r>
            <a:r>
              <a:rPr lang="en-GB" baseline="0" dirty="0" smtClean="0"/>
              <a:t> called. The last step of its execution is to call itself again… and again … and again.</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When to introduce recursion in teaching programming is a subject of much debate and for young children can become a source of confusion. Can you see a simpler way to solve this level?</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To avoid this potential confusion it may be best to stick to Levels 1 and 2 in the Hour of Code material. (click)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If you are pressed for time, we’ve included the solutions in the resources.</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63</a:t>
            </a:fld>
            <a:endParaRPr lang="en-GB"/>
          </a:p>
        </p:txBody>
      </p:sp>
    </p:spTree>
    <p:extLst>
      <p:ext uri="{BB962C8B-B14F-4D97-AF65-F5344CB8AC3E}">
        <p14:creationId xmlns:p14="http://schemas.microsoft.com/office/powerpoint/2010/main" val="585224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 brief pause to encourage a short discussion before ending the session.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Use this slide to prompt a discussion about approaches</a:t>
            </a:r>
            <a:r>
              <a:rPr lang="en-GB" baseline="0" dirty="0" smtClean="0"/>
              <a:t> to</a:t>
            </a:r>
            <a:r>
              <a:rPr lang="en-GB" dirty="0" smtClean="0"/>
              <a:t> teaching programming.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Visual</a:t>
            </a:r>
            <a:r>
              <a:rPr lang="en-GB" baseline="0" dirty="0" smtClean="0"/>
              <a:t> languages, in particular Scratch, have become game changers. They have a low floor of entry allowing young children to express their computational thinking. But many children still founder on the transition to text. Why?</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64</a:t>
            </a:fld>
            <a:endParaRPr lang="en-GB"/>
          </a:p>
        </p:txBody>
      </p:sp>
    </p:spTree>
    <p:extLst>
      <p:ext uri="{BB962C8B-B14F-4D97-AF65-F5344CB8AC3E}">
        <p14:creationId xmlns:p14="http://schemas.microsoft.com/office/powerpoint/2010/main" val="16270920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End</a:t>
            </a:r>
            <a:r>
              <a:rPr lang="en-GB" baseline="0" dirty="0" smtClean="0"/>
              <a:t> with a r</a:t>
            </a:r>
            <a:r>
              <a:rPr lang="en-GB" dirty="0" smtClean="0"/>
              <a:t>eminder of</a:t>
            </a:r>
            <a:r>
              <a:rPr lang="en-GB" baseline="0" dirty="0" smtClean="0"/>
              <a:t> the BCS Certificate in Computer Science Teaching – there are A5 hand-outs. </a:t>
            </a:r>
            <a:r>
              <a:rPr lang="en-GB" dirty="0" smtClean="0"/>
              <a:t>One part of the evidence for the award is classroom research undertaken by the teacher. Maybe the points you’ve just discussed might form the basis of some</a:t>
            </a:r>
            <a:r>
              <a:rPr lang="en-GB" baseline="0" dirty="0" smtClean="0"/>
              <a:t> action research?</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a:t>
            </a:r>
          </a:p>
          <a:p>
            <a:r>
              <a:rPr lang="en-GB" baseline="0" dirty="0" smtClean="0"/>
              <a:t>The other two areas involve attending CPD – like this!</a:t>
            </a:r>
          </a:p>
          <a:p>
            <a:r>
              <a:rPr lang="en-GB" baseline="0" dirty="0" smtClean="0"/>
              <a:t>(click)</a:t>
            </a:r>
          </a:p>
          <a:p>
            <a:r>
              <a:rPr lang="en-GB" baseline="0" dirty="0" smtClean="0"/>
              <a:t>And completing a manageable programming project.</a:t>
            </a:r>
          </a:p>
          <a:p>
            <a:r>
              <a:rPr lang="en-GB" baseline="0" dirty="0" smtClean="0"/>
              <a:t>If that sounds a little daunting, remember you can opt for either an independent or guided route.</a:t>
            </a:r>
          </a:p>
          <a:p>
            <a:r>
              <a:rPr lang="en-GB" baseline="0" dirty="0" smtClean="0"/>
              <a:t>The latter means you’re supported by a mentor who can help guide you through.</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is a valued award, giving professional recognition accredited by the BCS, The Chartered Institute for IT.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More importantly, it’s designed to help you in the work you’re developing in school.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See the link for more information: http://www.computingatschool.org.uk/certificate </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65</a:t>
            </a:fld>
            <a:endParaRPr lang="en-GB"/>
          </a:p>
        </p:txBody>
      </p:sp>
    </p:spTree>
    <p:extLst>
      <p:ext uri="{BB962C8B-B14F-4D97-AF65-F5344CB8AC3E}">
        <p14:creationId xmlns:p14="http://schemas.microsoft.com/office/powerpoint/2010/main" val="38594304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end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66</a:t>
            </a:fld>
            <a:endParaRPr lang="en-GB" dirty="0"/>
          </a:p>
        </p:txBody>
      </p:sp>
    </p:spTree>
    <p:extLst>
      <p:ext uri="{BB962C8B-B14F-4D97-AF65-F5344CB8AC3E}">
        <p14:creationId xmlns:p14="http://schemas.microsoft.com/office/powerpoint/2010/main" val="42380772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67</a:t>
            </a:fld>
            <a:endParaRPr lang="en-GB" dirty="0"/>
          </a:p>
        </p:txBody>
      </p:sp>
    </p:spTree>
    <p:extLst>
      <p:ext uri="{BB962C8B-B14F-4D97-AF65-F5344CB8AC3E}">
        <p14:creationId xmlns:p14="http://schemas.microsoft.com/office/powerpoint/2010/main" val="17197147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68</a:t>
            </a:fld>
            <a:endParaRPr lang="en-GB" dirty="0"/>
          </a:p>
        </p:txBody>
      </p:sp>
    </p:spTree>
    <p:extLst>
      <p:ext uri="{BB962C8B-B14F-4D97-AF65-F5344CB8AC3E}">
        <p14:creationId xmlns:p14="http://schemas.microsoft.com/office/powerpoint/2010/main" val="12990122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Promote CAS at end.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69</a:t>
            </a:fld>
            <a:endParaRPr lang="en-GB" dirty="0"/>
          </a:p>
        </p:txBody>
      </p:sp>
    </p:spTree>
    <p:extLst>
      <p:ext uri="{BB962C8B-B14F-4D97-AF65-F5344CB8AC3E}">
        <p14:creationId xmlns:p14="http://schemas.microsoft.com/office/powerpoint/2010/main" val="393579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At</a:t>
            </a:r>
            <a:r>
              <a:rPr lang="en-GB" baseline="0" dirty="0" smtClean="0"/>
              <a:t> KS2 some of the key concepts underpinning programming are made explicit – decomposition; sequence, selection and iteration; variables; debugging by thinking logically. These lie at the heart of the mental toolkit we wish to develop in children throughout their time in school.</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a:t>
            </a:fld>
            <a:endParaRPr lang="en-GB" dirty="0"/>
          </a:p>
        </p:txBody>
      </p:sp>
    </p:spTree>
    <p:extLst>
      <p:ext uri="{BB962C8B-B14F-4D97-AF65-F5344CB8AC3E}">
        <p14:creationId xmlns:p14="http://schemas.microsoft.com/office/powerpoint/2010/main" val="312083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And</a:t>
            </a:r>
            <a:r>
              <a:rPr lang="en-GB" baseline="0" dirty="0" smtClean="0"/>
              <a:t> so on to KS3 where there is the first mention of text based programming languages, data structures and modular programs.</a:t>
            </a:r>
          </a:p>
          <a:p>
            <a:endParaRPr lang="en-GB" baseline="0" dirty="0" smtClean="0"/>
          </a:p>
          <a:p>
            <a:r>
              <a:rPr lang="en-GB" baseline="0" dirty="0" smtClean="0"/>
              <a:t>Whilst much of the NC is very slim on detail, when it comes to programming it is explicit and provides a clear developmental structure. That’s very good for us, and something that will shape the activities to come but before we do that we need to take a step back, appreciate the bigger picture and try to distinguish the wood from the trees.</a:t>
            </a:r>
          </a:p>
          <a:p>
            <a:r>
              <a:rPr lang="en-GB" baseline="0" dirty="0" smtClean="0"/>
              <a:t>(click)</a:t>
            </a:r>
          </a:p>
          <a:p>
            <a:r>
              <a:rPr lang="en-GB" baseline="0" dirty="0" smtClean="0"/>
              <a:t>The bigger question must surely be WHY? – why teach programming at all?</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a:t>
            </a:fld>
            <a:endParaRPr lang="en-GB" dirty="0"/>
          </a:p>
        </p:txBody>
      </p:sp>
    </p:spTree>
    <p:extLst>
      <p:ext uri="{BB962C8B-B14F-4D97-AF65-F5344CB8AC3E}">
        <p14:creationId xmlns:p14="http://schemas.microsoft.com/office/powerpoint/2010/main" val="313645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2012, a very influential study, by the Royal Society</a:t>
            </a:r>
            <a:r>
              <a:rPr lang="en-GB" baseline="0" dirty="0" smtClean="0"/>
              <a:t> made the case for a new Computing curriculum. Eminent biologist, and </a:t>
            </a:r>
            <a:r>
              <a:rPr lang="en-GB" baseline="0" dirty="0" err="1" smtClean="0"/>
              <a:t>nobel</a:t>
            </a:r>
            <a:r>
              <a:rPr lang="en-GB" baseline="0" dirty="0" smtClean="0"/>
              <a:t> prize winner, Sir Paul Nurse wrote the introduction and in it he said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a:t>
            </a:fld>
            <a:endParaRPr lang="en-GB"/>
          </a:p>
        </p:txBody>
      </p:sp>
    </p:spTree>
    <p:extLst>
      <p:ext uri="{BB962C8B-B14F-4D97-AF65-F5344CB8AC3E}">
        <p14:creationId xmlns:p14="http://schemas.microsoft.com/office/powerpoint/2010/main" val="1653333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093462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C81616-AAA8-4CAD-B2BB-6BD0A46235EC}" type="datetimeFigureOut">
              <a:rPr lang="en-GB" smtClean="0"/>
              <a:t>04/06/2017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3939273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C81616-AAA8-4CAD-B2BB-6BD0A46235EC}" type="datetimeFigureOut">
              <a:rPr lang="en-GB" smtClean="0"/>
              <a:t>04/06/2017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371284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96382" y="1196535"/>
            <a:ext cx="3300120" cy="784665"/>
          </a:xfrm>
          <a:effectLst>
            <a:outerShdw blurRad="25400" dist="12700" dir="5400000">
              <a:srgbClr val="000000">
                <a:alpha val="13000"/>
              </a:srgbClr>
            </a:outerShdw>
          </a:effectLst>
        </p:spPr>
        <p:txBody>
          <a:bodyPr>
            <a:normAutofit/>
          </a:bodyPr>
          <a:lstStyle>
            <a:lvl1pPr>
              <a:defRPr sz="2200"/>
            </a:lvl1pPr>
          </a:lstStyle>
          <a:p>
            <a:r>
              <a:rPr lang="en-GB" dirty="0" smtClean="0"/>
              <a:t>Click to edit Master title style</a:t>
            </a:r>
            <a:endParaRPr lang="en-US" dirty="0"/>
          </a:p>
        </p:txBody>
      </p:sp>
      <p:sp>
        <p:nvSpPr>
          <p:cNvPr id="3" name="Content Placeholder 2"/>
          <p:cNvSpPr>
            <a:spLocks noGrp="1"/>
          </p:cNvSpPr>
          <p:nvPr>
            <p:ph idx="1"/>
          </p:nvPr>
        </p:nvSpPr>
        <p:spPr>
          <a:xfrm>
            <a:off x="196382" y="1981201"/>
            <a:ext cx="3300120" cy="4648199"/>
          </a:xfrm>
        </p:spPr>
        <p:txBody>
          <a:bodyPr>
            <a:normAutofit/>
          </a:bodyPr>
          <a:lstStyle>
            <a:lvl1pPr>
              <a:defRPr sz="2200"/>
            </a:lvl1pPr>
            <a:lvl2pPr>
              <a:defRPr sz="2200"/>
            </a:lvl2pPr>
            <a:lvl3pPr>
              <a:defRPr sz="2200"/>
            </a:lvl3pPr>
            <a:lvl4pPr>
              <a:defRPr sz="2200"/>
            </a:lvl4pPr>
            <a:lvl5pPr>
              <a:defRPr sz="22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58528109"/>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6/4/2017</a:t>
            </a:fld>
            <a:endParaRPr lang="en-US"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394932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C81616-AAA8-4CAD-B2BB-6BD0A46235EC}" type="datetimeFigureOut">
              <a:rPr lang="en-GB" smtClean="0"/>
              <a:t>04/06/2017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98596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9C81616-AAA8-4CAD-B2BB-6BD0A46235EC}" type="datetimeFigureOut">
              <a:rPr lang="en-GB" smtClean="0"/>
              <a:t>04/06/2017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713725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9C81616-AAA8-4CAD-B2BB-6BD0A46235EC}" type="datetimeFigureOut">
              <a:rPr lang="en-GB" smtClean="0"/>
              <a:t>04/06/2017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163136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9C81616-AAA8-4CAD-B2BB-6BD0A46235EC}" type="datetimeFigureOut">
              <a:rPr lang="en-GB" smtClean="0"/>
              <a:t>04/06/2017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2340440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C81616-AAA8-4CAD-B2BB-6BD0A46235EC}" type="datetimeFigureOut">
              <a:rPr lang="en-GB" smtClean="0"/>
              <a:t>04/06/2017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021814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C81616-AAA8-4CAD-B2BB-6BD0A46235EC}" type="datetimeFigureOut">
              <a:rPr lang="en-GB" smtClean="0"/>
              <a:t>04/06/2017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384240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C81616-AAA8-4CAD-B2BB-6BD0A46235EC}" type="datetimeFigureOut">
              <a:rPr lang="en-GB" smtClean="0"/>
              <a:t>04/06/2017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725651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C81616-AAA8-4CAD-B2BB-6BD0A46235EC}" type="datetimeFigureOut">
              <a:rPr lang="en-GB" smtClean="0"/>
              <a:t>04/06/2017</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DAB9E-1081-47E9-8C73-18B0B875C062}" type="slidenum">
              <a:rPr lang="en-GB" smtClean="0"/>
              <a:pPr/>
              <a:t>‹#›</a:t>
            </a:fld>
            <a:endParaRPr lang="en-GB" dirty="0"/>
          </a:p>
        </p:txBody>
      </p:sp>
      <p:pic>
        <p:nvPicPr>
          <p:cNvPr id="7"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l="15204" t="29576" r="74910" b="55209"/>
          <a:stretch>
            <a:fillRect/>
          </a:stretch>
        </p:blipFill>
        <p:spPr bwMode="auto">
          <a:xfrm>
            <a:off x="8089901" y="5940078"/>
            <a:ext cx="1071022" cy="91792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746886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7.jpg"/></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queenelizabeth\users\staff\r.davies\2015-16\Curriculum\Year%2012\01%20Introduction\Scratch.wmv" TargetMode="External"/><Relationship Id="rId1" Type="http://schemas.microsoft.com/office/2007/relationships/media" Target="file:///\\queenelizabeth\users\staff\r.davies\2015-16\Curriculum\Year%2012\01%20Introduction\Scratch.wmv" TargetMode="Externa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hyperlink" Target="http://byob.berkeley.edu/"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JPG"/><Relationship Id="rId7"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0.jpe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0.jpe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5.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9.png"/><Relationship Id="rId7"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50.png"/><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50.pn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hyperlink" Target="http://armorgames.com/play/2205/light-bot"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hyperlink" Target="http://lightbot.com/hoc2014.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hyperlink" Target="http://lightbot.com/hoc2014.html"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hyperlink" Target="http://lightbot.com/hoc2014.html"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hyperlink" Target="http://lightbot.com/hoc2014.html"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hyperlink" Target="http://lightbot.com/hoc2014.html" TargetMode="External"/><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hyperlink" Target="http://www.computingatschool.org.uk/certificate" TargetMode="External"/><Relationship Id="rId5" Type="http://schemas.openxmlformats.org/officeDocument/2006/relationships/image" Target="../media/image73.png"/><Relationship Id="rId4" Type="http://schemas.openxmlformats.org/officeDocument/2006/relationships/image" Target="../media/image72.png"/></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65831" y="5802923"/>
            <a:ext cx="1178169" cy="10550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a:srcRect l="26240" t="19395" r="21108" b="25645"/>
          <a:stretch/>
        </p:blipFill>
        <p:spPr>
          <a:xfrm>
            <a:off x="831413" y="272999"/>
            <a:ext cx="7547428" cy="4429317"/>
          </a:xfrm>
          <a:prstGeom prst="rect">
            <a:avLst/>
          </a:prstGeom>
          <a:ln>
            <a:solidFill>
              <a:schemeClr val="bg1">
                <a:lumMod val="50000"/>
              </a:schemeClr>
            </a:solidFill>
          </a:ln>
        </p:spPr>
      </p:pic>
      <p:sp>
        <p:nvSpPr>
          <p:cNvPr id="3" name="TextBox 2"/>
          <p:cNvSpPr txBox="1"/>
          <p:nvPr/>
        </p:nvSpPr>
        <p:spPr>
          <a:xfrm>
            <a:off x="831413" y="4702316"/>
            <a:ext cx="7547428" cy="830997"/>
          </a:xfrm>
          <a:prstGeom prst="rect">
            <a:avLst/>
          </a:prstGeom>
          <a:noFill/>
        </p:spPr>
        <p:txBody>
          <a:bodyPr wrap="square" rtlCol="0">
            <a:spAutoFit/>
          </a:bodyPr>
          <a:lstStyle/>
          <a:p>
            <a:pPr algn="ctr"/>
            <a:r>
              <a:rPr lang="en-GB" sz="4800" spc="-150" dirty="0" smtClean="0">
                <a:solidFill>
                  <a:srgbClr val="828181"/>
                </a:solidFill>
              </a:rPr>
              <a:t>Developing a new generation of</a:t>
            </a:r>
            <a:endParaRPr lang="en-GB" sz="4800" spc="-150" dirty="0">
              <a:solidFill>
                <a:srgbClr val="828181"/>
              </a:solidFill>
            </a:endParaRPr>
          </a:p>
        </p:txBody>
      </p:sp>
      <p:sp>
        <p:nvSpPr>
          <p:cNvPr id="11" name="TextBox 10"/>
          <p:cNvSpPr txBox="1"/>
          <p:nvPr/>
        </p:nvSpPr>
        <p:spPr>
          <a:xfrm>
            <a:off x="831413" y="5117814"/>
            <a:ext cx="7701467" cy="1323439"/>
          </a:xfrm>
          <a:prstGeom prst="rect">
            <a:avLst/>
          </a:prstGeom>
          <a:noFill/>
        </p:spPr>
        <p:txBody>
          <a:bodyPr wrap="none" rtlCol="0">
            <a:spAutoFit/>
          </a:bodyPr>
          <a:lstStyle/>
          <a:p>
            <a:r>
              <a:rPr lang="en-GB" sz="8000" b="1" spc="-350" dirty="0" smtClean="0">
                <a:solidFill>
                  <a:srgbClr val="B21310"/>
                </a:solidFill>
              </a:rPr>
              <a:t>Curriculum Leaders</a:t>
            </a:r>
            <a:endParaRPr lang="en-GB" sz="8000" b="1" spc="-350" dirty="0">
              <a:solidFill>
                <a:srgbClr val="B21310"/>
              </a:solidFill>
            </a:endParaRPr>
          </a:p>
        </p:txBody>
      </p:sp>
    </p:spTree>
    <p:extLst>
      <p:ext uri="{BB962C8B-B14F-4D97-AF65-F5344CB8AC3E}">
        <p14:creationId xmlns:p14="http://schemas.microsoft.com/office/powerpoint/2010/main" val="3862925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56634" y="5707117"/>
            <a:ext cx="1387366" cy="1150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rotWithShape="1">
          <a:blip r:embed="rId3"/>
          <a:srcRect l="34920" t="19531" r="16471" b="11718"/>
          <a:stretch/>
        </p:blipFill>
        <p:spPr>
          <a:xfrm>
            <a:off x="5367457" y="64395"/>
            <a:ext cx="3686390" cy="2931347"/>
          </a:xfrm>
          <a:prstGeom prst="rect">
            <a:avLst/>
          </a:prstGeom>
        </p:spPr>
      </p:pic>
      <p:sp>
        <p:nvSpPr>
          <p:cNvPr id="14" name="TextBox 13"/>
          <p:cNvSpPr txBox="1"/>
          <p:nvPr/>
        </p:nvSpPr>
        <p:spPr>
          <a:xfrm>
            <a:off x="172642" y="3175234"/>
            <a:ext cx="6344068" cy="3046988"/>
          </a:xfrm>
          <a:prstGeom prst="rect">
            <a:avLst/>
          </a:prstGeom>
          <a:noFill/>
          <a:ln>
            <a:solidFill>
              <a:schemeClr val="bg1">
                <a:lumMod val="50000"/>
              </a:schemeClr>
            </a:solidFill>
          </a:ln>
        </p:spPr>
        <p:txBody>
          <a:bodyPr wrap="square" rtlCol="0">
            <a:spAutoFit/>
          </a:bodyPr>
          <a:lstStyle/>
          <a:p>
            <a:r>
              <a:rPr lang="en-US" sz="3200" spc="-113" dirty="0">
                <a:solidFill>
                  <a:schemeClr val="bg1">
                    <a:lumMod val="85000"/>
                  </a:schemeClr>
                </a:solidFill>
              </a:rPr>
              <a:t>“It is becoming increasingly clear that studying Computer Science provides a </a:t>
            </a:r>
            <a:r>
              <a:rPr lang="en-US" sz="3200" spc="-113" dirty="0">
                <a:solidFill>
                  <a:srgbClr val="C00000"/>
                </a:solidFill>
              </a:rPr>
              <a:t>‘way of thinking’ </a:t>
            </a:r>
            <a:r>
              <a:rPr lang="en-US" sz="3200" spc="-113" dirty="0">
                <a:solidFill>
                  <a:schemeClr val="bg1">
                    <a:lumMod val="85000"/>
                  </a:schemeClr>
                </a:solidFill>
              </a:rPr>
              <a:t>in the same way that mathematics does …. there are strong educational arguments for looking at how we introduce the subject.” </a:t>
            </a:r>
            <a:endParaRPr lang="en-GB" sz="3200" spc="-113" dirty="0">
              <a:solidFill>
                <a:schemeClr val="bg1">
                  <a:lumMod val="85000"/>
                </a:schemeClr>
              </a:solidFill>
            </a:endParaRPr>
          </a:p>
        </p:txBody>
      </p:sp>
      <p:sp>
        <p:nvSpPr>
          <p:cNvPr id="15" name="Freeform 14"/>
          <p:cNvSpPr/>
          <p:nvPr/>
        </p:nvSpPr>
        <p:spPr>
          <a:xfrm>
            <a:off x="5467349" y="2142429"/>
            <a:ext cx="1610059" cy="681038"/>
          </a:xfrm>
          <a:custGeom>
            <a:avLst/>
            <a:gdLst>
              <a:gd name="connsiteX0" fmla="*/ 0 w 2381250"/>
              <a:gd name="connsiteY0" fmla="*/ 501636 h 520686"/>
              <a:gd name="connsiteX1" fmla="*/ 38100 w 2381250"/>
              <a:gd name="connsiteY1" fmla="*/ 406386 h 520686"/>
              <a:gd name="connsiteX2" fmla="*/ 152400 w 2381250"/>
              <a:gd name="connsiteY2" fmla="*/ 311136 h 520686"/>
              <a:gd name="connsiteX3" fmla="*/ 133350 w 2381250"/>
              <a:gd name="connsiteY3" fmla="*/ 387336 h 520686"/>
              <a:gd name="connsiteX4" fmla="*/ 152400 w 2381250"/>
              <a:gd name="connsiteY4" fmla="*/ 482586 h 520686"/>
              <a:gd name="connsiteX5" fmla="*/ 209550 w 2381250"/>
              <a:gd name="connsiteY5" fmla="*/ 425436 h 520686"/>
              <a:gd name="connsiteX6" fmla="*/ 266700 w 2381250"/>
              <a:gd name="connsiteY6" fmla="*/ 349236 h 520686"/>
              <a:gd name="connsiteX7" fmla="*/ 323850 w 2381250"/>
              <a:gd name="connsiteY7" fmla="*/ 292086 h 520686"/>
              <a:gd name="connsiteX8" fmla="*/ 361950 w 2381250"/>
              <a:gd name="connsiteY8" fmla="*/ 234936 h 520686"/>
              <a:gd name="connsiteX9" fmla="*/ 419100 w 2381250"/>
              <a:gd name="connsiteY9" fmla="*/ 215886 h 520686"/>
              <a:gd name="connsiteX10" fmla="*/ 438150 w 2381250"/>
              <a:gd name="connsiteY10" fmla="*/ 292086 h 520686"/>
              <a:gd name="connsiteX11" fmla="*/ 381000 w 2381250"/>
              <a:gd name="connsiteY11" fmla="*/ 406386 h 520686"/>
              <a:gd name="connsiteX12" fmla="*/ 438150 w 2381250"/>
              <a:gd name="connsiteY12" fmla="*/ 387336 h 520686"/>
              <a:gd name="connsiteX13" fmla="*/ 552450 w 2381250"/>
              <a:gd name="connsiteY13" fmla="*/ 273036 h 520686"/>
              <a:gd name="connsiteX14" fmla="*/ 666750 w 2381250"/>
              <a:gd name="connsiteY14" fmla="*/ 196836 h 520686"/>
              <a:gd name="connsiteX15" fmla="*/ 685800 w 2381250"/>
              <a:gd name="connsiteY15" fmla="*/ 253986 h 520686"/>
              <a:gd name="connsiteX16" fmla="*/ 704850 w 2381250"/>
              <a:gd name="connsiteY16" fmla="*/ 425436 h 520686"/>
              <a:gd name="connsiteX17" fmla="*/ 762000 w 2381250"/>
              <a:gd name="connsiteY17" fmla="*/ 444486 h 520686"/>
              <a:gd name="connsiteX18" fmla="*/ 914400 w 2381250"/>
              <a:gd name="connsiteY18" fmla="*/ 425436 h 520686"/>
              <a:gd name="connsiteX19" fmla="*/ 971550 w 2381250"/>
              <a:gd name="connsiteY19" fmla="*/ 387336 h 520686"/>
              <a:gd name="connsiteX20" fmla="*/ 1104900 w 2381250"/>
              <a:gd name="connsiteY20" fmla="*/ 330186 h 520686"/>
              <a:gd name="connsiteX21" fmla="*/ 1143000 w 2381250"/>
              <a:gd name="connsiteY21" fmla="*/ 406386 h 520686"/>
              <a:gd name="connsiteX22" fmla="*/ 1162050 w 2381250"/>
              <a:gd name="connsiteY22" fmla="*/ 501636 h 520686"/>
              <a:gd name="connsiteX23" fmla="*/ 1200150 w 2381250"/>
              <a:gd name="connsiteY23" fmla="*/ 444486 h 520686"/>
              <a:gd name="connsiteX24" fmla="*/ 1314450 w 2381250"/>
              <a:gd name="connsiteY24" fmla="*/ 292086 h 520686"/>
              <a:gd name="connsiteX25" fmla="*/ 1428750 w 2381250"/>
              <a:gd name="connsiteY25" fmla="*/ 177786 h 520686"/>
              <a:gd name="connsiteX26" fmla="*/ 1504950 w 2381250"/>
              <a:gd name="connsiteY26" fmla="*/ 425436 h 520686"/>
              <a:gd name="connsiteX27" fmla="*/ 1562100 w 2381250"/>
              <a:gd name="connsiteY27" fmla="*/ 330186 h 520686"/>
              <a:gd name="connsiteX28" fmla="*/ 1676400 w 2381250"/>
              <a:gd name="connsiteY28" fmla="*/ 196836 h 520686"/>
              <a:gd name="connsiteX29" fmla="*/ 1695450 w 2381250"/>
              <a:gd name="connsiteY29" fmla="*/ 292086 h 520686"/>
              <a:gd name="connsiteX30" fmla="*/ 1771650 w 2381250"/>
              <a:gd name="connsiteY30" fmla="*/ 482586 h 520686"/>
              <a:gd name="connsiteX31" fmla="*/ 1809750 w 2381250"/>
              <a:gd name="connsiteY31" fmla="*/ 425436 h 520686"/>
              <a:gd name="connsiteX32" fmla="*/ 1924050 w 2381250"/>
              <a:gd name="connsiteY32" fmla="*/ 311136 h 520686"/>
              <a:gd name="connsiteX33" fmla="*/ 2057400 w 2381250"/>
              <a:gd name="connsiteY33" fmla="*/ 158736 h 520686"/>
              <a:gd name="connsiteX34" fmla="*/ 2076450 w 2381250"/>
              <a:gd name="connsiteY34" fmla="*/ 425436 h 520686"/>
              <a:gd name="connsiteX35" fmla="*/ 2133600 w 2381250"/>
              <a:gd name="connsiteY35" fmla="*/ 349236 h 520686"/>
              <a:gd name="connsiteX36" fmla="*/ 2228850 w 2381250"/>
              <a:gd name="connsiteY36" fmla="*/ 253986 h 520686"/>
              <a:gd name="connsiteX37" fmla="*/ 2247900 w 2381250"/>
              <a:gd name="connsiteY37" fmla="*/ 463536 h 520686"/>
              <a:gd name="connsiteX38" fmla="*/ 2305050 w 2381250"/>
              <a:gd name="connsiteY38" fmla="*/ 425436 h 520686"/>
              <a:gd name="connsiteX39" fmla="*/ 2324100 w 2381250"/>
              <a:gd name="connsiteY39" fmla="*/ 368286 h 520686"/>
              <a:gd name="connsiteX40" fmla="*/ 2381250 w 2381250"/>
              <a:gd name="connsiteY40" fmla="*/ 253986 h 520686"/>
              <a:gd name="connsiteX41" fmla="*/ 2343150 w 2381250"/>
              <a:gd name="connsiteY41" fmla="*/ 6336 h 520686"/>
              <a:gd name="connsiteX42" fmla="*/ 2286000 w 2381250"/>
              <a:gd name="connsiteY42" fmla="*/ 63486 h 520686"/>
              <a:gd name="connsiteX43" fmla="*/ 2247900 w 2381250"/>
              <a:gd name="connsiteY43" fmla="*/ 120636 h 520686"/>
              <a:gd name="connsiteX44" fmla="*/ 2171700 w 2381250"/>
              <a:gd name="connsiteY44" fmla="*/ 273036 h 520686"/>
              <a:gd name="connsiteX45" fmla="*/ 2114550 w 2381250"/>
              <a:gd name="connsiteY45" fmla="*/ 349236 h 520686"/>
              <a:gd name="connsiteX46" fmla="*/ 2019300 w 2381250"/>
              <a:gd name="connsiteY46" fmla="*/ 463536 h 520686"/>
              <a:gd name="connsiteX47" fmla="*/ 1981200 w 2381250"/>
              <a:gd name="connsiteY47" fmla="*/ 368286 h 520686"/>
              <a:gd name="connsiteX48" fmla="*/ 2019300 w 2381250"/>
              <a:gd name="connsiteY48" fmla="*/ 253986 h 520686"/>
              <a:gd name="connsiteX49" fmla="*/ 2038350 w 2381250"/>
              <a:gd name="connsiteY49" fmla="*/ 177786 h 520686"/>
              <a:gd name="connsiteX50" fmla="*/ 1981200 w 2381250"/>
              <a:gd name="connsiteY50" fmla="*/ 158736 h 520686"/>
              <a:gd name="connsiteX51" fmla="*/ 1733550 w 2381250"/>
              <a:gd name="connsiteY51" fmla="*/ 368286 h 520686"/>
              <a:gd name="connsiteX52" fmla="*/ 1676400 w 2381250"/>
              <a:gd name="connsiteY52" fmla="*/ 406386 h 520686"/>
              <a:gd name="connsiteX53" fmla="*/ 1638300 w 2381250"/>
              <a:gd name="connsiteY53" fmla="*/ 463536 h 520686"/>
              <a:gd name="connsiteX54" fmla="*/ 1524000 w 2381250"/>
              <a:gd name="connsiteY54" fmla="*/ 520686 h 520686"/>
              <a:gd name="connsiteX55" fmla="*/ 1543050 w 2381250"/>
              <a:gd name="connsiteY55" fmla="*/ 387336 h 520686"/>
              <a:gd name="connsiteX56" fmla="*/ 1600200 w 2381250"/>
              <a:gd name="connsiteY56" fmla="*/ 311136 h 520686"/>
              <a:gd name="connsiteX57" fmla="*/ 1619250 w 2381250"/>
              <a:gd name="connsiteY57" fmla="*/ 253986 h 520686"/>
              <a:gd name="connsiteX58" fmla="*/ 1600200 w 2381250"/>
              <a:gd name="connsiteY58" fmla="*/ 120636 h 520686"/>
              <a:gd name="connsiteX59" fmla="*/ 1409700 w 2381250"/>
              <a:gd name="connsiteY59" fmla="*/ 215886 h 520686"/>
              <a:gd name="connsiteX60" fmla="*/ 1371600 w 2381250"/>
              <a:gd name="connsiteY60" fmla="*/ 273036 h 520686"/>
              <a:gd name="connsiteX61" fmla="*/ 1314450 w 2381250"/>
              <a:gd name="connsiteY61" fmla="*/ 311136 h 520686"/>
              <a:gd name="connsiteX62" fmla="*/ 1257300 w 2381250"/>
              <a:gd name="connsiteY62" fmla="*/ 368286 h 520686"/>
              <a:gd name="connsiteX63" fmla="*/ 1200150 w 2381250"/>
              <a:gd name="connsiteY63" fmla="*/ 406386 h 520686"/>
              <a:gd name="connsiteX64" fmla="*/ 1143000 w 2381250"/>
              <a:gd name="connsiteY64" fmla="*/ 463536 h 520686"/>
              <a:gd name="connsiteX65" fmla="*/ 1104900 w 2381250"/>
              <a:gd name="connsiteY65" fmla="*/ 520686 h 52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381250" h="520686">
                <a:moveTo>
                  <a:pt x="0" y="501636"/>
                </a:moveTo>
                <a:cubicBezTo>
                  <a:pt x="12700" y="469886"/>
                  <a:pt x="19976" y="435384"/>
                  <a:pt x="38100" y="406386"/>
                </a:cubicBezTo>
                <a:cubicBezTo>
                  <a:pt x="64293" y="364478"/>
                  <a:pt x="112901" y="337469"/>
                  <a:pt x="152400" y="311136"/>
                </a:cubicBezTo>
                <a:cubicBezTo>
                  <a:pt x="146050" y="336536"/>
                  <a:pt x="133350" y="361154"/>
                  <a:pt x="133350" y="387336"/>
                </a:cubicBezTo>
                <a:cubicBezTo>
                  <a:pt x="133350" y="419715"/>
                  <a:pt x="123440" y="468106"/>
                  <a:pt x="152400" y="482586"/>
                </a:cubicBezTo>
                <a:cubicBezTo>
                  <a:pt x="176497" y="494634"/>
                  <a:pt x="192017" y="445891"/>
                  <a:pt x="209550" y="425436"/>
                </a:cubicBezTo>
                <a:cubicBezTo>
                  <a:pt x="230213" y="401330"/>
                  <a:pt x="246037" y="373342"/>
                  <a:pt x="266700" y="349236"/>
                </a:cubicBezTo>
                <a:cubicBezTo>
                  <a:pt x="284233" y="328781"/>
                  <a:pt x="306603" y="312782"/>
                  <a:pt x="323850" y="292086"/>
                </a:cubicBezTo>
                <a:cubicBezTo>
                  <a:pt x="338507" y="274497"/>
                  <a:pt x="344072" y="249239"/>
                  <a:pt x="361950" y="234936"/>
                </a:cubicBezTo>
                <a:cubicBezTo>
                  <a:pt x="377630" y="222392"/>
                  <a:pt x="400050" y="222236"/>
                  <a:pt x="419100" y="215886"/>
                </a:cubicBezTo>
                <a:cubicBezTo>
                  <a:pt x="425450" y="241286"/>
                  <a:pt x="441853" y="266167"/>
                  <a:pt x="438150" y="292086"/>
                </a:cubicBezTo>
                <a:cubicBezTo>
                  <a:pt x="437751" y="294882"/>
                  <a:pt x="364455" y="389841"/>
                  <a:pt x="381000" y="406386"/>
                </a:cubicBezTo>
                <a:cubicBezTo>
                  <a:pt x="395199" y="420585"/>
                  <a:pt x="419100" y="393686"/>
                  <a:pt x="438150" y="387336"/>
                </a:cubicBezTo>
                <a:cubicBezTo>
                  <a:pt x="476250" y="349236"/>
                  <a:pt x="507618" y="302924"/>
                  <a:pt x="552450" y="273036"/>
                </a:cubicBezTo>
                <a:lnTo>
                  <a:pt x="666750" y="196836"/>
                </a:lnTo>
                <a:cubicBezTo>
                  <a:pt x="673100" y="215886"/>
                  <a:pt x="682499" y="234179"/>
                  <a:pt x="685800" y="253986"/>
                </a:cubicBezTo>
                <a:cubicBezTo>
                  <a:pt x="695253" y="310705"/>
                  <a:pt x="683494" y="372047"/>
                  <a:pt x="704850" y="425436"/>
                </a:cubicBezTo>
                <a:cubicBezTo>
                  <a:pt x="712308" y="444080"/>
                  <a:pt x="742950" y="438136"/>
                  <a:pt x="762000" y="444486"/>
                </a:cubicBezTo>
                <a:cubicBezTo>
                  <a:pt x="812800" y="438136"/>
                  <a:pt x="865009" y="438906"/>
                  <a:pt x="914400" y="425436"/>
                </a:cubicBezTo>
                <a:cubicBezTo>
                  <a:pt x="936489" y="419412"/>
                  <a:pt x="951671" y="398695"/>
                  <a:pt x="971550" y="387336"/>
                </a:cubicBezTo>
                <a:cubicBezTo>
                  <a:pt x="1037462" y="349672"/>
                  <a:pt x="1040784" y="351558"/>
                  <a:pt x="1104900" y="330186"/>
                </a:cubicBezTo>
                <a:cubicBezTo>
                  <a:pt x="1117600" y="355586"/>
                  <a:pt x="1134020" y="379445"/>
                  <a:pt x="1143000" y="406386"/>
                </a:cubicBezTo>
                <a:cubicBezTo>
                  <a:pt x="1153239" y="437103"/>
                  <a:pt x="1135109" y="483675"/>
                  <a:pt x="1162050" y="501636"/>
                </a:cubicBezTo>
                <a:cubicBezTo>
                  <a:pt x="1181100" y="514336"/>
                  <a:pt x="1186684" y="463002"/>
                  <a:pt x="1200150" y="444486"/>
                </a:cubicBezTo>
                <a:cubicBezTo>
                  <a:pt x="1237499" y="393131"/>
                  <a:pt x="1269549" y="336987"/>
                  <a:pt x="1314450" y="292086"/>
                </a:cubicBezTo>
                <a:lnTo>
                  <a:pt x="1428750" y="177786"/>
                </a:lnTo>
                <a:cubicBezTo>
                  <a:pt x="1597805" y="234138"/>
                  <a:pt x="1334335" y="126859"/>
                  <a:pt x="1504950" y="425436"/>
                </a:cubicBezTo>
                <a:cubicBezTo>
                  <a:pt x="1523320" y="457584"/>
                  <a:pt x="1541561" y="360994"/>
                  <a:pt x="1562100" y="330186"/>
                </a:cubicBezTo>
                <a:cubicBezTo>
                  <a:pt x="1610976" y="256872"/>
                  <a:pt x="1617536" y="255700"/>
                  <a:pt x="1676400" y="196836"/>
                </a:cubicBezTo>
                <a:cubicBezTo>
                  <a:pt x="1682750" y="228586"/>
                  <a:pt x="1691434" y="259957"/>
                  <a:pt x="1695450" y="292086"/>
                </a:cubicBezTo>
                <a:cubicBezTo>
                  <a:pt x="1723830" y="519130"/>
                  <a:pt x="1645810" y="524533"/>
                  <a:pt x="1771650" y="482586"/>
                </a:cubicBezTo>
                <a:cubicBezTo>
                  <a:pt x="1784350" y="463536"/>
                  <a:pt x="1794539" y="442548"/>
                  <a:pt x="1809750" y="425436"/>
                </a:cubicBezTo>
                <a:cubicBezTo>
                  <a:pt x="1845547" y="385164"/>
                  <a:pt x="1894162" y="355968"/>
                  <a:pt x="1924050" y="311136"/>
                </a:cubicBezTo>
                <a:cubicBezTo>
                  <a:pt x="2012950" y="177786"/>
                  <a:pt x="1962150" y="222236"/>
                  <a:pt x="2057400" y="158736"/>
                </a:cubicBezTo>
                <a:cubicBezTo>
                  <a:pt x="2063750" y="247636"/>
                  <a:pt x="2043349" y="342684"/>
                  <a:pt x="2076450" y="425436"/>
                </a:cubicBezTo>
                <a:cubicBezTo>
                  <a:pt x="2088242" y="454915"/>
                  <a:pt x="2115146" y="375072"/>
                  <a:pt x="2133600" y="349236"/>
                </a:cubicBezTo>
                <a:cubicBezTo>
                  <a:pt x="2191327" y="268418"/>
                  <a:pt x="2145723" y="309404"/>
                  <a:pt x="2228850" y="253986"/>
                </a:cubicBezTo>
                <a:cubicBezTo>
                  <a:pt x="2235200" y="323836"/>
                  <a:pt x="2219414" y="399443"/>
                  <a:pt x="2247900" y="463536"/>
                </a:cubicBezTo>
                <a:cubicBezTo>
                  <a:pt x="2257199" y="484458"/>
                  <a:pt x="2290747" y="443314"/>
                  <a:pt x="2305050" y="425436"/>
                </a:cubicBezTo>
                <a:cubicBezTo>
                  <a:pt x="2317594" y="409756"/>
                  <a:pt x="2315120" y="386247"/>
                  <a:pt x="2324100" y="368286"/>
                </a:cubicBezTo>
                <a:cubicBezTo>
                  <a:pt x="2397958" y="220570"/>
                  <a:pt x="2333367" y="397634"/>
                  <a:pt x="2381250" y="253986"/>
                </a:cubicBezTo>
                <a:cubicBezTo>
                  <a:pt x="2334766" y="625862"/>
                  <a:pt x="2392995" y="230641"/>
                  <a:pt x="2343150" y="6336"/>
                </a:cubicBezTo>
                <a:cubicBezTo>
                  <a:pt x="2337306" y="-19963"/>
                  <a:pt x="2303247" y="42790"/>
                  <a:pt x="2286000" y="63486"/>
                </a:cubicBezTo>
                <a:cubicBezTo>
                  <a:pt x="2271343" y="81075"/>
                  <a:pt x="2258863" y="100536"/>
                  <a:pt x="2247900" y="120636"/>
                </a:cubicBezTo>
                <a:cubicBezTo>
                  <a:pt x="2220703" y="170497"/>
                  <a:pt x="2205778" y="227599"/>
                  <a:pt x="2171700" y="273036"/>
                </a:cubicBezTo>
                <a:cubicBezTo>
                  <a:pt x="2152650" y="298436"/>
                  <a:pt x="2135213" y="325130"/>
                  <a:pt x="2114550" y="349236"/>
                </a:cubicBezTo>
                <a:cubicBezTo>
                  <a:pt x="2004541" y="477580"/>
                  <a:pt x="2103507" y="337225"/>
                  <a:pt x="2019300" y="463536"/>
                </a:cubicBezTo>
                <a:cubicBezTo>
                  <a:pt x="2006600" y="431786"/>
                  <a:pt x="1981200" y="402482"/>
                  <a:pt x="1981200" y="368286"/>
                </a:cubicBezTo>
                <a:cubicBezTo>
                  <a:pt x="1981200" y="328125"/>
                  <a:pt x="2009560" y="292948"/>
                  <a:pt x="2019300" y="253986"/>
                </a:cubicBezTo>
                <a:lnTo>
                  <a:pt x="2038350" y="177786"/>
                </a:lnTo>
                <a:cubicBezTo>
                  <a:pt x="2019300" y="171436"/>
                  <a:pt x="2000250" y="152386"/>
                  <a:pt x="1981200" y="158736"/>
                </a:cubicBezTo>
                <a:cubicBezTo>
                  <a:pt x="1860478" y="198977"/>
                  <a:pt x="1836291" y="299792"/>
                  <a:pt x="1733550" y="368286"/>
                </a:cubicBezTo>
                <a:lnTo>
                  <a:pt x="1676400" y="406386"/>
                </a:lnTo>
                <a:cubicBezTo>
                  <a:pt x="1663700" y="425436"/>
                  <a:pt x="1654489" y="447347"/>
                  <a:pt x="1638300" y="463536"/>
                </a:cubicBezTo>
                <a:cubicBezTo>
                  <a:pt x="1601371" y="500465"/>
                  <a:pt x="1570481" y="505192"/>
                  <a:pt x="1524000" y="520686"/>
                </a:cubicBezTo>
                <a:cubicBezTo>
                  <a:pt x="1530350" y="476236"/>
                  <a:pt x="1527705" y="429534"/>
                  <a:pt x="1543050" y="387336"/>
                </a:cubicBezTo>
                <a:cubicBezTo>
                  <a:pt x="1553900" y="357498"/>
                  <a:pt x="1584448" y="338703"/>
                  <a:pt x="1600200" y="311136"/>
                </a:cubicBezTo>
                <a:cubicBezTo>
                  <a:pt x="1610163" y="293701"/>
                  <a:pt x="1612900" y="273036"/>
                  <a:pt x="1619250" y="253986"/>
                </a:cubicBezTo>
                <a:cubicBezTo>
                  <a:pt x="1612900" y="209536"/>
                  <a:pt x="1644377" y="128668"/>
                  <a:pt x="1600200" y="120636"/>
                </a:cubicBezTo>
                <a:cubicBezTo>
                  <a:pt x="1530350" y="107936"/>
                  <a:pt x="1409700" y="215886"/>
                  <a:pt x="1409700" y="215886"/>
                </a:cubicBezTo>
                <a:cubicBezTo>
                  <a:pt x="1397000" y="234936"/>
                  <a:pt x="1387789" y="256847"/>
                  <a:pt x="1371600" y="273036"/>
                </a:cubicBezTo>
                <a:cubicBezTo>
                  <a:pt x="1355411" y="289225"/>
                  <a:pt x="1332039" y="296479"/>
                  <a:pt x="1314450" y="311136"/>
                </a:cubicBezTo>
                <a:cubicBezTo>
                  <a:pt x="1293754" y="328383"/>
                  <a:pt x="1277996" y="351039"/>
                  <a:pt x="1257300" y="368286"/>
                </a:cubicBezTo>
                <a:cubicBezTo>
                  <a:pt x="1239711" y="382943"/>
                  <a:pt x="1217739" y="391729"/>
                  <a:pt x="1200150" y="406386"/>
                </a:cubicBezTo>
                <a:cubicBezTo>
                  <a:pt x="1179454" y="423633"/>
                  <a:pt x="1160247" y="442840"/>
                  <a:pt x="1143000" y="463536"/>
                </a:cubicBezTo>
                <a:cubicBezTo>
                  <a:pt x="1128343" y="481125"/>
                  <a:pt x="1104900" y="520686"/>
                  <a:pt x="1104900" y="520686"/>
                </a:cubicBezTo>
              </a:path>
            </a:pathLst>
          </a:custGeom>
          <a:noFill/>
          <a:ln w="76200">
            <a:solidFill>
              <a:srgbClr val="FFFF00">
                <a:alpha val="3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6"/>
          <p:cNvSpPr/>
          <p:nvPr/>
        </p:nvSpPr>
        <p:spPr>
          <a:xfrm>
            <a:off x="0" y="188640"/>
            <a:ext cx="5559000" cy="1077218"/>
          </a:xfrm>
          <a:prstGeom prst="rect">
            <a:avLst/>
          </a:prstGeom>
          <a:noFill/>
        </p:spPr>
        <p:txBody>
          <a:bodyPr wrap="square">
            <a:spAutoFit/>
          </a:bodyPr>
          <a:lstStyle/>
          <a:p>
            <a:r>
              <a:rPr lang="en-US" sz="3200" b="1" kern="1400" dirty="0" smtClean="0">
                <a:solidFill>
                  <a:srgbClr val="C00000"/>
                </a:solidFill>
                <a:latin typeface="Arial Black" panose="020B0A04020102020204" pitchFamily="34" charset="0"/>
              </a:rPr>
              <a:t>Learning to </a:t>
            </a:r>
            <a:r>
              <a:rPr lang="en-US" sz="3200" b="1" kern="1400" dirty="0">
                <a:solidFill>
                  <a:srgbClr val="C00000"/>
                </a:solidFill>
                <a:latin typeface="Arial Black" panose="020B0A04020102020204" pitchFamily="34" charset="0"/>
              </a:rPr>
              <a:t>t</a:t>
            </a:r>
            <a:r>
              <a:rPr lang="en-US" sz="3200" b="1" kern="1400" dirty="0" smtClean="0">
                <a:solidFill>
                  <a:srgbClr val="C00000"/>
                </a:solidFill>
                <a:latin typeface="Arial Black" panose="020B0A04020102020204" pitchFamily="34" charset="0"/>
              </a:rPr>
              <a:t>hink like </a:t>
            </a:r>
            <a:r>
              <a:rPr lang="en-US" sz="3200" b="1" kern="1400" dirty="0">
                <a:solidFill>
                  <a:srgbClr val="C00000"/>
                </a:solidFill>
                <a:latin typeface="Arial Black" panose="020B0A04020102020204" pitchFamily="34" charset="0"/>
              </a:rPr>
              <a:t>a Computer Scientist</a:t>
            </a:r>
            <a:endParaRPr lang="en-US" sz="3200" kern="1400" dirty="0">
              <a:solidFill>
                <a:srgbClr val="C00000"/>
              </a:solidFill>
              <a:latin typeface="Arial Black" panose="020B0A040201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7100" y="3872314"/>
            <a:ext cx="2975544" cy="2975544"/>
          </a:xfrm>
          <a:prstGeom prst="rect">
            <a:avLst/>
          </a:prstGeom>
        </p:spPr>
      </p:pic>
    </p:spTree>
    <p:extLst>
      <p:ext uri="{BB962C8B-B14F-4D97-AF65-F5344CB8AC3E}">
        <p14:creationId xmlns:p14="http://schemas.microsoft.com/office/powerpoint/2010/main" val="2419298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9182" y="1514033"/>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solidFill>
                  <a:srgbClr val="595959"/>
                </a:solidFill>
                <a:latin typeface="+mn-lt"/>
              </a:rPr>
              <a:t>A high-quality computing </a:t>
            </a:r>
            <a:r>
              <a:rPr lang="en-US" sz="2800" dirty="0" smtClean="0">
                <a:solidFill>
                  <a:srgbClr val="595959"/>
                </a:solidFill>
                <a:latin typeface="+mn-lt"/>
              </a:rPr>
              <a:t>education</a:t>
            </a:r>
          </a:p>
          <a:p>
            <a:pPr>
              <a:lnSpc>
                <a:spcPct val="100000"/>
              </a:lnSpc>
            </a:pPr>
            <a:r>
              <a:rPr lang="en-US" sz="2800" dirty="0" smtClean="0">
                <a:solidFill>
                  <a:srgbClr val="595959"/>
                </a:solidFill>
                <a:latin typeface="+mn-lt"/>
              </a:rPr>
              <a:t>equips </a:t>
            </a:r>
            <a:r>
              <a:rPr lang="en-US" sz="2800" dirty="0">
                <a:solidFill>
                  <a:srgbClr val="595959"/>
                </a:solidFill>
                <a:latin typeface="+mn-lt"/>
              </a:rPr>
              <a:t>pupils to use </a:t>
            </a:r>
            <a:r>
              <a:rPr lang="en-US" sz="2800" b="1" dirty="0" smtClean="0">
                <a:solidFill>
                  <a:srgbClr val="C00000"/>
                </a:solidFill>
                <a:latin typeface="+mn-lt"/>
              </a:rPr>
              <a:t>computational</a:t>
            </a:r>
          </a:p>
          <a:p>
            <a:pPr>
              <a:lnSpc>
                <a:spcPct val="100000"/>
              </a:lnSpc>
            </a:pPr>
            <a:r>
              <a:rPr lang="en-US" sz="2800" b="1" dirty="0" smtClean="0">
                <a:solidFill>
                  <a:srgbClr val="C00000"/>
                </a:solidFill>
                <a:latin typeface="+mn-lt"/>
              </a:rPr>
              <a:t>thinking </a:t>
            </a:r>
            <a:r>
              <a:rPr lang="en-US" sz="2800" dirty="0">
                <a:solidFill>
                  <a:srgbClr val="595959"/>
                </a:solidFill>
                <a:latin typeface="+mn-lt"/>
              </a:rPr>
              <a:t>and creativity </a:t>
            </a:r>
            <a:r>
              <a:rPr lang="en-US" sz="2800" dirty="0" smtClean="0">
                <a:solidFill>
                  <a:srgbClr val="595959"/>
                </a:solidFill>
                <a:latin typeface="+mn-lt"/>
              </a:rPr>
              <a:t>to</a:t>
            </a:r>
          </a:p>
          <a:p>
            <a:pPr>
              <a:lnSpc>
                <a:spcPct val="100000"/>
              </a:lnSpc>
            </a:pPr>
            <a:r>
              <a:rPr lang="en-US" sz="2800" dirty="0">
                <a:solidFill>
                  <a:srgbClr val="595959"/>
                </a:solidFill>
                <a:latin typeface="+mn-lt"/>
              </a:rPr>
              <a:t>u</a:t>
            </a:r>
            <a:r>
              <a:rPr lang="en-US" sz="2800" dirty="0" smtClean="0">
                <a:solidFill>
                  <a:srgbClr val="595959"/>
                </a:solidFill>
                <a:latin typeface="+mn-lt"/>
              </a:rPr>
              <a:t>nderstand and </a:t>
            </a:r>
            <a:r>
              <a:rPr lang="en-US" sz="2800" dirty="0">
                <a:solidFill>
                  <a:srgbClr val="595959"/>
                </a:solidFill>
                <a:latin typeface="+mn-lt"/>
              </a:rPr>
              <a:t>change the world. </a:t>
            </a:r>
            <a:endParaRPr lang="en-US" sz="2800" dirty="0" smtClean="0">
              <a:solidFill>
                <a:srgbClr val="595959"/>
              </a:solidFill>
              <a:latin typeface="+mn-lt"/>
            </a:endParaRPr>
          </a:p>
          <a:p>
            <a:pPr>
              <a:lnSpc>
                <a:spcPct val="100000"/>
              </a:lnSpc>
            </a:pPr>
            <a:endParaRPr lang="en-US" sz="2800" dirty="0">
              <a:solidFill>
                <a:srgbClr val="595959"/>
              </a:solidFill>
              <a:latin typeface="+mn-lt"/>
            </a:endParaRPr>
          </a:p>
          <a:p>
            <a:pPr>
              <a:lnSpc>
                <a:spcPct val="100000"/>
              </a:lnSpc>
            </a:pPr>
            <a:endParaRPr lang="en-US" sz="2800" dirty="0" smtClean="0">
              <a:solidFill>
                <a:srgbClr val="595959"/>
              </a:solidFill>
              <a:latin typeface="+mn-lt"/>
            </a:endParaRPr>
          </a:p>
          <a:p>
            <a:pPr>
              <a:lnSpc>
                <a:spcPct val="100000"/>
              </a:lnSpc>
            </a:pPr>
            <a:endParaRPr lang="en-US" sz="2800" dirty="0">
              <a:solidFill>
                <a:srgbClr val="595959"/>
              </a:solidFill>
              <a:latin typeface="+mn-lt"/>
            </a:endParaRPr>
          </a:p>
          <a:p>
            <a:pPr>
              <a:lnSpc>
                <a:spcPct val="100000"/>
              </a:lnSpc>
            </a:pPr>
            <a:endParaRPr lang="en-US" sz="2800" dirty="0" smtClean="0">
              <a:solidFill>
                <a:srgbClr val="595959"/>
              </a:solidFill>
              <a:latin typeface="+mn-lt"/>
            </a:endParaRPr>
          </a:p>
          <a:p>
            <a:pPr>
              <a:lnSpc>
                <a:spcPct val="100000"/>
              </a:lnSpc>
            </a:pPr>
            <a:endParaRPr lang="en-US" sz="2800" dirty="0">
              <a:solidFill>
                <a:srgbClr val="595959"/>
              </a:solidFill>
              <a:latin typeface="+mn-lt"/>
            </a:endParaRPr>
          </a:p>
          <a:p>
            <a:pPr>
              <a:lnSpc>
                <a:spcPct val="100000"/>
              </a:lnSpc>
            </a:pPr>
            <a:endParaRPr lang="en-US" sz="2800" dirty="0">
              <a:solidFill>
                <a:srgbClr val="595959"/>
              </a:solidFill>
              <a:latin typeface="+mn-lt"/>
            </a:endParaRP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5" name="Picture 4"/>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
        <p:nvSpPr>
          <p:cNvPr id="7" name="TextBox 6"/>
          <p:cNvSpPr txBox="1"/>
          <p:nvPr/>
        </p:nvSpPr>
        <p:spPr>
          <a:xfrm>
            <a:off x="19182" y="1482725"/>
            <a:ext cx="3515706" cy="646331"/>
          </a:xfrm>
          <a:prstGeom prst="rect">
            <a:avLst/>
          </a:prstGeom>
          <a:noFill/>
        </p:spPr>
        <p:txBody>
          <a:bodyPr wrap="none" rtlCol="0">
            <a:spAutoFit/>
          </a:bodyPr>
          <a:lstStyle/>
          <a:p>
            <a:r>
              <a:rPr lang="en-GB" sz="3600" b="1" dirty="0" smtClean="0">
                <a:solidFill>
                  <a:schemeClr val="tx1">
                    <a:lumMod val="65000"/>
                    <a:lumOff val="35000"/>
                  </a:schemeClr>
                </a:solidFill>
              </a:rPr>
              <a:t>Purpose Of Study</a:t>
            </a:r>
            <a:endParaRPr lang="en-GB" sz="3600" b="1" dirty="0">
              <a:solidFill>
                <a:schemeClr val="tx1">
                  <a:lumMod val="65000"/>
                  <a:lumOff val="35000"/>
                </a:schemeClr>
              </a:solidFill>
            </a:endParaRPr>
          </a:p>
        </p:txBody>
      </p:sp>
      <p:sp>
        <p:nvSpPr>
          <p:cNvPr id="10" name="Rectangle 9"/>
          <p:cNvSpPr/>
          <p:nvPr/>
        </p:nvSpPr>
        <p:spPr>
          <a:xfrm>
            <a:off x="0" y="188640"/>
            <a:ext cx="5559000" cy="1077218"/>
          </a:xfrm>
          <a:prstGeom prst="rect">
            <a:avLst/>
          </a:prstGeom>
          <a:noFill/>
        </p:spPr>
        <p:txBody>
          <a:bodyPr wrap="square">
            <a:spAutoFit/>
          </a:bodyPr>
          <a:lstStyle/>
          <a:p>
            <a:r>
              <a:rPr lang="en-US" sz="3200" b="1" kern="1400" dirty="0" smtClean="0">
                <a:solidFill>
                  <a:srgbClr val="C00000"/>
                </a:solidFill>
                <a:latin typeface="Arial Black" panose="020B0A04020102020204" pitchFamily="34" charset="0"/>
              </a:rPr>
              <a:t>Learning to </a:t>
            </a:r>
            <a:r>
              <a:rPr lang="en-US" sz="3200" b="1" kern="1400" dirty="0">
                <a:solidFill>
                  <a:srgbClr val="C00000"/>
                </a:solidFill>
                <a:latin typeface="Arial Black" panose="020B0A04020102020204" pitchFamily="34" charset="0"/>
              </a:rPr>
              <a:t>t</a:t>
            </a:r>
            <a:r>
              <a:rPr lang="en-US" sz="3200" b="1" kern="1400" dirty="0" smtClean="0">
                <a:solidFill>
                  <a:srgbClr val="C00000"/>
                </a:solidFill>
                <a:latin typeface="Arial Black" panose="020B0A04020102020204" pitchFamily="34" charset="0"/>
              </a:rPr>
              <a:t>hink like </a:t>
            </a:r>
            <a:r>
              <a:rPr lang="en-US" sz="3200" b="1" kern="1400" dirty="0">
                <a:solidFill>
                  <a:srgbClr val="C00000"/>
                </a:solidFill>
                <a:latin typeface="Arial Black" panose="020B0A04020102020204" pitchFamily="34" charset="0"/>
              </a:rPr>
              <a:t>a Computer Scientist</a:t>
            </a:r>
            <a:endParaRPr lang="en-US" sz="3200" kern="1400"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1569221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9182" y="1514033"/>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solidFill>
                  <a:srgbClr val="595959"/>
                </a:solidFill>
                <a:latin typeface="+mn-lt"/>
              </a:rPr>
              <a:t>A high-quality computing </a:t>
            </a:r>
            <a:r>
              <a:rPr lang="en-US" sz="2800" dirty="0" smtClean="0">
                <a:solidFill>
                  <a:srgbClr val="595959"/>
                </a:solidFill>
                <a:latin typeface="+mn-lt"/>
              </a:rPr>
              <a:t>education</a:t>
            </a:r>
          </a:p>
          <a:p>
            <a:pPr>
              <a:lnSpc>
                <a:spcPct val="100000"/>
              </a:lnSpc>
            </a:pPr>
            <a:r>
              <a:rPr lang="en-US" sz="2800" dirty="0" smtClean="0">
                <a:solidFill>
                  <a:srgbClr val="595959"/>
                </a:solidFill>
                <a:latin typeface="+mn-lt"/>
              </a:rPr>
              <a:t>equips </a:t>
            </a:r>
            <a:r>
              <a:rPr lang="en-US" sz="2800" dirty="0">
                <a:solidFill>
                  <a:srgbClr val="595959"/>
                </a:solidFill>
                <a:latin typeface="+mn-lt"/>
              </a:rPr>
              <a:t>pupils to use </a:t>
            </a:r>
            <a:r>
              <a:rPr lang="en-US" sz="2800" b="1" dirty="0" smtClean="0">
                <a:solidFill>
                  <a:srgbClr val="C00000"/>
                </a:solidFill>
                <a:latin typeface="+mn-lt"/>
              </a:rPr>
              <a:t>computational</a:t>
            </a:r>
          </a:p>
          <a:p>
            <a:pPr>
              <a:lnSpc>
                <a:spcPct val="100000"/>
              </a:lnSpc>
            </a:pPr>
            <a:r>
              <a:rPr lang="en-US" sz="2800" b="1" dirty="0" smtClean="0">
                <a:solidFill>
                  <a:srgbClr val="C00000"/>
                </a:solidFill>
                <a:latin typeface="+mn-lt"/>
              </a:rPr>
              <a:t>thinking </a:t>
            </a:r>
            <a:r>
              <a:rPr lang="en-US" sz="2800" dirty="0">
                <a:solidFill>
                  <a:srgbClr val="595959"/>
                </a:solidFill>
                <a:latin typeface="+mn-lt"/>
              </a:rPr>
              <a:t>and creativity </a:t>
            </a:r>
            <a:r>
              <a:rPr lang="en-US" sz="2800" dirty="0" smtClean="0">
                <a:solidFill>
                  <a:srgbClr val="595959"/>
                </a:solidFill>
                <a:latin typeface="+mn-lt"/>
              </a:rPr>
              <a:t>to</a:t>
            </a:r>
          </a:p>
          <a:p>
            <a:pPr>
              <a:lnSpc>
                <a:spcPct val="100000"/>
              </a:lnSpc>
            </a:pPr>
            <a:r>
              <a:rPr lang="en-US" sz="2800" dirty="0">
                <a:solidFill>
                  <a:srgbClr val="595959"/>
                </a:solidFill>
                <a:latin typeface="+mn-lt"/>
              </a:rPr>
              <a:t>u</a:t>
            </a:r>
            <a:r>
              <a:rPr lang="en-US" sz="2800" dirty="0" smtClean="0">
                <a:solidFill>
                  <a:srgbClr val="595959"/>
                </a:solidFill>
                <a:latin typeface="+mn-lt"/>
              </a:rPr>
              <a:t>nderstand and </a:t>
            </a:r>
            <a:r>
              <a:rPr lang="en-US" sz="2800" dirty="0">
                <a:solidFill>
                  <a:srgbClr val="595959"/>
                </a:solidFill>
                <a:latin typeface="+mn-lt"/>
              </a:rPr>
              <a:t>change the world. </a:t>
            </a:r>
            <a:endParaRPr lang="en-US" sz="2800" dirty="0" smtClean="0">
              <a:solidFill>
                <a:srgbClr val="595959"/>
              </a:solidFill>
              <a:latin typeface="+mn-lt"/>
            </a:endParaRPr>
          </a:p>
          <a:p>
            <a:pPr>
              <a:lnSpc>
                <a:spcPct val="100000"/>
              </a:lnSpc>
            </a:pPr>
            <a:endParaRPr lang="en-US" sz="2800" dirty="0">
              <a:solidFill>
                <a:srgbClr val="595959"/>
              </a:solidFill>
              <a:latin typeface="+mn-lt"/>
            </a:endParaRPr>
          </a:p>
          <a:p>
            <a:pPr>
              <a:lnSpc>
                <a:spcPct val="100000"/>
              </a:lnSpc>
            </a:pPr>
            <a:r>
              <a:rPr lang="en-US" sz="2800" dirty="0" smtClean="0">
                <a:solidFill>
                  <a:srgbClr val="595959"/>
                </a:solidFill>
                <a:latin typeface="+mn-lt"/>
              </a:rPr>
              <a:t>The </a:t>
            </a:r>
            <a:r>
              <a:rPr lang="en-US" sz="2800" dirty="0">
                <a:solidFill>
                  <a:srgbClr val="595959"/>
                </a:solidFill>
                <a:latin typeface="+mn-lt"/>
              </a:rPr>
              <a:t>core of computing is </a:t>
            </a:r>
            <a:r>
              <a:rPr lang="en-US" sz="2800" dirty="0" smtClean="0">
                <a:solidFill>
                  <a:srgbClr val="595959"/>
                </a:solidFill>
                <a:latin typeface="+mn-lt"/>
              </a:rPr>
              <a:t>computer</a:t>
            </a:r>
          </a:p>
          <a:p>
            <a:pPr>
              <a:lnSpc>
                <a:spcPct val="100000"/>
              </a:lnSpc>
            </a:pPr>
            <a:r>
              <a:rPr lang="en-US" sz="2800" dirty="0" smtClean="0">
                <a:solidFill>
                  <a:srgbClr val="595959"/>
                </a:solidFill>
                <a:latin typeface="+mn-lt"/>
              </a:rPr>
              <a:t>science</a:t>
            </a:r>
            <a:r>
              <a:rPr lang="en-US" sz="2800" dirty="0">
                <a:solidFill>
                  <a:srgbClr val="595959"/>
                </a:solidFill>
                <a:latin typeface="+mn-lt"/>
              </a:rPr>
              <a:t>, in which pupils are </a:t>
            </a:r>
            <a:r>
              <a:rPr lang="en-US" sz="2800" dirty="0" smtClean="0">
                <a:solidFill>
                  <a:srgbClr val="595959"/>
                </a:solidFill>
                <a:latin typeface="+mn-lt"/>
              </a:rPr>
              <a:t>taught</a:t>
            </a:r>
          </a:p>
          <a:p>
            <a:pPr>
              <a:lnSpc>
                <a:spcPct val="100000"/>
              </a:lnSpc>
            </a:pPr>
            <a:r>
              <a:rPr lang="en-US" sz="2800" dirty="0">
                <a:solidFill>
                  <a:srgbClr val="595959"/>
                </a:solidFill>
                <a:latin typeface="+mn-lt"/>
              </a:rPr>
              <a:t>t</a:t>
            </a:r>
            <a:r>
              <a:rPr lang="en-US" sz="2800" dirty="0" smtClean="0">
                <a:solidFill>
                  <a:srgbClr val="595959"/>
                </a:solidFill>
                <a:latin typeface="+mn-lt"/>
              </a:rPr>
              <a:t>he principles </a:t>
            </a:r>
            <a:r>
              <a:rPr lang="en-US" sz="2800" dirty="0">
                <a:solidFill>
                  <a:srgbClr val="595959"/>
                </a:solidFill>
                <a:latin typeface="+mn-lt"/>
              </a:rPr>
              <a:t>of information </a:t>
            </a:r>
            <a:r>
              <a:rPr lang="en-US" sz="2800" dirty="0" smtClean="0">
                <a:solidFill>
                  <a:srgbClr val="595959"/>
                </a:solidFill>
                <a:latin typeface="+mn-lt"/>
              </a:rPr>
              <a:t>and</a:t>
            </a:r>
          </a:p>
          <a:p>
            <a:pPr>
              <a:lnSpc>
                <a:spcPct val="100000"/>
              </a:lnSpc>
            </a:pPr>
            <a:r>
              <a:rPr lang="en-US" sz="2800" dirty="0" smtClean="0">
                <a:solidFill>
                  <a:srgbClr val="595959"/>
                </a:solidFill>
                <a:latin typeface="+mn-lt"/>
              </a:rPr>
              <a:t>computation</a:t>
            </a:r>
            <a:r>
              <a:rPr lang="en-US" sz="2800" dirty="0">
                <a:solidFill>
                  <a:srgbClr val="595959"/>
                </a:solidFill>
                <a:latin typeface="+mn-lt"/>
              </a:rPr>
              <a:t>, how digital systems work, and how to </a:t>
            </a:r>
            <a:r>
              <a:rPr lang="en-US" sz="2800" b="1" dirty="0">
                <a:solidFill>
                  <a:srgbClr val="C00000"/>
                </a:solidFill>
                <a:latin typeface="+mn-lt"/>
              </a:rPr>
              <a:t>put this knowledge to use through programming</a:t>
            </a:r>
            <a:r>
              <a:rPr lang="en-US" sz="2800" dirty="0" smtClean="0">
                <a:solidFill>
                  <a:srgbClr val="595959"/>
                </a:solidFill>
                <a:latin typeface="+mn-lt"/>
              </a:rPr>
              <a:t>.</a:t>
            </a: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5" name="Picture 4"/>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
        <p:nvSpPr>
          <p:cNvPr id="7" name="TextBox 6"/>
          <p:cNvSpPr txBox="1"/>
          <p:nvPr/>
        </p:nvSpPr>
        <p:spPr>
          <a:xfrm>
            <a:off x="19182" y="1482725"/>
            <a:ext cx="3515706" cy="646331"/>
          </a:xfrm>
          <a:prstGeom prst="rect">
            <a:avLst/>
          </a:prstGeom>
          <a:noFill/>
        </p:spPr>
        <p:txBody>
          <a:bodyPr wrap="none" rtlCol="0">
            <a:spAutoFit/>
          </a:bodyPr>
          <a:lstStyle/>
          <a:p>
            <a:r>
              <a:rPr lang="en-GB" sz="3600" b="1" dirty="0" smtClean="0">
                <a:solidFill>
                  <a:schemeClr val="tx1">
                    <a:lumMod val="65000"/>
                    <a:lumOff val="35000"/>
                  </a:schemeClr>
                </a:solidFill>
              </a:rPr>
              <a:t>Purpose Of Study</a:t>
            </a:r>
            <a:endParaRPr lang="en-GB" sz="3600" b="1" dirty="0">
              <a:solidFill>
                <a:schemeClr val="tx1">
                  <a:lumMod val="65000"/>
                  <a:lumOff val="35000"/>
                </a:schemeClr>
              </a:solidFill>
            </a:endParaRPr>
          </a:p>
        </p:txBody>
      </p:sp>
      <p:sp>
        <p:nvSpPr>
          <p:cNvPr id="10" name="Rectangle 9"/>
          <p:cNvSpPr/>
          <p:nvPr/>
        </p:nvSpPr>
        <p:spPr>
          <a:xfrm>
            <a:off x="0" y="188640"/>
            <a:ext cx="5559000" cy="1077218"/>
          </a:xfrm>
          <a:prstGeom prst="rect">
            <a:avLst/>
          </a:prstGeom>
          <a:noFill/>
        </p:spPr>
        <p:txBody>
          <a:bodyPr wrap="square">
            <a:spAutoFit/>
          </a:bodyPr>
          <a:lstStyle/>
          <a:p>
            <a:r>
              <a:rPr lang="en-US" sz="3200" b="1" kern="1400" dirty="0" smtClean="0">
                <a:solidFill>
                  <a:srgbClr val="C00000"/>
                </a:solidFill>
                <a:latin typeface="Arial Black" panose="020B0A04020102020204" pitchFamily="34" charset="0"/>
              </a:rPr>
              <a:t>Learning to </a:t>
            </a:r>
            <a:r>
              <a:rPr lang="en-US" sz="3200" b="1" kern="1400" dirty="0">
                <a:solidFill>
                  <a:srgbClr val="C00000"/>
                </a:solidFill>
                <a:latin typeface="Arial Black" panose="020B0A04020102020204" pitchFamily="34" charset="0"/>
              </a:rPr>
              <a:t>t</a:t>
            </a:r>
            <a:r>
              <a:rPr lang="en-US" sz="3200" b="1" kern="1400" dirty="0" smtClean="0">
                <a:solidFill>
                  <a:srgbClr val="C00000"/>
                </a:solidFill>
                <a:latin typeface="Arial Black" panose="020B0A04020102020204" pitchFamily="34" charset="0"/>
              </a:rPr>
              <a:t>hink like </a:t>
            </a:r>
            <a:r>
              <a:rPr lang="en-US" sz="3200" b="1" kern="1400" dirty="0">
                <a:solidFill>
                  <a:srgbClr val="C00000"/>
                </a:solidFill>
                <a:latin typeface="Arial Black" panose="020B0A04020102020204" pitchFamily="34" charset="0"/>
              </a:rPr>
              <a:t>a Computer Scientist</a:t>
            </a:r>
            <a:endParaRPr lang="en-US" sz="3200" kern="1400"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34681322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C00000"/>
                </a:solidFill>
                <a:latin typeface="+mn-lt"/>
              </a:rPr>
              <a:t>Computing is about </a:t>
            </a:r>
          </a:p>
          <a:p>
            <a:pPr>
              <a:lnSpc>
                <a:spcPct val="100000"/>
              </a:lnSpc>
            </a:pPr>
            <a:r>
              <a:rPr lang="en-US" b="1" dirty="0">
                <a:solidFill>
                  <a:srgbClr val="C00000"/>
                </a:solidFill>
                <a:latin typeface="+mn-lt"/>
              </a:rPr>
              <a:t>m</a:t>
            </a:r>
            <a:r>
              <a:rPr lang="en-US" b="1" dirty="0" smtClean="0">
                <a:solidFill>
                  <a:srgbClr val="C00000"/>
                </a:solidFill>
                <a:latin typeface="+mn-lt"/>
              </a:rPr>
              <a:t>uch more than</a:t>
            </a:r>
          </a:p>
          <a:p>
            <a:pPr>
              <a:lnSpc>
                <a:spcPct val="100000"/>
              </a:lnSpc>
            </a:pPr>
            <a:r>
              <a:rPr lang="en-US" b="1" dirty="0" smtClean="0">
                <a:solidFill>
                  <a:srgbClr val="C00000"/>
                </a:solidFill>
                <a:latin typeface="+mn-lt"/>
              </a:rPr>
              <a:t>programming</a:t>
            </a: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7" name="Picture 6"/>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Tree>
    <p:extLst>
      <p:ext uri="{BB962C8B-B14F-4D97-AF65-F5344CB8AC3E}">
        <p14:creationId xmlns:p14="http://schemas.microsoft.com/office/powerpoint/2010/main" val="943851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E9E2D0"/>
                </a:solidFill>
                <a:latin typeface="+mn-lt"/>
              </a:rPr>
              <a:t>Computing is about </a:t>
            </a:r>
          </a:p>
          <a:p>
            <a:pPr>
              <a:lnSpc>
                <a:spcPct val="100000"/>
              </a:lnSpc>
            </a:pPr>
            <a:r>
              <a:rPr lang="en-US" b="1" dirty="0">
                <a:solidFill>
                  <a:srgbClr val="E9E2D0"/>
                </a:solidFill>
                <a:latin typeface="+mn-lt"/>
              </a:rPr>
              <a:t>m</a:t>
            </a:r>
            <a:r>
              <a:rPr lang="en-US" b="1" dirty="0" smtClean="0">
                <a:solidFill>
                  <a:srgbClr val="E9E2D0"/>
                </a:solidFill>
                <a:latin typeface="+mn-lt"/>
              </a:rPr>
              <a:t>uch more than</a:t>
            </a:r>
          </a:p>
          <a:p>
            <a:pPr>
              <a:lnSpc>
                <a:spcPct val="100000"/>
              </a:lnSpc>
            </a:pPr>
            <a:r>
              <a:rPr lang="en-US" b="1" dirty="0" smtClean="0">
                <a:solidFill>
                  <a:srgbClr val="E9E2D0"/>
                </a:solidFill>
                <a:latin typeface="+mn-lt"/>
              </a:rPr>
              <a:t>programming</a:t>
            </a:r>
          </a:p>
          <a:p>
            <a:pPr>
              <a:lnSpc>
                <a:spcPct val="100000"/>
              </a:lnSpc>
            </a:pPr>
            <a:endParaRPr lang="en-US" b="1" dirty="0">
              <a:solidFill>
                <a:srgbClr val="C00000"/>
              </a:solidFill>
              <a:latin typeface="+mn-lt"/>
            </a:endParaRPr>
          </a:p>
          <a:p>
            <a:pPr>
              <a:lnSpc>
                <a:spcPct val="100000"/>
              </a:lnSpc>
            </a:pPr>
            <a:r>
              <a:rPr lang="en-US" b="1" dirty="0" smtClean="0">
                <a:solidFill>
                  <a:srgbClr val="C00000"/>
                </a:solidFill>
                <a:latin typeface="+mn-lt"/>
              </a:rPr>
              <a:t>Computing is about a</a:t>
            </a:r>
          </a:p>
          <a:p>
            <a:pPr>
              <a:lnSpc>
                <a:spcPct val="100000"/>
              </a:lnSpc>
            </a:pPr>
            <a:r>
              <a:rPr lang="en-US" b="1" dirty="0" smtClean="0">
                <a:solidFill>
                  <a:srgbClr val="C00000"/>
                </a:solidFill>
                <a:latin typeface="+mn-lt"/>
              </a:rPr>
              <a:t>way of 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smtClean="0">
              <a:solidFill>
                <a:srgbClr val="C00000"/>
              </a:solidFill>
              <a:latin typeface="+mn-lt"/>
            </a:endParaRP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7" name="Picture 6"/>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Tree>
    <p:extLst>
      <p:ext uri="{BB962C8B-B14F-4D97-AF65-F5344CB8AC3E}">
        <p14:creationId xmlns:p14="http://schemas.microsoft.com/office/powerpoint/2010/main" val="1472553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E9E2D0"/>
                </a:solidFill>
                <a:latin typeface="+mn-lt"/>
              </a:rPr>
              <a:t>Computing is about </a:t>
            </a:r>
          </a:p>
          <a:p>
            <a:pPr>
              <a:lnSpc>
                <a:spcPct val="100000"/>
              </a:lnSpc>
            </a:pPr>
            <a:r>
              <a:rPr lang="en-US" b="1" dirty="0">
                <a:solidFill>
                  <a:srgbClr val="E9E2D0"/>
                </a:solidFill>
                <a:latin typeface="+mn-lt"/>
              </a:rPr>
              <a:t>m</a:t>
            </a:r>
            <a:r>
              <a:rPr lang="en-US" b="1" dirty="0" smtClean="0">
                <a:solidFill>
                  <a:srgbClr val="E9E2D0"/>
                </a:solidFill>
                <a:latin typeface="+mn-lt"/>
              </a:rPr>
              <a:t>uch more than</a:t>
            </a:r>
          </a:p>
          <a:p>
            <a:pPr>
              <a:lnSpc>
                <a:spcPct val="100000"/>
              </a:lnSpc>
            </a:pPr>
            <a:r>
              <a:rPr lang="en-US" b="1" dirty="0" smtClean="0">
                <a:solidFill>
                  <a:srgbClr val="E9E2D0"/>
                </a:solidFill>
                <a:latin typeface="+mn-lt"/>
              </a:rPr>
              <a:t>programming</a:t>
            </a:r>
          </a:p>
          <a:p>
            <a:pPr>
              <a:lnSpc>
                <a:spcPct val="100000"/>
              </a:lnSpc>
            </a:pPr>
            <a:endParaRPr lang="en-US" b="1" dirty="0">
              <a:solidFill>
                <a:srgbClr val="E9E2D0"/>
              </a:solidFill>
              <a:latin typeface="+mn-lt"/>
            </a:endParaRPr>
          </a:p>
          <a:p>
            <a:pPr>
              <a:lnSpc>
                <a:spcPct val="100000"/>
              </a:lnSpc>
            </a:pPr>
            <a:r>
              <a:rPr lang="en-US" b="1" dirty="0" smtClean="0">
                <a:solidFill>
                  <a:srgbClr val="E9E2D0"/>
                </a:solidFill>
                <a:latin typeface="+mn-lt"/>
              </a:rPr>
              <a:t>Computing is about a</a:t>
            </a:r>
          </a:p>
          <a:p>
            <a:pPr>
              <a:lnSpc>
                <a:spcPct val="100000"/>
              </a:lnSpc>
            </a:pPr>
            <a:r>
              <a:rPr lang="en-US" b="1" dirty="0" smtClean="0">
                <a:solidFill>
                  <a:srgbClr val="E9E2D0"/>
                </a:solidFill>
                <a:latin typeface="+mn-lt"/>
              </a:rPr>
              <a:t>way of thinking</a:t>
            </a:r>
          </a:p>
          <a:p>
            <a:pPr>
              <a:lnSpc>
                <a:spcPct val="100000"/>
              </a:lnSpc>
            </a:pPr>
            <a:endParaRPr lang="en-US" b="1" dirty="0">
              <a:solidFill>
                <a:srgbClr val="C00000"/>
              </a:solidFill>
              <a:latin typeface="+mn-lt"/>
            </a:endParaRPr>
          </a:p>
          <a:p>
            <a:pPr>
              <a:lnSpc>
                <a:spcPct val="100000"/>
              </a:lnSpc>
            </a:pPr>
            <a:r>
              <a:rPr lang="en-US" b="1" dirty="0" smtClean="0">
                <a:solidFill>
                  <a:srgbClr val="C00000"/>
                </a:solidFill>
                <a:latin typeface="+mn-lt"/>
              </a:rPr>
              <a:t>Computational thinking is developed through computational doing</a:t>
            </a: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7" name="Picture 6"/>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Tree>
    <p:extLst>
      <p:ext uri="{BB962C8B-B14F-4D97-AF65-F5344CB8AC3E}">
        <p14:creationId xmlns:p14="http://schemas.microsoft.com/office/powerpoint/2010/main" val="2612486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595959"/>
                </a:solidFill>
                <a:latin typeface="+mn-lt"/>
              </a:rPr>
              <a:t>Teaching children to</a:t>
            </a:r>
          </a:p>
          <a:p>
            <a:pPr>
              <a:lnSpc>
                <a:spcPct val="100000"/>
              </a:lnSpc>
            </a:pPr>
            <a:r>
              <a:rPr lang="en-US" b="1" dirty="0" smtClean="0">
                <a:solidFill>
                  <a:srgbClr val="595959"/>
                </a:solidFill>
                <a:latin typeface="+mn-lt"/>
              </a:rPr>
              <a:t>program is about</a:t>
            </a:r>
          </a:p>
          <a:p>
            <a:pPr>
              <a:lnSpc>
                <a:spcPct val="100000"/>
              </a:lnSpc>
            </a:pPr>
            <a:r>
              <a:rPr lang="en-US" b="1" dirty="0" smtClean="0">
                <a:solidFill>
                  <a:srgbClr val="595959"/>
                </a:solidFill>
                <a:latin typeface="+mn-lt"/>
              </a:rPr>
              <a:t>applying key concepts </a:t>
            </a:r>
          </a:p>
          <a:p>
            <a:pPr>
              <a:lnSpc>
                <a:spcPct val="100000"/>
              </a:lnSpc>
            </a:pPr>
            <a:r>
              <a:rPr lang="en-US" b="1" dirty="0" smtClean="0">
                <a:solidFill>
                  <a:srgbClr val="595959"/>
                </a:solidFill>
                <a:latin typeface="+mn-lt"/>
              </a:rPr>
              <a:t>from Computational </a:t>
            </a:r>
          </a:p>
          <a:p>
            <a:pPr>
              <a:lnSpc>
                <a:spcPct val="100000"/>
              </a:lnSpc>
            </a:pPr>
            <a:r>
              <a:rPr lang="en-US" b="1" dirty="0" smtClean="0">
                <a:solidFill>
                  <a:srgbClr val="595959"/>
                </a:solidFill>
                <a:latin typeface="+mn-lt"/>
              </a:rPr>
              <a:t>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r>
              <a:rPr lang="en-US" b="1" dirty="0">
                <a:solidFill>
                  <a:srgbClr val="C00000"/>
                </a:solidFill>
                <a:latin typeface="+mn-lt"/>
              </a:rPr>
              <a:t>C</a:t>
            </a:r>
            <a:r>
              <a:rPr lang="en-US" b="1" dirty="0" smtClean="0">
                <a:solidFill>
                  <a:srgbClr val="C00000"/>
                </a:solidFill>
                <a:latin typeface="+mn-lt"/>
              </a:rPr>
              <a:t>oncepts are transferable to other problem solving contexts </a:t>
            </a: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7" name="Picture 6"/>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Tree>
    <p:extLst>
      <p:ext uri="{BB962C8B-B14F-4D97-AF65-F5344CB8AC3E}">
        <p14:creationId xmlns:p14="http://schemas.microsoft.com/office/powerpoint/2010/main" val="17715417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animEffect transition="in" filter="fade">
                                      <p:cBhvr>
                                        <p:cTn id="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C00000"/>
                </a:solidFill>
                <a:latin typeface="+mn-lt"/>
              </a:rPr>
              <a:t>Teaching children to</a:t>
            </a:r>
          </a:p>
          <a:p>
            <a:pPr>
              <a:lnSpc>
                <a:spcPct val="100000"/>
              </a:lnSpc>
            </a:pPr>
            <a:r>
              <a:rPr lang="en-US" b="1" dirty="0" smtClean="0">
                <a:solidFill>
                  <a:srgbClr val="C00000"/>
                </a:solidFill>
                <a:latin typeface="+mn-lt"/>
              </a:rPr>
              <a:t>program is about</a:t>
            </a:r>
          </a:p>
          <a:p>
            <a:pPr>
              <a:lnSpc>
                <a:spcPct val="100000"/>
              </a:lnSpc>
            </a:pPr>
            <a:r>
              <a:rPr lang="en-US" b="1" dirty="0" smtClean="0">
                <a:solidFill>
                  <a:srgbClr val="C00000"/>
                </a:solidFill>
                <a:latin typeface="+mn-lt"/>
              </a:rPr>
              <a:t>applying key concepts </a:t>
            </a:r>
          </a:p>
          <a:p>
            <a:pPr>
              <a:lnSpc>
                <a:spcPct val="100000"/>
              </a:lnSpc>
            </a:pPr>
            <a:r>
              <a:rPr lang="en-US" b="1" dirty="0" smtClean="0">
                <a:solidFill>
                  <a:srgbClr val="C00000"/>
                </a:solidFill>
                <a:latin typeface="+mn-lt"/>
              </a:rPr>
              <a:t>from Computational </a:t>
            </a:r>
          </a:p>
          <a:p>
            <a:pPr>
              <a:lnSpc>
                <a:spcPct val="100000"/>
              </a:lnSpc>
            </a:pPr>
            <a:r>
              <a:rPr lang="en-US" b="1" dirty="0" smtClean="0">
                <a:solidFill>
                  <a:srgbClr val="C00000"/>
                </a:solidFill>
                <a:latin typeface="+mn-lt"/>
              </a:rPr>
              <a:t>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r>
              <a:rPr lang="en-US" b="1" dirty="0">
                <a:solidFill>
                  <a:srgbClr val="C00000"/>
                </a:solidFill>
                <a:latin typeface="+mn-lt"/>
              </a:rPr>
              <a:t>C</a:t>
            </a:r>
            <a:r>
              <a:rPr lang="en-US" b="1" dirty="0" smtClean="0">
                <a:solidFill>
                  <a:srgbClr val="C00000"/>
                </a:solidFill>
                <a:latin typeface="+mn-lt"/>
              </a:rPr>
              <a:t>oncepts are transferable to other problem solving contexts </a:t>
            </a:r>
          </a:p>
        </p:txBody>
      </p:sp>
      <p:sp>
        <p:nvSpPr>
          <p:cNvPr id="3" name="Rectangle 2"/>
          <p:cNvSpPr/>
          <p:nvPr/>
        </p:nvSpPr>
        <p:spPr>
          <a:xfrm>
            <a:off x="-31531" y="0"/>
            <a:ext cx="9175531" cy="5360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84" r="3604" b="36261"/>
          <a:stretch/>
        </p:blipFill>
        <p:spPr>
          <a:xfrm>
            <a:off x="-31531" y="244667"/>
            <a:ext cx="9175531" cy="4374630"/>
          </a:xfrm>
          <a:prstGeom prst="rect">
            <a:avLst/>
          </a:prstGeom>
        </p:spPr>
      </p:pic>
      <p:sp>
        <p:nvSpPr>
          <p:cNvPr id="2" name="Rectangle 1"/>
          <p:cNvSpPr/>
          <p:nvPr/>
        </p:nvSpPr>
        <p:spPr>
          <a:xfrm>
            <a:off x="6637283" y="0"/>
            <a:ext cx="2506717" cy="1009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1531" y="2397138"/>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826469" y="2400450"/>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120284" y="852117"/>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454358" y="311822"/>
            <a:ext cx="2221230"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5714509" y="886960"/>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1429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531" y="0"/>
            <a:ext cx="9175531" cy="5360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84" r="3604" b="36261"/>
          <a:stretch/>
        </p:blipFill>
        <p:spPr>
          <a:xfrm>
            <a:off x="-31531" y="244667"/>
            <a:ext cx="9175531" cy="4374630"/>
          </a:xfrm>
          <a:prstGeom prst="rect">
            <a:avLst/>
          </a:prstGeom>
        </p:spPr>
      </p:pic>
      <p:sp>
        <p:nvSpPr>
          <p:cNvPr id="2" name="Rectangle 1"/>
          <p:cNvSpPr/>
          <p:nvPr/>
        </p:nvSpPr>
        <p:spPr>
          <a:xfrm>
            <a:off x="6637283" y="0"/>
            <a:ext cx="2506717" cy="1009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7930055" y="5912069"/>
            <a:ext cx="1213945" cy="945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5766" y="4705813"/>
            <a:ext cx="9144000" cy="757130"/>
          </a:xfrm>
          <a:prstGeom prst="rect">
            <a:avLst/>
          </a:prstGeom>
          <a:noFill/>
        </p:spPr>
        <p:txBody>
          <a:bodyPr wrap="square">
            <a:spAutoFit/>
          </a:bodyPr>
          <a:lstStyle/>
          <a:p>
            <a:pPr algn="ctr">
              <a:lnSpc>
                <a:spcPct val="90000"/>
              </a:lnSpc>
            </a:pPr>
            <a:r>
              <a:rPr lang="en-US" sz="4800" b="1" kern="1400" spc="-150" dirty="0" smtClean="0">
                <a:solidFill>
                  <a:schemeClr val="tx1">
                    <a:lumMod val="75000"/>
                    <a:lumOff val="25000"/>
                  </a:schemeClr>
                </a:solidFill>
              </a:rPr>
              <a:t>A special way of looking at the world</a:t>
            </a:r>
            <a:endParaRPr lang="en-US" sz="4800" b="1" kern="1400" spc="-150" dirty="0">
              <a:solidFill>
                <a:schemeClr val="tx1">
                  <a:lumMod val="75000"/>
                  <a:lumOff val="25000"/>
                </a:schemeClr>
              </a:solidFill>
            </a:endParaRPr>
          </a:p>
        </p:txBody>
      </p:sp>
      <p:sp>
        <p:nvSpPr>
          <p:cNvPr id="14" name="Rectangle 13"/>
          <p:cNvSpPr/>
          <p:nvPr/>
        </p:nvSpPr>
        <p:spPr>
          <a:xfrm>
            <a:off x="-31532" y="0"/>
            <a:ext cx="9175531" cy="707886"/>
          </a:xfrm>
          <a:prstGeom prst="rect">
            <a:avLst/>
          </a:prstGeom>
          <a:noFill/>
        </p:spPr>
        <p:txBody>
          <a:bodyPr wrap="square">
            <a:spAutoFit/>
          </a:bodyPr>
          <a:lstStyle/>
          <a:p>
            <a:pPr algn="ctr"/>
            <a:r>
              <a:rPr lang="en-US" sz="4000" b="1" kern="1400" dirty="0" smtClean="0">
                <a:solidFill>
                  <a:srgbClr val="C00000"/>
                </a:solidFill>
              </a:rPr>
              <a:t>Learning to </a:t>
            </a:r>
            <a:r>
              <a:rPr lang="en-US" sz="4000" b="1" kern="1400" dirty="0">
                <a:solidFill>
                  <a:srgbClr val="C00000"/>
                </a:solidFill>
              </a:rPr>
              <a:t>t</a:t>
            </a:r>
            <a:r>
              <a:rPr lang="en-US" sz="4000" b="1" kern="1400" dirty="0" smtClean="0">
                <a:solidFill>
                  <a:srgbClr val="C00000"/>
                </a:solidFill>
              </a:rPr>
              <a:t>hink like </a:t>
            </a:r>
            <a:r>
              <a:rPr lang="en-US" sz="4000" b="1" kern="1400" dirty="0">
                <a:solidFill>
                  <a:srgbClr val="C00000"/>
                </a:solidFill>
              </a:rPr>
              <a:t>a Computer Scientist</a:t>
            </a:r>
            <a:endParaRPr lang="en-US" sz="4000" kern="1400" dirty="0">
              <a:solidFill>
                <a:srgbClr val="C00000"/>
              </a:solidFill>
            </a:endParaRPr>
          </a:p>
        </p:txBody>
      </p:sp>
      <p:sp>
        <p:nvSpPr>
          <p:cNvPr id="15" name="Subtitle 2"/>
          <p:cNvSpPr txBox="1">
            <a:spLocks/>
          </p:cNvSpPr>
          <p:nvPr/>
        </p:nvSpPr>
        <p:spPr>
          <a:xfrm>
            <a:off x="0" y="6029924"/>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400" b="1" spc="-150" dirty="0" smtClean="0"/>
              <a:t>A Conceptual Approach to Programming </a:t>
            </a:r>
            <a:endParaRPr lang="en-GB" sz="4400" b="1" spc="-150" dirty="0"/>
          </a:p>
        </p:txBody>
      </p:sp>
    </p:spTree>
    <p:extLst>
      <p:ext uri="{BB962C8B-B14F-4D97-AF65-F5344CB8AC3E}">
        <p14:creationId xmlns:p14="http://schemas.microsoft.com/office/powerpoint/2010/main" val="405436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2946" t="30856" r="25105" b="44666"/>
          <a:stretch/>
        </p:blipFill>
        <p:spPr bwMode="auto">
          <a:xfrm>
            <a:off x="3844999" y="3140075"/>
            <a:ext cx="4219709"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344774" y="-903"/>
            <a:ext cx="8739160" cy="190465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6600" b="1" dirty="0" smtClean="0">
                <a:solidFill>
                  <a:srgbClr val="595959"/>
                </a:solidFill>
                <a:latin typeface="+mn-lt"/>
              </a:rPr>
              <a:t>Concepts and continuity</a:t>
            </a:r>
            <a:endParaRPr lang="en-GB" sz="6600" b="1" dirty="0">
              <a:solidFill>
                <a:srgbClr val="595959"/>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400" b="1" spc="-150" dirty="0" smtClean="0"/>
              <a:t>A Conceptual Approach to Programming </a:t>
            </a:r>
            <a:endParaRPr lang="en-GB" sz="4400" b="1" spc="-150" dirty="0"/>
          </a:p>
        </p:txBody>
      </p:sp>
    </p:spTree>
    <p:extLst>
      <p:ext uri="{BB962C8B-B14F-4D97-AF65-F5344CB8AC3E}">
        <p14:creationId xmlns:p14="http://schemas.microsoft.com/office/powerpoint/2010/main" val="12708962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7513" y="64395"/>
            <a:ext cx="3769217" cy="560116"/>
          </a:xfrm>
          <a:prstGeom prst="rect">
            <a:avLst/>
          </a:prstGeom>
        </p:spPr>
      </p:pic>
      <p:sp>
        <p:nvSpPr>
          <p:cNvPr id="3" name="Subtitle 2"/>
          <p:cNvSpPr>
            <a:spLocks noGrp="1"/>
          </p:cNvSpPr>
          <p:nvPr>
            <p:ph type="subTitle" idx="1"/>
          </p:nvPr>
        </p:nvSpPr>
        <p:spPr>
          <a:xfrm>
            <a:off x="0" y="1912447"/>
            <a:ext cx="9144000" cy="572562"/>
          </a:xfrm>
        </p:spPr>
        <p:txBody>
          <a:bodyPr>
            <a:noAutofit/>
          </a:bodyPr>
          <a:lstStyle/>
          <a:p>
            <a:r>
              <a:rPr lang="en-GB" sz="2800" b="1" spc="-150" dirty="0" smtClean="0">
                <a:solidFill>
                  <a:srgbClr val="585858"/>
                </a:solidFill>
              </a:rPr>
              <a:t>Laying Firm Foundations: A Conceptual Approach to Programming</a:t>
            </a:r>
          </a:p>
        </p:txBody>
      </p:sp>
      <p:sp>
        <p:nvSpPr>
          <p:cNvPr id="8" name="Rectangle 7"/>
          <p:cNvSpPr/>
          <p:nvPr/>
        </p:nvSpPr>
        <p:spPr>
          <a:xfrm>
            <a:off x="7791718" y="5834130"/>
            <a:ext cx="1352282" cy="1023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p:cNvPicPr>
            <a:picLocks noChangeAspect="1"/>
          </p:cNvPicPr>
          <p:nvPr/>
        </p:nvPicPr>
        <p:blipFill rotWithShape="1">
          <a:blip r:embed="rId5"/>
          <a:srcRect l="23240" t="29086" r="6887" b="14905"/>
          <a:stretch/>
        </p:blipFill>
        <p:spPr>
          <a:xfrm>
            <a:off x="6589526" y="5658515"/>
            <a:ext cx="2474724" cy="1115301"/>
          </a:xfrm>
          <a:prstGeom prst="rect">
            <a:avLst/>
          </a:prstGeom>
          <a:ln>
            <a:solidFill>
              <a:schemeClr val="bg1">
                <a:lumMod val="50000"/>
              </a:schemeClr>
            </a:solidFill>
          </a:ln>
        </p:spPr>
      </p:pic>
      <p:sp>
        <p:nvSpPr>
          <p:cNvPr id="9" name="Title 1"/>
          <p:cNvSpPr txBox="1">
            <a:spLocks/>
          </p:cNvSpPr>
          <p:nvPr/>
        </p:nvSpPr>
        <p:spPr>
          <a:xfrm>
            <a:off x="0" y="2902312"/>
            <a:ext cx="9128904" cy="9053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8000" b="1" spc="-150" dirty="0" smtClean="0">
                <a:solidFill>
                  <a:srgbClr val="C00000"/>
                </a:solidFill>
                <a:latin typeface="+mn-lt"/>
              </a:rPr>
              <a:t>Concepts and Continuity </a:t>
            </a:r>
            <a:endParaRPr lang="en-GB" sz="8000" b="1" spc="-150" dirty="0">
              <a:solidFill>
                <a:srgbClr val="C00000"/>
              </a:solidFill>
              <a:latin typeface="+mn-lt"/>
            </a:endParaRPr>
          </a:p>
        </p:txBody>
      </p:sp>
    </p:spTree>
    <p:extLst>
      <p:ext uri="{BB962C8B-B14F-4D97-AF65-F5344CB8AC3E}">
        <p14:creationId xmlns:p14="http://schemas.microsoft.com/office/powerpoint/2010/main" val="654495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180839" y="33337"/>
            <a:ext cx="7886700" cy="1325563"/>
          </a:xfrm>
        </p:spPr>
        <p:txBody>
          <a:bodyPr/>
          <a:lstStyle/>
          <a:p>
            <a:pPr algn="r"/>
            <a:r>
              <a:rPr lang="en-GB" dirty="0" smtClean="0"/>
              <a:t>History lesson</a:t>
            </a:r>
            <a:endParaRPr lang="en-GB" dirty="0"/>
          </a:p>
        </p:txBody>
      </p:sp>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l="52946" t="30856" r="23421" b="44666"/>
          <a:stretch>
            <a:fillRect/>
          </a:stretch>
        </p:blipFill>
        <p:spPr bwMode="auto">
          <a:xfrm>
            <a:off x="3844999" y="3140075"/>
            <a:ext cx="4543425"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4" name="Picture 6" descr="papertwithTurtle"/>
          <p:cNvPicPr>
            <a:picLocks noChangeAspect="1" noChangeArrowheads="1"/>
          </p:cNvPicPr>
          <p:nvPr/>
        </p:nvPicPr>
        <p:blipFill>
          <a:blip r:embed="rId4" cstate="print">
            <a:extLst>
              <a:ext uri="{28A0092B-C50C-407E-A947-70E740481C1C}">
                <a14:useLocalDpi xmlns:a14="http://schemas.microsoft.com/office/drawing/2010/main" val="0"/>
              </a:ext>
            </a:extLst>
          </a:blip>
          <a:srcRect r="3697"/>
          <a:stretch>
            <a:fillRect/>
          </a:stretch>
        </p:blipFill>
        <p:spPr bwMode="auto">
          <a:xfrm>
            <a:off x="233363" y="1358900"/>
            <a:ext cx="3762375" cy="53101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7" descr="mindstorm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94972">
            <a:off x="6650373" y="1289682"/>
            <a:ext cx="2236467" cy="338308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3363" y="6299756"/>
            <a:ext cx="2209259" cy="369332"/>
          </a:xfrm>
          <a:prstGeom prst="rect">
            <a:avLst/>
          </a:prstGeom>
          <a:noFill/>
        </p:spPr>
        <p:txBody>
          <a:bodyPr wrap="none" rtlCol="0">
            <a:spAutoFit/>
          </a:bodyPr>
          <a:lstStyle/>
          <a:p>
            <a:r>
              <a:rPr lang="en-GB" dirty="0" smtClean="0">
                <a:solidFill>
                  <a:srgbClr val="C00000"/>
                </a:solidFill>
              </a:rPr>
              <a:t>Seymour </a:t>
            </a:r>
            <a:r>
              <a:rPr lang="en-GB" dirty="0" err="1" smtClean="0">
                <a:solidFill>
                  <a:srgbClr val="C00000"/>
                </a:solidFill>
              </a:rPr>
              <a:t>Papert</a:t>
            </a:r>
            <a:r>
              <a:rPr lang="en-GB" dirty="0" smtClean="0">
                <a:solidFill>
                  <a:srgbClr val="C00000"/>
                </a:solidFill>
              </a:rPr>
              <a:t> 1967</a:t>
            </a:r>
            <a:endParaRPr lang="en-GB" dirty="0">
              <a:solidFill>
                <a:srgbClr val="C00000"/>
              </a:solidFill>
            </a:endParaRPr>
          </a:p>
        </p:txBody>
      </p:sp>
      <p:sp>
        <p:nvSpPr>
          <p:cNvPr id="3" name="Rectangle 2"/>
          <p:cNvSpPr/>
          <p:nvPr/>
        </p:nvSpPr>
        <p:spPr>
          <a:xfrm>
            <a:off x="8087710" y="5707117"/>
            <a:ext cx="1056290" cy="1150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0892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reiber.org/nxt/pub/TWiki/LegoGraphics/mindstorms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365" b="31944"/>
          <a:stretch/>
        </p:blipFill>
        <p:spPr bwMode="auto">
          <a:xfrm>
            <a:off x="239797" y="-15766"/>
            <a:ext cx="3778424" cy="1261234"/>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papertwithTurtle"/>
          <p:cNvPicPr>
            <a:picLocks noChangeAspect="1" noChangeArrowheads="1"/>
          </p:cNvPicPr>
          <p:nvPr/>
        </p:nvPicPr>
        <p:blipFill>
          <a:blip r:embed="rId4" cstate="print">
            <a:extLst>
              <a:ext uri="{28A0092B-C50C-407E-A947-70E740481C1C}">
                <a14:useLocalDpi xmlns:a14="http://schemas.microsoft.com/office/drawing/2010/main" val="0"/>
              </a:ext>
            </a:extLst>
          </a:blip>
          <a:srcRect r="3697"/>
          <a:stretch>
            <a:fillRect/>
          </a:stretch>
        </p:blipFill>
        <p:spPr bwMode="auto">
          <a:xfrm>
            <a:off x="233363" y="1358900"/>
            <a:ext cx="3762375" cy="53101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7" descr="mindstorm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94972">
            <a:off x="6650373" y="1289682"/>
            <a:ext cx="2236467" cy="338308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33363" y="6299756"/>
            <a:ext cx="2209259" cy="369332"/>
          </a:xfrm>
          <a:prstGeom prst="rect">
            <a:avLst/>
          </a:prstGeom>
          <a:noFill/>
        </p:spPr>
        <p:txBody>
          <a:bodyPr wrap="none" rtlCol="0">
            <a:spAutoFit/>
          </a:bodyPr>
          <a:lstStyle/>
          <a:p>
            <a:r>
              <a:rPr lang="en-GB" dirty="0" smtClean="0">
                <a:solidFill>
                  <a:srgbClr val="C00000"/>
                </a:solidFill>
              </a:rPr>
              <a:t>Seymour </a:t>
            </a:r>
            <a:r>
              <a:rPr lang="en-GB" dirty="0" err="1" smtClean="0">
                <a:solidFill>
                  <a:srgbClr val="C00000"/>
                </a:solidFill>
              </a:rPr>
              <a:t>Papert</a:t>
            </a:r>
            <a:r>
              <a:rPr lang="en-GB" dirty="0" smtClean="0">
                <a:solidFill>
                  <a:srgbClr val="C00000"/>
                </a:solidFill>
              </a:rPr>
              <a:t> 1967</a:t>
            </a:r>
            <a:endParaRPr lang="en-GB" dirty="0">
              <a:solidFill>
                <a:srgbClr val="C00000"/>
              </a:solidFill>
            </a:endParaRPr>
          </a:p>
        </p:txBody>
      </p:sp>
      <p:sp>
        <p:nvSpPr>
          <p:cNvPr id="9" name="Rectangle 8"/>
          <p:cNvSpPr/>
          <p:nvPr/>
        </p:nvSpPr>
        <p:spPr>
          <a:xfrm>
            <a:off x="8087710" y="5707117"/>
            <a:ext cx="1056290" cy="1150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088868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3659" y="762844"/>
            <a:ext cx="3851162" cy="6208647"/>
            <a:chOff x="-43659" y="762844"/>
            <a:chExt cx="3851162" cy="6208647"/>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763" t="36258" r="68950" b="31392"/>
            <a:stretch/>
          </p:blipFill>
          <p:spPr>
            <a:xfrm>
              <a:off x="-43659" y="762844"/>
              <a:ext cx="1891934" cy="2450559"/>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66181" t="68876" r="1641" b="-568"/>
            <a:stretch/>
          </p:blipFill>
          <p:spPr>
            <a:xfrm flipH="1">
              <a:off x="-1" y="2054227"/>
              <a:ext cx="3800251" cy="4917264"/>
            </a:xfrm>
            <a:prstGeom prst="rect">
              <a:avLst/>
            </a:prstGeom>
          </p:spPr>
        </p:pic>
        <p:sp>
          <p:nvSpPr>
            <p:cNvPr id="4" name="Rectangle 3"/>
            <p:cNvSpPr/>
            <p:nvPr/>
          </p:nvSpPr>
          <p:spPr>
            <a:xfrm>
              <a:off x="3387386" y="2591456"/>
              <a:ext cx="420117" cy="6696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Rectangle 2"/>
          <p:cNvSpPr/>
          <p:nvPr/>
        </p:nvSpPr>
        <p:spPr>
          <a:xfrm>
            <a:off x="3942324" y="0"/>
            <a:ext cx="852461" cy="6858000"/>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235089" y="-19183"/>
            <a:ext cx="3569159" cy="3231654"/>
          </a:xfrm>
          <a:prstGeom prst="rect">
            <a:avLst/>
          </a:prstGeom>
          <a:noFill/>
        </p:spPr>
        <p:txBody>
          <a:bodyPr wrap="square" rtlCol="0">
            <a:spAutoFit/>
          </a:bodyPr>
          <a:lstStyle/>
          <a:p>
            <a:pPr lvl="0"/>
            <a:r>
              <a:rPr lang="en-US" sz="2800" dirty="0" smtClean="0">
                <a:solidFill>
                  <a:srgbClr val="C00000"/>
                </a:solidFill>
                <a:ea typeface="Arial"/>
                <a:cs typeface="Arial"/>
                <a:sym typeface="Arial"/>
              </a:rPr>
              <a:t>“In </a:t>
            </a:r>
            <a:r>
              <a:rPr lang="en-US" sz="2800" dirty="0">
                <a:solidFill>
                  <a:srgbClr val="C00000"/>
                </a:solidFill>
                <a:ea typeface="Arial"/>
                <a:cs typeface="Arial"/>
                <a:sym typeface="Arial"/>
              </a:rPr>
              <a:t>many schools today, the phrase </a:t>
            </a:r>
            <a:r>
              <a:rPr lang="en-US" sz="2800" dirty="0" smtClean="0">
                <a:solidFill>
                  <a:srgbClr val="C00000"/>
                </a:solidFill>
                <a:ea typeface="Arial"/>
                <a:cs typeface="Arial"/>
                <a:sym typeface="Arial"/>
              </a:rPr>
              <a:t>‘computer-aided instruction’ </a:t>
            </a:r>
            <a:r>
              <a:rPr lang="en-US" sz="2800" dirty="0">
                <a:solidFill>
                  <a:srgbClr val="C00000"/>
                </a:solidFill>
                <a:ea typeface="Arial"/>
                <a:cs typeface="Arial"/>
                <a:sym typeface="Arial"/>
              </a:rPr>
              <a:t>means </a:t>
            </a:r>
            <a:r>
              <a:rPr lang="en-US" sz="2800" dirty="0" smtClean="0">
                <a:solidFill>
                  <a:srgbClr val="C00000"/>
                </a:solidFill>
                <a:ea typeface="Arial"/>
                <a:cs typeface="Arial"/>
                <a:sym typeface="Arial"/>
              </a:rPr>
              <a:t>the </a:t>
            </a:r>
            <a:r>
              <a:rPr lang="en-US" sz="2800" dirty="0">
                <a:solidFill>
                  <a:srgbClr val="C00000"/>
                </a:solidFill>
                <a:ea typeface="Arial"/>
                <a:cs typeface="Arial"/>
                <a:sym typeface="Arial"/>
              </a:rPr>
              <a:t>computer is being used to program the child</a:t>
            </a:r>
            <a:r>
              <a:rPr lang="en-US" sz="2800" dirty="0" smtClean="0">
                <a:solidFill>
                  <a:srgbClr val="C00000"/>
                </a:solidFill>
                <a:ea typeface="Arial"/>
                <a:cs typeface="Arial"/>
                <a:sym typeface="Arial"/>
              </a:rPr>
              <a:t>....</a:t>
            </a:r>
            <a:endParaRPr lang="en-US" sz="2800" dirty="0">
              <a:solidFill>
                <a:srgbClr val="C00000"/>
              </a:solidFill>
              <a:ea typeface="Arial"/>
              <a:cs typeface="Arial"/>
              <a:sym typeface="Arial"/>
            </a:endParaRPr>
          </a:p>
          <a:p>
            <a:endParaRPr lang="en-US" sz="3600" b="1" dirty="0">
              <a:solidFill>
                <a:srgbClr val="C00000"/>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6276"/>
          <a:stretch/>
        </p:blipFill>
        <p:spPr>
          <a:xfrm>
            <a:off x="5034702" y="4185087"/>
            <a:ext cx="1592898" cy="1717268"/>
          </a:xfrm>
          <a:prstGeom prst="rect">
            <a:avLst/>
          </a:prstGeom>
        </p:spPr>
      </p:pic>
      <p:pic>
        <p:nvPicPr>
          <p:cNvPr id="11" name="Picture 7" descr="mindstorm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94972">
            <a:off x="6650373" y="1289682"/>
            <a:ext cx="2236467" cy="338308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8087710" y="5707117"/>
            <a:ext cx="1056290" cy="1150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04621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3659" y="762844"/>
            <a:ext cx="3851162" cy="6208647"/>
            <a:chOff x="-43659" y="762844"/>
            <a:chExt cx="3851162" cy="6208647"/>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763" t="36258" r="68950" b="31392"/>
            <a:stretch/>
          </p:blipFill>
          <p:spPr>
            <a:xfrm>
              <a:off x="-43659" y="762844"/>
              <a:ext cx="1891934" cy="2450559"/>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66181" t="68876" r="1641" b="-568"/>
            <a:stretch/>
          </p:blipFill>
          <p:spPr>
            <a:xfrm flipH="1">
              <a:off x="-1" y="2054227"/>
              <a:ext cx="3800251" cy="4917264"/>
            </a:xfrm>
            <a:prstGeom prst="rect">
              <a:avLst/>
            </a:prstGeom>
          </p:spPr>
        </p:pic>
        <p:sp>
          <p:nvSpPr>
            <p:cNvPr id="15" name="Rectangle 14"/>
            <p:cNvSpPr/>
            <p:nvPr/>
          </p:nvSpPr>
          <p:spPr>
            <a:xfrm>
              <a:off x="3387386" y="2591456"/>
              <a:ext cx="420117" cy="6696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Rectangle 12"/>
          <p:cNvSpPr/>
          <p:nvPr/>
        </p:nvSpPr>
        <p:spPr>
          <a:xfrm>
            <a:off x="8087710" y="5707117"/>
            <a:ext cx="1056290" cy="1150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942324" y="0"/>
            <a:ext cx="852461" cy="6858000"/>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033487" y="-19183"/>
            <a:ext cx="6110514" cy="1508105"/>
          </a:xfrm>
          <a:prstGeom prst="rect">
            <a:avLst/>
          </a:prstGeom>
          <a:noFill/>
        </p:spPr>
        <p:txBody>
          <a:bodyPr wrap="square" rtlCol="0">
            <a:spAutoFit/>
          </a:bodyPr>
          <a:lstStyle/>
          <a:p>
            <a:r>
              <a:rPr lang="en-US" sz="2800" dirty="0" smtClean="0">
                <a:solidFill>
                  <a:srgbClr val="C00000"/>
                </a:solidFill>
                <a:cs typeface="Arial"/>
                <a:sym typeface="Arial"/>
              </a:rPr>
              <a:t>…i</a:t>
            </a:r>
            <a:r>
              <a:rPr lang="en-US" sz="2800" dirty="0" smtClean="0">
                <a:solidFill>
                  <a:srgbClr val="C00000"/>
                </a:solidFill>
                <a:ea typeface="Arial"/>
                <a:cs typeface="Arial"/>
                <a:sym typeface="Arial"/>
              </a:rPr>
              <a:t>n </a:t>
            </a:r>
            <a:r>
              <a:rPr lang="en-US" sz="2800" dirty="0">
                <a:solidFill>
                  <a:srgbClr val="C00000"/>
                </a:solidFill>
                <a:ea typeface="Arial"/>
                <a:cs typeface="Arial"/>
                <a:sym typeface="Arial"/>
              </a:rPr>
              <a:t>my vision, the child programs the computer and, in doing </a:t>
            </a:r>
            <a:r>
              <a:rPr lang="en-US" sz="2800" dirty="0" smtClean="0">
                <a:solidFill>
                  <a:srgbClr val="C00000"/>
                </a:solidFill>
                <a:ea typeface="Arial"/>
                <a:cs typeface="Arial"/>
                <a:sym typeface="Arial"/>
              </a:rPr>
              <a:t>so</a:t>
            </a:r>
            <a:endParaRPr lang="en-US" sz="2800" dirty="0">
              <a:solidFill>
                <a:srgbClr val="C00000"/>
              </a:solidFill>
              <a:ea typeface="Arial"/>
              <a:cs typeface="Arial"/>
              <a:sym typeface="Arial"/>
            </a:endParaRPr>
          </a:p>
          <a:p>
            <a:pPr lvl="0"/>
            <a:endParaRPr lang="en-US" sz="3600" b="1" dirty="0">
              <a:solidFill>
                <a:srgbClr val="C00000"/>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6276"/>
          <a:stretch/>
        </p:blipFill>
        <p:spPr>
          <a:xfrm>
            <a:off x="5034702" y="4185087"/>
            <a:ext cx="1592898" cy="1717268"/>
          </a:xfrm>
          <a:prstGeom prst="rect">
            <a:avLst/>
          </a:prstGeom>
        </p:spPr>
      </p:pic>
      <p:pic>
        <p:nvPicPr>
          <p:cNvPr id="11" name="Picture 7" descr="mindstorm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94972">
            <a:off x="6650373" y="1289682"/>
            <a:ext cx="2236467" cy="338308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024336" y="836712"/>
            <a:ext cx="4355976" cy="2246769"/>
          </a:xfrm>
          <a:prstGeom prst="rect">
            <a:avLst/>
          </a:prstGeom>
        </p:spPr>
        <p:txBody>
          <a:bodyPr wrap="square">
            <a:spAutoFit/>
          </a:bodyPr>
          <a:lstStyle/>
          <a:p>
            <a:r>
              <a:rPr lang="en-US" sz="2800" dirty="0">
                <a:solidFill>
                  <a:srgbClr val="C00000"/>
                </a:solidFill>
                <a:ea typeface="Arial"/>
                <a:cs typeface="Arial"/>
                <a:sym typeface="Arial"/>
              </a:rPr>
              <a:t>comes into contact with some of the deepest ideas from science, </a:t>
            </a:r>
            <a:r>
              <a:rPr lang="en-US" sz="2800" dirty="0" err="1" smtClean="0">
                <a:solidFill>
                  <a:srgbClr val="C00000"/>
                </a:solidFill>
                <a:ea typeface="Arial"/>
                <a:cs typeface="Arial"/>
                <a:sym typeface="Arial"/>
              </a:rPr>
              <a:t>maths</a:t>
            </a:r>
            <a:r>
              <a:rPr lang="en-US" sz="2800" dirty="0">
                <a:solidFill>
                  <a:srgbClr val="C00000"/>
                </a:solidFill>
                <a:ea typeface="Arial"/>
                <a:cs typeface="Arial"/>
                <a:sym typeface="Arial"/>
              </a:rPr>
              <a:t>, and the art of </a:t>
            </a:r>
            <a:r>
              <a:rPr lang="en-US" sz="2800" dirty="0" smtClean="0">
                <a:solidFill>
                  <a:srgbClr val="C00000"/>
                </a:solidFill>
                <a:ea typeface="Arial"/>
                <a:cs typeface="Arial"/>
                <a:sym typeface="Arial"/>
              </a:rPr>
              <a:t>intellectual</a:t>
            </a:r>
          </a:p>
          <a:p>
            <a:r>
              <a:rPr lang="en-US" sz="2800" dirty="0" smtClean="0">
                <a:solidFill>
                  <a:srgbClr val="C00000"/>
                </a:solidFill>
                <a:ea typeface="Arial"/>
                <a:cs typeface="Arial"/>
                <a:sym typeface="Arial"/>
              </a:rPr>
              <a:t>model building.”</a:t>
            </a:r>
            <a:endParaRPr lang="en-GB" sz="2800" dirty="0"/>
          </a:p>
        </p:txBody>
      </p:sp>
    </p:spTree>
    <p:extLst>
      <p:ext uri="{BB962C8B-B14F-4D97-AF65-F5344CB8AC3E}">
        <p14:creationId xmlns:p14="http://schemas.microsoft.com/office/powerpoint/2010/main" val="3594330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087710" y="5707117"/>
            <a:ext cx="1056290" cy="1150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942324" y="0"/>
            <a:ext cx="852461" cy="6858000"/>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6276"/>
          <a:stretch/>
        </p:blipFill>
        <p:spPr>
          <a:xfrm>
            <a:off x="5034702" y="4185087"/>
            <a:ext cx="1592898" cy="1717268"/>
          </a:xfrm>
          <a:prstGeom prst="rect">
            <a:avLst/>
          </a:prstGeom>
        </p:spPr>
      </p:pic>
      <p:sp>
        <p:nvSpPr>
          <p:cNvPr id="13" name="TextBox 12"/>
          <p:cNvSpPr txBox="1"/>
          <p:nvPr/>
        </p:nvSpPr>
        <p:spPr>
          <a:xfrm>
            <a:off x="3235089" y="-19183"/>
            <a:ext cx="5954476" cy="2800767"/>
          </a:xfrm>
          <a:prstGeom prst="rect">
            <a:avLst/>
          </a:prstGeom>
          <a:noFill/>
        </p:spPr>
        <p:txBody>
          <a:bodyPr wrap="square" rtlCol="0">
            <a:spAutoFit/>
          </a:bodyPr>
          <a:lstStyle/>
          <a:p>
            <a:pPr lvl="0"/>
            <a:r>
              <a:rPr lang="en-US" sz="2800" dirty="0" smtClean="0">
                <a:solidFill>
                  <a:srgbClr val="C00000"/>
                </a:solidFill>
                <a:ea typeface="Arial"/>
                <a:cs typeface="Arial"/>
                <a:sym typeface="Arial"/>
              </a:rPr>
              <a:t>“building </a:t>
            </a:r>
            <a:r>
              <a:rPr lang="en-US" sz="2800" dirty="0">
                <a:solidFill>
                  <a:srgbClr val="C00000"/>
                </a:solidFill>
                <a:ea typeface="Arial"/>
                <a:cs typeface="Arial"/>
                <a:sym typeface="Arial"/>
              </a:rPr>
              <a:t>knowledge </a:t>
            </a:r>
            <a:r>
              <a:rPr lang="en-US" sz="2800" dirty="0" smtClean="0">
                <a:solidFill>
                  <a:srgbClr val="C00000"/>
                </a:solidFill>
                <a:ea typeface="Arial"/>
                <a:cs typeface="Arial"/>
                <a:sym typeface="Arial"/>
              </a:rPr>
              <a:t>structures’ </a:t>
            </a:r>
            <a:r>
              <a:rPr lang="en-US" sz="2800" dirty="0">
                <a:solidFill>
                  <a:srgbClr val="C00000"/>
                </a:solidFill>
                <a:ea typeface="Arial"/>
                <a:cs typeface="Arial"/>
                <a:sym typeface="Arial"/>
              </a:rPr>
              <a:t>… </a:t>
            </a:r>
            <a:r>
              <a:rPr lang="en-US" sz="2800" dirty="0" smtClean="0">
                <a:solidFill>
                  <a:srgbClr val="C00000"/>
                </a:solidFill>
                <a:ea typeface="Arial"/>
                <a:cs typeface="Arial"/>
                <a:sym typeface="Arial"/>
              </a:rPr>
              <a:t>happens where the learner </a:t>
            </a:r>
            <a:r>
              <a:rPr lang="en-US" sz="2800" dirty="0">
                <a:solidFill>
                  <a:srgbClr val="C00000"/>
                </a:solidFill>
                <a:ea typeface="Arial"/>
                <a:cs typeface="Arial"/>
                <a:sym typeface="Arial"/>
              </a:rPr>
              <a:t>is </a:t>
            </a:r>
            <a:endParaRPr lang="en-US" sz="2800" dirty="0" smtClean="0">
              <a:solidFill>
                <a:srgbClr val="C00000"/>
              </a:solidFill>
              <a:ea typeface="Arial"/>
              <a:cs typeface="Arial"/>
              <a:sym typeface="Arial"/>
            </a:endParaRPr>
          </a:p>
          <a:p>
            <a:pPr lvl="0"/>
            <a:r>
              <a:rPr lang="en-US" sz="2800" dirty="0" smtClean="0">
                <a:solidFill>
                  <a:srgbClr val="C00000"/>
                </a:solidFill>
                <a:ea typeface="Arial"/>
                <a:cs typeface="Arial"/>
                <a:sym typeface="Arial"/>
              </a:rPr>
              <a:t>consciously engaged </a:t>
            </a:r>
          </a:p>
          <a:p>
            <a:pPr lvl="0"/>
            <a:r>
              <a:rPr lang="en-US" sz="2800" dirty="0" smtClean="0">
                <a:solidFill>
                  <a:srgbClr val="C00000"/>
                </a:solidFill>
                <a:ea typeface="Arial"/>
                <a:cs typeface="Arial"/>
                <a:sym typeface="Arial"/>
              </a:rPr>
              <a:t>in constructing </a:t>
            </a:r>
          </a:p>
          <a:p>
            <a:pPr lvl="0"/>
            <a:r>
              <a:rPr lang="en-US" sz="2800" dirty="0" smtClean="0">
                <a:solidFill>
                  <a:srgbClr val="C00000"/>
                </a:solidFill>
                <a:ea typeface="Arial"/>
                <a:cs typeface="Arial"/>
                <a:sym typeface="Arial"/>
              </a:rPr>
              <a:t>an entity …”</a:t>
            </a:r>
            <a:endParaRPr lang="en-US" sz="2800" dirty="0">
              <a:solidFill>
                <a:srgbClr val="C00000"/>
              </a:solidFill>
              <a:ea typeface="Arial"/>
              <a:cs typeface="Arial"/>
              <a:sym typeface="Arial"/>
            </a:endParaRPr>
          </a:p>
          <a:p>
            <a:endParaRPr lang="en-US" sz="3600" b="1" dirty="0">
              <a:solidFill>
                <a:srgbClr val="C00000"/>
              </a:solidFill>
            </a:endParaRPr>
          </a:p>
        </p:txBody>
      </p:sp>
      <p:sp>
        <p:nvSpPr>
          <p:cNvPr id="14" name="Rectangle 13"/>
          <p:cNvSpPr/>
          <p:nvPr/>
        </p:nvSpPr>
        <p:spPr>
          <a:xfrm>
            <a:off x="3189524" y="6136307"/>
            <a:ext cx="5954476" cy="769441"/>
          </a:xfrm>
          <a:prstGeom prst="rect">
            <a:avLst/>
          </a:prstGeom>
          <a:noFill/>
        </p:spPr>
        <p:txBody>
          <a:bodyPr wrap="square">
            <a:spAutoFit/>
          </a:bodyPr>
          <a:lstStyle/>
          <a:p>
            <a:r>
              <a:rPr lang="en-US" sz="4400" b="1" kern="1400" dirty="0" smtClean="0">
                <a:solidFill>
                  <a:srgbClr val="595959"/>
                </a:solidFill>
              </a:rPr>
              <a:t>Learning through ‘doing’</a:t>
            </a:r>
            <a:endParaRPr lang="en-US" sz="4400" kern="1400" dirty="0">
              <a:solidFill>
                <a:srgbClr val="595959"/>
              </a:solidFill>
            </a:endParaRPr>
          </a:p>
        </p:txBody>
      </p:sp>
      <p:pic>
        <p:nvPicPr>
          <p:cNvPr id="10" name="Picture 7" descr="mindstorm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94972">
            <a:off x="6650373" y="1289682"/>
            <a:ext cx="2236467" cy="338308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3659" y="762844"/>
            <a:ext cx="3851162" cy="6208647"/>
            <a:chOff x="-43659" y="762844"/>
            <a:chExt cx="3851162" cy="6208647"/>
          </a:xfrm>
        </p:grpSpPr>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763" t="36258" r="68950" b="31392"/>
            <a:stretch/>
          </p:blipFill>
          <p:spPr>
            <a:xfrm>
              <a:off x="-43659" y="762844"/>
              <a:ext cx="1891934" cy="2450559"/>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66181" t="68876" r="1641" b="-568"/>
            <a:stretch/>
          </p:blipFill>
          <p:spPr>
            <a:xfrm flipH="1">
              <a:off x="-1" y="2054227"/>
              <a:ext cx="3800251" cy="4917264"/>
            </a:xfrm>
            <a:prstGeom prst="rect">
              <a:avLst/>
            </a:prstGeom>
          </p:spPr>
        </p:pic>
        <p:sp>
          <p:nvSpPr>
            <p:cNvPr id="17" name="Rectangle 16"/>
            <p:cNvSpPr/>
            <p:nvPr/>
          </p:nvSpPr>
          <p:spPr>
            <a:xfrm>
              <a:off x="3387386" y="2591456"/>
              <a:ext cx="420117" cy="6696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007331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783" r="9645"/>
          <a:stretch/>
        </p:blipFill>
        <p:spPr>
          <a:xfrm>
            <a:off x="3911374" y="-19183"/>
            <a:ext cx="5232626" cy="6858000"/>
          </a:xfrm>
          <a:prstGeom prst="rect">
            <a:avLst/>
          </a:prstGeom>
        </p:spPr>
      </p:pic>
      <p:sp>
        <p:nvSpPr>
          <p:cNvPr id="12" name="Rectangle 11"/>
          <p:cNvSpPr/>
          <p:nvPr/>
        </p:nvSpPr>
        <p:spPr>
          <a:xfrm>
            <a:off x="3905812" y="-19183"/>
            <a:ext cx="852461" cy="6858000"/>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3189524" y="6136307"/>
            <a:ext cx="5954476" cy="769441"/>
          </a:xfrm>
          <a:prstGeom prst="rect">
            <a:avLst/>
          </a:prstGeom>
          <a:noFill/>
        </p:spPr>
        <p:txBody>
          <a:bodyPr wrap="square">
            <a:spAutoFit/>
          </a:bodyPr>
          <a:lstStyle/>
          <a:p>
            <a:r>
              <a:rPr lang="en-US" sz="4400" b="1" kern="1400" dirty="0" smtClean="0">
                <a:solidFill>
                  <a:srgbClr val="595959"/>
                </a:solidFill>
              </a:rPr>
              <a:t>Learn</a:t>
            </a:r>
            <a:r>
              <a:rPr lang="en-US" sz="4400" b="1" kern="1400" dirty="0" smtClean="0">
                <a:solidFill>
                  <a:srgbClr val="DEDEDE"/>
                </a:solidFill>
              </a:rPr>
              <a:t>ing through ‘doing’</a:t>
            </a:r>
            <a:endParaRPr lang="en-US" sz="4400" kern="1400" dirty="0">
              <a:solidFill>
                <a:srgbClr val="DEDEDE"/>
              </a:solidFill>
            </a:endParaRPr>
          </a:p>
        </p:txBody>
      </p:sp>
      <p:grpSp>
        <p:nvGrpSpPr>
          <p:cNvPr id="7" name="Group 6"/>
          <p:cNvGrpSpPr/>
          <p:nvPr/>
        </p:nvGrpSpPr>
        <p:grpSpPr>
          <a:xfrm>
            <a:off x="-43659" y="762844"/>
            <a:ext cx="3851162" cy="6208647"/>
            <a:chOff x="-43659" y="762844"/>
            <a:chExt cx="3851162" cy="6208647"/>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763" t="36258" r="68950" b="31392"/>
            <a:stretch/>
          </p:blipFill>
          <p:spPr>
            <a:xfrm>
              <a:off x="-43659" y="762844"/>
              <a:ext cx="1891934" cy="2450559"/>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66181" t="68876" r="1641" b="-568"/>
            <a:stretch/>
          </p:blipFill>
          <p:spPr>
            <a:xfrm flipH="1">
              <a:off x="-1" y="2054227"/>
              <a:ext cx="3800251" cy="4917264"/>
            </a:xfrm>
            <a:prstGeom prst="rect">
              <a:avLst/>
            </a:prstGeom>
          </p:spPr>
        </p:pic>
        <p:sp>
          <p:nvSpPr>
            <p:cNvPr id="14" name="Rectangle 13"/>
            <p:cNvSpPr/>
            <p:nvPr/>
          </p:nvSpPr>
          <p:spPr>
            <a:xfrm>
              <a:off x="3387386" y="2591456"/>
              <a:ext cx="420117" cy="6696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352816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2783" r="9645"/>
          <a:stretch/>
        </p:blipFill>
        <p:spPr>
          <a:xfrm>
            <a:off x="3911374" y="-19183"/>
            <a:ext cx="5232626" cy="6858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4824" r="16822"/>
          <a:stretch/>
        </p:blipFill>
        <p:spPr>
          <a:xfrm>
            <a:off x="0" y="0"/>
            <a:ext cx="3888432" cy="6850819"/>
          </a:xfrm>
          <a:prstGeom prst="rect">
            <a:avLst/>
          </a:prstGeom>
        </p:spPr>
      </p:pic>
      <p:sp>
        <p:nvSpPr>
          <p:cNvPr id="3" name="Rectangle 2"/>
          <p:cNvSpPr/>
          <p:nvPr/>
        </p:nvSpPr>
        <p:spPr>
          <a:xfrm>
            <a:off x="3942324" y="0"/>
            <a:ext cx="852461" cy="6858000"/>
          </a:xfrm>
          <a:prstGeom prst="rect">
            <a:avLst/>
          </a:prstGeom>
          <a:gradFill flip="none" rotWithShape="1">
            <a:gsLst>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886406" y="0"/>
            <a:ext cx="1055918" cy="6858000"/>
          </a:xfrm>
          <a:prstGeom prst="rect">
            <a:avLst/>
          </a:prstGeom>
          <a:gradFill>
            <a:gsLst>
              <a:gs pos="0">
                <a:schemeClr val="bg1">
                  <a:alpha val="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3189524" y="6136307"/>
            <a:ext cx="5954476" cy="769441"/>
          </a:xfrm>
          <a:prstGeom prst="rect">
            <a:avLst/>
          </a:prstGeom>
          <a:noFill/>
        </p:spPr>
        <p:txBody>
          <a:bodyPr wrap="square">
            <a:spAutoFit/>
          </a:bodyPr>
          <a:lstStyle/>
          <a:p>
            <a:r>
              <a:rPr lang="en-US" sz="4400" b="1" kern="1400" dirty="0" smtClean="0">
                <a:solidFill>
                  <a:srgbClr val="595959"/>
                </a:solidFill>
              </a:rPr>
              <a:t>Learn</a:t>
            </a:r>
            <a:r>
              <a:rPr lang="en-US" sz="4400" b="1" kern="1400" dirty="0" smtClean="0">
                <a:solidFill>
                  <a:srgbClr val="DEDEDE"/>
                </a:solidFill>
              </a:rPr>
              <a:t>ing through ‘doing’</a:t>
            </a:r>
            <a:endParaRPr lang="en-US" sz="4400" kern="1400" dirty="0">
              <a:solidFill>
                <a:srgbClr val="DEDEDE"/>
              </a:solidFill>
            </a:endParaRPr>
          </a:p>
        </p:txBody>
      </p:sp>
    </p:spTree>
    <p:extLst>
      <p:ext uri="{BB962C8B-B14F-4D97-AF65-F5344CB8AC3E}">
        <p14:creationId xmlns:p14="http://schemas.microsoft.com/office/powerpoint/2010/main" val="10771378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87710" y="5707117"/>
            <a:ext cx="1056290" cy="1150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42" name="Picture 2"/>
          <p:cNvPicPr>
            <a:picLocks noChangeAspect="1" noChangeArrowheads="1"/>
          </p:cNvPicPr>
          <p:nvPr/>
        </p:nvPicPr>
        <p:blipFill>
          <a:blip r:embed="rId5">
            <a:extLst>
              <a:ext uri="{28A0092B-C50C-407E-A947-70E740481C1C}">
                <a14:useLocalDpi xmlns:a14="http://schemas.microsoft.com/office/drawing/2010/main" val="0"/>
              </a:ext>
            </a:extLst>
          </a:blip>
          <a:srcRect l="9328" t="16136" r="36449" b="71460"/>
          <a:stretch>
            <a:fillRect/>
          </a:stretch>
        </p:blipFill>
        <p:spPr bwMode="auto">
          <a:xfrm>
            <a:off x="73025" y="106363"/>
            <a:ext cx="8027988"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ChangeArrowheads="1"/>
          </p:cNvSpPr>
          <p:nvPr/>
        </p:nvSpPr>
        <p:spPr bwMode="auto">
          <a:xfrm>
            <a:off x="3492500" y="0"/>
            <a:ext cx="4679950" cy="1557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 name="Rectangle 1"/>
          <p:cNvSpPr/>
          <p:nvPr/>
        </p:nvSpPr>
        <p:spPr>
          <a:xfrm>
            <a:off x="205773" y="106363"/>
            <a:ext cx="4114800" cy="578994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49" name="Scratch.wm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1258888" y="1412875"/>
            <a:ext cx="6935787" cy="5202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291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693" fill="hold"/>
                                        <p:tgtEl>
                                          <p:spTgt spid="6144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1449"/>
                </p:tgtEl>
              </p:cMediaNode>
            </p:video>
            <p:seq concurrent="1" nextAc="seek">
              <p:cTn id="8" restart="whenNotActive" fill="hold" evtFilter="cancelBubble" nodeType="interactiveSeq">
                <p:stCondLst>
                  <p:cond evt="onClick" delay="0">
                    <p:tgtEl>
                      <p:spTgt spid="6144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1449"/>
                                        </p:tgtEl>
                                      </p:cBhvr>
                                    </p:cmd>
                                  </p:childTnLst>
                                </p:cTn>
                              </p:par>
                            </p:childTnLst>
                          </p:cTn>
                        </p:par>
                      </p:childTnLst>
                    </p:cTn>
                  </p:par>
                </p:childTnLst>
              </p:cTn>
              <p:nextCondLst>
                <p:cond evt="onClick" delay="0">
                  <p:tgtEl>
                    <p:spTgt spid="6144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87710" y="5707117"/>
            <a:ext cx="1056290" cy="1150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l="9328" t="16136" r="36449" b="71460"/>
          <a:stretch>
            <a:fillRect/>
          </a:stretch>
        </p:blipFill>
        <p:spPr bwMode="auto">
          <a:xfrm>
            <a:off x="73025" y="106363"/>
            <a:ext cx="8027988"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ChangeArrowheads="1"/>
          </p:cNvSpPr>
          <p:nvPr/>
        </p:nvSpPr>
        <p:spPr bwMode="auto">
          <a:xfrm>
            <a:off x="3492500" y="0"/>
            <a:ext cx="4679950" cy="1557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6655" y="1484314"/>
            <a:ext cx="1384780" cy="1495370"/>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1338" t="21327" r="12219" b="26279"/>
          <a:stretch/>
        </p:blipFill>
        <p:spPr>
          <a:xfrm>
            <a:off x="50938" y="4303983"/>
            <a:ext cx="4142692" cy="176573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2694" y="4397067"/>
            <a:ext cx="2385015" cy="1310050"/>
          </a:xfrm>
          <a:prstGeom prst="rect">
            <a:avLst/>
          </a:prstGeom>
        </p:spPr>
      </p:pic>
      <p:sp>
        <p:nvSpPr>
          <p:cNvPr id="13" name="Rectangle 12"/>
          <p:cNvSpPr/>
          <p:nvPr/>
        </p:nvSpPr>
        <p:spPr>
          <a:xfrm>
            <a:off x="205773" y="106363"/>
            <a:ext cx="4114800" cy="578994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838022" y="119501"/>
            <a:ext cx="4114800" cy="578994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1" y="5931349"/>
            <a:ext cx="9144000" cy="769441"/>
          </a:xfrm>
          <a:prstGeom prst="rect">
            <a:avLst/>
          </a:prstGeom>
          <a:noFill/>
        </p:spPr>
        <p:txBody>
          <a:bodyPr wrap="square">
            <a:spAutoFit/>
          </a:bodyPr>
          <a:lstStyle/>
          <a:p>
            <a:r>
              <a:rPr lang="en-US" sz="4400" b="1" kern="1400" dirty="0" smtClean="0">
                <a:solidFill>
                  <a:srgbClr val="595959"/>
                </a:solidFill>
              </a:rPr>
              <a:t>Visual languages are educational tools</a:t>
            </a:r>
            <a:endParaRPr lang="en-US" sz="4400" kern="1400" dirty="0">
              <a:solidFill>
                <a:srgbClr val="595959"/>
              </a:solidFill>
            </a:endParaRPr>
          </a:p>
        </p:txBody>
      </p:sp>
      <p:sp>
        <p:nvSpPr>
          <p:cNvPr id="16" name="Rectangle 15"/>
          <p:cNvSpPr/>
          <p:nvPr/>
        </p:nvSpPr>
        <p:spPr>
          <a:xfrm>
            <a:off x="4901087" y="3331485"/>
            <a:ext cx="3980376" cy="523220"/>
          </a:xfrm>
          <a:prstGeom prst="rect">
            <a:avLst/>
          </a:prstGeom>
        </p:spPr>
        <p:txBody>
          <a:bodyPr wrap="square">
            <a:spAutoFit/>
          </a:bodyPr>
          <a:lstStyle/>
          <a:p>
            <a:r>
              <a:rPr lang="en-GB" sz="2800" dirty="0">
                <a:hlinkClick r:id="rId7"/>
              </a:rPr>
              <a:t>http://byob.berkeley.edu</a:t>
            </a:r>
            <a:r>
              <a:rPr lang="en-GB" sz="2800" dirty="0" smtClean="0">
                <a:hlinkClick r:id="rId7"/>
              </a:rPr>
              <a:t>/</a:t>
            </a:r>
            <a:endParaRPr lang="en-GB" sz="2800" dirty="0"/>
          </a:p>
        </p:txBody>
      </p:sp>
      <p:grpSp>
        <p:nvGrpSpPr>
          <p:cNvPr id="10" name="Group 9"/>
          <p:cNvGrpSpPr/>
          <p:nvPr/>
        </p:nvGrpSpPr>
        <p:grpSpPr>
          <a:xfrm>
            <a:off x="5652867" y="220646"/>
            <a:ext cx="3223119" cy="2632910"/>
            <a:chOff x="5652867" y="346774"/>
            <a:chExt cx="3223119" cy="2632910"/>
          </a:xfrm>
        </p:grpSpPr>
        <p:grpSp>
          <p:nvGrpSpPr>
            <p:cNvPr id="9" name="Group 8"/>
            <p:cNvGrpSpPr/>
            <p:nvPr/>
          </p:nvGrpSpPr>
          <p:grpSpPr>
            <a:xfrm>
              <a:off x="5652867" y="1484313"/>
              <a:ext cx="2526976" cy="1495371"/>
              <a:chOff x="5652867" y="1484313"/>
              <a:chExt cx="2526976" cy="1495371"/>
            </a:xfrm>
          </p:grpSpPr>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2867" y="1544144"/>
                <a:ext cx="2347234" cy="1435540"/>
              </a:xfrm>
              <a:prstGeom prst="rect">
                <a:avLst/>
              </a:prstGeom>
            </p:spPr>
          </p:pic>
          <p:sp>
            <p:nvSpPr>
              <p:cNvPr id="8" name="Rectangle 7"/>
              <p:cNvSpPr/>
              <p:nvPr/>
            </p:nvSpPr>
            <p:spPr>
              <a:xfrm>
                <a:off x="6646224" y="1484313"/>
                <a:ext cx="1533619" cy="7701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l="42259" r="2029" b="48568"/>
            <a:stretch/>
          </p:blipFill>
          <p:spPr>
            <a:xfrm>
              <a:off x="6223038" y="346774"/>
              <a:ext cx="2652948" cy="1497860"/>
            </a:xfrm>
            <a:prstGeom prst="rect">
              <a:avLst/>
            </a:prstGeom>
          </p:spPr>
        </p:pic>
      </p:grpSp>
    </p:spTree>
    <p:extLst>
      <p:ext uri="{BB962C8B-B14F-4D97-AF65-F5344CB8AC3E}">
        <p14:creationId xmlns:p14="http://schemas.microsoft.com/office/powerpoint/2010/main" val="1099516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938" cy="6858000"/>
          </a:xfrm>
          <a:prstGeom prst="rect">
            <a:avLst/>
          </a:prstGeom>
        </p:spPr>
      </p:pic>
      <p:sp>
        <p:nvSpPr>
          <p:cNvPr id="3" name="TextBox 2"/>
          <p:cNvSpPr txBox="1"/>
          <p:nvPr/>
        </p:nvSpPr>
        <p:spPr>
          <a:xfrm>
            <a:off x="5191111" y="5551714"/>
            <a:ext cx="3944413" cy="1107996"/>
          </a:xfrm>
          <a:prstGeom prst="rect">
            <a:avLst/>
          </a:prstGeom>
          <a:noFill/>
        </p:spPr>
        <p:txBody>
          <a:bodyPr wrap="none" rtlCol="0">
            <a:spAutoFit/>
          </a:bodyPr>
          <a:lstStyle/>
          <a:p>
            <a:r>
              <a:rPr lang="en-GB" sz="4800" b="1" dirty="0" smtClean="0">
                <a:solidFill>
                  <a:schemeClr val="bg1"/>
                </a:solidFill>
              </a:rPr>
              <a:t>The BYOB ‘IDE’</a:t>
            </a:r>
          </a:p>
          <a:p>
            <a:r>
              <a:rPr lang="en-GB" b="1" dirty="0" smtClean="0">
                <a:solidFill>
                  <a:schemeClr val="bg1"/>
                </a:solidFill>
              </a:rPr>
              <a:t>Integrated Development Environment</a:t>
            </a:r>
            <a:endParaRPr lang="en-GB" b="1" dirty="0">
              <a:solidFill>
                <a:schemeClr val="bg1"/>
              </a:solidFill>
            </a:endParaRPr>
          </a:p>
        </p:txBody>
      </p:sp>
    </p:spTree>
    <p:extLst>
      <p:ext uri="{BB962C8B-B14F-4D97-AF65-F5344CB8AC3E}">
        <p14:creationId xmlns:p14="http://schemas.microsoft.com/office/powerpoint/2010/main" val="18410342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7513" y="64395"/>
            <a:ext cx="3769217" cy="560116"/>
          </a:xfrm>
          <a:prstGeom prst="rect">
            <a:avLst/>
          </a:prstGeom>
        </p:spPr>
      </p:pic>
      <p:sp>
        <p:nvSpPr>
          <p:cNvPr id="3" name="Subtitle 2"/>
          <p:cNvSpPr>
            <a:spLocks noGrp="1"/>
          </p:cNvSpPr>
          <p:nvPr>
            <p:ph type="subTitle" idx="1"/>
          </p:nvPr>
        </p:nvSpPr>
        <p:spPr>
          <a:xfrm>
            <a:off x="0" y="1912447"/>
            <a:ext cx="9144000" cy="572562"/>
          </a:xfrm>
        </p:spPr>
        <p:txBody>
          <a:bodyPr>
            <a:noAutofit/>
          </a:bodyPr>
          <a:lstStyle/>
          <a:p>
            <a:r>
              <a:rPr lang="en-GB" sz="2800" b="1" spc="-150" dirty="0" smtClean="0">
                <a:solidFill>
                  <a:srgbClr val="585858"/>
                </a:solidFill>
              </a:rPr>
              <a:t>Laying Firm Foundations: A Conceptual Approach to Programming</a:t>
            </a:r>
          </a:p>
        </p:txBody>
      </p:sp>
      <p:sp>
        <p:nvSpPr>
          <p:cNvPr id="8" name="Rectangle 7"/>
          <p:cNvSpPr/>
          <p:nvPr/>
        </p:nvSpPr>
        <p:spPr>
          <a:xfrm>
            <a:off x="7791718" y="5834130"/>
            <a:ext cx="1352282" cy="1023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1"/>
          <p:cNvSpPr txBox="1">
            <a:spLocks/>
          </p:cNvSpPr>
          <p:nvPr/>
        </p:nvSpPr>
        <p:spPr>
          <a:xfrm>
            <a:off x="0" y="2902312"/>
            <a:ext cx="9128904" cy="9053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8000" b="1" spc="-150" dirty="0" smtClean="0">
                <a:solidFill>
                  <a:srgbClr val="C00000"/>
                </a:solidFill>
                <a:latin typeface="+mn-lt"/>
              </a:rPr>
              <a:t>Concepts and Continuity </a:t>
            </a:r>
            <a:endParaRPr lang="en-GB" sz="8000" b="1" spc="-150" dirty="0">
              <a:solidFill>
                <a:srgbClr val="C00000"/>
              </a:solidFill>
              <a:latin typeface="+mn-lt"/>
            </a:endParaRPr>
          </a:p>
        </p:txBody>
      </p:sp>
      <p:sp>
        <p:nvSpPr>
          <p:cNvPr id="10" name="TextBox 9"/>
          <p:cNvSpPr txBox="1"/>
          <p:nvPr/>
        </p:nvSpPr>
        <p:spPr>
          <a:xfrm>
            <a:off x="6542468" y="5653826"/>
            <a:ext cx="2614411" cy="1200329"/>
          </a:xfrm>
          <a:prstGeom prst="rect">
            <a:avLst/>
          </a:prstGeom>
          <a:solidFill>
            <a:schemeClr val="bg1"/>
          </a:solidFill>
        </p:spPr>
        <p:txBody>
          <a:bodyPr wrap="square" rtlCol="0">
            <a:spAutoFit/>
          </a:bodyPr>
          <a:lstStyle/>
          <a:p>
            <a:pPr algn="r"/>
            <a:r>
              <a:rPr lang="en-GB" dirty="0">
                <a:solidFill>
                  <a:srgbClr val="C00000"/>
                </a:solidFill>
              </a:rPr>
              <a:t>Insert any specific notes</a:t>
            </a:r>
          </a:p>
          <a:p>
            <a:pPr algn="r"/>
            <a:r>
              <a:rPr lang="en-GB" dirty="0">
                <a:solidFill>
                  <a:srgbClr val="C00000"/>
                </a:solidFill>
              </a:rPr>
              <a:t>Start / End time</a:t>
            </a:r>
          </a:p>
          <a:p>
            <a:pPr algn="r"/>
            <a:r>
              <a:rPr lang="en-GB" dirty="0">
                <a:solidFill>
                  <a:srgbClr val="C00000"/>
                </a:solidFill>
              </a:rPr>
              <a:t>Toilets</a:t>
            </a:r>
          </a:p>
          <a:p>
            <a:pPr algn="r"/>
            <a:r>
              <a:rPr lang="en-GB" dirty="0">
                <a:solidFill>
                  <a:srgbClr val="C00000"/>
                </a:solidFill>
              </a:rPr>
              <a:t>Fire Drill / Exits</a:t>
            </a:r>
          </a:p>
        </p:txBody>
      </p:sp>
    </p:spTree>
    <p:extLst>
      <p:ext uri="{BB962C8B-B14F-4D97-AF65-F5344CB8AC3E}">
        <p14:creationId xmlns:p14="http://schemas.microsoft.com/office/powerpoint/2010/main" val="29359490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59938" cy="6858000"/>
          </a:xfrm>
          <a:prstGeom prst="rect">
            <a:avLst/>
          </a:prstGeom>
        </p:spPr>
      </p:pic>
      <p:sp>
        <p:nvSpPr>
          <p:cNvPr id="4" name="TextBox 3"/>
          <p:cNvSpPr txBox="1"/>
          <p:nvPr/>
        </p:nvSpPr>
        <p:spPr>
          <a:xfrm>
            <a:off x="5191111" y="5551714"/>
            <a:ext cx="3944413" cy="1107996"/>
          </a:xfrm>
          <a:prstGeom prst="rect">
            <a:avLst/>
          </a:prstGeom>
          <a:noFill/>
        </p:spPr>
        <p:txBody>
          <a:bodyPr wrap="none" rtlCol="0">
            <a:spAutoFit/>
          </a:bodyPr>
          <a:lstStyle/>
          <a:p>
            <a:r>
              <a:rPr lang="en-GB" sz="4800" b="1" dirty="0" smtClean="0">
                <a:solidFill>
                  <a:schemeClr val="bg1"/>
                </a:solidFill>
              </a:rPr>
              <a:t>The BYOB ‘IDE’</a:t>
            </a:r>
          </a:p>
          <a:p>
            <a:r>
              <a:rPr lang="en-GB" b="1" dirty="0" smtClean="0">
                <a:solidFill>
                  <a:schemeClr val="bg1"/>
                </a:solidFill>
              </a:rPr>
              <a:t>Integrated Development Environment</a:t>
            </a:r>
            <a:endParaRPr lang="en-GB" b="1" dirty="0">
              <a:solidFill>
                <a:schemeClr val="bg1"/>
              </a:solidFill>
            </a:endParaRPr>
          </a:p>
        </p:txBody>
      </p:sp>
    </p:spTree>
    <p:extLst>
      <p:ext uri="{BB962C8B-B14F-4D97-AF65-F5344CB8AC3E}">
        <p14:creationId xmlns:p14="http://schemas.microsoft.com/office/powerpoint/2010/main" val="3287679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938" y="0"/>
            <a:ext cx="9144000" cy="6858000"/>
          </a:xfrm>
          <a:prstGeom prst="rect">
            <a:avLst/>
          </a:prstGeom>
        </p:spPr>
      </p:pic>
      <p:sp>
        <p:nvSpPr>
          <p:cNvPr id="3" name="TextBox 2"/>
          <p:cNvSpPr txBox="1"/>
          <p:nvPr/>
        </p:nvSpPr>
        <p:spPr>
          <a:xfrm>
            <a:off x="5191111" y="5551714"/>
            <a:ext cx="3944413" cy="1107996"/>
          </a:xfrm>
          <a:prstGeom prst="rect">
            <a:avLst/>
          </a:prstGeom>
          <a:noFill/>
        </p:spPr>
        <p:txBody>
          <a:bodyPr wrap="none" rtlCol="0">
            <a:spAutoFit/>
          </a:bodyPr>
          <a:lstStyle/>
          <a:p>
            <a:r>
              <a:rPr lang="en-GB" sz="4800" b="1" dirty="0" smtClean="0">
                <a:solidFill>
                  <a:schemeClr val="bg1"/>
                </a:solidFill>
              </a:rPr>
              <a:t>The BYOB ‘IDE’</a:t>
            </a:r>
          </a:p>
          <a:p>
            <a:r>
              <a:rPr lang="en-GB" b="1" dirty="0" smtClean="0">
                <a:solidFill>
                  <a:schemeClr val="bg1"/>
                </a:solidFill>
              </a:rPr>
              <a:t>Integrated Development Environment</a:t>
            </a:r>
            <a:endParaRPr lang="en-GB" b="1" dirty="0">
              <a:solidFill>
                <a:schemeClr val="bg1"/>
              </a:solidFill>
            </a:endParaRPr>
          </a:p>
        </p:txBody>
      </p:sp>
    </p:spTree>
    <p:extLst>
      <p:ext uri="{BB962C8B-B14F-4D97-AF65-F5344CB8AC3E}">
        <p14:creationId xmlns:p14="http://schemas.microsoft.com/office/powerpoint/2010/main" val="15379782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707904" y="2060848"/>
            <a:ext cx="5122862" cy="1143000"/>
          </a:xfrm>
        </p:spPr>
        <p:txBody>
          <a:bodyPr>
            <a:noAutofit/>
          </a:bodyPr>
          <a:lstStyle/>
          <a:p>
            <a:pPr eaLnBrk="1" hangingPunct="1"/>
            <a:r>
              <a:rPr lang="en-GB" sz="7200" b="1" dirty="0" smtClean="0"/>
              <a:t>Lets make some music!</a:t>
            </a:r>
            <a:endParaRPr lang="en-US" sz="7200" b="1" dirty="0" smtClean="0"/>
          </a:p>
        </p:txBody>
      </p:sp>
      <p:pic>
        <p:nvPicPr>
          <p:cNvPr id="9219" name="Picture 4" descr="Starting to code an Electric Key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76250"/>
            <a:ext cx="3200400"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7415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713"/>
          <a:stretch/>
        </p:blipFill>
        <p:spPr>
          <a:xfrm>
            <a:off x="2583160" y="0"/>
            <a:ext cx="6560840" cy="6885384"/>
          </a:xfrm>
          <a:prstGeom prst="rect">
            <a:avLst/>
          </a:prstGeom>
        </p:spPr>
      </p:pic>
      <p:sp>
        <p:nvSpPr>
          <p:cNvPr id="8" name="Rectangle 7"/>
          <p:cNvSpPr/>
          <p:nvPr/>
        </p:nvSpPr>
        <p:spPr>
          <a:xfrm>
            <a:off x="2267744" y="0"/>
            <a:ext cx="1296144" cy="6858000"/>
          </a:xfrm>
          <a:prstGeom prst="rect">
            <a:avLst/>
          </a:prstGeom>
          <a:gradFill flip="none" rotWithShape="1">
            <a:gsLst>
              <a:gs pos="0">
                <a:srgbClr val="FFFFFF">
                  <a:alpha val="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467544" y="3530873"/>
            <a:ext cx="3656835" cy="3416320"/>
          </a:xfrm>
          <a:prstGeom prst="rect">
            <a:avLst/>
          </a:prstGeom>
          <a:noFill/>
        </p:spPr>
        <p:txBody>
          <a:bodyPr wrap="none" rtlCol="0">
            <a:spAutoFit/>
          </a:bodyPr>
          <a:lstStyle/>
          <a:p>
            <a:r>
              <a:rPr lang="en-GB" sz="5400" b="1" dirty="0" smtClean="0">
                <a:solidFill>
                  <a:schemeClr val="bg1">
                    <a:lumMod val="50000"/>
                  </a:schemeClr>
                </a:solidFill>
              </a:rPr>
              <a:t>1 idea</a:t>
            </a:r>
          </a:p>
          <a:p>
            <a:r>
              <a:rPr lang="en-GB" sz="5400" b="1" dirty="0" smtClean="0">
                <a:solidFill>
                  <a:schemeClr val="bg1">
                    <a:lumMod val="50000"/>
                  </a:schemeClr>
                </a:solidFill>
              </a:rPr>
              <a:t>2 activities</a:t>
            </a:r>
          </a:p>
          <a:p>
            <a:r>
              <a:rPr lang="en-GB" sz="5400" b="1" dirty="0" smtClean="0">
                <a:solidFill>
                  <a:schemeClr val="bg1">
                    <a:lumMod val="50000"/>
                  </a:schemeClr>
                </a:solidFill>
              </a:rPr>
              <a:t>3 constructs</a:t>
            </a:r>
          </a:p>
          <a:p>
            <a:r>
              <a:rPr lang="en-GB" sz="5400" b="1" dirty="0" smtClean="0">
                <a:solidFill>
                  <a:schemeClr val="bg1">
                    <a:lumMod val="50000"/>
                  </a:schemeClr>
                </a:solidFill>
              </a:rPr>
              <a:t>4 concepts</a:t>
            </a:r>
            <a:endParaRPr lang="en-GB" sz="5400" b="1" dirty="0">
              <a:solidFill>
                <a:schemeClr val="bg1">
                  <a:lumMod val="50000"/>
                </a:schemeClr>
              </a:solidFill>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400" b="1" spc="-150" dirty="0" smtClean="0"/>
              <a:t>A Conceptual Ap</a:t>
            </a:r>
            <a:r>
              <a:rPr lang="en-GB" sz="4400" b="1" spc="-150" dirty="0" smtClean="0">
                <a:solidFill>
                  <a:schemeClr val="bg1"/>
                </a:solidFill>
              </a:rPr>
              <a:t>proach to P</a:t>
            </a:r>
            <a:r>
              <a:rPr lang="en-GB" sz="4400" b="1" spc="-150" dirty="0" smtClean="0"/>
              <a:t>rog</a:t>
            </a:r>
            <a:r>
              <a:rPr lang="en-GB" sz="4400" b="1" spc="-150" dirty="0" smtClean="0">
                <a:solidFill>
                  <a:schemeClr val="bg1"/>
                </a:solidFill>
              </a:rPr>
              <a:t>ramming </a:t>
            </a:r>
            <a:endParaRPr lang="en-GB" sz="4400" b="1" spc="-150" dirty="0">
              <a:solidFill>
                <a:schemeClr val="bg1"/>
              </a:solidFill>
            </a:endParaRPr>
          </a:p>
        </p:txBody>
      </p:sp>
      <p:sp>
        <p:nvSpPr>
          <p:cNvPr id="7" name="Title 1"/>
          <p:cNvSpPr txBox="1">
            <a:spLocks/>
          </p:cNvSpPr>
          <p:nvPr/>
        </p:nvSpPr>
        <p:spPr>
          <a:xfrm>
            <a:off x="0" y="523748"/>
            <a:ext cx="9083934" cy="19046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rgbClr val="595959"/>
                </a:solidFill>
                <a:latin typeface="+mn-lt"/>
              </a:rPr>
              <a:t>Concepts </a:t>
            </a:r>
            <a:r>
              <a:rPr lang="en-GB" sz="6600" b="1" dirty="0" smtClean="0">
                <a:solidFill>
                  <a:schemeClr val="bg1">
                    <a:lumMod val="65000"/>
                  </a:schemeClr>
                </a:solidFill>
                <a:latin typeface="+mn-lt"/>
              </a:rPr>
              <a:t>and</a:t>
            </a:r>
            <a:r>
              <a:rPr lang="en-GB" sz="6600" b="1" dirty="0" smtClean="0">
                <a:solidFill>
                  <a:srgbClr val="595959"/>
                </a:solidFill>
                <a:latin typeface="+mn-lt"/>
              </a:rPr>
              <a:t> </a:t>
            </a:r>
          </a:p>
          <a:p>
            <a:pPr algn="l"/>
            <a:r>
              <a:rPr lang="en-GB" sz="6600" b="1" dirty="0">
                <a:solidFill>
                  <a:srgbClr val="595959"/>
                </a:solidFill>
                <a:latin typeface="+mn-lt"/>
              </a:rPr>
              <a:t>C</a:t>
            </a:r>
            <a:r>
              <a:rPr lang="en-GB" sz="6600" b="1" dirty="0" smtClean="0">
                <a:solidFill>
                  <a:srgbClr val="595959"/>
                </a:solidFill>
                <a:latin typeface="+mn-lt"/>
              </a:rPr>
              <a:t>ontinuity</a:t>
            </a:r>
            <a:endParaRPr lang="en-GB" sz="6600" b="1" dirty="0">
              <a:solidFill>
                <a:srgbClr val="595959"/>
              </a:solidFill>
              <a:latin typeface="+mn-lt"/>
            </a:endParaRPr>
          </a:p>
        </p:txBody>
      </p:sp>
    </p:spTree>
    <p:extLst>
      <p:ext uri="{BB962C8B-B14F-4D97-AF65-F5344CB8AC3E}">
        <p14:creationId xmlns:p14="http://schemas.microsoft.com/office/powerpoint/2010/main" val="3570818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4713"/>
          <a:stretch/>
        </p:blipFill>
        <p:spPr>
          <a:xfrm>
            <a:off x="2583160" y="0"/>
            <a:ext cx="6560840" cy="6885384"/>
          </a:xfrm>
          <a:prstGeom prst="rect">
            <a:avLst/>
          </a:prstGeom>
        </p:spPr>
      </p:pic>
      <p:sp>
        <p:nvSpPr>
          <p:cNvPr id="3" name="Rectangle 2"/>
          <p:cNvSpPr/>
          <p:nvPr/>
        </p:nvSpPr>
        <p:spPr>
          <a:xfrm>
            <a:off x="2267744" y="0"/>
            <a:ext cx="1296144" cy="6858000"/>
          </a:xfrm>
          <a:prstGeom prst="rect">
            <a:avLst/>
          </a:prstGeom>
          <a:gradFill flip="none" rotWithShape="1">
            <a:gsLst>
              <a:gs pos="0">
                <a:srgbClr val="FFFFFF">
                  <a:alpha val="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485" y="5157192"/>
            <a:ext cx="8316615" cy="1015663"/>
          </a:xfrm>
          <a:prstGeom prst="rect">
            <a:avLst/>
          </a:prstGeom>
          <a:noFill/>
        </p:spPr>
        <p:txBody>
          <a:bodyPr wrap="square">
            <a:spAutoFit/>
          </a:bodyPr>
          <a:lstStyle/>
          <a:p>
            <a:r>
              <a:rPr lang="en-US" sz="6000" b="1" kern="1400" dirty="0" smtClean="0">
                <a:solidFill>
                  <a:srgbClr val="C00000"/>
                </a:solidFill>
              </a:rPr>
              <a:t>Learning through ‘doing’</a:t>
            </a:r>
            <a:endParaRPr lang="en-US" sz="6000" kern="1400" dirty="0">
              <a:solidFill>
                <a:srgbClr val="C00000"/>
              </a:solidFill>
            </a:endParaRPr>
          </a:p>
        </p:txBody>
      </p:sp>
      <p:sp>
        <p:nvSpPr>
          <p:cNvPr id="5" name="Rectangle 4"/>
          <p:cNvSpPr/>
          <p:nvPr/>
        </p:nvSpPr>
        <p:spPr>
          <a:xfrm>
            <a:off x="1494665" y="6126810"/>
            <a:ext cx="7632848" cy="707886"/>
          </a:xfrm>
          <a:prstGeom prst="rect">
            <a:avLst/>
          </a:prstGeom>
          <a:noFill/>
        </p:spPr>
        <p:txBody>
          <a:bodyPr wrap="square">
            <a:spAutoFit/>
          </a:bodyPr>
          <a:lstStyle/>
          <a:p>
            <a:pPr algn="r"/>
            <a:r>
              <a:rPr lang="en-US" sz="4000" b="1" kern="1400" dirty="0" smtClean="0">
                <a:solidFill>
                  <a:srgbClr val="C00000"/>
                </a:solidFill>
              </a:rPr>
              <a:t>Paired programming?</a:t>
            </a:r>
            <a:endParaRPr lang="en-US" sz="4000" kern="1400" dirty="0">
              <a:solidFill>
                <a:srgbClr val="C00000"/>
              </a:solidFill>
            </a:endParaRPr>
          </a:p>
        </p:txBody>
      </p:sp>
    </p:spTree>
    <p:extLst>
      <p:ext uri="{BB962C8B-B14F-4D97-AF65-F5344CB8AC3E}">
        <p14:creationId xmlns:p14="http://schemas.microsoft.com/office/powerpoint/2010/main" val="1070149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4713"/>
          <a:stretch/>
        </p:blipFill>
        <p:spPr>
          <a:xfrm>
            <a:off x="2583160" y="0"/>
            <a:ext cx="6560840" cy="6885384"/>
          </a:xfrm>
          <a:prstGeom prst="rect">
            <a:avLst/>
          </a:prstGeom>
        </p:spPr>
      </p:pic>
      <p:sp>
        <p:nvSpPr>
          <p:cNvPr id="3" name="Rectangle 2"/>
          <p:cNvSpPr/>
          <p:nvPr/>
        </p:nvSpPr>
        <p:spPr>
          <a:xfrm>
            <a:off x="2267744" y="0"/>
            <a:ext cx="1296144" cy="6858000"/>
          </a:xfrm>
          <a:prstGeom prst="rect">
            <a:avLst/>
          </a:prstGeom>
          <a:gradFill flip="none" rotWithShape="1">
            <a:gsLst>
              <a:gs pos="0">
                <a:srgbClr val="FFFFFF">
                  <a:alpha val="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00000">
            <a:off x="-270940" y="-29491"/>
            <a:ext cx="4540747" cy="250369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00000">
            <a:off x="-273853" y="1949762"/>
            <a:ext cx="4533270" cy="2401020"/>
          </a:xfrm>
          <a:prstGeom prst="rect">
            <a:avLst/>
          </a:prstGeom>
        </p:spPr>
      </p:pic>
      <p:sp>
        <p:nvSpPr>
          <p:cNvPr id="10" name="Rectangle 9"/>
          <p:cNvSpPr/>
          <p:nvPr/>
        </p:nvSpPr>
        <p:spPr>
          <a:xfrm>
            <a:off x="-9485" y="5157192"/>
            <a:ext cx="9153485" cy="1015663"/>
          </a:xfrm>
          <a:prstGeom prst="rect">
            <a:avLst/>
          </a:prstGeom>
          <a:noFill/>
        </p:spPr>
        <p:txBody>
          <a:bodyPr wrap="square">
            <a:spAutoFit/>
          </a:bodyPr>
          <a:lstStyle/>
          <a:p>
            <a:pPr algn="r"/>
            <a:r>
              <a:rPr lang="en-US" sz="6000" b="1" kern="1400" dirty="0" smtClean="0">
                <a:solidFill>
                  <a:srgbClr val="C00000"/>
                </a:solidFill>
              </a:rPr>
              <a:t>The ‘Big Three’</a:t>
            </a:r>
            <a:endParaRPr lang="en-US" sz="6000" kern="1400" dirty="0">
              <a:solidFill>
                <a:srgbClr val="C00000"/>
              </a:solidFill>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00000">
            <a:off x="-267556" y="4030967"/>
            <a:ext cx="4558544" cy="2409644"/>
          </a:xfrm>
          <a:prstGeom prst="rect">
            <a:avLst/>
          </a:prstGeom>
        </p:spPr>
      </p:pic>
    </p:spTree>
    <p:extLst>
      <p:ext uri="{BB962C8B-B14F-4D97-AF65-F5344CB8AC3E}">
        <p14:creationId xmlns:p14="http://schemas.microsoft.com/office/powerpoint/2010/main" val="26405543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4713"/>
          <a:stretch/>
        </p:blipFill>
        <p:spPr>
          <a:xfrm>
            <a:off x="2583160" y="0"/>
            <a:ext cx="6560840" cy="6885384"/>
          </a:xfrm>
          <a:prstGeom prst="rect">
            <a:avLst/>
          </a:prstGeom>
        </p:spPr>
      </p:pic>
      <p:sp>
        <p:nvSpPr>
          <p:cNvPr id="3" name="Rectangle 2"/>
          <p:cNvSpPr/>
          <p:nvPr/>
        </p:nvSpPr>
        <p:spPr>
          <a:xfrm>
            <a:off x="2267744" y="0"/>
            <a:ext cx="1296144" cy="6858000"/>
          </a:xfrm>
          <a:prstGeom prst="rect">
            <a:avLst/>
          </a:prstGeom>
          <a:gradFill flip="none" rotWithShape="1">
            <a:gsLst>
              <a:gs pos="0">
                <a:srgbClr val="FFFFFF">
                  <a:alpha val="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152720" y="-105978"/>
            <a:ext cx="3025681" cy="165987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153854" y="1255474"/>
            <a:ext cx="3025681" cy="1646807"/>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7339" y="2337230"/>
            <a:ext cx="1869483" cy="98901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00000">
            <a:off x="-155038" y="2603856"/>
            <a:ext cx="3032216" cy="1633737"/>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00000">
            <a:off x="-155038" y="3939167"/>
            <a:ext cx="3032216" cy="1633737"/>
          </a:xfrm>
          <a:prstGeom prst="rect">
            <a:avLst/>
          </a:prstGeom>
        </p:spPr>
      </p:pic>
    </p:spTree>
    <p:extLst>
      <p:ext uri="{BB962C8B-B14F-4D97-AF65-F5344CB8AC3E}">
        <p14:creationId xmlns:p14="http://schemas.microsoft.com/office/powerpoint/2010/main" val="292929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35462" y="5508743"/>
            <a:ext cx="1308538" cy="133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0" y="4054484"/>
            <a:ext cx="5756176" cy="1470025"/>
          </a:xfrm>
        </p:spPr>
        <p:txBody>
          <a:bodyPr>
            <a:normAutofit/>
          </a:bodyPr>
          <a:lstStyle/>
          <a:p>
            <a:r>
              <a:rPr lang="en-GB" sz="7200" b="1" dirty="0" smtClean="0"/>
              <a:t>Making Music</a:t>
            </a:r>
            <a:endParaRPr lang="en-GB" sz="7200" b="1" dirty="0"/>
          </a:p>
        </p:txBody>
      </p:sp>
      <p:pic>
        <p:nvPicPr>
          <p:cNvPr id="1026" name="Picture 2" descr="http://www.gmarts.org/pix/art/music_staff.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639"/>
            <a:ext cx="6084168" cy="511471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352328" y="4983311"/>
            <a:ext cx="5756176"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7200" b="1" dirty="0">
                <a:solidFill>
                  <a:srgbClr val="C00000"/>
                </a:solidFill>
                <a:latin typeface="+mn-lt"/>
              </a:rPr>
              <a:t>w</a:t>
            </a:r>
            <a:r>
              <a:rPr lang="en-GB" sz="7200" b="1" dirty="0" smtClean="0">
                <a:solidFill>
                  <a:srgbClr val="C00000"/>
                </a:solidFill>
                <a:latin typeface="+mn-lt"/>
              </a:rPr>
              <a:t>ith </a:t>
            </a:r>
            <a:r>
              <a:rPr lang="en-GB" sz="7200" b="1" dirty="0" err="1" smtClean="0">
                <a:solidFill>
                  <a:srgbClr val="C00000"/>
                </a:solidFill>
                <a:latin typeface="+mn-lt"/>
              </a:rPr>
              <a:t>BYOB</a:t>
            </a:r>
            <a:endParaRPr lang="en-GB" sz="7200" b="1" dirty="0">
              <a:solidFill>
                <a:srgbClr val="C00000"/>
              </a:solidFill>
              <a:latin typeface="+mn-lt"/>
            </a:endParaRPr>
          </a:p>
        </p:txBody>
      </p:sp>
    </p:spTree>
    <p:extLst>
      <p:ext uri="{BB962C8B-B14F-4D97-AF65-F5344CB8AC3E}">
        <p14:creationId xmlns:p14="http://schemas.microsoft.com/office/powerpoint/2010/main" val="20977871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835462" y="5589240"/>
            <a:ext cx="1308538" cy="12529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0"/>
            <a:ext cx="7886700" cy="1325563"/>
          </a:xfrm>
        </p:spPr>
        <p:txBody>
          <a:bodyPr/>
          <a:lstStyle/>
          <a:p>
            <a:r>
              <a:rPr lang="en-GB" dirty="0" smtClean="0"/>
              <a:t>Understanding notes</a:t>
            </a:r>
            <a:endParaRPr lang="en-GB" dirty="0"/>
          </a:p>
        </p:txBody>
      </p:sp>
      <p:sp>
        <p:nvSpPr>
          <p:cNvPr id="3" name="Content Placeholder 2"/>
          <p:cNvSpPr>
            <a:spLocks noGrp="1"/>
          </p:cNvSpPr>
          <p:nvPr>
            <p:ph idx="1"/>
          </p:nvPr>
        </p:nvSpPr>
        <p:spPr>
          <a:xfrm>
            <a:off x="457200" y="4293096"/>
            <a:ext cx="8229600" cy="2049091"/>
          </a:xfrm>
        </p:spPr>
        <p:txBody>
          <a:bodyPr>
            <a:normAutofit/>
          </a:bodyPr>
          <a:lstStyle/>
          <a:p>
            <a:pPr marL="0" indent="0">
              <a:buNone/>
            </a:pPr>
            <a:r>
              <a:rPr lang="en-GB" sz="2400" dirty="0" smtClean="0"/>
              <a:t>    </a:t>
            </a:r>
            <a:r>
              <a:rPr lang="en-GB" sz="2400" b="1" dirty="0" smtClean="0"/>
              <a:t>60  60 </a:t>
            </a:r>
          </a:p>
          <a:p>
            <a:pPr marL="0" indent="0">
              <a:buNone/>
            </a:pPr>
            <a:endParaRPr lang="en-GB" dirty="0"/>
          </a:p>
          <a:p>
            <a:pPr marL="0" indent="0">
              <a:buNone/>
            </a:pPr>
            <a:endParaRPr lang="en-GB" dirty="0" smtClean="0"/>
          </a:p>
          <a:p>
            <a:pPr marL="0" indent="0">
              <a:buNone/>
            </a:pPr>
            <a:r>
              <a:rPr lang="en-GB" dirty="0"/>
              <a:t> </a:t>
            </a:r>
            <a:r>
              <a:rPr lang="en-GB" dirty="0" smtClean="0"/>
              <a:t>  </a:t>
            </a:r>
            <a:r>
              <a:rPr lang="en-GB" b="1" dirty="0" smtClean="0"/>
              <a:t>C     </a:t>
            </a:r>
            <a:r>
              <a:rPr lang="en-GB" b="1" dirty="0" err="1" smtClean="0"/>
              <a:t>C</a:t>
            </a:r>
            <a:r>
              <a:rPr lang="en-GB" b="1" dirty="0" smtClean="0"/>
              <a:t>    G    </a:t>
            </a:r>
            <a:r>
              <a:rPr lang="en-GB" b="1" dirty="0" err="1" smtClean="0"/>
              <a:t>G</a:t>
            </a:r>
            <a:r>
              <a:rPr lang="en-GB" b="1" dirty="0" smtClean="0"/>
              <a:t>     A    </a:t>
            </a:r>
            <a:r>
              <a:rPr lang="en-GB" b="1" dirty="0" err="1" smtClean="0"/>
              <a:t>A</a:t>
            </a:r>
            <a:r>
              <a:rPr lang="en-GB" b="1" dirty="0" smtClean="0"/>
              <a:t>   G         F    </a:t>
            </a:r>
            <a:r>
              <a:rPr lang="en-GB" b="1" dirty="0" err="1" smtClean="0"/>
              <a:t>F</a:t>
            </a:r>
            <a:r>
              <a:rPr lang="en-GB" b="1" dirty="0" smtClean="0"/>
              <a:t>    E    </a:t>
            </a:r>
            <a:r>
              <a:rPr lang="en-GB" b="1" dirty="0" err="1" smtClean="0"/>
              <a:t>E</a:t>
            </a:r>
            <a:r>
              <a:rPr lang="en-GB" b="1" dirty="0" smtClean="0"/>
              <a:t>     D    </a:t>
            </a:r>
            <a:r>
              <a:rPr lang="en-GB" b="1" dirty="0" err="1" smtClean="0"/>
              <a:t>D</a:t>
            </a:r>
            <a:r>
              <a:rPr lang="en-GB" b="1" dirty="0" smtClean="0"/>
              <a:t>   C </a:t>
            </a:r>
            <a:endParaRPr lang="en-GB" b="1" dirty="0"/>
          </a:p>
        </p:txBody>
      </p:sp>
      <p:pic>
        <p:nvPicPr>
          <p:cNvPr id="4" name="Picture 4" descr="Key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96752"/>
            <a:ext cx="8851753" cy="215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200203" y="4808921"/>
            <a:ext cx="8831062" cy="780319"/>
            <a:chOff x="200203" y="5673017"/>
            <a:chExt cx="8831062" cy="780319"/>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848" t="15706" r="7825" b="74509"/>
            <a:stretch/>
          </p:blipFill>
          <p:spPr bwMode="auto">
            <a:xfrm>
              <a:off x="200203" y="5673017"/>
              <a:ext cx="8831062" cy="67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835696"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987824"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3923928"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932040"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323528" y="3140968"/>
            <a:ext cx="8568952" cy="584775"/>
          </a:xfrm>
          <a:prstGeom prst="rect">
            <a:avLst/>
          </a:prstGeom>
          <a:noFill/>
        </p:spPr>
        <p:txBody>
          <a:bodyPr wrap="square" rtlCol="0">
            <a:spAutoFit/>
          </a:bodyPr>
          <a:lstStyle/>
          <a:p>
            <a:r>
              <a:rPr lang="en-GB" sz="3200" b="1" dirty="0" smtClean="0">
                <a:solidFill>
                  <a:srgbClr val="C00000"/>
                </a:solidFill>
              </a:rPr>
              <a:t>C    D    E    F    G    A   B   C    D    E     F    G   A   B    C</a:t>
            </a:r>
          </a:p>
        </p:txBody>
      </p:sp>
      <p:cxnSp>
        <p:nvCxnSpPr>
          <p:cNvPr id="14" name="Straight Arrow Connector 13"/>
          <p:cNvCxnSpPr/>
          <p:nvPr/>
        </p:nvCxnSpPr>
        <p:spPr>
          <a:xfrm flipV="1">
            <a:off x="971600" y="3573016"/>
            <a:ext cx="3456384" cy="2232248"/>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763688" y="4238975"/>
            <a:ext cx="7056784" cy="461665"/>
          </a:xfrm>
          <a:prstGeom prst="rect">
            <a:avLst/>
          </a:prstGeom>
        </p:spPr>
        <p:txBody>
          <a:bodyPr wrap="square">
            <a:spAutoFit/>
          </a:bodyPr>
          <a:lstStyle/>
          <a:p>
            <a:r>
              <a:rPr lang="en-GB" sz="2400" b="1" dirty="0" smtClean="0"/>
              <a:t>67   67     69   69   67         65  65   64   64    62   62   60</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6180727" y="5230179"/>
            <a:ext cx="3025681" cy="1659877"/>
          </a:xfrm>
          <a:prstGeom prst="rect">
            <a:avLst/>
          </a:prstGeom>
        </p:spPr>
      </p:pic>
    </p:spTree>
    <p:extLst>
      <p:ext uri="{BB962C8B-B14F-4D97-AF65-F5344CB8AC3E}">
        <p14:creationId xmlns:p14="http://schemas.microsoft.com/office/powerpoint/2010/main" val="249899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2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57200" y="4293096"/>
            <a:ext cx="8229600" cy="2049091"/>
          </a:xfrm>
        </p:spPr>
        <p:txBody>
          <a:bodyPr>
            <a:normAutofit/>
          </a:bodyPr>
          <a:lstStyle/>
          <a:p>
            <a:pPr marL="0" indent="0">
              <a:buNone/>
            </a:pPr>
            <a:r>
              <a:rPr lang="en-GB" sz="2400" dirty="0" smtClean="0"/>
              <a:t>    </a:t>
            </a:r>
            <a:endParaRPr lang="en-GB" sz="2400" b="1" dirty="0" smtClean="0"/>
          </a:p>
          <a:p>
            <a:pPr marL="0" indent="0">
              <a:buNone/>
            </a:pPr>
            <a:endParaRPr lang="en-GB" dirty="0"/>
          </a:p>
          <a:p>
            <a:pPr marL="0" indent="0">
              <a:buNone/>
            </a:pPr>
            <a:endParaRPr lang="en-GB" dirty="0" smtClean="0"/>
          </a:p>
        </p:txBody>
      </p:sp>
      <p:grpSp>
        <p:nvGrpSpPr>
          <p:cNvPr id="7" name="Group 6"/>
          <p:cNvGrpSpPr/>
          <p:nvPr/>
        </p:nvGrpSpPr>
        <p:grpSpPr>
          <a:xfrm>
            <a:off x="200203" y="4808921"/>
            <a:ext cx="8831062" cy="780319"/>
            <a:chOff x="200203" y="5673017"/>
            <a:chExt cx="8831062" cy="780319"/>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848" t="15706" r="7825" b="74509"/>
            <a:stretch/>
          </p:blipFill>
          <p:spPr bwMode="auto">
            <a:xfrm>
              <a:off x="200203" y="5673017"/>
              <a:ext cx="8831062" cy="67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835696"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987824"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3923928"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932040"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ectangle 15"/>
          <p:cNvSpPr/>
          <p:nvPr/>
        </p:nvSpPr>
        <p:spPr>
          <a:xfrm>
            <a:off x="683568" y="5661248"/>
            <a:ext cx="8064896" cy="461665"/>
          </a:xfrm>
          <a:prstGeom prst="rect">
            <a:avLst/>
          </a:prstGeom>
        </p:spPr>
        <p:txBody>
          <a:bodyPr wrap="square">
            <a:spAutoFit/>
          </a:bodyPr>
          <a:lstStyle/>
          <a:p>
            <a:r>
              <a:rPr lang="en-GB" sz="2400" b="1" dirty="0" smtClean="0"/>
              <a:t>60   60    67   67     69  69   67         65  65  64   64      62  62   60</a:t>
            </a:r>
          </a:p>
        </p:txBody>
      </p:sp>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7995" t="33639" r="57857" b="45857"/>
          <a:stretch/>
        </p:blipFill>
        <p:spPr bwMode="auto">
          <a:xfrm>
            <a:off x="522514" y="232228"/>
            <a:ext cx="4093220" cy="370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395536" y="232228"/>
            <a:ext cx="4716524" cy="388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5112058" y="516389"/>
            <a:ext cx="3919205" cy="1569660"/>
          </a:xfrm>
          <a:prstGeom prst="rect">
            <a:avLst/>
          </a:prstGeom>
          <a:noFill/>
        </p:spPr>
        <p:txBody>
          <a:bodyPr wrap="square" rtlCol="0">
            <a:spAutoFit/>
          </a:bodyPr>
          <a:lstStyle/>
          <a:p>
            <a:r>
              <a:rPr lang="en-GB" sz="4800" dirty="0" smtClean="0">
                <a:solidFill>
                  <a:srgbClr val="595959"/>
                </a:solidFill>
              </a:rPr>
              <a:t>Too slow?</a:t>
            </a:r>
          </a:p>
          <a:p>
            <a:r>
              <a:rPr lang="en-GB" sz="4800" dirty="0" smtClean="0">
                <a:solidFill>
                  <a:srgbClr val="595959"/>
                </a:solidFill>
              </a:rPr>
              <a:t>Change tempo</a:t>
            </a:r>
            <a:endParaRPr lang="en-GB" sz="4800" dirty="0">
              <a:solidFill>
                <a:srgbClr val="595959"/>
              </a:solidFill>
            </a:endParaRPr>
          </a:p>
        </p:txBody>
      </p:sp>
      <p:cxnSp>
        <p:nvCxnSpPr>
          <p:cNvPr id="17" name="Straight Arrow Connector 16"/>
          <p:cNvCxnSpPr/>
          <p:nvPr/>
        </p:nvCxnSpPr>
        <p:spPr>
          <a:xfrm flipH="1" flipV="1">
            <a:off x="3563888" y="3789040"/>
            <a:ext cx="540060" cy="1019881"/>
          </a:xfrm>
          <a:prstGeom prst="straightConnector1">
            <a:avLst/>
          </a:prstGeom>
          <a:ln w="76200">
            <a:solidFill>
              <a:srgbClr val="C00B0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00000">
            <a:off x="5294946" y="2195639"/>
            <a:ext cx="4540747" cy="2503692"/>
          </a:xfrm>
          <a:prstGeom prst="rect">
            <a:avLst/>
          </a:prstGeom>
        </p:spPr>
      </p:pic>
      <p:sp>
        <p:nvSpPr>
          <p:cNvPr id="19" name="TextBox 18"/>
          <p:cNvSpPr txBox="1"/>
          <p:nvPr/>
        </p:nvSpPr>
        <p:spPr>
          <a:xfrm>
            <a:off x="7151901" y="0"/>
            <a:ext cx="1995098" cy="369332"/>
          </a:xfrm>
          <a:prstGeom prst="rect">
            <a:avLst/>
          </a:prstGeom>
          <a:noFill/>
        </p:spPr>
        <p:txBody>
          <a:bodyPr wrap="none" rtlCol="0">
            <a:spAutoFit/>
          </a:bodyPr>
          <a:lstStyle/>
          <a:p>
            <a:pPr algn="r"/>
            <a:r>
              <a:rPr lang="en-GB" dirty="0">
                <a:solidFill>
                  <a:srgbClr val="595959"/>
                </a:solidFill>
              </a:rPr>
              <a:t>S</a:t>
            </a:r>
            <a:r>
              <a:rPr lang="en-GB" dirty="0" smtClean="0">
                <a:solidFill>
                  <a:srgbClr val="595959"/>
                </a:solidFill>
              </a:rPr>
              <a:t>ave as LittleStar01</a:t>
            </a:r>
            <a:endParaRPr lang="en-GB" dirty="0">
              <a:solidFill>
                <a:srgbClr val="595959"/>
              </a:solidFill>
            </a:endParaRPr>
          </a:p>
        </p:txBody>
      </p:sp>
    </p:spTree>
    <p:extLst>
      <p:ext uri="{BB962C8B-B14F-4D97-AF65-F5344CB8AC3E}">
        <p14:creationId xmlns:p14="http://schemas.microsoft.com/office/powerpoint/2010/main" val="10642302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xEl>
                                              <p:pRg st="1" end="1"/>
                                            </p:txEl>
                                          </p:spTgt>
                                        </p:tgtEl>
                                        <p:attrNameLst>
                                          <p:attrName>style.visibility</p:attrName>
                                        </p:attrNameLst>
                                      </p:cBhvr>
                                      <p:to>
                                        <p:strVal val="visible"/>
                                      </p:to>
                                    </p:set>
                                    <p:animEffect transition="in" filter="fade">
                                      <p:cBhvr>
                                        <p:cTn id="16" dur="500"/>
                                        <p:tgtEl>
                                          <p:spTgt spid="13">
                                            <p:txEl>
                                              <p:pRg st="1" end="1"/>
                                            </p:txEl>
                                          </p:spTgt>
                                        </p:tgtEl>
                                      </p:cBhvr>
                                    </p:animEffect>
                                  </p:childTnLst>
                                </p:cTn>
                              </p:par>
                              <p:par>
                                <p:cTn id="17" presetID="10" presetClass="exit" presetSubtype="0" fill="hold" grpId="0"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22883"/>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p:cNvSpPr txBox="1">
            <a:spLocks/>
          </p:cNvSpPr>
          <p:nvPr/>
        </p:nvSpPr>
        <p:spPr>
          <a:xfrm>
            <a:off x="0" y="557701"/>
            <a:ext cx="9128904" cy="9053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spc="-150" dirty="0" smtClean="0">
                <a:solidFill>
                  <a:srgbClr val="C00000"/>
                </a:solidFill>
                <a:latin typeface="+mn-lt"/>
              </a:rPr>
              <a:t>Learning Outcomes </a:t>
            </a:r>
            <a:endParaRPr lang="en-GB" sz="6600" b="1" spc="-150"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Concepts and Continuity</a:t>
            </a:r>
            <a:endParaRPr lang="en-GB" sz="4400" b="1" spc="-150" dirty="0">
              <a:solidFill>
                <a:schemeClr val="bg1">
                  <a:lumMod val="50000"/>
                </a:schemeClr>
              </a:solidFill>
            </a:endParaRPr>
          </a:p>
        </p:txBody>
      </p:sp>
      <p:sp>
        <p:nvSpPr>
          <p:cNvPr id="8" name="Title 1"/>
          <p:cNvSpPr txBox="1">
            <a:spLocks/>
          </p:cNvSpPr>
          <p:nvPr/>
        </p:nvSpPr>
        <p:spPr>
          <a:xfrm>
            <a:off x="19182" y="1514033"/>
            <a:ext cx="912481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dirty="0" smtClean="0">
                <a:solidFill>
                  <a:schemeClr val="tx1">
                    <a:lumMod val="50000"/>
                    <a:lumOff val="50000"/>
                  </a:schemeClr>
                </a:solidFill>
                <a:latin typeface="+mn-lt"/>
              </a:rPr>
              <a:t>By the end of the session we hope you will:</a:t>
            </a:r>
          </a:p>
          <a:p>
            <a:pPr>
              <a:lnSpc>
                <a:spcPct val="100000"/>
              </a:lnSpc>
            </a:pPr>
            <a:endParaRPr lang="en-US" sz="2800" b="1" dirty="0" smtClean="0">
              <a:solidFill>
                <a:schemeClr val="bg1">
                  <a:lumMod val="50000"/>
                </a:schemeClr>
              </a:solidFill>
              <a:latin typeface="+mn-lt"/>
            </a:endParaRPr>
          </a:p>
          <a:p>
            <a:pPr>
              <a:lnSpc>
                <a:spcPct val="100000"/>
              </a:lnSpc>
            </a:pPr>
            <a:r>
              <a:rPr lang="en-US" sz="2800" dirty="0" smtClean="0">
                <a:solidFill>
                  <a:schemeClr val="bg1">
                    <a:lumMod val="50000"/>
                  </a:schemeClr>
                </a:solidFill>
                <a:latin typeface="+mn-lt"/>
              </a:rPr>
              <a:t>Understand the key concepts required to write programs</a:t>
            </a:r>
          </a:p>
          <a:p>
            <a:pPr>
              <a:lnSpc>
                <a:spcPct val="100000"/>
              </a:lnSpc>
            </a:pPr>
            <a:r>
              <a:rPr lang="en-US" sz="2800" dirty="0" err="1" smtClean="0">
                <a:solidFill>
                  <a:schemeClr val="bg1">
                    <a:lumMod val="50000"/>
                  </a:schemeClr>
                </a:solidFill>
                <a:latin typeface="+mn-lt"/>
              </a:rPr>
              <a:t>Recognise</a:t>
            </a:r>
            <a:r>
              <a:rPr lang="en-US" sz="2800" dirty="0" smtClean="0">
                <a:solidFill>
                  <a:schemeClr val="bg1">
                    <a:lumMod val="50000"/>
                  </a:schemeClr>
                </a:solidFill>
                <a:latin typeface="+mn-lt"/>
              </a:rPr>
              <a:t> the three key constructs in every program</a:t>
            </a:r>
          </a:p>
          <a:p>
            <a:pPr>
              <a:lnSpc>
                <a:spcPct val="100000"/>
              </a:lnSpc>
              <a:spcBef>
                <a:spcPts val="0"/>
              </a:spcBef>
              <a:defRPr/>
            </a:pPr>
            <a:r>
              <a:rPr lang="en-GB" sz="2800" dirty="0" smtClean="0">
                <a:solidFill>
                  <a:schemeClr val="bg1">
                    <a:lumMod val="50000"/>
                  </a:schemeClr>
                </a:solidFill>
                <a:latin typeface="+mn-lt"/>
              </a:rPr>
              <a:t>Become </a:t>
            </a:r>
            <a:r>
              <a:rPr lang="en-GB" sz="2800" dirty="0">
                <a:solidFill>
                  <a:schemeClr val="bg1">
                    <a:lumMod val="50000"/>
                  </a:schemeClr>
                </a:solidFill>
                <a:latin typeface="+mn-lt"/>
              </a:rPr>
              <a:t>familiar with </a:t>
            </a:r>
            <a:r>
              <a:rPr lang="en-GB" sz="2800" dirty="0" smtClean="0">
                <a:solidFill>
                  <a:schemeClr val="bg1">
                    <a:lumMod val="50000"/>
                  </a:schemeClr>
                </a:solidFill>
                <a:latin typeface="+mn-lt"/>
              </a:rPr>
              <a:t>functions and procedures </a:t>
            </a:r>
          </a:p>
          <a:p>
            <a:pPr>
              <a:lnSpc>
                <a:spcPct val="100000"/>
              </a:lnSpc>
              <a:spcBef>
                <a:spcPts val="0"/>
              </a:spcBef>
              <a:defRPr/>
            </a:pPr>
            <a:r>
              <a:rPr lang="en-GB" sz="2800" dirty="0" smtClean="0">
                <a:solidFill>
                  <a:schemeClr val="bg1">
                    <a:lumMod val="50000"/>
                  </a:schemeClr>
                </a:solidFill>
                <a:latin typeface="+mn-lt"/>
              </a:rPr>
              <a:t>Recognise their role in structured programming</a:t>
            </a:r>
          </a:p>
          <a:p>
            <a:pPr>
              <a:lnSpc>
                <a:spcPct val="100000"/>
              </a:lnSpc>
              <a:spcBef>
                <a:spcPts val="0"/>
              </a:spcBef>
              <a:defRPr/>
            </a:pPr>
            <a:endParaRPr lang="en-GB" sz="2800" dirty="0">
              <a:solidFill>
                <a:schemeClr val="bg1">
                  <a:lumMod val="50000"/>
                </a:schemeClr>
              </a:solidFill>
              <a:latin typeface="+mn-lt"/>
            </a:endParaRPr>
          </a:p>
          <a:p>
            <a:pPr>
              <a:lnSpc>
                <a:spcPct val="100000"/>
              </a:lnSpc>
              <a:spcBef>
                <a:spcPts val="0"/>
              </a:spcBef>
              <a:defRPr/>
            </a:pPr>
            <a:r>
              <a:rPr lang="en-GB" sz="2800" dirty="0" smtClean="0">
                <a:solidFill>
                  <a:schemeClr val="bg1">
                    <a:lumMod val="50000"/>
                  </a:schemeClr>
                </a:solidFill>
                <a:latin typeface="+mn-lt"/>
              </a:rPr>
              <a:t>Have explored a couple of activities for introducing these programming concepts at KS3</a:t>
            </a:r>
            <a:r>
              <a:rPr lang="en-US" sz="2800" dirty="0">
                <a:solidFill>
                  <a:schemeClr val="tx1">
                    <a:lumMod val="50000"/>
                    <a:lumOff val="50000"/>
                  </a:schemeClr>
                </a:solidFill>
                <a:latin typeface="+mn-lt"/>
              </a:rPr>
              <a:t/>
            </a:r>
            <a:br>
              <a:rPr lang="en-US" sz="2800" dirty="0">
                <a:solidFill>
                  <a:schemeClr val="tx1">
                    <a:lumMod val="50000"/>
                    <a:lumOff val="50000"/>
                  </a:schemeClr>
                </a:solidFill>
                <a:latin typeface="+mn-lt"/>
              </a:rPr>
            </a:br>
            <a:endParaRPr lang="en-US" sz="2800" dirty="0" smtClean="0">
              <a:solidFill>
                <a:schemeClr val="tx1">
                  <a:lumMod val="50000"/>
                  <a:lumOff val="50000"/>
                </a:schemeClr>
              </a:solidFill>
              <a:latin typeface="+mn-lt"/>
            </a:endParaRPr>
          </a:p>
        </p:txBody>
      </p:sp>
    </p:spTree>
    <p:extLst>
      <p:ext uri="{BB962C8B-B14F-4D97-AF65-F5344CB8AC3E}">
        <p14:creationId xmlns:p14="http://schemas.microsoft.com/office/powerpoint/2010/main" val="1450743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1400"/>
            <a:ext cx="8229600" cy="2049091"/>
          </a:xfrm>
        </p:spPr>
        <p:txBody>
          <a:bodyPr>
            <a:normAutofit/>
          </a:bodyPr>
          <a:lstStyle/>
          <a:p>
            <a:pPr marL="0" indent="0">
              <a:buNone/>
            </a:pPr>
            <a:r>
              <a:rPr lang="en-GB" sz="2400" dirty="0" smtClean="0"/>
              <a:t>    </a:t>
            </a:r>
            <a:endParaRPr lang="en-GB" sz="2400" b="1" dirty="0" smtClean="0"/>
          </a:p>
          <a:p>
            <a:pPr marL="0" indent="0">
              <a:buNone/>
            </a:pPr>
            <a:endParaRPr lang="en-GB" dirty="0"/>
          </a:p>
          <a:p>
            <a:pPr marL="0" indent="0">
              <a:buNone/>
            </a:pPr>
            <a:endParaRPr lang="en-GB" dirty="0" smtClean="0"/>
          </a:p>
        </p:txBody>
      </p:sp>
      <p:grpSp>
        <p:nvGrpSpPr>
          <p:cNvPr id="7" name="Group 6"/>
          <p:cNvGrpSpPr/>
          <p:nvPr/>
        </p:nvGrpSpPr>
        <p:grpSpPr>
          <a:xfrm>
            <a:off x="200203" y="344425"/>
            <a:ext cx="8831062" cy="780319"/>
            <a:chOff x="200203" y="5673017"/>
            <a:chExt cx="8831062" cy="780319"/>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848" t="15706" r="7825" b="74509"/>
            <a:stretch/>
          </p:blipFill>
          <p:spPr bwMode="auto">
            <a:xfrm>
              <a:off x="200203" y="5673017"/>
              <a:ext cx="8831062" cy="67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835696"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987824"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3923928"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932040"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ectangle 15"/>
          <p:cNvSpPr/>
          <p:nvPr/>
        </p:nvSpPr>
        <p:spPr>
          <a:xfrm>
            <a:off x="683568" y="1196752"/>
            <a:ext cx="8064896" cy="461665"/>
          </a:xfrm>
          <a:prstGeom prst="rect">
            <a:avLst/>
          </a:prstGeom>
        </p:spPr>
        <p:txBody>
          <a:bodyPr wrap="square">
            <a:spAutoFit/>
          </a:bodyPr>
          <a:lstStyle/>
          <a:p>
            <a:r>
              <a:rPr lang="en-GB" sz="2400" b="1" dirty="0" smtClean="0"/>
              <a:t>60   60    67   67     69  69   67         65  65  64   64      62  62   60</a:t>
            </a:r>
          </a:p>
        </p:txBody>
      </p:sp>
      <p:grpSp>
        <p:nvGrpSpPr>
          <p:cNvPr id="5" name="Group 4"/>
          <p:cNvGrpSpPr/>
          <p:nvPr/>
        </p:nvGrpSpPr>
        <p:grpSpPr>
          <a:xfrm>
            <a:off x="148964" y="1988840"/>
            <a:ext cx="8959540" cy="957406"/>
            <a:chOff x="148964" y="2399586"/>
            <a:chExt cx="8959540" cy="957406"/>
          </a:xfrm>
        </p:grpSpPr>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666" t="18735" r="7500" b="69524"/>
            <a:stretch/>
          </p:blipFill>
          <p:spPr bwMode="auto">
            <a:xfrm>
              <a:off x="148964" y="2399586"/>
              <a:ext cx="8959540" cy="813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11560" y="2924944"/>
              <a:ext cx="208823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843808" y="2996952"/>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801332" y="2924944"/>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6961572" y="2996952"/>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p:cNvGrpSpPr/>
          <p:nvPr/>
        </p:nvGrpSpPr>
        <p:grpSpPr>
          <a:xfrm>
            <a:off x="117400" y="3573016"/>
            <a:ext cx="9026600" cy="975951"/>
            <a:chOff x="117400" y="4325257"/>
            <a:chExt cx="9026600" cy="975951"/>
          </a:xfrm>
        </p:grpSpPr>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666" t="61762" r="7500" b="28333"/>
            <a:stretch/>
          </p:blipFill>
          <p:spPr bwMode="auto">
            <a:xfrm>
              <a:off x="117400" y="4325257"/>
              <a:ext cx="9026600" cy="69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4788024" y="4941168"/>
              <a:ext cx="1786892" cy="36004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785108" y="4869160"/>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475656" y="4869160"/>
              <a:ext cx="1210828"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4" name="Picture 4" descr="Keybo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4556" y="4653136"/>
            <a:ext cx="6291780" cy="153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1462348" y="6219074"/>
            <a:ext cx="6638044" cy="430887"/>
          </a:xfrm>
          <a:prstGeom prst="rect">
            <a:avLst/>
          </a:prstGeom>
          <a:noFill/>
        </p:spPr>
        <p:txBody>
          <a:bodyPr wrap="square" rtlCol="0">
            <a:spAutoFit/>
          </a:bodyPr>
          <a:lstStyle/>
          <a:p>
            <a:r>
              <a:rPr lang="en-GB" sz="2200" b="1" dirty="0" smtClean="0">
                <a:solidFill>
                  <a:srgbClr val="C00B0B"/>
                </a:solidFill>
              </a:rPr>
              <a:t>C    D    E    F    G    A   B    C    D    E     F    G   A   B    C</a:t>
            </a:r>
          </a:p>
        </p:txBody>
      </p:sp>
      <p:sp>
        <p:nvSpPr>
          <p:cNvPr id="25" name="Rectangle 24"/>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59090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1400"/>
            <a:ext cx="8229600" cy="2049091"/>
          </a:xfrm>
        </p:spPr>
        <p:txBody>
          <a:bodyPr>
            <a:normAutofit/>
          </a:bodyPr>
          <a:lstStyle/>
          <a:p>
            <a:pPr marL="0" indent="0">
              <a:buNone/>
            </a:pPr>
            <a:r>
              <a:rPr lang="en-GB" sz="2400" dirty="0" smtClean="0"/>
              <a:t>    </a:t>
            </a:r>
            <a:endParaRPr lang="en-GB" sz="2400" b="1" dirty="0" smtClean="0"/>
          </a:p>
          <a:p>
            <a:pPr marL="0" indent="0">
              <a:buNone/>
            </a:pPr>
            <a:endParaRPr lang="en-GB" dirty="0"/>
          </a:p>
          <a:p>
            <a:pPr marL="0" indent="0">
              <a:buNone/>
            </a:pPr>
            <a:endParaRPr lang="en-GB" dirty="0" smtClean="0"/>
          </a:p>
        </p:txBody>
      </p:sp>
      <p:grpSp>
        <p:nvGrpSpPr>
          <p:cNvPr id="7" name="Group 6"/>
          <p:cNvGrpSpPr/>
          <p:nvPr/>
        </p:nvGrpSpPr>
        <p:grpSpPr>
          <a:xfrm>
            <a:off x="200203" y="344425"/>
            <a:ext cx="8831062" cy="780319"/>
            <a:chOff x="200203" y="5673017"/>
            <a:chExt cx="8831062" cy="780319"/>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848" t="15706" r="7825" b="74509"/>
            <a:stretch/>
          </p:blipFill>
          <p:spPr bwMode="auto">
            <a:xfrm>
              <a:off x="200203" y="5673017"/>
              <a:ext cx="8831062" cy="67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835696"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987824"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3923928"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932040"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ectangle 15"/>
          <p:cNvSpPr/>
          <p:nvPr/>
        </p:nvSpPr>
        <p:spPr>
          <a:xfrm>
            <a:off x="683568" y="1196752"/>
            <a:ext cx="8064896" cy="461665"/>
          </a:xfrm>
          <a:prstGeom prst="rect">
            <a:avLst/>
          </a:prstGeom>
        </p:spPr>
        <p:txBody>
          <a:bodyPr wrap="square">
            <a:spAutoFit/>
          </a:bodyPr>
          <a:lstStyle/>
          <a:p>
            <a:r>
              <a:rPr lang="en-GB" sz="2400" b="1" dirty="0" smtClean="0"/>
              <a:t>60   60    67   67     69  69   67         65  65  64   64      62  62   60</a:t>
            </a:r>
          </a:p>
        </p:txBody>
      </p:sp>
      <p:grpSp>
        <p:nvGrpSpPr>
          <p:cNvPr id="5" name="Group 4"/>
          <p:cNvGrpSpPr/>
          <p:nvPr/>
        </p:nvGrpSpPr>
        <p:grpSpPr>
          <a:xfrm>
            <a:off x="148964" y="1988840"/>
            <a:ext cx="8959540" cy="957406"/>
            <a:chOff x="148964" y="2399586"/>
            <a:chExt cx="8959540" cy="957406"/>
          </a:xfrm>
        </p:grpSpPr>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666" t="18735" r="7500" b="69524"/>
            <a:stretch/>
          </p:blipFill>
          <p:spPr bwMode="auto">
            <a:xfrm>
              <a:off x="148964" y="2399586"/>
              <a:ext cx="8959540" cy="813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11560" y="2924944"/>
              <a:ext cx="208823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843808" y="2996952"/>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801332" y="2924944"/>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6961572" y="2996952"/>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p:cNvGrpSpPr/>
          <p:nvPr/>
        </p:nvGrpSpPr>
        <p:grpSpPr>
          <a:xfrm>
            <a:off x="117400" y="3573016"/>
            <a:ext cx="9026600" cy="975951"/>
            <a:chOff x="117400" y="4325257"/>
            <a:chExt cx="9026600" cy="975951"/>
          </a:xfrm>
        </p:grpSpPr>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666" t="61762" r="7500" b="28333"/>
            <a:stretch/>
          </p:blipFill>
          <p:spPr bwMode="auto">
            <a:xfrm>
              <a:off x="117400" y="4325257"/>
              <a:ext cx="9026600" cy="69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4788024" y="4941168"/>
              <a:ext cx="1786892" cy="36004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785108" y="4869160"/>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475656" y="4869160"/>
              <a:ext cx="1210828"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4" name="Picture 4" descr="Keybo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4556" y="4653136"/>
            <a:ext cx="6291780" cy="153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1462348" y="6219074"/>
            <a:ext cx="6638044" cy="430887"/>
          </a:xfrm>
          <a:prstGeom prst="rect">
            <a:avLst/>
          </a:prstGeom>
          <a:noFill/>
        </p:spPr>
        <p:txBody>
          <a:bodyPr wrap="square" rtlCol="0">
            <a:spAutoFit/>
          </a:bodyPr>
          <a:lstStyle/>
          <a:p>
            <a:r>
              <a:rPr lang="en-GB" sz="2200" b="1" dirty="0" smtClean="0">
                <a:solidFill>
                  <a:srgbClr val="C00B0B"/>
                </a:solidFill>
              </a:rPr>
              <a:t>C    D    E    F    G    A   B    C    D    E     F    G   A   B    C</a:t>
            </a:r>
          </a:p>
        </p:txBody>
      </p:sp>
      <p:pic>
        <p:nvPicPr>
          <p:cNvPr id="26" name="Picture 25"/>
          <p:cNvPicPr>
            <a:picLocks noChangeAspect="1"/>
          </p:cNvPicPr>
          <p:nvPr/>
        </p:nvPicPr>
        <p:blipFill rotWithShape="1">
          <a:blip r:embed="rId6"/>
          <a:srcRect l="28417" t="17204" r="48893" b="7672"/>
          <a:stretch/>
        </p:blipFill>
        <p:spPr>
          <a:xfrm>
            <a:off x="5449404" y="-27384"/>
            <a:ext cx="3726303" cy="6936197"/>
          </a:xfrm>
          <a:prstGeom prst="rect">
            <a:avLst/>
          </a:prstGeom>
        </p:spPr>
      </p:pic>
      <p:sp>
        <p:nvSpPr>
          <p:cNvPr id="28" name="TextBox 27"/>
          <p:cNvSpPr txBox="1"/>
          <p:nvPr/>
        </p:nvSpPr>
        <p:spPr>
          <a:xfrm>
            <a:off x="7714702" y="300829"/>
            <a:ext cx="1258999" cy="369332"/>
          </a:xfrm>
          <a:prstGeom prst="rect">
            <a:avLst/>
          </a:prstGeom>
          <a:noFill/>
        </p:spPr>
        <p:txBody>
          <a:bodyPr wrap="none" rtlCol="0">
            <a:spAutoFit/>
          </a:bodyPr>
          <a:lstStyle/>
          <a:p>
            <a:r>
              <a:rPr lang="en-GB" dirty="0" smtClean="0">
                <a:solidFill>
                  <a:schemeClr val="bg1"/>
                </a:solidFill>
              </a:rPr>
              <a:t>LittleStar01</a:t>
            </a:r>
            <a:endParaRPr lang="en-GB" dirty="0">
              <a:solidFill>
                <a:schemeClr val="bg1"/>
              </a:solidFill>
            </a:endParaRPr>
          </a:p>
        </p:txBody>
      </p:sp>
    </p:spTree>
    <p:extLst>
      <p:ext uri="{BB962C8B-B14F-4D97-AF65-F5344CB8AC3E}">
        <p14:creationId xmlns:p14="http://schemas.microsoft.com/office/powerpoint/2010/main" val="1206414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78"/>
            <a:ext cx="7886700" cy="1325563"/>
          </a:xfrm>
        </p:spPr>
        <p:txBody>
          <a:bodyPr/>
          <a:lstStyle/>
          <a:p>
            <a:r>
              <a:rPr lang="en-GB" dirty="0" smtClean="0"/>
              <a:t>Can we spot a repeating pattern?</a:t>
            </a:r>
            <a:endParaRPr lang="en-GB" dirty="0"/>
          </a:p>
        </p:txBody>
      </p:sp>
      <p:sp>
        <p:nvSpPr>
          <p:cNvPr id="3" name="Content Placeholder 2"/>
          <p:cNvSpPr>
            <a:spLocks noGrp="1"/>
          </p:cNvSpPr>
          <p:nvPr>
            <p:ph idx="1"/>
          </p:nvPr>
        </p:nvSpPr>
        <p:spPr>
          <a:xfrm>
            <a:off x="628650" y="1825625"/>
            <a:ext cx="8515350" cy="4351338"/>
          </a:xfrm>
        </p:spPr>
        <p:txBody>
          <a:bodyPr/>
          <a:lstStyle/>
          <a:p>
            <a:pPr marL="0" indent="0">
              <a:buNone/>
            </a:pPr>
            <a:r>
              <a:rPr lang="en-GB" dirty="0" smtClean="0">
                <a:solidFill>
                  <a:srgbClr val="595959"/>
                </a:solidFill>
              </a:rPr>
              <a:t>Twinkle </a:t>
            </a:r>
            <a:r>
              <a:rPr lang="en-GB" dirty="0" err="1" smtClean="0">
                <a:solidFill>
                  <a:srgbClr val="595959"/>
                </a:solidFill>
              </a:rPr>
              <a:t>twinkle</a:t>
            </a:r>
            <a:r>
              <a:rPr lang="en-GB" dirty="0" smtClean="0">
                <a:solidFill>
                  <a:srgbClr val="595959"/>
                </a:solidFill>
              </a:rPr>
              <a:t> little star</a:t>
            </a:r>
          </a:p>
          <a:p>
            <a:pPr marL="0" indent="0">
              <a:buNone/>
            </a:pPr>
            <a:r>
              <a:rPr lang="en-GB" dirty="0" smtClean="0">
                <a:solidFill>
                  <a:srgbClr val="595959"/>
                </a:solidFill>
              </a:rPr>
              <a:t>how I wonder what you are</a:t>
            </a:r>
          </a:p>
          <a:p>
            <a:pPr marL="0" indent="0">
              <a:buNone/>
            </a:pPr>
            <a:endParaRPr lang="en-GB" dirty="0">
              <a:solidFill>
                <a:srgbClr val="595959"/>
              </a:solidFill>
            </a:endParaRPr>
          </a:p>
          <a:p>
            <a:pPr marL="0" indent="0">
              <a:buNone/>
            </a:pPr>
            <a:r>
              <a:rPr lang="en-GB" dirty="0" smtClean="0">
                <a:solidFill>
                  <a:srgbClr val="595959"/>
                </a:solidFill>
              </a:rPr>
              <a:t>Up above the earth so high</a:t>
            </a:r>
          </a:p>
          <a:p>
            <a:pPr marL="0" indent="0">
              <a:buNone/>
            </a:pPr>
            <a:r>
              <a:rPr lang="en-GB" dirty="0" smtClean="0">
                <a:solidFill>
                  <a:srgbClr val="595959"/>
                </a:solidFill>
              </a:rPr>
              <a:t>like a diamond in the sky</a:t>
            </a:r>
          </a:p>
          <a:p>
            <a:pPr marL="0" indent="0">
              <a:buNone/>
            </a:pPr>
            <a:endParaRPr lang="en-GB" dirty="0">
              <a:solidFill>
                <a:srgbClr val="595959"/>
              </a:solidFill>
            </a:endParaRPr>
          </a:p>
          <a:p>
            <a:pPr marL="0" indent="0">
              <a:buNone/>
            </a:pPr>
            <a:r>
              <a:rPr lang="en-GB" dirty="0" smtClean="0">
                <a:solidFill>
                  <a:srgbClr val="595959"/>
                </a:solidFill>
              </a:rPr>
              <a:t>Twinkle </a:t>
            </a:r>
            <a:r>
              <a:rPr lang="en-GB" dirty="0" err="1" smtClean="0">
                <a:solidFill>
                  <a:srgbClr val="595959"/>
                </a:solidFill>
              </a:rPr>
              <a:t>twinkle</a:t>
            </a:r>
            <a:r>
              <a:rPr lang="en-GB" dirty="0" smtClean="0">
                <a:solidFill>
                  <a:srgbClr val="595959"/>
                </a:solidFill>
              </a:rPr>
              <a:t> little star</a:t>
            </a:r>
          </a:p>
          <a:p>
            <a:pPr marL="0" indent="0">
              <a:buNone/>
            </a:pPr>
            <a:r>
              <a:rPr lang="en-GB" dirty="0" smtClean="0">
                <a:solidFill>
                  <a:srgbClr val="595959"/>
                </a:solidFill>
              </a:rPr>
              <a:t>how I wonder what you are</a:t>
            </a:r>
            <a:endParaRPr lang="en-GB" dirty="0">
              <a:solidFill>
                <a:srgbClr val="595959"/>
              </a:solidFill>
            </a:endParaRPr>
          </a:p>
        </p:txBody>
      </p:sp>
      <p:sp>
        <p:nvSpPr>
          <p:cNvPr id="4" name="Rectangle 3"/>
          <p:cNvSpPr/>
          <p:nvPr/>
        </p:nvSpPr>
        <p:spPr>
          <a:xfrm>
            <a:off x="427703" y="1616948"/>
            <a:ext cx="4468762" cy="1362225"/>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27703" y="4694942"/>
            <a:ext cx="4468762" cy="1362225"/>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8019738" y="5651292"/>
            <a:ext cx="1124262" cy="1206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30374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1400"/>
            <a:ext cx="8229600" cy="2049091"/>
          </a:xfrm>
        </p:spPr>
        <p:txBody>
          <a:bodyPr>
            <a:normAutofit/>
          </a:bodyPr>
          <a:lstStyle/>
          <a:p>
            <a:pPr marL="0" indent="0">
              <a:buNone/>
            </a:pPr>
            <a:r>
              <a:rPr lang="en-GB" sz="2400" dirty="0" smtClean="0"/>
              <a:t>    </a:t>
            </a:r>
            <a:endParaRPr lang="en-GB" sz="2400" b="1" dirty="0" smtClean="0"/>
          </a:p>
          <a:p>
            <a:pPr marL="0" indent="0">
              <a:buNone/>
            </a:pPr>
            <a:endParaRPr lang="en-GB" dirty="0"/>
          </a:p>
          <a:p>
            <a:pPr marL="0" indent="0">
              <a:buNone/>
            </a:pPr>
            <a:endParaRPr lang="en-GB" dirty="0" smtClean="0"/>
          </a:p>
        </p:txBody>
      </p:sp>
      <p:grpSp>
        <p:nvGrpSpPr>
          <p:cNvPr id="7" name="Group 6"/>
          <p:cNvGrpSpPr/>
          <p:nvPr/>
        </p:nvGrpSpPr>
        <p:grpSpPr>
          <a:xfrm>
            <a:off x="200203" y="344425"/>
            <a:ext cx="8831062" cy="780319"/>
            <a:chOff x="200203" y="5673017"/>
            <a:chExt cx="8831062" cy="780319"/>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848" t="15706" r="7825" b="74509"/>
            <a:stretch/>
          </p:blipFill>
          <p:spPr bwMode="auto">
            <a:xfrm>
              <a:off x="200203" y="5673017"/>
              <a:ext cx="8831062" cy="67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835696"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987824"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3923928"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932040"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ectangle 15"/>
          <p:cNvSpPr/>
          <p:nvPr/>
        </p:nvSpPr>
        <p:spPr>
          <a:xfrm>
            <a:off x="683568" y="1196752"/>
            <a:ext cx="8064896" cy="461665"/>
          </a:xfrm>
          <a:prstGeom prst="rect">
            <a:avLst/>
          </a:prstGeom>
        </p:spPr>
        <p:txBody>
          <a:bodyPr wrap="square">
            <a:spAutoFit/>
          </a:bodyPr>
          <a:lstStyle/>
          <a:p>
            <a:r>
              <a:rPr lang="en-GB" sz="2400" b="1" dirty="0" smtClean="0"/>
              <a:t>60   60    67   67     69  69   67         65  65  64   64     62   62   60</a:t>
            </a:r>
          </a:p>
        </p:txBody>
      </p:sp>
      <p:grpSp>
        <p:nvGrpSpPr>
          <p:cNvPr id="5" name="Group 4"/>
          <p:cNvGrpSpPr/>
          <p:nvPr/>
        </p:nvGrpSpPr>
        <p:grpSpPr>
          <a:xfrm>
            <a:off x="148964" y="1988840"/>
            <a:ext cx="8959540" cy="957406"/>
            <a:chOff x="148964" y="2399586"/>
            <a:chExt cx="8959540" cy="957406"/>
          </a:xfrm>
        </p:grpSpPr>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666" t="18735" r="7500" b="69524"/>
            <a:stretch/>
          </p:blipFill>
          <p:spPr bwMode="auto">
            <a:xfrm>
              <a:off x="148964" y="2399586"/>
              <a:ext cx="8959540" cy="813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11560" y="2924944"/>
              <a:ext cx="208823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843808" y="2996952"/>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801332" y="2924944"/>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6961572" y="2996952"/>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p:cNvGrpSpPr/>
          <p:nvPr/>
        </p:nvGrpSpPr>
        <p:grpSpPr>
          <a:xfrm>
            <a:off x="155958" y="3573016"/>
            <a:ext cx="8943797" cy="975951"/>
            <a:chOff x="117400" y="4325257"/>
            <a:chExt cx="9026600" cy="975951"/>
          </a:xfrm>
        </p:grpSpPr>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666" t="61762" r="7500" b="28333"/>
            <a:stretch/>
          </p:blipFill>
          <p:spPr bwMode="auto">
            <a:xfrm>
              <a:off x="117400" y="4325257"/>
              <a:ext cx="9026600" cy="69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4788024" y="4941168"/>
              <a:ext cx="1786892" cy="36004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785108" y="4869160"/>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475656" y="4869160"/>
              <a:ext cx="1210828"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4" name="Picture 4" descr="Keybo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4556" y="4653136"/>
            <a:ext cx="6291780" cy="153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1462348" y="6219074"/>
            <a:ext cx="6638044" cy="430887"/>
          </a:xfrm>
          <a:prstGeom prst="rect">
            <a:avLst/>
          </a:prstGeom>
          <a:noFill/>
        </p:spPr>
        <p:txBody>
          <a:bodyPr wrap="square" rtlCol="0">
            <a:spAutoFit/>
          </a:bodyPr>
          <a:lstStyle/>
          <a:p>
            <a:r>
              <a:rPr lang="en-GB" sz="2200" b="1" dirty="0" smtClean="0">
                <a:solidFill>
                  <a:srgbClr val="C00B0B"/>
                </a:solidFill>
              </a:rPr>
              <a:t>C    D    E    F    G    A   B    C    D    E     F    G   A   B    C</a:t>
            </a:r>
          </a:p>
        </p:txBody>
      </p:sp>
      <p:sp>
        <p:nvSpPr>
          <p:cNvPr id="26" name="Rectangle 25"/>
          <p:cNvSpPr/>
          <p:nvPr/>
        </p:nvSpPr>
        <p:spPr>
          <a:xfrm>
            <a:off x="516192" y="2682546"/>
            <a:ext cx="8064896" cy="461665"/>
          </a:xfrm>
          <a:prstGeom prst="rect">
            <a:avLst/>
          </a:prstGeom>
        </p:spPr>
        <p:txBody>
          <a:bodyPr wrap="square">
            <a:spAutoFit/>
          </a:bodyPr>
          <a:lstStyle/>
          <a:p>
            <a:r>
              <a:rPr lang="en-GB" sz="2400" b="1" dirty="0" smtClean="0"/>
              <a:t>67   67   65   65     64   </a:t>
            </a:r>
            <a:r>
              <a:rPr lang="en-GB" sz="2400" b="1" dirty="0"/>
              <a:t>64   62 </a:t>
            </a:r>
            <a:r>
              <a:rPr lang="en-GB" sz="2400" b="1" dirty="0" smtClean="0"/>
              <a:t>         67   </a:t>
            </a:r>
            <a:r>
              <a:rPr lang="en-GB" sz="2400" b="1" dirty="0"/>
              <a:t>67   </a:t>
            </a:r>
            <a:r>
              <a:rPr lang="en-GB" sz="2400" b="1" dirty="0" smtClean="0"/>
              <a:t>65   </a:t>
            </a:r>
            <a:r>
              <a:rPr lang="en-GB" sz="2400" b="1" dirty="0"/>
              <a:t>65     64   64   </a:t>
            </a:r>
            <a:r>
              <a:rPr lang="en-GB" sz="2400" b="1" dirty="0" smtClean="0"/>
              <a:t>62</a:t>
            </a:r>
            <a:endParaRPr lang="en-GB" sz="2400" b="1" dirty="0"/>
          </a:p>
        </p:txBody>
      </p:sp>
      <p:sp>
        <p:nvSpPr>
          <p:cNvPr id="28" name="Rectangle 27"/>
          <p:cNvSpPr/>
          <p:nvPr/>
        </p:nvSpPr>
        <p:spPr>
          <a:xfrm>
            <a:off x="457200" y="4334215"/>
            <a:ext cx="8064896" cy="461665"/>
          </a:xfrm>
          <a:prstGeom prst="rect">
            <a:avLst/>
          </a:prstGeom>
        </p:spPr>
        <p:txBody>
          <a:bodyPr wrap="square">
            <a:spAutoFit/>
          </a:bodyPr>
          <a:lstStyle/>
          <a:p>
            <a:r>
              <a:rPr lang="en-GB" sz="2400" b="1" dirty="0" smtClean="0"/>
              <a:t> 60   60    67   67    69   69    67         65   65   64   64    62   62   60</a:t>
            </a:r>
          </a:p>
        </p:txBody>
      </p:sp>
      <p:sp>
        <p:nvSpPr>
          <p:cNvPr id="29" name="Rectangle 28"/>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3851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1400"/>
            <a:ext cx="8229600" cy="2049091"/>
          </a:xfrm>
        </p:spPr>
        <p:txBody>
          <a:bodyPr>
            <a:normAutofit/>
          </a:bodyPr>
          <a:lstStyle/>
          <a:p>
            <a:pPr marL="0" indent="0">
              <a:buNone/>
            </a:pPr>
            <a:r>
              <a:rPr lang="en-GB" sz="2400" dirty="0" smtClean="0"/>
              <a:t>    </a:t>
            </a:r>
            <a:endParaRPr lang="en-GB" sz="2400" b="1" dirty="0" smtClean="0"/>
          </a:p>
          <a:p>
            <a:pPr marL="0" indent="0">
              <a:buNone/>
            </a:pPr>
            <a:endParaRPr lang="en-GB" dirty="0"/>
          </a:p>
          <a:p>
            <a:pPr marL="0" indent="0">
              <a:buNone/>
            </a:pPr>
            <a:endParaRPr lang="en-GB" dirty="0" smtClean="0"/>
          </a:p>
        </p:txBody>
      </p:sp>
      <p:grpSp>
        <p:nvGrpSpPr>
          <p:cNvPr id="7" name="Group 6"/>
          <p:cNvGrpSpPr/>
          <p:nvPr/>
        </p:nvGrpSpPr>
        <p:grpSpPr>
          <a:xfrm>
            <a:off x="200203" y="344425"/>
            <a:ext cx="8831062" cy="780319"/>
            <a:chOff x="200203" y="5673017"/>
            <a:chExt cx="8831062" cy="780319"/>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848" t="15706" r="7825" b="74509"/>
            <a:stretch/>
          </p:blipFill>
          <p:spPr bwMode="auto">
            <a:xfrm>
              <a:off x="200203" y="5673017"/>
              <a:ext cx="8831062" cy="67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835696"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987824"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3923928"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932040" y="6237312"/>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ectangle 15"/>
          <p:cNvSpPr/>
          <p:nvPr/>
        </p:nvSpPr>
        <p:spPr>
          <a:xfrm>
            <a:off x="683568" y="1196752"/>
            <a:ext cx="8064896" cy="461665"/>
          </a:xfrm>
          <a:prstGeom prst="rect">
            <a:avLst/>
          </a:prstGeom>
        </p:spPr>
        <p:txBody>
          <a:bodyPr wrap="square">
            <a:spAutoFit/>
          </a:bodyPr>
          <a:lstStyle/>
          <a:p>
            <a:r>
              <a:rPr lang="en-GB" sz="2400" b="1" dirty="0" smtClean="0"/>
              <a:t>60   60    67   67     69  69   67         65  65  64   64     62   62   60</a:t>
            </a:r>
          </a:p>
        </p:txBody>
      </p:sp>
      <p:grpSp>
        <p:nvGrpSpPr>
          <p:cNvPr id="5" name="Group 4"/>
          <p:cNvGrpSpPr/>
          <p:nvPr/>
        </p:nvGrpSpPr>
        <p:grpSpPr>
          <a:xfrm>
            <a:off x="148964" y="1988840"/>
            <a:ext cx="8959540" cy="957406"/>
            <a:chOff x="148964" y="2399586"/>
            <a:chExt cx="8959540" cy="957406"/>
          </a:xfrm>
        </p:grpSpPr>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666" t="18735" r="7500" b="69524"/>
            <a:stretch/>
          </p:blipFill>
          <p:spPr bwMode="auto">
            <a:xfrm>
              <a:off x="148964" y="2399586"/>
              <a:ext cx="8959540" cy="813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11560" y="2924944"/>
              <a:ext cx="208823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843808" y="2996952"/>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801332" y="2924944"/>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6961572" y="2996952"/>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p:cNvGrpSpPr/>
          <p:nvPr/>
        </p:nvGrpSpPr>
        <p:grpSpPr>
          <a:xfrm>
            <a:off x="155958" y="3573016"/>
            <a:ext cx="8943797" cy="975951"/>
            <a:chOff x="117400" y="4325257"/>
            <a:chExt cx="9026600" cy="975951"/>
          </a:xfrm>
        </p:grpSpPr>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666" t="61762" r="7500" b="28333"/>
            <a:stretch/>
          </p:blipFill>
          <p:spPr bwMode="auto">
            <a:xfrm>
              <a:off x="117400" y="4325257"/>
              <a:ext cx="9026600" cy="69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4788024" y="4941168"/>
              <a:ext cx="1786892" cy="36004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785108" y="4869160"/>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475656" y="4869160"/>
              <a:ext cx="1210828"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4" name="Picture 4" descr="Keybo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4556" y="4653136"/>
            <a:ext cx="6291780" cy="153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1462348" y="6219074"/>
            <a:ext cx="6638044" cy="430887"/>
          </a:xfrm>
          <a:prstGeom prst="rect">
            <a:avLst/>
          </a:prstGeom>
          <a:noFill/>
        </p:spPr>
        <p:txBody>
          <a:bodyPr wrap="square" rtlCol="0">
            <a:spAutoFit/>
          </a:bodyPr>
          <a:lstStyle/>
          <a:p>
            <a:r>
              <a:rPr lang="en-GB" sz="2200" b="1" dirty="0" smtClean="0">
                <a:solidFill>
                  <a:srgbClr val="C00B0B"/>
                </a:solidFill>
              </a:rPr>
              <a:t>C    D    E    F    G    A   B    C    D    E     F    G   A   B    C</a:t>
            </a:r>
          </a:p>
        </p:txBody>
      </p:sp>
      <p:sp>
        <p:nvSpPr>
          <p:cNvPr id="26" name="Rectangle 25"/>
          <p:cNvSpPr/>
          <p:nvPr/>
        </p:nvSpPr>
        <p:spPr>
          <a:xfrm>
            <a:off x="516192" y="2682546"/>
            <a:ext cx="8064896" cy="461665"/>
          </a:xfrm>
          <a:prstGeom prst="rect">
            <a:avLst/>
          </a:prstGeom>
        </p:spPr>
        <p:txBody>
          <a:bodyPr wrap="square">
            <a:spAutoFit/>
          </a:bodyPr>
          <a:lstStyle/>
          <a:p>
            <a:r>
              <a:rPr lang="en-GB" sz="2400" b="1" dirty="0" smtClean="0"/>
              <a:t>67   67   65   65     64   </a:t>
            </a:r>
            <a:r>
              <a:rPr lang="en-GB" sz="2400" b="1" dirty="0"/>
              <a:t>64   62 </a:t>
            </a:r>
            <a:r>
              <a:rPr lang="en-GB" sz="2400" b="1" dirty="0" smtClean="0"/>
              <a:t>         67   </a:t>
            </a:r>
            <a:r>
              <a:rPr lang="en-GB" sz="2400" b="1" dirty="0"/>
              <a:t>67   </a:t>
            </a:r>
            <a:r>
              <a:rPr lang="en-GB" sz="2400" b="1" dirty="0" smtClean="0"/>
              <a:t>65   </a:t>
            </a:r>
            <a:r>
              <a:rPr lang="en-GB" sz="2400" b="1" dirty="0"/>
              <a:t>65     64   64   </a:t>
            </a:r>
            <a:r>
              <a:rPr lang="en-GB" sz="2400" b="1" dirty="0" smtClean="0"/>
              <a:t>62</a:t>
            </a:r>
            <a:endParaRPr lang="en-GB" sz="2400" b="1" dirty="0"/>
          </a:p>
        </p:txBody>
      </p:sp>
      <p:sp>
        <p:nvSpPr>
          <p:cNvPr id="28" name="Rectangle 27"/>
          <p:cNvSpPr/>
          <p:nvPr/>
        </p:nvSpPr>
        <p:spPr>
          <a:xfrm>
            <a:off x="457200" y="4334215"/>
            <a:ext cx="8064896" cy="461665"/>
          </a:xfrm>
          <a:prstGeom prst="rect">
            <a:avLst/>
          </a:prstGeom>
        </p:spPr>
        <p:txBody>
          <a:bodyPr wrap="square">
            <a:spAutoFit/>
          </a:bodyPr>
          <a:lstStyle/>
          <a:p>
            <a:r>
              <a:rPr lang="en-GB" sz="2400" b="1" dirty="0" smtClean="0"/>
              <a:t> 60   60    67   67    69   69    67         65   65   64   64    62   62   60</a:t>
            </a:r>
          </a:p>
        </p:txBody>
      </p:sp>
      <p:sp>
        <p:nvSpPr>
          <p:cNvPr id="29" name="Rectangle 28"/>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p:cNvGrpSpPr/>
          <p:nvPr/>
        </p:nvGrpSpPr>
        <p:grpSpPr>
          <a:xfrm>
            <a:off x="5556644" y="4884898"/>
            <a:ext cx="3551860" cy="1900363"/>
            <a:chOff x="-155038" y="2337230"/>
            <a:chExt cx="3551860" cy="1900363"/>
          </a:xfrm>
        </p:grpSpPr>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7339" y="2337230"/>
              <a:ext cx="1869483" cy="989017"/>
            </a:xfrm>
            <a:prstGeom prst="rect">
              <a:avLst/>
            </a:prstGeom>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00000">
              <a:off x="-155038" y="2603856"/>
              <a:ext cx="3032216" cy="1633737"/>
            </a:xfrm>
            <a:prstGeom prst="rect">
              <a:avLst/>
            </a:prstGeom>
          </p:spPr>
        </p:pic>
      </p:grpSp>
    </p:spTree>
    <p:extLst>
      <p:ext uri="{BB962C8B-B14F-4D97-AF65-F5344CB8AC3E}">
        <p14:creationId xmlns:p14="http://schemas.microsoft.com/office/powerpoint/2010/main" val="36512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78"/>
            <a:ext cx="9144000" cy="1325563"/>
          </a:xfrm>
        </p:spPr>
        <p:txBody>
          <a:bodyPr/>
          <a:lstStyle/>
          <a:p>
            <a:r>
              <a:rPr lang="en-GB" dirty="0" smtClean="0"/>
              <a:t>Can we spot another repeating tune?</a:t>
            </a:r>
            <a:endParaRPr lang="en-GB" dirty="0"/>
          </a:p>
        </p:txBody>
      </p:sp>
      <p:sp>
        <p:nvSpPr>
          <p:cNvPr id="3" name="Content Placeholder 2"/>
          <p:cNvSpPr>
            <a:spLocks noGrp="1"/>
          </p:cNvSpPr>
          <p:nvPr>
            <p:ph idx="1"/>
          </p:nvPr>
        </p:nvSpPr>
        <p:spPr>
          <a:xfrm>
            <a:off x="628650" y="1825625"/>
            <a:ext cx="8515350" cy="4351338"/>
          </a:xfrm>
        </p:spPr>
        <p:txBody>
          <a:bodyPr/>
          <a:lstStyle/>
          <a:p>
            <a:pPr marL="0" indent="0">
              <a:buNone/>
            </a:pPr>
            <a:r>
              <a:rPr lang="en-GB" dirty="0" smtClean="0">
                <a:solidFill>
                  <a:srgbClr val="595959"/>
                </a:solidFill>
              </a:rPr>
              <a:t>Twinkle </a:t>
            </a:r>
            <a:r>
              <a:rPr lang="en-GB" dirty="0" err="1" smtClean="0">
                <a:solidFill>
                  <a:srgbClr val="595959"/>
                </a:solidFill>
              </a:rPr>
              <a:t>twinkle</a:t>
            </a:r>
            <a:r>
              <a:rPr lang="en-GB" dirty="0" smtClean="0">
                <a:solidFill>
                  <a:srgbClr val="595959"/>
                </a:solidFill>
              </a:rPr>
              <a:t> little star</a:t>
            </a:r>
          </a:p>
          <a:p>
            <a:pPr marL="0" indent="0">
              <a:buNone/>
            </a:pPr>
            <a:r>
              <a:rPr lang="en-GB" dirty="0" smtClean="0">
                <a:solidFill>
                  <a:srgbClr val="595959"/>
                </a:solidFill>
              </a:rPr>
              <a:t>how I wonder what you are</a:t>
            </a:r>
          </a:p>
          <a:p>
            <a:pPr marL="0" indent="0">
              <a:buNone/>
            </a:pPr>
            <a:endParaRPr lang="en-GB" dirty="0">
              <a:solidFill>
                <a:srgbClr val="595959"/>
              </a:solidFill>
            </a:endParaRPr>
          </a:p>
          <a:p>
            <a:pPr marL="0" indent="0">
              <a:buNone/>
            </a:pPr>
            <a:r>
              <a:rPr lang="en-GB" dirty="0" smtClean="0">
                <a:solidFill>
                  <a:srgbClr val="595959"/>
                </a:solidFill>
              </a:rPr>
              <a:t>Up above the earth so high</a:t>
            </a:r>
          </a:p>
          <a:p>
            <a:pPr marL="0" indent="0">
              <a:buNone/>
            </a:pPr>
            <a:r>
              <a:rPr lang="en-GB" dirty="0" smtClean="0">
                <a:solidFill>
                  <a:srgbClr val="595959"/>
                </a:solidFill>
              </a:rPr>
              <a:t>like a diamond in the sky</a:t>
            </a:r>
          </a:p>
          <a:p>
            <a:pPr marL="0" indent="0">
              <a:buNone/>
            </a:pPr>
            <a:endParaRPr lang="en-GB" dirty="0">
              <a:solidFill>
                <a:srgbClr val="595959"/>
              </a:solidFill>
            </a:endParaRPr>
          </a:p>
          <a:p>
            <a:pPr marL="0" indent="0">
              <a:buNone/>
            </a:pPr>
            <a:r>
              <a:rPr lang="en-GB" dirty="0" smtClean="0">
                <a:solidFill>
                  <a:srgbClr val="595959"/>
                </a:solidFill>
              </a:rPr>
              <a:t>Twinkle </a:t>
            </a:r>
            <a:r>
              <a:rPr lang="en-GB" dirty="0" err="1" smtClean="0">
                <a:solidFill>
                  <a:srgbClr val="595959"/>
                </a:solidFill>
              </a:rPr>
              <a:t>twinkle</a:t>
            </a:r>
            <a:r>
              <a:rPr lang="en-GB" dirty="0" smtClean="0">
                <a:solidFill>
                  <a:srgbClr val="595959"/>
                </a:solidFill>
              </a:rPr>
              <a:t> little star</a:t>
            </a:r>
          </a:p>
          <a:p>
            <a:pPr marL="0" indent="0">
              <a:buNone/>
            </a:pPr>
            <a:r>
              <a:rPr lang="en-GB" dirty="0" smtClean="0">
                <a:solidFill>
                  <a:srgbClr val="595959"/>
                </a:solidFill>
              </a:rPr>
              <a:t>how I wonder what you are</a:t>
            </a:r>
            <a:endParaRPr lang="en-GB" dirty="0">
              <a:solidFill>
                <a:srgbClr val="595959"/>
              </a:solidFill>
            </a:endParaRPr>
          </a:p>
        </p:txBody>
      </p:sp>
      <p:sp>
        <p:nvSpPr>
          <p:cNvPr id="4" name="Rectangle 3"/>
          <p:cNvSpPr/>
          <p:nvPr/>
        </p:nvSpPr>
        <p:spPr>
          <a:xfrm>
            <a:off x="427703" y="3406877"/>
            <a:ext cx="4468762" cy="383460"/>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27703" y="3897483"/>
            <a:ext cx="4468762" cy="379548"/>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0" y="4837471"/>
            <a:ext cx="9144000" cy="2020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p:cNvGrpSpPr/>
          <p:nvPr/>
        </p:nvGrpSpPr>
        <p:grpSpPr>
          <a:xfrm>
            <a:off x="148964" y="4614047"/>
            <a:ext cx="8959540" cy="957406"/>
            <a:chOff x="148964" y="2399586"/>
            <a:chExt cx="8959540" cy="957406"/>
          </a:xfrm>
        </p:grpSpPr>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666" t="18735" r="7500" b="69524"/>
            <a:stretch/>
          </p:blipFill>
          <p:spPr bwMode="auto">
            <a:xfrm>
              <a:off x="148964" y="2399586"/>
              <a:ext cx="8959540" cy="813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611560" y="2924944"/>
              <a:ext cx="208823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2843808" y="2996952"/>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4801332" y="2924944"/>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6961572" y="2996952"/>
              <a:ext cx="1786892" cy="36004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Rectangle 21"/>
          <p:cNvSpPr/>
          <p:nvPr/>
        </p:nvSpPr>
        <p:spPr>
          <a:xfrm>
            <a:off x="516192" y="5307753"/>
            <a:ext cx="8064896" cy="461665"/>
          </a:xfrm>
          <a:prstGeom prst="rect">
            <a:avLst/>
          </a:prstGeom>
        </p:spPr>
        <p:txBody>
          <a:bodyPr wrap="square">
            <a:spAutoFit/>
          </a:bodyPr>
          <a:lstStyle/>
          <a:p>
            <a:r>
              <a:rPr lang="en-GB" sz="2400" b="1" dirty="0" smtClean="0"/>
              <a:t>67   67   65   65     64   </a:t>
            </a:r>
            <a:r>
              <a:rPr lang="en-GB" sz="2400" b="1" dirty="0"/>
              <a:t>64   62 </a:t>
            </a:r>
            <a:r>
              <a:rPr lang="en-GB" sz="2400" b="1" dirty="0" smtClean="0"/>
              <a:t>         67   </a:t>
            </a:r>
            <a:r>
              <a:rPr lang="en-GB" sz="2400" b="1" dirty="0"/>
              <a:t>67   </a:t>
            </a:r>
            <a:r>
              <a:rPr lang="en-GB" sz="2400" b="1" dirty="0" smtClean="0"/>
              <a:t>65   </a:t>
            </a:r>
            <a:r>
              <a:rPr lang="en-GB" sz="2400" b="1" dirty="0"/>
              <a:t>65     64   64   </a:t>
            </a:r>
            <a:r>
              <a:rPr lang="en-GB" sz="2400" b="1" dirty="0" smtClean="0"/>
              <a:t>62</a:t>
            </a:r>
            <a:endParaRPr lang="en-GB" sz="2400" b="1" dirty="0"/>
          </a:p>
        </p:txBody>
      </p:sp>
    </p:spTree>
    <p:extLst>
      <p:ext uri="{BB962C8B-B14F-4D97-AF65-F5344CB8AC3E}">
        <p14:creationId xmlns:p14="http://schemas.microsoft.com/office/powerpoint/2010/main" val="4135006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3" grpId="0" animBg="1"/>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78"/>
            <a:ext cx="5449404" cy="1810047"/>
          </a:xfrm>
        </p:spPr>
        <p:txBody>
          <a:bodyPr/>
          <a:lstStyle/>
          <a:p>
            <a:r>
              <a:rPr lang="en-GB" dirty="0" smtClean="0"/>
              <a:t>The trouble with a long script?</a:t>
            </a:r>
            <a:endParaRPr lang="en-GB" dirty="0"/>
          </a:p>
        </p:txBody>
      </p:sp>
      <p:sp>
        <p:nvSpPr>
          <p:cNvPr id="3" name="Content Placeholder 2"/>
          <p:cNvSpPr>
            <a:spLocks noGrp="1"/>
          </p:cNvSpPr>
          <p:nvPr>
            <p:ph idx="1"/>
          </p:nvPr>
        </p:nvSpPr>
        <p:spPr>
          <a:xfrm>
            <a:off x="628650" y="1825625"/>
            <a:ext cx="8515350" cy="4351338"/>
          </a:xfrm>
        </p:spPr>
        <p:txBody>
          <a:bodyPr/>
          <a:lstStyle/>
          <a:p>
            <a:pPr marL="0" indent="0">
              <a:buNone/>
            </a:pPr>
            <a:r>
              <a:rPr lang="en-GB" dirty="0" smtClean="0">
                <a:solidFill>
                  <a:srgbClr val="595959"/>
                </a:solidFill>
              </a:rPr>
              <a:t>Twinkle </a:t>
            </a:r>
            <a:r>
              <a:rPr lang="en-GB" dirty="0" err="1" smtClean="0">
                <a:solidFill>
                  <a:srgbClr val="595959"/>
                </a:solidFill>
              </a:rPr>
              <a:t>twinkle</a:t>
            </a:r>
            <a:r>
              <a:rPr lang="en-GB" dirty="0" smtClean="0">
                <a:solidFill>
                  <a:srgbClr val="595959"/>
                </a:solidFill>
              </a:rPr>
              <a:t> little star</a:t>
            </a:r>
          </a:p>
          <a:p>
            <a:pPr marL="0" indent="0">
              <a:buNone/>
            </a:pPr>
            <a:r>
              <a:rPr lang="en-GB" dirty="0" smtClean="0">
                <a:solidFill>
                  <a:srgbClr val="595959"/>
                </a:solidFill>
              </a:rPr>
              <a:t>how I wonder what you are</a:t>
            </a:r>
          </a:p>
          <a:p>
            <a:pPr marL="0" indent="0">
              <a:buNone/>
            </a:pPr>
            <a:endParaRPr lang="en-GB" dirty="0">
              <a:solidFill>
                <a:srgbClr val="595959"/>
              </a:solidFill>
            </a:endParaRPr>
          </a:p>
          <a:p>
            <a:pPr marL="0" indent="0">
              <a:buNone/>
            </a:pPr>
            <a:r>
              <a:rPr lang="en-GB" dirty="0" smtClean="0">
                <a:solidFill>
                  <a:srgbClr val="595959"/>
                </a:solidFill>
              </a:rPr>
              <a:t>Up above the earth so high</a:t>
            </a:r>
          </a:p>
          <a:p>
            <a:pPr marL="0" indent="0">
              <a:buNone/>
            </a:pPr>
            <a:r>
              <a:rPr lang="en-GB" dirty="0" smtClean="0">
                <a:solidFill>
                  <a:srgbClr val="595959"/>
                </a:solidFill>
              </a:rPr>
              <a:t>like a diamond in the sky</a:t>
            </a:r>
          </a:p>
          <a:p>
            <a:pPr marL="0" indent="0">
              <a:buNone/>
            </a:pPr>
            <a:endParaRPr lang="en-GB" dirty="0">
              <a:solidFill>
                <a:srgbClr val="595959"/>
              </a:solidFill>
            </a:endParaRPr>
          </a:p>
          <a:p>
            <a:pPr marL="0" indent="0">
              <a:buNone/>
            </a:pPr>
            <a:r>
              <a:rPr lang="en-GB" dirty="0" smtClean="0">
                <a:solidFill>
                  <a:srgbClr val="595959"/>
                </a:solidFill>
              </a:rPr>
              <a:t>Twinkle </a:t>
            </a:r>
            <a:r>
              <a:rPr lang="en-GB" dirty="0" err="1" smtClean="0">
                <a:solidFill>
                  <a:srgbClr val="595959"/>
                </a:solidFill>
              </a:rPr>
              <a:t>twinkle</a:t>
            </a:r>
            <a:r>
              <a:rPr lang="en-GB" dirty="0" smtClean="0">
                <a:solidFill>
                  <a:srgbClr val="595959"/>
                </a:solidFill>
              </a:rPr>
              <a:t> little star</a:t>
            </a:r>
          </a:p>
          <a:p>
            <a:pPr marL="0" indent="0">
              <a:buNone/>
            </a:pPr>
            <a:r>
              <a:rPr lang="en-GB" dirty="0" smtClean="0">
                <a:solidFill>
                  <a:srgbClr val="595959"/>
                </a:solidFill>
              </a:rPr>
              <a:t>how I wonder what you are</a:t>
            </a:r>
            <a:endParaRPr lang="en-GB" dirty="0">
              <a:solidFill>
                <a:srgbClr val="595959"/>
              </a:solidFill>
            </a:endParaRPr>
          </a:p>
        </p:txBody>
      </p:sp>
      <p:sp>
        <p:nvSpPr>
          <p:cNvPr id="14" name="Rectangle 13"/>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rotWithShape="1">
          <a:blip r:embed="rId3"/>
          <a:srcRect l="28417" t="17204" r="48893" b="7672"/>
          <a:stretch/>
        </p:blipFill>
        <p:spPr>
          <a:xfrm>
            <a:off x="5449404" y="-27384"/>
            <a:ext cx="3726303" cy="6936197"/>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6030027" y="5249097"/>
            <a:ext cx="3025681" cy="1646807"/>
          </a:xfrm>
          <a:prstGeom prst="rect">
            <a:avLst/>
          </a:prstGeom>
        </p:spPr>
      </p:pic>
    </p:spTree>
    <p:extLst>
      <p:ext uri="{BB962C8B-B14F-4D97-AF65-F5344CB8AC3E}">
        <p14:creationId xmlns:p14="http://schemas.microsoft.com/office/powerpoint/2010/main" val="1883519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78"/>
            <a:ext cx="5449404" cy="1810047"/>
          </a:xfrm>
        </p:spPr>
        <p:txBody>
          <a:bodyPr/>
          <a:lstStyle/>
          <a:p>
            <a:r>
              <a:rPr lang="en-GB" dirty="0" smtClean="0"/>
              <a:t>The trouble with a long script?</a:t>
            </a:r>
            <a:endParaRPr lang="en-GB" dirty="0"/>
          </a:p>
        </p:txBody>
      </p:sp>
      <p:sp>
        <p:nvSpPr>
          <p:cNvPr id="3" name="Content Placeholder 2"/>
          <p:cNvSpPr>
            <a:spLocks noGrp="1"/>
          </p:cNvSpPr>
          <p:nvPr>
            <p:ph idx="1"/>
          </p:nvPr>
        </p:nvSpPr>
        <p:spPr>
          <a:xfrm>
            <a:off x="628650" y="1825625"/>
            <a:ext cx="8515350" cy="4351338"/>
          </a:xfrm>
        </p:spPr>
        <p:txBody>
          <a:bodyPr/>
          <a:lstStyle/>
          <a:p>
            <a:pPr marL="0" indent="0">
              <a:buNone/>
            </a:pPr>
            <a:r>
              <a:rPr lang="en-GB" dirty="0" smtClean="0">
                <a:solidFill>
                  <a:srgbClr val="595959"/>
                </a:solidFill>
              </a:rPr>
              <a:t>Twinkle </a:t>
            </a:r>
            <a:r>
              <a:rPr lang="en-GB" dirty="0" err="1" smtClean="0">
                <a:solidFill>
                  <a:srgbClr val="595959"/>
                </a:solidFill>
              </a:rPr>
              <a:t>twinkle</a:t>
            </a:r>
            <a:r>
              <a:rPr lang="en-GB" dirty="0" smtClean="0">
                <a:solidFill>
                  <a:srgbClr val="595959"/>
                </a:solidFill>
              </a:rPr>
              <a:t> little star</a:t>
            </a:r>
          </a:p>
          <a:p>
            <a:pPr marL="0" indent="0">
              <a:buNone/>
            </a:pPr>
            <a:r>
              <a:rPr lang="en-GB" dirty="0" smtClean="0">
                <a:solidFill>
                  <a:srgbClr val="595959"/>
                </a:solidFill>
              </a:rPr>
              <a:t>how I wonder what you are</a:t>
            </a:r>
          </a:p>
          <a:p>
            <a:pPr marL="0" indent="0">
              <a:buNone/>
            </a:pPr>
            <a:endParaRPr lang="en-GB" dirty="0">
              <a:solidFill>
                <a:srgbClr val="595959"/>
              </a:solidFill>
            </a:endParaRPr>
          </a:p>
          <a:p>
            <a:pPr marL="0" indent="0">
              <a:buNone/>
            </a:pPr>
            <a:r>
              <a:rPr lang="en-GB" dirty="0" smtClean="0">
                <a:solidFill>
                  <a:srgbClr val="595959"/>
                </a:solidFill>
              </a:rPr>
              <a:t>Up above the earth so high</a:t>
            </a:r>
          </a:p>
          <a:p>
            <a:pPr marL="0" indent="0">
              <a:buNone/>
            </a:pPr>
            <a:r>
              <a:rPr lang="en-GB" dirty="0" smtClean="0">
                <a:solidFill>
                  <a:srgbClr val="595959"/>
                </a:solidFill>
              </a:rPr>
              <a:t>like a diamond in the sky</a:t>
            </a:r>
          </a:p>
          <a:p>
            <a:pPr marL="0" indent="0">
              <a:buNone/>
            </a:pPr>
            <a:endParaRPr lang="en-GB" dirty="0">
              <a:solidFill>
                <a:srgbClr val="595959"/>
              </a:solidFill>
            </a:endParaRPr>
          </a:p>
          <a:p>
            <a:pPr marL="0" indent="0">
              <a:buNone/>
            </a:pPr>
            <a:r>
              <a:rPr lang="en-GB" dirty="0" smtClean="0">
                <a:solidFill>
                  <a:srgbClr val="595959"/>
                </a:solidFill>
              </a:rPr>
              <a:t>Twinkle </a:t>
            </a:r>
            <a:r>
              <a:rPr lang="en-GB" dirty="0" err="1" smtClean="0">
                <a:solidFill>
                  <a:srgbClr val="595959"/>
                </a:solidFill>
              </a:rPr>
              <a:t>twinkle</a:t>
            </a:r>
            <a:r>
              <a:rPr lang="en-GB" dirty="0" smtClean="0">
                <a:solidFill>
                  <a:srgbClr val="595959"/>
                </a:solidFill>
              </a:rPr>
              <a:t> little star</a:t>
            </a:r>
          </a:p>
          <a:p>
            <a:pPr marL="0" indent="0">
              <a:buNone/>
            </a:pPr>
            <a:r>
              <a:rPr lang="en-GB" dirty="0" smtClean="0">
                <a:solidFill>
                  <a:srgbClr val="595959"/>
                </a:solidFill>
              </a:rPr>
              <a:t>how I wonder what you are</a:t>
            </a:r>
            <a:endParaRPr lang="en-GB" dirty="0">
              <a:solidFill>
                <a:srgbClr val="595959"/>
              </a:solidFill>
            </a:endParaRPr>
          </a:p>
        </p:txBody>
      </p:sp>
      <p:sp>
        <p:nvSpPr>
          <p:cNvPr id="14" name="Rectangle 13"/>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3"/>
          <a:srcRect l="16240" t="16532" r="39485" b="38188"/>
          <a:stretch/>
        </p:blipFill>
        <p:spPr>
          <a:xfrm>
            <a:off x="-1" y="1628800"/>
            <a:ext cx="9144001" cy="5229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6030027" y="5249097"/>
            <a:ext cx="3025681" cy="1646807"/>
          </a:xfrm>
          <a:prstGeom prst="rect">
            <a:avLst/>
          </a:prstGeom>
        </p:spPr>
      </p:pic>
      <p:sp>
        <p:nvSpPr>
          <p:cNvPr id="8" name="TextBox 7"/>
          <p:cNvSpPr txBox="1"/>
          <p:nvPr/>
        </p:nvSpPr>
        <p:spPr>
          <a:xfrm>
            <a:off x="6483898" y="0"/>
            <a:ext cx="2663101" cy="646331"/>
          </a:xfrm>
          <a:prstGeom prst="rect">
            <a:avLst/>
          </a:prstGeom>
          <a:noFill/>
        </p:spPr>
        <p:txBody>
          <a:bodyPr wrap="none" rtlCol="0">
            <a:spAutoFit/>
          </a:bodyPr>
          <a:lstStyle/>
          <a:p>
            <a:pPr algn="r"/>
            <a:r>
              <a:rPr lang="en-GB" dirty="0" smtClean="0">
                <a:solidFill>
                  <a:srgbClr val="595959"/>
                </a:solidFill>
              </a:rPr>
              <a:t>Refactor your composition</a:t>
            </a:r>
          </a:p>
          <a:p>
            <a:pPr algn="r"/>
            <a:r>
              <a:rPr lang="en-GB" dirty="0" smtClean="0">
                <a:solidFill>
                  <a:srgbClr val="595959"/>
                </a:solidFill>
              </a:rPr>
              <a:t>and save as LittleStar02</a:t>
            </a:r>
            <a:endParaRPr lang="en-GB" dirty="0">
              <a:solidFill>
                <a:srgbClr val="595959"/>
              </a:solidFill>
            </a:endParaRPr>
          </a:p>
        </p:txBody>
      </p:sp>
      <p:sp>
        <p:nvSpPr>
          <p:cNvPr id="9" name="Rectangle 8"/>
          <p:cNvSpPr/>
          <p:nvPr/>
        </p:nvSpPr>
        <p:spPr>
          <a:xfrm>
            <a:off x="0" y="1605132"/>
            <a:ext cx="9158748" cy="784107"/>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7391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t="15922" r="39485" b="6688"/>
          <a:stretch/>
        </p:blipFill>
        <p:spPr>
          <a:xfrm>
            <a:off x="179512" y="1198466"/>
            <a:ext cx="7873727" cy="5661248"/>
          </a:xfrm>
          <a:prstGeom prst="rect">
            <a:avLst/>
          </a:prstGeom>
        </p:spPr>
      </p:pic>
      <p:sp>
        <p:nvSpPr>
          <p:cNvPr id="2" name="Title 1"/>
          <p:cNvSpPr>
            <a:spLocks noGrp="1"/>
          </p:cNvSpPr>
          <p:nvPr>
            <p:ph type="title"/>
          </p:nvPr>
        </p:nvSpPr>
        <p:spPr>
          <a:xfrm>
            <a:off x="0" y="0"/>
            <a:ext cx="6347048" cy="1143000"/>
          </a:xfrm>
        </p:spPr>
        <p:txBody>
          <a:bodyPr>
            <a:noAutofit/>
          </a:bodyPr>
          <a:lstStyle/>
          <a:p>
            <a:r>
              <a:rPr lang="en-GB" b="1" dirty="0" smtClean="0"/>
              <a:t>‘</a:t>
            </a:r>
            <a:r>
              <a:rPr lang="en-GB" dirty="0" err="1" smtClean="0"/>
              <a:t>S</a:t>
            </a:r>
            <a:r>
              <a:rPr lang="en-GB" b="1" dirty="0" err="1" smtClean="0"/>
              <a:t>ongline</a:t>
            </a:r>
            <a:r>
              <a:rPr lang="en-GB" b="1" dirty="0" smtClean="0"/>
              <a:t>’ blocks …</a:t>
            </a:r>
            <a:endParaRPr lang="en-GB" b="1" dirty="0"/>
          </a:p>
        </p:txBody>
      </p:sp>
      <p:sp>
        <p:nvSpPr>
          <p:cNvPr id="4" name="Rectangle 3"/>
          <p:cNvSpPr/>
          <p:nvPr/>
        </p:nvSpPr>
        <p:spPr>
          <a:xfrm>
            <a:off x="179512" y="6165304"/>
            <a:ext cx="1224136" cy="432048"/>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rotWithShape="1">
          <a:blip r:embed="rId4"/>
          <a:srcRect l="16240" t="42400" r="69335" b="38188"/>
          <a:stretch/>
        </p:blipFill>
        <p:spPr>
          <a:xfrm>
            <a:off x="2310149" y="3153984"/>
            <a:ext cx="1766259" cy="1329066"/>
          </a:xfrm>
          <a:prstGeom prst="rect">
            <a:avLst/>
          </a:prstGeom>
        </p:spPr>
      </p:pic>
      <p:pic>
        <p:nvPicPr>
          <p:cNvPr id="12" name="Picture 11"/>
          <p:cNvPicPr>
            <a:picLocks noChangeAspect="1"/>
          </p:cNvPicPr>
          <p:nvPr/>
        </p:nvPicPr>
        <p:blipFill rotWithShape="1">
          <a:blip r:embed="rId5"/>
          <a:srcRect l="30730" t="20666" r="36625" b="13868"/>
          <a:stretch/>
        </p:blipFill>
        <p:spPr>
          <a:xfrm>
            <a:off x="4220529" y="2521975"/>
            <a:ext cx="3832710" cy="4321278"/>
          </a:xfrm>
          <a:prstGeom prst="rect">
            <a:avLst/>
          </a:prstGeom>
        </p:spPr>
      </p:pic>
      <p:pic>
        <p:nvPicPr>
          <p:cNvPr id="6" name="Picture 5"/>
          <p:cNvPicPr>
            <a:picLocks noChangeAspect="1"/>
          </p:cNvPicPr>
          <p:nvPr/>
        </p:nvPicPr>
        <p:blipFill rotWithShape="1">
          <a:blip r:embed="rId6"/>
          <a:srcRect l="35604" t="30853" r="42406" b="22574"/>
          <a:stretch/>
        </p:blipFill>
        <p:spPr>
          <a:xfrm>
            <a:off x="4178018" y="2088372"/>
            <a:ext cx="2861187" cy="3406878"/>
          </a:xfrm>
          <a:prstGeom prst="rect">
            <a:avLst/>
          </a:prstGeom>
        </p:spPr>
      </p:pic>
      <p:cxnSp>
        <p:nvCxnSpPr>
          <p:cNvPr id="8" name="Straight Arrow Connector 7"/>
          <p:cNvCxnSpPr/>
          <p:nvPr/>
        </p:nvCxnSpPr>
        <p:spPr>
          <a:xfrm flipV="1">
            <a:off x="1416075" y="3501008"/>
            <a:ext cx="3227933" cy="2664296"/>
          </a:xfrm>
          <a:prstGeom prst="straightConnector1">
            <a:avLst/>
          </a:prstGeom>
          <a:ln w="76200">
            <a:solidFill>
              <a:srgbClr val="C00B0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00000">
            <a:off x="6030027" y="5249097"/>
            <a:ext cx="3025681" cy="1646807"/>
          </a:xfrm>
          <a:prstGeom prst="rect">
            <a:avLst/>
          </a:prstGeom>
        </p:spPr>
      </p:pic>
      <p:sp>
        <p:nvSpPr>
          <p:cNvPr id="14" name="Rectangle 13"/>
          <p:cNvSpPr/>
          <p:nvPr/>
        </p:nvSpPr>
        <p:spPr>
          <a:xfrm>
            <a:off x="0" y="1177424"/>
            <a:ext cx="9158748" cy="533389"/>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77263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t="15922" r="39485" b="6688"/>
          <a:stretch/>
        </p:blipFill>
        <p:spPr>
          <a:xfrm>
            <a:off x="179512" y="1198466"/>
            <a:ext cx="7873727" cy="5661248"/>
          </a:xfrm>
          <a:prstGeom prst="rect">
            <a:avLst/>
          </a:prstGeom>
        </p:spPr>
      </p:pic>
      <p:pic>
        <p:nvPicPr>
          <p:cNvPr id="12" name="Picture 11"/>
          <p:cNvPicPr>
            <a:picLocks noChangeAspect="1"/>
          </p:cNvPicPr>
          <p:nvPr/>
        </p:nvPicPr>
        <p:blipFill rotWithShape="1">
          <a:blip r:embed="rId4"/>
          <a:srcRect l="35860" t="37423" r="41781" b="46389"/>
          <a:stretch/>
        </p:blipFill>
        <p:spPr>
          <a:xfrm>
            <a:off x="4557713" y="3608897"/>
            <a:ext cx="2904512" cy="1182178"/>
          </a:xfrm>
          <a:prstGeom prst="rect">
            <a:avLst/>
          </a:prstGeom>
        </p:spPr>
      </p:pic>
      <p:sp>
        <p:nvSpPr>
          <p:cNvPr id="2" name="Title 1"/>
          <p:cNvSpPr>
            <a:spLocks noGrp="1"/>
          </p:cNvSpPr>
          <p:nvPr>
            <p:ph type="title"/>
          </p:nvPr>
        </p:nvSpPr>
        <p:spPr>
          <a:xfrm>
            <a:off x="0" y="0"/>
            <a:ext cx="6347048" cy="1143000"/>
          </a:xfrm>
        </p:spPr>
        <p:txBody>
          <a:bodyPr>
            <a:noAutofit/>
          </a:bodyPr>
          <a:lstStyle/>
          <a:p>
            <a:r>
              <a:rPr lang="en-GB" dirty="0" smtClean="0"/>
              <a:t>‘</a:t>
            </a:r>
            <a:r>
              <a:rPr lang="en-GB" dirty="0" err="1" smtClean="0"/>
              <a:t>S</a:t>
            </a:r>
            <a:r>
              <a:rPr lang="en-GB" b="1" dirty="0" err="1" smtClean="0"/>
              <a:t>ongline</a:t>
            </a:r>
            <a:r>
              <a:rPr lang="en-GB" b="1" dirty="0" smtClean="0"/>
              <a:t>’ blocks … </a:t>
            </a:r>
            <a:endParaRPr lang="en-GB" b="1" dirty="0"/>
          </a:p>
        </p:txBody>
      </p:sp>
      <p:pic>
        <p:nvPicPr>
          <p:cNvPr id="10" name="Picture 9"/>
          <p:cNvPicPr>
            <a:picLocks noChangeAspect="1"/>
          </p:cNvPicPr>
          <p:nvPr/>
        </p:nvPicPr>
        <p:blipFill rotWithShape="1">
          <a:blip r:embed="rId5"/>
          <a:srcRect l="16240" t="42400" r="69335" b="38188"/>
          <a:stretch/>
        </p:blipFill>
        <p:spPr>
          <a:xfrm>
            <a:off x="2310149" y="3153984"/>
            <a:ext cx="1973819" cy="1485250"/>
          </a:xfrm>
          <a:prstGeom prst="rect">
            <a:avLst/>
          </a:prstGeom>
        </p:spPr>
      </p:pic>
      <p:sp>
        <p:nvSpPr>
          <p:cNvPr id="9" name="Rectangle 8"/>
          <p:cNvSpPr/>
          <p:nvPr/>
        </p:nvSpPr>
        <p:spPr>
          <a:xfrm>
            <a:off x="2411759" y="3112953"/>
            <a:ext cx="1872209" cy="1800200"/>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6030027" y="5249097"/>
            <a:ext cx="3025681" cy="1646807"/>
          </a:xfrm>
          <a:prstGeom prst="rect">
            <a:avLst/>
          </a:prstGeom>
        </p:spPr>
      </p:pic>
      <p:sp>
        <p:nvSpPr>
          <p:cNvPr id="13" name="Rectangle 12"/>
          <p:cNvSpPr/>
          <p:nvPr/>
        </p:nvSpPr>
        <p:spPr>
          <a:xfrm>
            <a:off x="0" y="1177424"/>
            <a:ext cx="9158748" cy="533389"/>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7650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path" presetSubtype="0" accel="50000" decel="50000" fill="hold" grpId="0" nodeType="afterEffect">
                                  <p:stCondLst>
                                    <p:cond delay="0"/>
                                  </p:stCondLst>
                                  <p:childTnLst>
                                    <p:animMotion origin="layout" path="M 4.16667E-6 4.81481E-6 L 0.22968 0.02615 " pathEditMode="relative" rAng="0" ptsTypes="AA">
                                      <p:cBhvr>
                                        <p:cTn id="10" dur="2000" fill="hold"/>
                                        <p:tgtEl>
                                          <p:spTgt spid="9"/>
                                        </p:tgtEl>
                                        <p:attrNameLst>
                                          <p:attrName>ppt_x</p:attrName>
                                          <p:attrName>ppt_y</p:attrName>
                                        </p:attrNameLst>
                                      </p:cBhvr>
                                      <p:rCtr x="11476" y="1296"/>
                                    </p:animMotion>
                                  </p:childTnLst>
                                </p:cTn>
                              </p:par>
                              <p:par>
                                <p:cTn id="11" presetID="42" presetClass="path" presetSubtype="0" accel="50000" decel="50000" fill="hold" nodeType="withEffect">
                                  <p:stCondLst>
                                    <p:cond delay="0"/>
                                  </p:stCondLst>
                                  <p:childTnLst>
                                    <p:animMotion origin="layout" path="M -2.77778E-7 4.44444E-6 L 0.2349 0.06689 " pathEditMode="relative" rAng="0" ptsTypes="AA">
                                      <p:cBhvr>
                                        <p:cTn id="12" dur="2000" fill="hold"/>
                                        <p:tgtEl>
                                          <p:spTgt spid="10"/>
                                        </p:tgtEl>
                                        <p:attrNameLst>
                                          <p:attrName>ppt_x</p:attrName>
                                          <p:attrName>ppt_y</p:attrName>
                                        </p:attrNameLst>
                                      </p:cBhvr>
                                      <p:rCtr x="11736" y="3333"/>
                                    </p:animMotion>
                                  </p:childTnLst>
                                </p:cTn>
                              </p:par>
                            </p:childTnLst>
                          </p:cTn>
                        </p:par>
                        <p:par>
                          <p:cTn id="13" fill="hold">
                            <p:stCondLst>
                              <p:cond delay="2500"/>
                            </p:stCondLst>
                            <p:childTnLst>
                              <p:par>
                                <p:cTn id="14" presetID="10" presetClass="exit" presetSubtype="0" fill="hold" nodeType="after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8" name="Picture 7"/>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Tree>
    <p:extLst>
      <p:ext uri="{BB962C8B-B14F-4D97-AF65-F5344CB8AC3E}">
        <p14:creationId xmlns:p14="http://schemas.microsoft.com/office/powerpoint/2010/main" val="3763657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0" y="0"/>
            <a:ext cx="9144000" cy="1143000"/>
          </a:xfrm>
        </p:spPr>
        <p:txBody>
          <a:bodyPr>
            <a:noAutofit/>
          </a:bodyPr>
          <a:lstStyle/>
          <a:p>
            <a:r>
              <a:rPr lang="en-GB" dirty="0" smtClean="0"/>
              <a:t>‘</a:t>
            </a:r>
            <a:r>
              <a:rPr lang="en-GB" dirty="0" err="1" smtClean="0"/>
              <a:t>S</a:t>
            </a:r>
            <a:r>
              <a:rPr lang="en-GB" b="1" dirty="0" err="1" smtClean="0"/>
              <a:t>ongline</a:t>
            </a:r>
            <a:r>
              <a:rPr lang="en-GB" b="1" dirty="0" smtClean="0"/>
              <a:t>’ blocks … make code clearer</a:t>
            </a:r>
            <a:endParaRPr lang="en-GB" b="1" dirty="0"/>
          </a:p>
        </p:txBody>
      </p:sp>
      <p:sp>
        <p:nvSpPr>
          <p:cNvPr id="11" name="Rectangle 10"/>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rotWithShape="1">
          <a:blip r:embed="rId3"/>
          <a:srcRect t="56093" r="65646" b="5947"/>
          <a:stretch/>
        </p:blipFill>
        <p:spPr>
          <a:xfrm>
            <a:off x="754" y="943897"/>
            <a:ext cx="9157994" cy="5914103"/>
          </a:xfrm>
          <a:prstGeom prst="rect">
            <a:avLst/>
          </a:prstGeom>
        </p:spPr>
      </p:pic>
      <p:sp>
        <p:nvSpPr>
          <p:cNvPr id="6" name="Rectangle 5"/>
          <p:cNvSpPr/>
          <p:nvPr/>
        </p:nvSpPr>
        <p:spPr>
          <a:xfrm>
            <a:off x="0" y="926704"/>
            <a:ext cx="9158748" cy="990585"/>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6421806" y="3837447"/>
            <a:ext cx="3032969" cy="1611469"/>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6030027" y="5249097"/>
            <a:ext cx="3025681" cy="1646807"/>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00000">
            <a:off x="1694499" y="3376319"/>
            <a:ext cx="3239067" cy="1785968"/>
          </a:xfrm>
          <a:prstGeom prst="rect">
            <a:avLst/>
          </a:prstGeom>
        </p:spPr>
      </p:pic>
    </p:spTree>
    <p:extLst>
      <p:ext uri="{BB962C8B-B14F-4D97-AF65-F5344CB8AC3E}">
        <p14:creationId xmlns:p14="http://schemas.microsoft.com/office/powerpoint/2010/main" val="1205253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0" y="0"/>
            <a:ext cx="9144000" cy="1143000"/>
          </a:xfrm>
        </p:spPr>
        <p:txBody>
          <a:bodyPr>
            <a:noAutofit/>
          </a:bodyPr>
          <a:lstStyle/>
          <a:p>
            <a:r>
              <a:rPr lang="en-GB" dirty="0" smtClean="0"/>
              <a:t>‘</a:t>
            </a:r>
            <a:r>
              <a:rPr lang="en-GB" dirty="0" err="1" smtClean="0"/>
              <a:t>S</a:t>
            </a:r>
            <a:r>
              <a:rPr lang="en-GB" b="1" dirty="0" err="1" smtClean="0"/>
              <a:t>ongline</a:t>
            </a:r>
            <a:r>
              <a:rPr lang="en-GB" b="1" dirty="0" smtClean="0"/>
              <a:t>’ blocks … make code clearer</a:t>
            </a:r>
            <a:endParaRPr lang="en-GB" b="1" dirty="0"/>
          </a:p>
        </p:txBody>
      </p:sp>
      <p:sp>
        <p:nvSpPr>
          <p:cNvPr id="11" name="Rectangle 10"/>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rotWithShape="1">
          <a:blip r:embed="rId3"/>
          <a:srcRect t="56093" r="65646" b="5947"/>
          <a:stretch/>
        </p:blipFill>
        <p:spPr>
          <a:xfrm>
            <a:off x="754" y="943897"/>
            <a:ext cx="9157994" cy="5914103"/>
          </a:xfrm>
          <a:prstGeom prst="rect">
            <a:avLst/>
          </a:prstGeom>
        </p:spPr>
      </p:pic>
      <p:sp>
        <p:nvSpPr>
          <p:cNvPr id="6" name="Rectangle 5"/>
          <p:cNvSpPr/>
          <p:nvPr/>
        </p:nvSpPr>
        <p:spPr>
          <a:xfrm>
            <a:off x="0" y="926704"/>
            <a:ext cx="9158748" cy="990585"/>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4"/>
          <a:srcRect l="22722" t="45498" r="62507" b="23075"/>
          <a:stretch/>
        </p:blipFill>
        <p:spPr>
          <a:xfrm>
            <a:off x="4343352" y="1802432"/>
            <a:ext cx="4041139" cy="483434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6421806" y="3837447"/>
            <a:ext cx="3032969" cy="161146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6030027" y="5249097"/>
            <a:ext cx="3025681" cy="1646807"/>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00000">
            <a:off x="1694499" y="3376319"/>
            <a:ext cx="3239067" cy="178596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08000">
            <a:off x="1834288" y="4829410"/>
            <a:ext cx="3293987" cy="1741200"/>
          </a:xfrm>
          <a:prstGeom prst="rect">
            <a:avLst/>
          </a:prstGeom>
        </p:spPr>
      </p:pic>
    </p:spTree>
    <p:extLst>
      <p:ext uri="{BB962C8B-B14F-4D97-AF65-F5344CB8AC3E}">
        <p14:creationId xmlns:p14="http://schemas.microsoft.com/office/powerpoint/2010/main" val="111230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t="15336" r="47763" b="7097"/>
          <a:stretch/>
        </p:blipFill>
        <p:spPr bwMode="auto">
          <a:xfrm>
            <a:off x="15553" y="926703"/>
            <a:ext cx="5310245" cy="5921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553" y="5678129"/>
            <a:ext cx="1370795" cy="1017640"/>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B0B"/>
              </a:solidFill>
            </a:endParaRPr>
          </a:p>
        </p:txBody>
      </p:sp>
      <p:pic>
        <p:nvPicPr>
          <p:cNvPr id="5" name="Picture 4"/>
          <p:cNvPicPr>
            <a:picLocks noChangeAspect="1"/>
          </p:cNvPicPr>
          <p:nvPr/>
        </p:nvPicPr>
        <p:blipFill rotWithShape="1">
          <a:blip r:embed="rId4"/>
          <a:srcRect l="25096" t="39172" r="45019" b="17516"/>
          <a:stretch/>
        </p:blipFill>
        <p:spPr>
          <a:xfrm>
            <a:off x="2247354" y="2634552"/>
            <a:ext cx="5171604" cy="4213899"/>
          </a:xfrm>
          <a:prstGeom prst="rect">
            <a:avLst/>
          </a:prstGeom>
        </p:spPr>
      </p:pic>
      <p:cxnSp>
        <p:nvCxnSpPr>
          <p:cNvPr id="8" name="Straight Arrow Connector 7"/>
          <p:cNvCxnSpPr/>
          <p:nvPr/>
        </p:nvCxnSpPr>
        <p:spPr>
          <a:xfrm flipV="1">
            <a:off x="1401096" y="4041060"/>
            <a:ext cx="1652048" cy="1637069"/>
          </a:xfrm>
          <a:prstGeom prst="straightConnector1">
            <a:avLst/>
          </a:prstGeom>
          <a:ln w="76200">
            <a:solidFill>
              <a:srgbClr val="C00B0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516728" y="1132556"/>
            <a:ext cx="2160240" cy="1296144"/>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B0B"/>
              </a:solidFill>
            </a:endParaRPr>
          </a:p>
        </p:txBody>
      </p:sp>
      <p:sp>
        <p:nvSpPr>
          <p:cNvPr id="10" name="Title 1"/>
          <p:cNvSpPr>
            <a:spLocks noGrp="1"/>
          </p:cNvSpPr>
          <p:nvPr>
            <p:ph type="title"/>
          </p:nvPr>
        </p:nvSpPr>
        <p:spPr>
          <a:xfrm>
            <a:off x="0" y="0"/>
            <a:ext cx="9144000" cy="1143000"/>
          </a:xfrm>
        </p:spPr>
        <p:txBody>
          <a:bodyPr>
            <a:noAutofit/>
          </a:bodyPr>
          <a:lstStyle/>
          <a:p>
            <a:r>
              <a:rPr lang="en-GB" spc="-50" dirty="0" smtClean="0"/>
              <a:t>Higher level abstraction … a song block!</a:t>
            </a:r>
            <a:endParaRPr lang="en-GB" b="1" spc="-50" dirty="0"/>
          </a:p>
        </p:txBody>
      </p:sp>
      <p:sp>
        <p:nvSpPr>
          <p:cNvPr id="11" name="Rectangle 10"/>
          <p:cNvSpPr/>
          <p:nvPr/>
        </p:nvSpPr>
        <p:spPr>
          <a:xfrm>
            <a:off x="0" y="897208"/>
            <a:ext cx="9158748" cy="586639"/>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6421806" y="3837447"/>
            <a:ext cx="3032969" cy="161146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6030027" y="5249097"/>
            <a:ext cx="3025681" cy="1646807"/>
          </a:xfrm>
          <a:prstGeom prst="rect">
            <a:avLst/>
          </a:prstGeom>
        </p:spPr>
      </p:pic>
    </p:spTree>
    <p:extLst>
      <p:ext uri="{BB962C8B-B14F-4D97-AF65-F5344CB8AC3E}">
        <p14:creationId xmlns:p14="http://schemas.microsoft.com/office/powerpoint/2010/main" val="1060822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618779">
            <a:off x="5759796" y="447444"/>
            <a:ext cx="3459579" cy="4899135"/>
          </a:xfrm>
          <a:prstGeom prst="rect">
            <a:avLst/>
          </a:prstGeom>
          <a:ln>
            <a:solidFill>
              <a:schemeClr val="bg1">
                <a:lumMod val="65000"/>
              </a:schemeClr>
            </a:solidFill>
          </a:ln>
        </p:spPr>
      </p:pic>
      <p:sp>
        <p:nvSpPr>
          <p:cNvPr id="10" name="Title 1"/>
          <p:cNvSpPr>
            <a:spLocks noGrp="1"/>
          </p:cNvSpPr>
          <p:nvPr>
            <p:ph type="title"/>
          </p:nvPr>
        </p:nvSpPr>
        <p:spPr>
          <a:xfrm>
            <a:off x="0" y="-3580"/>
            <a:ext cx="9144000" cy="1325563"/>
          </a:xfrm>
        </p:spPr>
        <p:txBody>
          <a:bodyPr>
            <a:noAutofit/>
          </a:bodyPr>
          <a:lstStyle/>
          <a:p>
            <a:r>
              <a:rPr lang="en-GB" spc="-50" dirty="0" smtClean="0"/>
              <a:t>The steps so far …</a:t>
            </a:r>
            <a:endParaRPr lang="en-GB" b="1" spc="-50" dirty="0"/>
          </a:p>
        </p:txBody>
      </p:sp>
      <p:sp>
        <p:nvSpPr>
          <p:cNvPr id="2" name="Content Placeholder 1"/>
          <p:cNvSpPr>
            <a:spLocks noGrp="1"/>
          </p:cNvSpPr>
          <p:nvPr>
            <p:ph idx="1"/>
          </p:nvPr>
        </p:nvSpPr>
        <p:spPr>
          <a:xfrm>
            <a:off x="0" y="1321982"/>
            <a:ext cx="9144000" cy="5536017"/>
          </a:xfrm>
        </p:spPr>
        <p:txBody>
          <a:bodyPr>
            <a:normAutofit/>
          </a:bodyPr>
          <a:lstStyle/>
          <a:p>
            <a:pPr marL="0" indent="0">
              <a:spcBef>
                <a:spcPts val="0"/>
              </a:spcBef>
              <a:buNone/>
            </a:pPr>
            <a:r>
              <a:rPr lang="en-US" b="1" dirty="0"/>
              <a:t>Stage 1:</a:t>
            </a:r>
            <a:r>
              <a:rPr lang="en-US" dirty="0"/>
              <a:t> </a:t>
            </a:r>
            <a:r>
              <a:rPr lang="en-US" dirty="0">
                <a:solidFill>
                  <a:srgbClr val="595959"/>
                </a:solidFill>
              </a:rPr>
              <a:t>Translate the music into BYOB commands. This means working out the Note Number and Beats for each note on the music.</a:t>
            </a:r>
            <a:endParaRPr lang="en-GB" dirty="0">
              <a:solidFill>
                <a:srgbClr val="595959"/>
              </a:solidFill>
            </a:endParaRPr>
          </a:p>
          <a:p>
            <a:pPr marL="0" indent="0">
              <a:spcBef>
                <a:spcPts val="0"/>
              </a:spcBef>
              <a:buNone/>
            </a:pPr>
            <a:r>
              <a:rPr lang="en-US" dirty="0"/>
              <a:t> </a:t>
            </a:r>
            <a:endParaRPr lang="en-GB" dirty="0"/>
          </a:p>
          <a:p>
            <a:pPr marL="0" indent="0">
              <a:spcBef>
                <a:spcPts val="0"/>
              </a:spcBef>
              <a:buNone/>
            </a:pPr>
            <a:r>
              <a:rPr lang="en-US" b="1" dirty="0"/>
              <a:t>Stage 2:</a:t>
            </a:r>
            <a:r>
              <a:rPr lang="en-US" dirty="0"/>
              <a:t>  </a:t>
            </a:r>
            <a:r>
              <a:rPr lang="en-US" dirty="0">
                <a:solidFill>
                  <a:srgbClr val="595959"/>
                </a:solidFill>
              </a:rPr>
              <a:t>Create the commands for each line of the song. Test them to make sure they sound correct.</a:t>
            </a:r>
            <a:endParaRPr lang="en-GB" dirty="0">
              <a:solidFill>
                <a:srgbClr val="595959"/>
              </a:solidFill>
            </a:endParaRPr>
          </a:p>
          <a:p>
            <a:pPr marL="0" indent="0">
              <a:spcBef>
                <a:spcPts val="0"/>
              </a:spcBef>
              <a:buNone/>
            </a:pPr>
            <a:r>
              <a:rPr lang="en-US" dirty="0"/>
              <a:t> </a:t>
            </a:r>
            <a:endParaRPr lang="en-GB" dirty="0"/>
          </a:p>
          <a:p>
            <a:pPr marL="0" indent="0">
              <a:spcBef>
                <a:spcPts val="0"/>
              </a:spcBef>
              <a:buNone/>
            </a:pPr>
            <a:r>
              <a:rPr lang="en-US" b="1" dirty="0"/>
              <a:t>Stage 3:</a:t>
            </a:r>
            <a:r>
              <a:rPr lang="en-US" dirty="0"/>
              <a:t> </a:t>
            </a:r>
            <a:r>
              <a:rPr lang="en-US" dirty="0">
                <a:solidFill>
                  <a:srgbClr val="595959"/>
                </a:solidFill>
              </a:rPr>
              <a:t>Check that the </a:t>
            </a:r>
            <a:r>
              <a:rPr lang="en-US" b="1" dirty="0">
                <a:solidFill>
                  <a:srgbClr val="595959"/>
                </a:solidFill>
              </a:rPr>
              <a:t>total number of beats</a:t>
            </a:r>
            <a:r>
              <a:rPr lang="en-US" dirty="0">
                <a:solidFill>
                  <a:srgbClr val="595959"/>
                </a:solidFill>
              </a:rPr>
              <a:t> played for each line is the same. If not, your round won’t work.</a:t>
            </a:r>
            <a:endParaRPr lang="en-GB" dirty="0">
              <a:solidFill>
                <a:srgbClr val="595959"/>
              </a:solidFill>
            </a:endParaRPr>
          </a:p>
          <a:p>
            <a:pPr marL="0" indent="0">
              <a:spcBef>
                <a:spcPts val="0"/>
              </a:spcBef>
              <a:buNone/>
            </a:pPr>
            <a:r>
              <a:rPr lang="en-US" dirty="0"/>
              <a:t> </a:t>
            </a:r>
            <a:endParaRPr lang="en-GB" dirty="0"/>
          </a:p>
          <a:p>
            <a:pPr marL="0" indent="0">
              <a:spcBef>
                <a:spcPts val="0"/>
              </a:spcBef>
              <a:buNone/>
            </a:pPr>
            <a:r>
              <a:rPr lang="en-US" b="1" dirty="0"/>
              <a:t>Stage 4:</a:t>
            </a:r>
            <a:r>
              <a:rPr lang="en-US" dirty="0"/>
              <a:t> </a:t>
            </a:r>
            <a:r>
              <a:rPr lang="en-US" dirty="0">
                <a:solidFill>
                  <a:srgbClr val="595959"/>
                </a:solidFill>
              </a:rPr>
              <a:t>Create ‘</a:t>
            </a:r>
            <a:r>
              <a:rPr lang="en-US" dirty="0" err="1">
                <a:solidFill>
                  <a:srgbClr val="595959"/>
                </a:solidFill>
              </a:rPr>
              <a:t>songline</a:t>
            </a:r>
            <a:r>
              <a:rPr lang="en-US" dirty="0">
                <a:solidFill>
                  <a:srgbClr val="595959"/>
                </a:solidFill>
              </a:rPr>
              <a:t>’ blocks for each </a:t>
            </a:r>
            <a:r>
              <a:rPr lang="en-US" dirty="0" smtClean="0">
                <a:solidFill>
                  <a:srgbClr val="595959"/>
                </a:solidFill>
              </a:rPr>
              <a:t>line</a:t>
            </a:r>
            <a:r>
              <a:rPr lang="en-US" dirty="0">
                <a:solidFill>
                  <a:srgbClr val="595959"/>
                </a:solidFill>
              </a:rPr>
              <a:t>. If </a:t>
            </a:r>
            <a:endParaRPr lang="en-US" dirty="0" smtClean="0">
              <a:solidFill>
                <a:srgbClr val="595959"/>
              </a:solidFill>
            </a:endParaRPr>
          </a:p>
          <a:p>
            <a:pPr marL="0" indent="0">
              <a:spcBef>
                <a:spcPts val="0"/>
              </a:spcBef>
              <a:buNone/>
            </a:pPr>
            <a:r>
              <a:rPr lang="en-US" dirty="0" smtClean="0">
                <a:solidFill>
                  <a:srgbClr val="595959"/>
                </a:solidFill>
              </a:rPr>
              <a:t>a </a:t>
            </a:r>
            <a:r>
              <a:rPr lang="en-US" dirty="0">
                <a:solidFill>
                  <a:srgbClr val="595959"/>
                </a:solidFill>
              </a:rPr>
              <a:t>line is the same as a previous one, you don’t </a:t>
            </a:r>
            <a:endParaRPr lang="en-US" dirty="0" smtClean="0">
              <a:solidFill>
                <a:srgbClr val="595959"/>
              </a:solidFill>
            </a:endParaRPr>
          </a:p>
          <a:p>
            <a:pPr marL="0" indent="0">
              <a:spcBef>
                <a:spcPts val="0"/>
              </a:spcBef>
              <a:buNone/>
            </a:pPr>
            <a:r>
              <a:rPr lang="en-US" dirty="0" smtClean="0">
                <a:solidFill>
                  <a:srgbClr val="595959"/>
                </a:solidFill>
              </a:rPr>
              <a:t>need </a:t>
            </a:r>
            <a:r>
              <a:rPr lang="en-US" dirty="0">
                <a:solidFill>
                  <a:srgbClr val="595959"/>
                </a:solidFill>
              </a:rPr>
              <a:t>to make a new block</a:t>
            </a:r>
            <a:r>
              <a:rPr lang="en-US" dirty="0" smtClean="0">
                <a:solidFill>
                  <a:srgbClr val="595959"/>
                </a:solidFill>
              </a:rPr>
              <a:t>.</a:t>
            </a:r>
            <a:endParaRPr lang="en-GB" dirty="0">
              <a:solidFill>
                <a:srgbClr val="595959"/>
              </a:solidFill>
            </a:endParaRPr>
          </a:p>
        </p:txBody>
      </p:sp>
      <p:sp>
        <p:nvSpPr>
          <p:cNvPr id="12" name="Rectangle 11"/>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6030027" y="5249097"/>
            <a:ext cx="3025681" cy="1646807"/>
          </a:xfrm>
          <a:prstGeom prst="rect">
            <a:avLst/>
          </a:prstGeom>
        </p:spPr>
      </p:pic>
      <p:pic>
        <p:nvPicPr>
          <p:cNvPr id="4" name="Picture 3"/>
          <p:cNvPicPr>
            <a:picLocks noChangeAspect="1"/>
          </p:cNvPicPr>
          <p:nvPr/>
        </p:nvPicPr>
        <p:blipFill>
          <a:blip r:embed="rId5"/>
          <a:stretch>
            <a:fillRect/>
          </a:stretch>
        </p:blipFill>
        <p:spPr>
          <a:xfrm rot="21286563">
            <a:off x="4378410" y="399533"/>
            <a:ext cx="3461598" cy="4901995"/>
          </a:xfrm>
          <a:prstGeom prst="rect">
            <a:avLst/>
          </a:prstGeom>
          <a:ln>
            <a:solidFill>
              <a:schemeClr val="bg1">
                <a:lumMod val="65000"/>
              </a:schemeClr>
            </a:solidFill>
          </a:ln>
        </p:spPr>
      </p:pic>
    </p:spTree>
    <p:extLst>
      <p:ext uri="{BB962C8B-B14F-4D97-AF65-F5344CB8AC3E}">
        <p14:creationId xmlns:p14="http://schemas.microsoft.com/office/powerpoint/2010/main" val="9433164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500"/>
                                        <p:tgtEl>
                                          <p:spTgt spid="2">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Effect transition="in" filter="fade">
                                      <p:cBhvr>
                                        <p:cTn id="38" dur="500"/>
                                        <p:tgtEl>
                                          <p:spTgt spid="2">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Effect transition="in" filter="fade">
                                      <p:cBhvr>
                                        <p:cTn id="4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0" y="-3580"/>
            <a:ext cx="9144000" cy="1325563"/>
          </a:xfrm>
        </p:spPr>
        <p:txBody>
          <a:bodyPr>
            <a:noAutofit/>
          </a:bodyPr>
          <a:lstStyle/>
          <a:p>
            <a:r>
              <a:rPr lang="en-GB" spc="-50" dirty="0" smtClean="0"/>
              <a:t>A complex problem … playing a round</a:t>
            </a:r>
            <a:endParaRPr lang="en-GB" b="1" spc="-50" dirty="0"/>
          </a:p>
        </p:txBody>
      </p:sp>
      <p:sp>
        <p:nvSpPr>
          <p:cNvPr id="2" name="Content Placeholder 1"/>
          <p:cNvSpPr>
            <a:spLocks noGrp="1"/>
          </p:cNvSpPr>
          <p:nvPr>
            <p:ph idx="1"/>
          </p:nvPr>
        </p:nvSpPr>
        <p:spPr>
          <a:xfrm>
            <a:off x="0" y="1321982"/>
            <a:ext cx="9144000" cy="5536017"/>
          </a:xfrm>
        </p:spPr>
        <p:txBody>
          <a:bodyPr>
            <a:normAutofit/>
          </a:bodyPr>
          <a:lstStyle/>
          <a:p>
            <a:pPr marL="0" indent="0">
              <a:spcBef>
                <a:spcPts val="0"/>
              </a:spcBef>
              <a:buNone/>
            </a:pPr>
            <a:r>
              <a:rPr lang="en-US" b="1" dirty="0"/>
              <a:t>Stage 5:</a:t>
            </a:r>
            <a:r>
              <a:rPr lang="en-US" dirty="0"/>
              <a:t> </a:t>
            </a:r>
            <a:r>
              <a:rPr lang="en-US" dirty="0">
                <a:solidFill>
                  <a:srgbClr val="595959"/>
                </a:solidFill>
              </a:rPr>
              <a:t>Call the ‘</a:t>
            </a:r>
            <a:r>
              <a:rPr lang="en-US" dirty="0" err="1">
                <a:solidFill>
                  <a:srgbClr val="595959"/>
                </a:solidFill>
              </a:rPr>
              <a:t>songline</a:t>
            </a:r>
            <a:r>
              <a:rPr lang="en-US" dirty="0">
                <a:solidFill>
                  <a:srgbClr val="595959"/>
                </a:solidFill>
              </a:rPr>
              <a:t>’ blocks in the right order to play the song. If it works, put them together in a ‘</a:t>
            </a:r>
            <a:r>
              <a:rPr lang="en-US" dirty="0" err="1">
                <a:solidFill>
                  <a:srgbClr val="595959"/>
                </a:solidFill>
              </a:rPr>
              <a:t>wholesong</a:t>
            </a:r>
            <a:r>
              <a:rPr lang="en-US" dirty="0">
                <a:solidFill>
                  <a:srgbClr val="595959"/>
                </a:solidFill>
              </a:rPr>
              <a:t>’ block. </a:t>
            </a:r>
            <a:endParaRPr lang="en-GB" dirty="0">
              <a:solidFill>
                <a:srgbClr val="595959"/>
              </a:solidFill>
            </a:endParaRPr>
          </a:p>
          <a:p>
            <a:pPr marL="0" indent="0">
              <a:spcBef>
                <a:spcPts val="0"/>
              </a:spcBef>
              <a:buNone/>
            </a:pPr>
            <a:r>
              <a:rPr lang="en-US" dirty="0"/>
              <a:t> </a:t>
            </a:r>
            <a:endParaRPr lang="en-GB" dirty="0"/>
          </a:p>
          <a:p>
            <a:pPr marL="0" indent="0">
              <a:spcBef>
                <a:spcPts val="0"/>
              </a:spcBef>
              <a:buNone/>
            </a:pPr>
            <a:r>
              <a:rPr lang="en-US" b="1" dirty="0"/>
              <a:t>Stage 6:</a:t>
            </a:r>
            <a:r>
              <a:rPr lang="en-US" dirty="0"/>
              <a:t> </a:t>
            </a:r>
            <a:r>
              <a:rPr lang="en-US" dirty="0">
                <a:solidFill>
                  <a:srgbClr val="595959"/>
                </a:solidFill>
              </a:rPr>
              <a:t>Make a ‘leader’ block. This is the same as the ‘</a:t>
            </a:r>
            <a:r>
              <a:rPr lang="en-US" dirty="0" err="1">
                <a:solidFill>
                  <a:srgbClr val="595959"/>
                </a:solidFill>
              </a:rPr>
              <a:t>wholesong</a:t>
            </a:r>
            <a:r>
              <a:rPr lang="en-US" dirty="0">
                <a:solidFill>
                  <a:srgbClr val="595959"/>
                </a:solidFill>
              </a:rPr>
              <a:t>’ block, but has messages broadcast between each line block. These are used to start each of the other sprites playing at the correct time when you start playing a round.</a:t>
            </a:r>
            <a:endParaRPr lang="en-GB" dirty="0">
              <a:solidFill>
                <a:srgbClr val="595959"/>
              </a:solidFill>
            </a:endParaRPr>
          </a:p>
          <a:p>
            <a:pPr marL="0" indent="0">
              <a:spcBef>
                <a:spcPts val="0"/>
              </a:spcBef>
              <a:buNone/>
            </a:pPr>
            <a:r>
              <a:rPr lang="en-US" dirty="0"/>
              <a:t> </a:t>
            </a:r>
            <a:endParaRPr lang="en-GB" dirty="0"/>
          </a:p>
          <a:p>
            <a:pPr marL="0" indent="0">
              <a:spcBef>
                <a:spcPts val="0"/>
              </a:spcBef>
              <a:buNone/>
            </a:pPr>
            <a:r>
              <a:rPr lang="en-US" b="1" dirty="0"/>
              <a:t>Stage 7:</a:t>
            </a:r>
            <a:r>
              <a:rPr lang="en-US" dirty="0"/>
              <a:t> </a:t>
            </a:r>
            <a:r>
              <a:rPr lang="en-US" dirty="0">
                <a:solidFill>
                  <a:srgbClr val="595959"/>
                </a:solidFill>
              </a:rPr>
              <a:t>Create several sprites. For each, set a different instrument. When they receive the right </a:t>
            </a:r>
            <a:r>
              <a:rPr lang="en-US" dirty="0" smtClean="0">
                <a:solidFill>
                  <a:srgbClr val="595959"/>
                </a:solidFill>
              </a:rPr>
              <a:t>message </a:t>
            </a:r>
            <a:r>
              <a:rPr lang="en-US" dirty="0">
                <a:solidFill>
                  <a:srgbClr val="595959"/>
                </a:solidFill>
              </a:rPr>
              <a:t>they call the ‘</a:t>
            </a:r>
            <a:r>
              <a:rPr lang="en-US" dirty="0" err="1">
                <a:solidFill>
                  <a:srgbClr val="595959"/>
                </a:solidFill>
              </a:rPr>
              <a:t>wholesong</a:t>
            </a:r>
            <a:r>
              <a:rPr lang="en-US" dirty="0">
                <a:solidFill>
                  <a:srgbClr val="595959"/>
                </a:solidFill>
              </a:rPr>
              <a:t>’ block</a:t>
            </a:r>
            <a:r>
              <a:rPr lang="en-US" dirty="0" smtClean="0">
                <a:solidFill>
                  <a:srgbClr val="595959"/>
                </a:solidFill>
              </a:rPr>
              <a:t>.</a:t>
            </a:r>
            <a:endParaRPr lang="en-GB" dirty="0">
              <a:solidFill>
                <a:srgbClr val="595959"/>
              </a:solidFill>
            </a:endParaRPr>
          </a:p>
        </p:txBody>
      </p:sp>
      <p:sp>
        <p:nvSpPr>
          <p:cNvPr id="12" name="Rectangle 11"/>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a:stretch>
            <a:fillRect/>
          </a:stretch>
        </p:blipFill>
        <p:spPr>
          <a:xfrm rot="21284995">
            <a:off x="1027030" y="1407538"/>
            <a:ext cx="3536981" cy="5010029"/>
          </a:xfrm>
          <a:prstGeom prst="rect">
            <a:avLst/>
          </a:prstGeom>
          <a:ln>
            <a:solidFill>
              <a:schemeClr val="bg1">
                <a:lumMod val="65000"/>
              </a:schemeClr>
            </a:solidFill>
          </a:ln>
        </p:spPr>
      </p:pic>
      <p:pic>
        <p:nvPicPr>
          <p:cNvPr id="6" name="Picture 5"/>
          <p:cNvPicPr>
            <a:picLocks noChangeAspect="1"/>
          </p:cNvPicPr>
          <p:nvPr/>
        </p:nvPicPr>
        <p:blipFill>
          <a:blip r:embed="rId4"/>
          <a:stretch>
            <a:fillRect/>
          </a:stretch>
        </p:blipFill>
        <p:spPr>
          <a:xfrm rot="648763">
            <a:off x="4136747" y="1255177"/>
            <a:ext cx="3546560" cy="5023597"/>
          </a:xfrm>
          <a:prstGeom prst="rect">
            <a:avLst/>
          </a:prstGeom>
          <a:ln>
            <a:solidFill>
              <a:schemeClr val="bg1">
                <a:lumMod val="65000"/>
              </a:schemeClr>
            </a:solidFill>
          </a:ln>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6030027" y="5249097"/>
            <a:ext cx="3025681" cy="1646807"/>
          </a:xfrm>
          <a:prstGeom prst="rect">
            <a:avLst/>
          </a:prstGeom>
        </p:spPr>
      </p:pic>
    </p:spTree>
    <p:extLst>
      <p:ext uri="{BB962C8B-B14F-4D97-AF65-F5344CB8AC3E}">
        <p14:creationId xmlns:p14="http://schemas.microsoft.com/office/powerpoint/2010/main" val="3435812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xEl>
                                              <p:pRg st="0" end="0"/>
                                            </p:txEl>
                                          </p:spTgt>
                                        </p:tgtEl>
                                      </p:cBhvr>
                                    </p:animEffect>
                                    <p:set>
                                      <p:cBhvr>
                                        <p:cTn id="20" dur="1" fill="hold">
                                          <p:stCondLst>
                                            <p:cond delay="499"/>
                                          </p:stCondLst>
                                        </p:cTn>
                                        <p:tgtEl>
                                          <p:spTgt spid="2">
                                            <p:txEl>
                                              <p:pRg st="0" end="0"/>
                                            </p:txEl>
                                          </p:spTgt>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2">
                                            <p:txEl>
                                              <p:pRg st="1" end="1"/>
                                            </p:txEl>
                                          </p:spTgt>
                                        </p:tgtEl>
                                      </p:cBhvr>
                                    </p:animEffect>
                                    <p:set>
                                      <p:cBhvr>
                                        <p:cTn id="23" dur="1" fill="hold">
                                          <p:stCondLst>
                                            <p:cond delay="499"/>
                                          </p:stCondLst>
                                        </p:cTn>
                                        <p:tgtEl>
                                          <p:spTgt spid="2">
                                            <p:txEl>
                                              <p:pRg st="1" end="1"/>
                                            </p:txEl>
                                          </p:spTgt>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2">
                                            <p:txEl>
                                              <p:pRg st="2" end="2"/>
                                            </p:txEl>
                                          </p:spTgt>
                                        </p:tgtEl>
                                      </p:cBhvr>
                                    </p:animEffect>
                                    <p:set>
                                      <p:cBhvr>
                                        <p:cTn id="26" dur="1" fill="hold">
                                          <p:stCondLst>
                                            <p:cond delay="499"/>
                                          </p:stCondLst>
                                        </p:cTn>
                                        <p:tgtEl>
                                          <p:spTgt spid="2">
                                            <p:txEl>
                                              <p:pRg st="2" end="2"/>
                                            </p:txEl>
                                          </p:spTgt>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2">
                                            <p:txEl>
                                              <p:pRg st="3" end="3"/>
                                            </p:txEl>
                                          </p:spTgt>
                                        </p:tgtEl>
                                      </p:cBhvr>
                                    </p:animEffect>
                                    <p:set>
                                      <p:cBhvr>
                                        <p:cTn id="29" dur="1" fill="hold">
                                          <p:stCondLst>
                                            <p:cond delay="499"/>
                                          </p:stCondLst>
                                        </p:cTn>
                                        <p:tgtEl>
                                          <p:spTgt spid="2">
                                            <p:txEl>
                                              <p:pRg st="3" end="3"/>
                                            </p:txEl>
                                          </p:spTgt>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2">
                                            <p:txEl>
                                              <p:pRg st="4" end="4"/>
                                            </p:txEl>
                                          </p:spTgt>
                                        </p:tgtEl>
                                      </p:cBhvr>
                                    </p:animEffect>
                                    <p:set>
                                      <p:cBhvr>
                                        <p:cTn id="32" dur="1" fill="hold">
                                          <p:stCondLst>
                                            <p:cond delay="499"/>
                                          </p:stCondLst>
                                        </p:cTn>
                                        <p:tgtEl>
                                          <p:spTgt spid="2">
                                            <p:txEl>
                                              <p:pRg st="4" end="4"/>
                                            </p:txEl>
                                          </p:spTgt>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t="44795" r="32124"/>
          <a:stretch/>
        </p:blipFill>
        <p:spPr bwMode="auto">
          <a:xfrm>
            <a:off x="-1" y="1308962"/>
            <a:ext cx="9144001" cy="554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7504" y="4581128"/>
            <a:ext cx="1440160" cy="648072"/>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p:cNvCxnSpPr>
            <a:stCxn id="3" idx="3"/>
          </p:cNvCxnSpPr>
          <p:nvPr/>
        </p:nvCxnSpPr>
        <p:spPr>
          <a:xfrm flipV="1">
            <a:off x="1547664" y="2708920"/>
            <a:ext cx="3312368" cy="2196244"/>
          </a:xfrm>
          <a:prstGeom prst="straightConnector1">
            <a:avLst/>
          </a:prstGeom>
          <a:ln w="76200">
            <a:solidFill>
              <a:srgbClr val="C00B0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915816" y="1308962"/>
            <a:ext cx="6228184" cy="5549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p:cNvSpPr>
            <a:spLocks noGrp="1"/>
          </p:cNvSpPr>
          <p:nvPr>
            <p:ph type="title"/>
          </p:nvPr>
        </p:nvSpPr>
        <p:spPr>
          <a:xfrm>
            <a:off x="0" y="-3580"/>
            <a:ext cx="9144000" cy="1325563"/>
          </a:xfrm>
        </p:spPr>
        <p:txBody>
          <a:bodyPr>
            <a:noAutofit/>
          </a:bodyPr>
          <a:lstStyle/>
          <a:p>
            <a:r>
              <a:rPr lang="en-GB" spc="-50" dirty="0" smtClean="0"/>
              <a:t>A complex problem … playing a round</a:t>
            </a:r>
            <a:endParaRPr lang="en-GB" b="1" spc="-50" dirty="0"/>
          </a:p>
        </p:txBody>
      </p:sp>
      <p:sp>
        <p:nvSpPr>
          <p:cNvPr id="9" name="Rectangle 8"/>
          <p:cNvSpPr/>
          <p:nvPr/>
        </p:nvSpPr>
        <p:spPr>
          <a:xfrm>
            <a:off x="0" y="1281596"/>
            <a:ext cx="9158748" cy="769426"/>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9657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xit" presetSubtype="8" fill="hold" grpId="0" nodeType="withEffect">
                                  <p:stCondLst>
                                    <p:cond delay="0"/>
                                  </p:stCondLst>
                                  <p:childTnLst>
                                    <p:animEffect transition="out" filter="wipe(left)">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 t="25439" r="206" b="1"/>
          <a:stretch/>
        </p:blipFill>
        <p:spPr bwMode="auto">
          <a:xfrm>
            <a:off x="-1" y="1772816"/>
            <a:ext cx="9121878" cy="5085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5580112" y="2659223"/>
            <a:ext cx="1152128" cy="1345841"/>
          </a:xfrm>
          <a:prstGeom prst="straightConnector1">
            <a:avLst/>
          </a:prstGeom>
          <a:ln w="76200">
            <a:solidFill>
              <a:srgbClr val="C00B0B"/>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043608" y="3068960"/>
            <a:ext cx="1224136" cy="3240360"/>
          </a:xfrm>
          <a:prstGeom prst="straightConnector1">
            <a:avLst/>
          </a:prstGeom>
          <a:ln w="76200">
            <a:solidFill>
              <a:srgbClr val="C00B0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0" y="-3580"/>
            <a:ext cx="9144000" cy="1325563"/>
          </a:xfrm>
        </p:spPr>
        <p:txBody>
          <a:bodyPr>
            <a:noAutofit/>
          </a:bodyPr>
          <a:lstStyle/>
          <a:p>
            <a:r>
              <a:rPr lang="en-GB" spc="-50" dirty="0" smtClean="0"/>
              <a:t>A complex problem … playing a round</a:t>
            </a:r>
            <a:endParaRPr lang="en-GB" b="1" spc="-50" dirty="0"/>
          </a:p>
        </p:txBody>
      </p:sp>
      <p:sp>
        <p:nvSpPr>
          <p:cNvPr id="9" name="Rectangle 8"/>
          <p:cNvSpPr/>
          <p:nvPr/>
        </p:nvSpPr>
        <p:spPr>
          <a:xfrm>
            <a:off x="0" y="1731038"/>
            <a:ext cx="9158748" cy="769426"/>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3556000" y="1508766"/>
            <a:ext cx="4296229" cy="653863"/>
          </a:xfrm>
          <a:custGeom>
            <a:avLst/>
            <a:gdLst>
              <a:gd name="connsiteX0" fmla="*/ 4296229 w 4296229"/>
              <a:gd name="connsiteY0" fmla="*/ 653863 h 653863"/>
              <a:gd name="connsiteX1" fmla="*/ 2394857 w 4296229"/>
              <a:gd name="connsiteY1" fmla="*/ 720 h 653863"/>
              <a:gd name="connsiteX2" fmla="*/ 0 w 4296229"/>
              <a:gd name="connsiteY2" fmla="*/ 552263 h 653863"/>
            </a:gdLst>
            <a:ahLst/>
            <a:cxnLst>
              <a:cxn ang="0">
                <a:pos x="connsiteX0" y="connsiteY0"/>
              </a:cxn>
              <a:cxn ang="0">
                <a:pos x="connsiteX1" y="connsiteY1"/>
              </a:cxn>
              <a:cxn ang="0">
                <a:pos x="connsiteX2" y="connsiteY2"/>
              </a:cxn>
            </a:cxnLst>
            <a:rect l="l" t="t" r="r" b="b"/>
            <a:pathLst>
              <a:path w="4296229" h="653863">
                <a:moveTo>
                  <a:pt x="4296229" y="653863"/>
                </a:moveTo>
                <a:cubicBezTo>
                  <a:pt x="3703562" y="335758"/>
                  <a:pt x="3110895" y="17653"/>
                  <a:pt x="2394857" y="720"/>
                </a:cubicBezTo>
                <a:cubicBezTo>
                  <a:pt x="1678819" y="-16213"/>
                  <a:pt x="839409" y="268025"/>
                  <a:pt x="0" y="552263"/>
                </a:cubicBezTo>
              </a:path>
            </a:pathLst>
          </a:custGeom>
          <a:noFill/>
          <a:ln w="76200">
            <a:solidFill>
              <a:srgbClr val="C00B0B"/>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1515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221226" y="1327350"/>
            <a:ext cx="8922774" cy="5005286"/>
          </a:xfrm>
        </p:spPr>
        <p:txBody>
          <a:bodyPr>
            <a:normAutofit/>
          </a:bodyPr>
          <a:lstStyle/>
          <a:p>
            <a:pPr marL="0" indent="0">
              <a:spcBef>
                <a:spcPts val="0"/>
              </a:spcBef>
              <a:buNone/>
            </a:pPr>
            <a:r>
              <a:rPr lang="en-GB" dirty="0" smtClean="0">
                <a:solidFill>
                  <a:srgbClr val="595959"/>
                </a:solidFill>
              </a:rPr>
              <a:t>To tackle complex problems we </a:t>
            </a:r>
            <a:r>
              <a:rPr lang="en-GB" b="1" dirty="0" smtClean="0">
                <a:solidFill>
                  <a:srgbClr val="C00B0B"/>
                </a:solidFill>
              </a:rPr>
              <a:t>DECOMPOSE</a:t>
            </a:r>
            <a:r>
              <a:rPr lang="en-GB" dirty="0" smtClean="0">
                <a:solidFill>
                  <a:srgbClr val="595959"/>
                </a:solidFill>
              </a:rPr>
              <a:t> them into smaller steps.</a:t>
            </a:r>
          </a:p>
          <a:p>
            <a:pPr marL="0" indent="0">
              <a:spcBef>
                <a:spcPts val="0"/>
              </a:spcBef>
              <a:buNone/>
            </a:pPr>
            <a:endParaRPr lang="en-GB" dirty="0">
              <a:solidFill>
                <a:srgbClr val="595959"/>
              </a:solidFill>
            </a:endParaRPr>
          </a:p>
          <a:p>
            <a:pPr marL="0" indent="0">
              <a:spcBef>
                <a:spcPts val="0"/>
              </a:spcBef>
              <a:buNone/>
            </a:pPr>
            <a:r>
              <a:rPr lang="en-GB" dirty="0" smtClean="0">
                <a:solidFill>
                  <a:srgbClr val="595959"/>
                </a:solidFill>
              </a:rPr>
              <a:t>Each small challenge can be defined as a block and tested.</a:t>
            </a:r>
          </a:p>
          <a:p>
            <a:pPr marL="0" indent="0">
              <a:spcBef>
                <a:spcPts val="0"/>
              </a:spcBef>
              <a:buNone/>
            </a:pPr>
            <a:endParaRPr lang="en-GB" dirty="0" smtClean="0">
              <a:solidFill>
                <a:srgbClr val="595959"/>
              </a:solidFill>
            </a:endParaRPr>
          </a:p>
          <a:p>
            <a:pPr marL="0" indent="0">
              <a:spcBef>
                <a:spcPts val="0"/>
              </a:spcBef>
              <a:buNone/>
            </a:pPr>
            <a:r>
              <a:rPr lang="en-GB" dirty="0" smtClean="0">
                <a:solidFill>
                  <a:srgbClr val="595959"/>
                </a:solidFill>
              </a:rPr>
              <a:t>Once working we can </a:t>
            </a:r>
            <a:r>
              <a:rPr lang="en-GB" b="1" dirty="0" smtClean="0">
                <a:solidFill>
                  <a:srgbClr val="C00B0B"/>
                </a:solidFill>
              </a:rPr>
              <a:t>ABSTRACT</a:t>
            </a:r>
            <a:r>
              <a:rPr lang="en-GB" dirty="0" smtClean="0">
                <a:solidFill>
                  <a:srgbClr val="595959"/>
                </a:solidFill>
              </a:rPr>
              <a:t> away the detail. We just use the block without having to worry about </a:t>
            </a:r>
          </a:p>
          <a:p>
            <a:pPr marL="0" indent="0">
              <a:spcBef>
                <a:spcPts val="0"/>
              </a:spcBef>
              <a:buNone/>
            </a:pPr>
            <a:r>
              <a:rPr lang="en-GB" dirty="0" smtClean="0">
                <a:solidFill>
                  <a:srgbClr val="595959"/>
                </a:solidFill>
              </a:rPr>
              <a:t>how it works.</a:t>
            </a:r>
          </a:p>
          <a:p>
            <a:pPr marL="0" indent="0">
              <a:spcBef>
                <a:spcPts val="0"/>
              </a:spcBef>
              <a:buNone/>
            </a:pPr>
            <a:endParaRPr lang="en-GB" dirty="0" smtClean="0">
              <a:solidFill>
                <a:srgbClr val="595959"/>
              </a:solidFill>
            </a:endParaRPr>
          </a:p>
          <a:p>
            <a:pPr marL="0" indent="0">
              <a:spcBef>
                <a:spcPts val="0"/>
              </a:spcBef>
              <a:buNone/>
            </a:pPr>
            <a:r>
              <a:rPr lang="en-GB" dirty="0" smtClean="0">
                <a:solidFill>
                  <a:srgbClr val="595959"/>
                </a:solidFill>
              </a:rPr>
              <a:t>This makes</a:t>
            </a:r>
            <a:r>
              <a:rPr lang="en-GB" b="1" dirty="0" smtClean="0">
                <a:solidFill>
                  <a:srgbClr val="C00B0B"/>
                </a:solidFill>
              </a:rPr>
              <a:t> DEBUGGING </a:t>
            </a:r>
            <a:r>
              <a:rPr lang="en-GB" dirty="0" smtClean="0">
                <a:solidFill>
                  <a:srgbClr val="595959"/>
                </a:solidFill>
              </a:rPr>
              <a:t>much easier.</a:t>
            </a:r>
            <a:endParaRPr lang="en-GB" dirty="0">
              <a:solidFill>
                <a:srgbClr val="595959"/>
              </a:solidFill>
            </a:endParaRPr>
          </a:p>
        </p:txBody>
      </p:sp>
      <p:sp>
        <p:nvSpPr>
          <p:cNvPr id="6" name="Title 5"/>
          <p:cNvSpPr>
            <a:spLocks noGrp="1"/>
          </p:cNvSpPr>
          <p:nvPr>
            <p:ph type="title"/>
          </p:nvPr>
        </p:nvSpPr>
        <p:spPr>
          <a:xfrm>
            <a:off x="0" y="0"/>
            <a:ext cx="7886700" cy="1325563"/>
          </a:xfrm>
        </p:spPr>
        <p:txBody>
          <a:bodyPr/>
          <a:lstStyle/>
          <a:p>
            <a:r>
              <a:rPr lang="en-GB" dirty="0" smtClean="0"/>
              <a:t>In summary …</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00000">
            <a:off x="6421806" y="3837447"/>
            <a:ext cx="3032969" cy="161146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6030027" y="5249097"/>
            <a:ext cx="3025681" cy="1646807"/>
          </a:xfrm>
          <a:prstGeom prst="rect">
            <a:avLst/>
          </a:prstGeom>
        </p:spPr>
      </p:pic>
    </p:spTree>
    <p:extLst>
      <p:ext uri="{BB962C8B-B14F-4D97-AF65-F5344CB8AC3E}">
        <p14:creationId xmlns:p14="http://schemas.microsoft.com/office/powerpoint/2010/main" val="1604602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fade">
                                      <p:cBhvr>
                                        <p:cTn id="1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221" b="6958"/>
          <a:stretch/>
        </p:blipFill>
        <p:spPr bwMode="auto">
          <a:xfrm>
            <a:off x="11994" y="1457400"/>
            <a:ext cx="9132006" cy="54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5"/>
          <p:cNvSpPr txBox="1">
            <a:spLocks/>
          </p:cNvSpPr>
          <p:nvPr/>
        </p:nvSpPr>
        <p:spPr>
          <a:xfrm>
            <a:off x="0" y="0"/>
            <a:ext cx="7886700" cy="1325563"/>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In summary …</a:t>
            </a:r>
            <a:endParaRPr lang="en-GB" dirty="0"/>
          </a:p>
        </p:txBody>
      </p:sp>
      <p:sp>
        <p:nvSpPr>
          <p:cNvPr id="5" name="Rectangle 4"/>
          <p:cNvSpPr/>
          <p:nvPr/>
        </p:nvSpPr>
        <p:spPr>
          <a:xfrm>
            <a:off x="0" y="1450826"/>
            <a:ext cx="9158748" cy="769426"/>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00869"/>
            <a:ext cx="9158748" cy="523220"/>
          </a:xfrm>
          <a:prstGeom prst="rect">
            <a:avLst/>
          </a:prstGeom>
        </p:spPr>
        <p:txBody>
          <a:bodyPr wrap="square">
            <a:spAutoFit/>
          </a:bodyPr>
          <a:lstStyle/>
          <a:p>
            <a:pPr algn="r"/>
            <a:r>
              <a:rPr lang="en-GB" sz="2800" dirty="0">
                <a:solidFill>
                  <a:srgbClr val="DEDEDE"/>
                </a:solidFill>
                <a:hlinkClick r:id="rId4"/>
              </a:rPr>
              <a:t>http://</a:t>
            </a:r>
            <a:r>
              <a:rPr lang="en-GB" sz="2800" dirty="0" smtClean="0">
                <a:solidFill>
                  <a:srgbClr val="DEDEDE"/>
                </a:solidFill>
                <a:hlinkClick r:id="rId4"/>
              </a:rPr>
              <a:t>armorgames.com/play/2205/light-bot</a:t>
            </a:r>
            <a:r>
              <a:rPr lang="en-GB" sz="2800" dirty="0" smtClean="0">
                <a:solidFill>
                  <a:srgbClr val="DEDEDE"/>
                </a:solidFill>
              </a:rPr>
              <a:t> </a:t>
            </a:r>
            <a:endParaRPr lang="en-GB" sz="2800" dirty="0">
              <a:solidFill>
                <a:srgbClr val="DEDEDE"/>
              </a:solidFill>
            </a:endParaRPr>
          </a:p>
        </p:txBody>
      </p:sp>
    </p:spTree>
    <p:extLst>
      <p:ext uri="{BB962C8B-B14F-4D97-AF65-F5344CB8AC3E}">
        <p14:creationId xmlns:p14="http://schemas.microsoft.com/office/powerpoint/2010/main" val="1308648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3"/>
          <a:srcRect l="14385" t="11801" r="15218" b="8114"/>
          <a:stretch/>
        </p:blipFill>
        <p:spPr>
          <a:xfrm>
            <a:off x="-15499" y="999640"/>
            <a:ext cx="9159499" cy="5858360"/>
          </a:xfrm>
          <a:prstGeom prst="rect">
            <a:avLst/>
          </a:prstGeom>
        </p:spPr>
      </p:pic>
      <p:sp>
        <p:nvSpPr>
          <p:cNvPr id="3" name="Title 5"/>
          <p:cNvSpPr txBox="1">
            <a:spLocks/>
          </p:cNvSpPr>
          <p:nvPr/>
        </p:nvSpPr>
        <p:spPr>
          <a:xfrm>
            <a:off x="0" y="0"/>
            <a:ext cx="7886700" cy="1325563"/>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In summary …</a:t>
            </a:r>
            <a:endParaRPr lang="en-GB" dirty="0"/>
          </a:p>
        </p:txBody>
      </p:sp>
      <p:sp>
        <p:nvSpPr>
          <p:cNvPr id="5" name="Rectangle 4"/>
          <p:cNvSpPr/>
          <p:nvPr/>
        </p:nvSpPr>
        <p:spPr>
          <a:xfrm>
            <a:off x="0" y="970388"/>
            <a:ext cx="9158748" cy="769426"/>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507881"/>
            <a:ext cx="9144000" cy="523220"/>
          </a:xfrm>
          <a:prstGeom prst="rect">
            <a:avLst/>
          </a:prstGeom>
        </p:spPr>
        <p:txBody>
          <a:bodyPr wrap="square">
            <a:spAutoFit/>
          </a:bodyPr>
          <a:lstStyle/>
          <a:p>
            <a:pPr algn="r"/>
            <a:r>
              <a:rPr lang="en-GB" sz="2800" dirty="0">
                <a:solidFill>
                  <a:srgbClr val="DEDEDE"/>
                </a:solidFill>
                <a:hlinkClick r:id="rId4"/>
              </a:rPr>
              <a:t>http://</a:t>
            </a:r>
            <a:r>
              <a:rPr lang="en-GB" sz="2800" dirty="0" smtClean="0">
                <a:solidFill>
                  <a:srgbClr val="DEDEDE"/>
                </a:solidFill>
                <a:hlinkClick r:id="rId4"/>
              </a:rPr>
              <a:t>lightbot.com/hoc2014.html</a:t>
            </a:r>
            <a:r>
              <a:rPr lang="en-GB" sz="2800" dirty="0" smtClean="0">
                <a:solidFill>
                  <a:srgbClr val="DEDEDE"/>
                </a:solidFill>
              </a:rPr>
              <a:t> </a:t>
            </a:r>
            <a:endParaRPr lang="en-GB" sz="2800" dirty="0">
              <a:solidFill>
                <a:srgbClr val="DEDEDE"/>
              </a:solidFill>
            </a:endParaRPr>
          </a:p>
        </p:txBody>
      </p:sp>
    </p:spTree>
    <p:extLst>
      <p:ext uri="{BB962C8B-B14F-4D97-AF65-F5344CB8AC3E}">
        <p14:creationId xmlns:p14="http://schemas.microsoft.com/office/powerpoint/2010/main" val="3835135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
        <p:nvSpPr>
          <p:cNvPr id="9" name="Title 1"/>
          <p:cNvSpPr txBox="1">
            <a:spLocks/>
          </p:cNvSpPr>
          <p:nvPr/>
        </p:nvSpPr>
        <p:spPr>
          <a:xfrm>
            <a:off x="19182" y="1514033"/>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solidFill>
                  <a:schemeClr val="tx1">
                    <a:lumMod val="65000"/>
                    <a:lumOff val="35000"/>
                  </a:schemeClr>
                </a:solidFill>
                <a:latin typeface="+mn-lt"/>
              </a:rPr>
              <a:t>Pupils should be taught to</a:t>
            </a:r>
            <a:r>
              <a:rPr lang="en-US" sz="2800" dirty="0" smtClean="0">
                <a:solidFill>
                  <a:schemeClr val="tx1">
                    <a:lumMod val="65000"/>
                    <a:lumOff val="35000"/>
                  </a:schemeClr>
                </a:solidFill>
                <a:latin typeface="+mn-lt"/>
              </a:rPr>
              <a:t>:</a:t>
            </a:r>
          </a:p>
          <a:p>
            <a:pPr>
              <a:lnSpc>
                <a:spcPct val="100000"/>
              </a:lnSpc>
            </a:pPr>
            <a:endParaRPr lang="en-US" sz="2800" dirty="0" smtClean="0">
              <a:solidFill>
                <a:schemeClr val="tx1">
                  <a:lumMod val="65000"/>
                  <a:lumOff val="35000"/>
                </a:schemeClr>
              </a:solidFill>
              <a:latin typeface="+mn-lt"/>
            </a:endParaRPr>
          </a:p>
          <a:p>
            <a:pPr marL="457200" indent="-457200">
              <a:lnSpc>
                <a:spcPct val="100000"/>
              </a:lnSpc>
              <a:buFont typeface="Arial" panose="020B0604020202020204" pitchFamily="34" charset="0"/>
              <a:buChar char="•"/>
            </a:pPr>
            <a:r>
              <a:rPr lang="en-US" sz="2800" dirty="0" smtClean="0">
                <a:solidFill>
                  <a:schemeClr val="tx1">
                    <a:lumMod val="65000"/>
                    <a:lumOff val="35000"/>
                  </a:schemeClr>
                </a:solidFill>
                <a:latin typeface="+mn-lt"/>
              </a:rPr>
              <a:t>understand </a:t>
            </a:r>
            <a:r>
              <a:rPr lang="en-US" sz="2800" dirty="0">
                <a:solidFill>
                  <a:schemeClr val="tx1">
                    <a:lumMod val="65000"/>
                    <a:lumOff val="35000"/>
                  </a:schemeClr>
                </a:solidFill>
                <a:latin typeface="+mn-lt"/>
              </a:rPr>
              <a:t>what algorithms are; </a:t>
            </a:r>
          </a:p>
          <a:p>
            <a:pPr>
              <a:lnSpc>
                <a:spcPct val="100000"/>
              </a:lnSpc>
            </a:pPr>
            <a:r>
              <a:rPr lang="en-US" sz="2800" dirty="0" smtClean="0">
                <a:solidFill>
                  <a:schemeClr val="tx1">
                    <a:lumMod val="65000"/>
                    <a:lumOff val="35000"/>
                  </a:schemeClr>
                </a:solidFill>
                <a:latin typeface="+mn-lt"/>
              </a:rPr>
              <a:t>how </a:t>
            </a:r>
            <a:r>
              <a:rPr lang="en-US" sz="2800" dirty="0">
                <a:solidFill>
                  <a:schemeClr val="tx1">
                    <a:lumMod val="65000"/>
                    <a:lumOff val="35000"/>
                  </a:schemeClr>
                </a:solidFill>
                <a:latin typeface="+mn-lt"/>
              </a:rPr>
              <a:t>they are implemented as </a:t>
            </a:r>
            <a:endParaRPr lang="en-US" sz="2800" dirty="0" smtClean="0">
              <a:solidFill>
                <a:schemeClr val="tx1">
                  <a:lumMod val="65000"/>
                  <a:lumOff val="35000"/>
                </a:schemeClr>
              </a:solidFill>
              <a:latin typeface="+mn-lt"/>
            </a:endParaRPr>
          </a:p>
          <a:p>
            <a:pPr>
              <a:lnSpc>
                <a:spcPct val="100000"/>
              </a:lnSpc>
            </a:pPr>
            <a:r>
              <a:rPr lang="en-US" sz="2800" dirty="0" smtClean="0">
                <a:solidFill>
                  <a:schemeClr val="tx1">
                    <a:lumMod val="65000"/>
                    <a:lumOff val="35000"/>
                  </a:schemeClr>
                </a:solidFill>
                <a:latin typeface="+mn-lt"/>
              </a:rPr>
              <a:t>programs </a:t>
            </a:r>
            <a:r>
              <a:rPr lang="en-US" sz="2800" dirty="0">
                <a:solidFill>
                  <a:schemeClr val="tx1">
                    <a:lumMod val="65000"/>
                    <a:lumOff val="35000"/>
                  </a:schemeClr>
                </a:solidFill>
                <a:latin typeface="+mn-lt"/>
              </a:rPr>
              <a:t>on </a:t>
            </a:r>
            <a:r>
              <a:rPr lang="en-US" sz="2800" dirty="0" smtClean="0">
                <a:solidFill>
                  <a:schemeClr val="tx1">
                    <a:lumMod val="65000"/>
                    <a:lumOff val="35000"/>
                  </a:schemeClr>
                </a:solidFill>
                <a:latin typeface="+mn-lt"/>
              </a:rPr>
              <a:t>digital devices</a:t>
            </a:r>
            <a:r>
              <a:rPr lang="en-US" sz="2800" dirty="0">
                <a:solidFill>
                  <a:schemeClr val="tx1">
                    <a:lumMod val="65000"/>
                    <a:lumOff val="35000"/>
                  </a:schemeClr>
                </a:solidFill>
                <a:latin typeface="+mn-lt"/>
              </a:rPr>
              <a:t>; and </a:t>
            </a:r>
            <a:endParaRPr lang="en-US" sz="2800" dirty="0" smtClean="0">
              <a:solidFill>
                <a:schemeClr val="tx1">
                  <a:lumMod val="65000"/>
                  <a:lumOff val="35000"/>
                </a:schemeClr>
              </a:solidFill>
              <a:latin typeface="+mn-lt"/>
            </a:endParaRPr>
          </a:p>
          <a:p>
            <a:pPr>
              <a:lnSpc>
                <a:spcPct val="100000"/>
              </a:lnSpc>
            </a:pPr>
            <a:r>
              <a:rPr lang="en-US" sz="2800" dirty="0" smtClean="0">
                <a:solidFill>
                  <a:schemeClr val="tx1">
                    <a:lumMod val="65000"/>
                    <a:lumOff val="35000"/>
                  </a:schemeClr>
                </a:solidFill>
                <a:latin typeface="+mn-lt"/>
              </a:rPr>
              <a:t>that </a:t>
            </a:r>
            <a:r>
              <a:rPr lang="en-US" sz="2800" dirty="0">
                <a:solidFill>
                  <a:schemeClr val="tx1">
                    <a:lumMod val="65000"/>
                    <a:lumOff val="35000"/>
                  </a:schemeClr>
                </a:solidFill>
                <a:latin typeface="+mn-lt"/>
              </a:rPr>
              <a:t>programs execute by following </a:t>
            </a:r>
            <a:endParaRPr lang="en-US" sz="2800" dirty="0" smtClean="0">
              <a:solidFill>
                <a:schemeClr val="tx1">
                  <a:lumMod val="65000"/>
                  <a:lumOff val="35000"/>
                </a:schemeClr>
              </a:solidFill>
              <a:latin typeface="+mn-lt"/>
            </a:endParaRPr>
          </a:p>
          <a:p>
            <a:pPr>
              <a:lnSpc>
                <a:spcPct val="100000"/>
              </a:lnSpc>
            </a:pPr>
            <a:r>
              <a:rPr lang="en-US" sz="2800" dirty="0">
                <a:solidFill>
                  <a:schemeClr val="tx1">
                    <a:lumMod val="65000"/>
                    <a:lumOff val="35000"/>
                  </a:schemeClr>
                </a:solidFill>
                <a:latin typeface="+mn-lt"/>
              </a:rPr>
              <a:t>p</a:t>
            </a:r>
            <a:r>
              <a:rPr lang="en-US" sz="2800" dirty="0" smtClean="0">
                <a:solidFill>
                  <a:schemeClr val="tx1">
                    <a:lumMod val="65000"/>
                    <a:lumOff val="35000"/>
                  </a:schemeClr>
                </a:solidFill>
                <a:latin typeface="+mn-lt"/>
              </a:rPr>
              <a:t>recise and unambiguous instructions</a:t>
            </a:r>
          </a:p>
          <a:p>
            <a:pPr marL="457200" indent="-457200">
              <a:lnSpc>
                <a:spcPct val="100000"/>
              </a:lnSpc>
              <a:buFont typeface="Arial" panose="020B0604020202020204" pitchFamily="34" charset="0"/>
              <a:buChar char="•"/>
            </a:pPr>
            <a:r>
              <a:rPr lang="en-US" sz="2800" dirty="0" smtClean="0">
                <a:solidFill>
                  <a:schemeClr val="tx1">
                    <a:lumMod val="65000"/>
                    <a:lumOff val="35000"/>
                  </a:schemeClr>
                </a:solidFill>
                <a:latin typeface="+mn-lt"/>
              </a:rPr>
              <a:t>create </a:t>
            </a:r>
            <a:r>
              <a:rPr lang="en-US" sz="2800" dirty="0">
                <a:solidFill>
                  <a:schemeClr val="tx1">
                    <a:lumMod val="65000"/>
                    <a:lumOff val="35000"/>
                  </a:schemeClr>
                </a:solidFill>
                <a:latin typeface="+mn-lt"/>
              </a:rPr>
              <a:t>and debug simple </a:t>
            </a:r>
            <a:r>
              <a:rPr lang="en-US" sz="2800" dirty="0" smtClean="0">
                <a:solidFill>
                  <a:schemeClr val="tx1">
                    <a:lumMod val="65000"/>
                    <a:lumOff val="35000"/>
                  </a:schemeClr>
                </a:solidFill>
                <a:latin typeface="+mn-lt"/>
              </a:rPr>
              <a:t>programs</a:t>
            </a:r>
          </a:p>
          <a:p>
            <a:pPr marL="457200" indent="-457200">
              <a:lnSpc>
                <a:spcPct val="100000"/>
              </a:lnSpc>
              <a:buFont typeface="Arial" panose="020B0604020202020204" pitchFamily="34" charset="0"/>
              <a:buChar char="•"/>
            </a:pPr>
            <a:r>
              <a:rPr lang="en-US" sz="2800" dirty="0" smtClean="0">
                <a:solidFill>
                  <a:schemeClr val="tx1">
                    <a:lumMod val="65000"/>
                    <a:lumOff val="35000"/>
                  </a:schemeClr>
                </a:solidFill>
                <a:latin typeface="+mn-lt"/>
              </a:rPr>
              <a:t>use </a:t>
            </a:r>
            <a:r>
              <a:rPr lang="en-US" sz="2800" dirty="0">
                <a:solidFill>
                  <a:schemeClr val="tx1">
                    <a:lumMod val="65000"/>
                    <a:lumOff val="35000"/>
                  </a:schemeClr>
                </a:solidFill>
                <a:latin typeface="+mn-lt"/>
              </a:rPr>
              <a:t>logical reasoning to predict the </a:t>
            </a:r>
            <a:r>
              <a:rPr lang="en-US" sz="2800" dirty="0" err="1">
                <a:solidFill>
                  <a:schemeClr val="tx1">
                    <a:lumMod val="65000"/>
                    <a:lumOff val="35000"/>
                  </a:schemeClr>
                </a:solidFill>
                <a:latin typeface="+mn-lt"/>
              </a:rPr>
              <a:t>behaviour</a:t>
            </a:r>
            <a:r>
              <a:rPr lang="en-US" sz="2800" dirty="0">
                <a:solidFill>
                  <a:schemeClr val="tx1">
                    <a:lumMod val="65000"/>
                    <a:lumOff val="35000"/>
                  </a:schemeClr>
                </a:solidFill>
                <a:latin typeface="+mn-lt"/>
              </a:rPr>
              <a:t> of simple </a:t>
            </a:r>
            <a:r>
              <a:rPr lang="en-US" sz="2800" dirty="0" smtClean="0">
                <a:solidFill>
                  <a:schemeClr val="tx1">
                    <a:lumMod val="65000"/>
                    <a:lumOff val="35000"/>
                  </a:schemeClr>
                </a:solidFill>
                <a:latin typeface="+mn-lt"/>
              </a:rPr>
              <a:t>programs</a:t>
            </a:r>
            <a:endParaRPr lang="en-US" sz="2800" dirty="0" smtClean="0">
              <a:solidFill>
                <a:schemeClr val="tx1">
                  <a:lumMod val="50000"/>
                  <a:lumOff val="50000"/>
                </a:schemeClr>
              </a:solidFill>
              <a:latin typeface="+mn-lt"/>
            </a:endParaRP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sp>
        <p:nvSpPr>
          <p:cNvPr id="3" name="TextBox 2"/>
          <p:cNvSpPr txBox="1"/>
          <p:nvPr/>
        </p:nvSpPr>
        <p:spPr>
          <a:xfrm>
            <a:off x="19182" y="1482725"/>
            <a:ext cx="2366738" cy="646331"/>
          </a:xfrm>
          <a:prstGeom prst="rect">
            <a:avLst/>
          </a:prstGeom>
          <a:noFill/>
        </p:spPr>
        <p:txBody>
          <a:bodyPr wrap="none" rtlCol="0">
            <a:spAutoFit/>
          </a:bodyPr>
          <a:lstStyle/>
          <a:p>
            <a:r>
              <a:rPr lang="en-GB" sz="3600" b="1" dirty="0" smtClean="0">
                <a:solidFill>
                  <a:schemeClr val="tx1">
                    <a:lumMod val="65000"/>
                    <a:lumOff val="35000"/>
                  </a:schemeClr>
                </a:solidFill>
              </a:rPr>
              <a:t>Key Stage 1</a:t>
            </a:r>
            <a:endParaRPr lang="en-GB" sz="3600" b="1" dirty="0">
              <a:solidFill>
                <a:schemeClr val="tx1">
                  <a:lumMod val="65000"/>
                  <a:lumOff val="35000"/>
                </a:schemeClr>
              </a:solidFill>
            </a:endParaRPr>
          </a:p>
        </p:txBody>
      </p:sp>
      <p:sp>
        <p:nvSpPr>
          <p:cNvPr id="4" name="Freeform 3"/>
          <p:cNvSpPr/>
          <p:nvPr/>
        </p:nvSpPr>
        <p:spPr>
          <a:xfrm>
            <a:off x="434715" y="5576341"/>
            <a:ext cx="8095226" cy="680176"/>
          </a:xfrm>
          <a:custGeom>
            <a:avLst/>
            <a:gdLst>
              <a:gd name="connsiteX0" fmla="*/ 0 w 8095226"/>
              <a:gd name="connsiteY0" fmla="*/ 614597 h 680176"/>
              <a:gd name="connsiteX1" fmla="*/ 74951 w 8095226"/>
              <a:gd name="connsiteY1" fmla="*/ 569626 h 680176"/>
              <a:gd name="connsiteX2" fmla="*/ 119921 w 8095226"/>
              <a:gd name="connsiteY2" fmla="*/ 524656 h 680176"/>
              <a:gd name="connsiteX3" fmla="*/ 194872 w 8095226"/>
              <a:gd name="connsiteY3" fmla="*/ 464695 h 680176"/>
              <a:gd name="connsiteX4" fmla="*/ 224852 w 8095226"/>
              <a:gd name="connsiteY4" fmla="*/ 404734 h 680176"/>
              <a:gd name="connsiteX5" fmla="*/ 269823 w 8095226"/>
              <a:gd name="connsiteY5" fmla="*/ 374754 h 680176"/>
              <a:gd name="connsiteX6" fmla="*/ 284813 w 8095226"/>
              <a:gd name="connsiteY6" fmla="*/ 329784 h 680176"/>
              <a:gd name="connsiteX7" fmla="*/ 314793 w 8095226"/>
              <a:gd name="connsiteY7" fmla="*/ 284813 h 680176"/>
              <a:gd name="connsiteX8" fmla="*/ 389744 w 8095226"/>
              <a:gd name="connsiteY8" fmla="*/ 224852 h 680176"/>
              <a:gd name="connsiteX9" fmla="*/ 524655 w 8095226"/>
              <a:gd name="connsiteY9" fmla="*/ 194872 h 680176"/>
              <a:gd name="connsiteX10" fmla="*/ 614596 w 8095226"/>
              <a:gd name="connsiteY10" fmla="*/ 134911 h 680176"/>
              <a:gd name="connsiteX11" fmla="*/ 674557 w 8095226"/>
              <a:gd name="connsiteY11" fmla="*/ 89941 h 680176"/>
              <a:gd name="connsiteX12" fmla="*/ 674557 w 8095226"/>
              <a:gd name="connsiteY12" fmla="*/ 239843 h 680176"/>
              <a:gd name="connsiteX13" fmla="*/ 629587 w 8095226"/>
              <a:gd name="connsiteY13" fmla="*/ 269823 h 680176"/>
              <a:gd name="connsiteX14" fmla="*/ 539646 w 8095226"/>
              <a:gd name="connsiteY14" fmla="*/ 389744 h 680176"/>
              <a:gd name="connsiteX15" fmla="*/ 479685 w 8095226"/>
              <a:gd name="connsiteY15" fmla="*/ 479685 h 680176"/>
              <a:gd name="connsiteX16" fmla="*/ 449705 w 8095226"/>
              <a:gd name="connsiteY16" fmla="*/ 509666 h 680176"/>
              <a:gd name="connsiteX17" fmla="*/ 449705 w 8095226"/>
              <a:gd name="connsiteY17" fmla="*/ 674557 h 680176"/>
              <a:gd name="connsiteX18" fmla="*/ 599606 w 8095226"/>
              <a:gd name="connsiteY18" fmla="*/ 659567 h 680176"/>
              <a:gd name="connsiteX19" fmla="*/ 614596 w 8095226"/>
              <a:gd name="connsiteY19" fmla="*/ 614597 h 680176"/>
              <a:gd name="connsiteX20" fmla="*/ 644577 w 8095226"/>
              <a:gd name="connsiteY20" fmla="*/ 584616 h 680176"/>
              <a:gd name="connsiteX21" fmla="*/ 674557 w 8095226"/>
              <a:gd name="connsiteY21" fmla="*/ 524656 h 680176"/>
              <a:gd name="connsiteX22" fmla="*/ 704537 w 8095226"/>
              <a:gd name="connsiteY22" fmla="*/ 479685 h 680176"/>
              <a:gd name="connsiteX23" fmla="*/ 779488 w 8095226"/>
              <a:gd name="connsiteY23" fmla="*/ 329784 h 680176"/>
              <a:gd name="connsiteX24" fmla="*/ 869429 w 8095226"/>
              <a:gd name="connsiteY24" fmla="*/ 119921 h 680176"/>
              <a:gd name="connsiteX25" fmla="*/ 944380 w 8095226"/>
              <a:gd name="connsiteY25" fmla="*/ 44970 h 680176"/>
              <a:gd name="connsiteX26" fmla="*/ 1004341 w 8095226"/>
              <a:gd name="connsiteY26" fmla="*/ 134911 h 680176"/>
              <a:gd name="connsiteX27" fmla="*/ 1064301 w 8095226"/>
              <a:gd name="connsiteY27" fmla="*/ 569626 h 680176"/>
              <a:gd name="connsiteX28" fmla="*/ 1124262 w 8095226"/>
              <a:gd name="connsiteY28" fmla="*/ 554636 h 680176"/>
              <a:gd name="connsiteX29" fmla="*/ 1184223 w 8095226"/>
              <a:gd name="connsiteY29" fmla="*/ 464695 h 680176"/>
              <a:gd name="connsiteX30" fmla="*/ 1229193 w 8095226"/>
              <a:gd name="connsiteY30" fmla="*/ 434715 h 680176"/>
              <a:gd name="connsiteX31" fmla="*/ 1304144 w 8095226"/>
              <a:gd name="connsiteY31" fmla="*/ 344774 h 680176"/>
              <a:gd name="connsiteX32" fmla="*/ 1484026 w 8095226"/>
              <a:gd name="connsiteY32" fmla="*/ 164892 h 680176"/>
              <a:gd name="connsiteX33" fmla="*/ 1543987 w 8095226"/>
              <a:gd name="connsiteY33" fmla="*/ 104931 h 680176"/>
              <a:gd name="connsiteX34" fmla="*/ 1633928 w 8095226"/>
              <a:gd name="connsiteY34" fmla="*/ 29980 h 680176"/>
              <a:gd name="connsiteX35" fmla="*/ 1693888 w 8095226"/>
              <a:gd name="connsiteY35" fmla="*/ 179882 h 680176"/>
              <a:gd name="connsiteX36" fmla="*/ 1828800 w 8095226"/>
              <a:gd name="connsiteY36" fmla="*/ 224852 h 680176"/>
              <a:gd name="connsiteX37" fmla="*/ 2128603 w 8095226"/>
              <a:gd name="connsiteY37" fmla="*/ 209862 h 680176"/>
              <a:gd name="connsiteX38" fmla="*/ 2338465 w 8095226"/>
              <a:gd name="connsiteY38" fmla="*/ 179882 h 680176"/>
              <a:gd name="connsiteX39" fmla="*/ 2368446 w 8095226"/>
              <a:gd name="connsiteY39" fmla="*/ 149902 h 680176"/>
              <a:gd name="connsiteX40" fmla="*/ 2638269 w 8095226"/>
              <a:gd name="connsiteY40" fmla="*/ 179882 h 680176"/>
              <a:gd name="connsiteX41" fmla="*/ 2893101 w 8095226"/>
              <a:gd name="connsiteY41" fmla="*/ 164892 h 680176"/>
              <a:gd name="connsiteX42" fmla="*/ 2938072 w 8095226"/>
              <a:gd name="connsiteY42" fmla="*/ 119921 h 680176"/>
              <a:gd name="connsiteX43" fmla="*/ 2998033 w 8095226"/>
              <a:gd name="connsiteY43" fmla="*/ 89941 h 680176"/>
              <a:gd name="connsiteX44" fmla="*/ 3087974 w 8095226"/>
              <a:gd name="connsiteY44" fmla="*/ 14990 h 680176"/>
              <a:gd name="connsiteX45" fmla="*/ 3132944 w 8095226"/>
              <a:gd name="connsiteY45" fmla="*/ 0 h 680176"/>
              <a:gd name="connsiteX46" fmla="*/ 3177915 w 8095226"/>
              <a:gd name="connsiteY46" fmla="*/ 149902 h 680176"/>
              <a:gd name="connsiteX47" fmla="*/ 3192905 w 8095226"/>
              <a:gd name="connsiteY47" fmla="*/ 209862 h 680176"/>
              <a:gd name="connsiteX48" fmla="*/ 3222885 w 8095226"/>
              <a:gd name="connsiteY48" fmla="*/ 329784 h 680176"/>
              <a:gd name="connsiteX49" fmla="*/ 3252865 w 8095226"/>
              <a:gd name="connsiteY49" fmla="*/ 209862 h 680176"/>
              <a:gd name="connsiteX50" fmla="*/ 3267855 w 8095226"/>
              <a:gd name="connsiteY50" fmla="*/ 164892 h 680176"/>
              <a:gd name="connsiteX51" fmla="*/ 3297836 w 8095226"/>
              <a:gd name="connsiteY51" fmla="*/ 134911 h 680176"/>
              <a:gd name="connsiteX52" fmla="*/ 3477718 w 8095226"/>
              <a:gd name="connsiteY52" fmla="*/ 194872 h 680176"/>
              <a:gd name="connsiteX53" fmla="*/ 3492708 w 8095226"/>
              <a:gd name="connsiteY53" fmla="*/ 239843 h 680176"/>
              <a:gd name="connsiteX54" fmla="*/ 3537678 w 8095226"/>
              <a:gd name="connsiteY54" fmla="*/ 269823 h 680176"/>
              <a:gd name="connsiteX55" fmla="*/ 3597639 w 8095226"/>
              <a:gd name="connsiteY55" fmla="*/ 329784 h 680176"/>
              <a:gd name="connsiteX56" fmla="*/ 3687580 w 8095226"/>
              <a:gd name="connsiteY56" fmla="*/ 314793 h 680176"/>
              <a:gd name="connsiteX57" fmla="*/ 3732551 w 8095226"/>
              <a:gd name="connsiteY57" fmla="*/ 269823 h 680176"/>
              <a:gd name="connsiteX58" fmla="*/ 3777521 w 8095226"/>
              <a:gd name="connsiteY58" fmla="*/ 239843 h 680176"/>
              <a:gd name="connsiteX59" fmla="*/ 3882452 w 8095226"/>
              <a:gd name="connsiteY59" fmla="*/ 164892 h 680176"/>
              <a:gd name="connsiteX60" fmla="*/ 3927423 w 8095226"/>
              <a:gd name="connsiteY60" fmla="*/ 134911 h 680176"/>
              <a:gd name="connsiteX61" fmla="*/ 4077324 w 8095226"/>
              <a:gd name="connsiteY61" fmla="*/ 134911 h 680176"/>
              <a:gd name="connsiteX62" fmla="*/ 4122295 w 8095226"/>
              <a:gd name="connsiteY62" fmla="*/ 209862 h 680176"/>
              <a:gd name="connsiteX63" fmla="*/ 4137285 w 8095226"/>
              <a:gd name="connsiteY63" fmla="*/ 269823 h 680176"/>
              <a:gd name="connsiteX64" fmla="*/ 4182255 w 8095226"/>
              <a:gd name="connsiteY64" fmla="*/ 254833 h 680176"/>
              <a:gd name="connsiteX65" fmla="*/ 4257206 w 8095226"/>
              <a:gd name="connsiteY65" fmla="*/ 179882 h 680176"/>
              <a:gd name="connsiteX66" fmla="*/ 4287187 w 8095226"/>
              <a:gd name="connsiteY66" fmla="*/ 149902 h 680176"/>
              <a:gd name="connsiteX67" fmla="*/ 4377128 w 8095226"/>
              <a:gd name="connsiteY67" fmla="*/ 104931 h 680176"/>
              <a:gd name="connsiteX68" fmla="*/ 4452078 w 8095226"/>
              <a:gd name="connsiteY68" fmla="*/ 134911 h 680176"/>
              <a:gd name="connsiteX69" fmla="*/ 4512039 w 8095226"/>
              <a:gd name="connsiteY69" fmla="*/ 209862 h 680176"/>
              <a:gd name="connsiteX70" fmla="*/ 4542019 w 8095226"/>
              <a:gd name="connsiteY70" fmla="*/ 239843 h 680176"/>
              <a:gd name="connsiteX71" fmla="*/ 4601980 w 8095226"/>
              <a:gd name="connsiteY71" fmla="*/ 329784 h 680176"/>
              <a:gd name="connsiteX72" fmla="*/ 4661941 w 8095226"/>
              <a:gd name="connsiteY72" fmla="*/ 344774 h 680176"/>
              <a:gd name="connsiteX73" fmla="*/ 4676931 w 8095226"/>
              <a:gd name="connsiteY73" fmla="*/ 179882 h 680176"/>
              <a:gd name="connsiteX74" fmla="*/ 4706911 w 8095226"/>
              <a:gd name="connsiteY74" fmla="*/ 59961 h 680176"/>
              <a:gd name="connsiteX75" fmla="*/ 4781862 w 8095226"/>
              <a:gd name="connsiteY75" fmla="*/ 44970 h 680176"/>
              <a:gd name="connsiteX76" fmla="*/ 4961744 w 8095226"/>
              <a:gd name="connsiteY76" fmla="*/ 59961 h 680176"/>
              <a:gd name="connsiteX77" fmla="*/ 5006715 w 8095226"/>
              <a:gd name="connsiteY77" fmla="*/ 89941 h 680176"/>
              <a:gd name="connsiteX78" fmla="*/ 5096655 w 8095226"/>
              <a:gd name="connsiteY78" fmla="*/ 134911 h 680176"/>
              <a:gd name="connsiteX79" fmla="*/ 5156616 w 8095226"/>
              <a:gd name="connsiteY79" fmla="*/ 209862 h 680176"/>
              <a:gd name="connsiteX80" fmla="*/ 5246557 w 8095226"/>
              <a:gd name="connsiteY80" fmla="*/ 239843 h 680176"/>
              <a:gd name="connsiteX81" fmla="*/ 5291528 w 8095226"/>
              <a:gd name="connsiteY81" fmla="*/ 209862 h 680176"/>
              <a:gd name="connsiteX82" fmla="*/ 5321508 w 8095226"/>
              <a:gd name="connsiteY82" fmla="*/ 164892 h 680176"/>
              <a:gd name="connsiteX83" fmla="*/ 5501390 w 8095226"/>
              <a:gd name="connsiteY83" fmla="*/ 179882 h 680176"/>
              <a:gd name="connsiteX84" fmla="*/ 5531370 w 8095226"/>
              <a:gd name="connsiteY84" fmla="*/ 299803 h 680176"/>
              <a:gd name="connsiteX85" fmla="*/ 5546360 w 8095226"/>
              <a:gd name="connsiteY85" fmla="*/ 344774 h 680176"/>
              <a:gd name="connsiteX86" fmla="*/ 5591331 w 8095226"/>
              <a:gd name="connsiteY86" fmla="*/ 359764 h 680176"/>
              <a:gd name="connsiteX87" fmla="*/ 5621311 w 8095226"/>
              <a:gd name="connsiteY87" fmla="*/ 314793 h 680176"/>
              <a:gd name="connsiteX88" fmla="*/ 5666282 w 8095226"/>
              <a:gd name="connsiteY88" fmla="*/ 254833 h 680176"/>
              <a:gd name="connsiteX89" fmla="*/ 5696262 w 8095226"/>
              <a:gd name="connsiteY89" fmla="*/ 179882 h 680176"/>
              <a:gd name="connsiteX90" fmla="*/ 5741233 w 8095226"/>
              <a:gd name="connsiteY90" fmla="*/ 134911 h 680176"/>
              <a:gd name="connsiteX91" fmla="*/ 5816183 w 8095226"/>
              <a:gd name="connsiteY91" fmla="*/ 44970 h 680176"/>
              <a:gd name="connsiteX92" fmla="*/ 5936105 w 8095226"/>
              <a:gd name="connsiteY92" fmla="*/ 104931 h 680176"/>
              <a:gd name="connsiteX93" fmla="*/ 5966085 w 8095226"/>
              <a:gd name="connsiteY93" fmla="*/ 194872 h 680176"/>
              <a:gd name="connsiteX94" fmla="*/ 5981075 w 8095226"/>
              <a:gd name="connsiteY94" fmla="*/ 239843 h 680176"/>
              <a:gd name="connsiteX95" fmla="*/ 6086006 w 8095226"/>
              <a:gd name="connsiteY95" fmla="*/ 269823 h 680176"/>
              <a:gd name="connsiteX96" fmla="*/ 6160957 w 8095226"/>
              <a:gd name="connsiteY96" fmla="*/ 329784 h 680176"/>
              <a:gd name="connsiteX97" fmla="*/ 6205928 w 8095226"/>
              <a:gd name="connsiteY97" fmla="*/ 314793 h 680176"/>
              <a:gd name="connsiteX98" fmla="*/ 6220918 w 8095226"/>
              <a:gd name="connsiteY98" fmla="*/ 269823 h 680176"/>
              <a:gd name="connsiteX99" fmla="*/ 6235908 w 8095226"/>
              <a:gd name="connsiteY99" fmla="*/ 194872 h 680176"/>
              <a:gd name="connsiteX100" fmla="*/ 6295869 w 8095226"/>
              <a:gd name="connsiteY100" fmla="*/ 179882 h 680176"/>
              <a:gd name="connsiteX101" fmla="*/ 6565692 w 8095226"/>
              <a:gd name="connsiteY101" fmla="*/ 194872 h 680176"/>
              <a:gd name="connsiteX102" fmla="*/ 6715593 w 8095226"/>
              <a:gd name="connsiteY102" fmla="*/ 194872 h 680176"/>
              <a:gd name="connsiteX103" fmla="*/ 6745574 w 8095226"/>
              <a:gd name="connsiteY103" fmla="*/ 164892 h 680176"/>
              <a:gd name="connsiteX104" fmla="*/ 6970426 w 8095226"/>
              <a:gd name="connsiteY104" fmla="*/ 164892 h 680176"/>
              <a:gd name="connsiteX105" fmla="*/ 7015396 w 8095226"/>
              <a:gd name="connsiteY105" fmla="*/ 179882 h 680176"/>
              <a:gd name="connsiteX106" fmla="*/ 7045377 w 8095226"/>
              <a:gd name="connsiteY106" fmla="*/ 209862 h 680176"/>
              <a:gd name="connsiteX107" fmla="*/ 7150308 w 8095226"/>
              <a:gd name="connsiteY107" fmla="*/ 179882 h 680176"/>
              <a:gd name="connsiteX108" fmla="*/ 7195278 w 8095226"/>
              <a:gd name="connsiteY108" fmla="*/ 149902 h 680176"/>
              <a:gd name="connsiteX109" fmla="*/ 7285219 w 8095226"/>
              <a:gd name="connsiteY109" fmla="*/ 119921 h 680176"/>
              <a:gd name="connsiteX110" fmla="*/ 7360170 w 8095226"/>
              <a:gd name="connsiteY110" fmla="*/ 149902 h 680176"/>
              <a:gd name="connsiteX111" fmla="*/ 7375160 w 8095226"/>
              <a:gd name="connsiteY111" fmla="*/ 224852 h 680176"/>
              <a:gd name="connsiteX112" fmla="*/ 7420131 w 8095226"/>
              <a:gd name="connsiteY112" fmla="*/ 254833 h 680176"/>
              <a:gd name="connsiteX113" fmla="*/ 7495082 w 8095226"/>
              <a:gd name="connsiteY113" fmla="*/ 344774 h 680176"/>
              <a:gd name="connsiteX114" fmla="*/ 7540052 w 8095226"/>
              <a:gd name="connsiteY114" fmla="*/ 359764 h 680176"/>
              <a:gd name="connsiteX115" fmla="*/ 7555042 w 8095226"/>
              <a:gd name="connsiteY115" fmla="*/ 299803 h 680176"/>
              <a:gd name="connsiteX116" fmla="*/ 7644983 w 8095226"/>
              <a:gd name="connsiteY116" fmla="*/ 224852 h 680176"/>
              <a:gd name="connsiteX117" fmla="*/ 7719934 w 8095226"/>
              <a:gd name="connsiteY117" fmla="*/ 149902 h 680176"/>
              <a:gd name="connsiteX118" fmla="*/ 7749915 w 8095226"/>
              <a:gd name="connsiteY118" fmla="*/ 119921 h 680176"/>
              <a:gd name="connsiteX119" fmla="*/ 7839855 w 8095226"/>
              <a:gd name="connsiteY119" fmla="*/ 44970 h 680176"/>
              <a:gd name="connsiteX120" fmla="*/ 7959777 w 8095226"/>
              <a:gd name="connsiteY120" fmla="*/ 59961 h 680176"/>
              <a:gd name="connsiteX121" fmla="*/ 8019737 w 8095226"/>
              <a:gd name="connsiteY121" fmla="*/ 149902 h 680176"/>
              <a:gd name="connsiteX122" fmla="*/ 8049718 w 8095226"/>
              <a:gd name="connsiteY122" fmla="*/ 194872 h 680176"/>
              <a:gd name="connsiteX123" fmla="*/ 8094688 w 8095226"/>
              <a:gd name="connsiteY123" fmla="*/ 284813 h 680176"/>
              <a:gd name="connsiteX124" fmla="*/ 8094688 w 8095226"/>
              <a:gd name="connsiteY124" fmla="*/ 299803 h 68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8095226" h="680176">
                <a:moveTo>
                  <a:pt x="0" y="614597"/>
                </a:moveTo>
                <a:cubicBezTo>
                  <a:pt x="24984" y="599607"/>
                  <a:pt x="51642" y="587107"/>
                  <a:pt x="74951" y="569626"/>
                </a:cubicBezTo>
                <a:cubicBezTo>
                  <a:pt x="91910" y="556907"/>
                  <a:pt x="103967" y="538616"/>
                  <a:pt x="119921" y="524656"/>
                </a:cubicBezTo>
                <a:cubicBezTo>
                  <a:pt x="143999" y="503587"/>
                  <a:pt x="169888" y="484682"/>
                  <a:pt x="194872" y="464695"/>
                </a:cubicBezTo>
                <a:cubicBezTo>
                  <a:pt x="204865" y="444708"/>
                  <a:pt x="210546" y="421901"/>
                  <a:pt x="224852" y="404734"/>
                </a:cubicBezTo>
                <a:cubicBezTo>
                  <a:pt x="236386" y="390894"/>
                  <a:pt x="258568" y="388822"/>
                  <a:pt x="269823" y="374754"/>
                </a:cubicBezTo>
                <a:cubicBezTo>
                  <a:pt x="279694" y="362416"/>
                  <a:pt x="277747" y="343917"/>
                  <a:pt x="284813" y="329784"/>
                </a:cubicBezTo>
                <a:cubicBezTo>
                  <a:pt x="292870" y="313670"/>
                  <a:pt x="303538" y="298881"/>
                  <a:pt x="314793" y="284813"/>
                </a:cubicBezTo>
                <a:cubicBezTo>
                  <a:pt x="331610" y="263792"/>
                  <a:pt x="366036" y="235013"/>
                  <a:pt x="389744" y="224852"/>
                </a:cubicBezTo>
                <a:cubicBezTo>
                  <a:pt x="408265" y="216914"/>
                  <a:pt x="511318" y="197539"/>
                  <a:pt x="524655" y="194872"/>
                </a:cubicBezTo>
                <a:cubicBezTo>
                  <a:pt x="585743" y="133786"/>
                  <a:pt x="517795" y="195412"/>
                  <a:pt x="614596" y="134911"/>
                </a:cubicBezTo>
                <a:cubicBezTo>
                  <a:pt x="635782" y="121670"/>
                  <a:pt x="654570" y="104931"/>
                  <a:pt x="674557" y="89941"/>
                </a:cubicBezTo>
                <a:cubicBezTo>
                  <a:pt x="693751" y="147522"/>
                  <a:pt x="707366" y="166022"/>
                  <a:pt x="674557" y="239843"/>
                </a:cubicBezTo>
                <a:cubicBezTo>
                  <a:pt x="667240" y="256306"/>
                  <a:pt x="641639" y="256432"/>
                  <a:pt x="629587" y="269823"/>
                </a:cubicBezTo>
                <a:cubicBezTo>
                  <a:pt x="596161" y="306963"/>
                  <a:pt x="567363" y="348169"/>
                  <a:pt x="539646" y="389744"/>
                </a:cubicBezTo>
                <a:cubicBezTo>
                  <a:pt x="519659" y="419724"/>
                  <a:pt x="505163" y="454206"/>
                  <a:pt x="479685" y="479685"/>
                </a:cubicBezTo>
                <a:lnTo>
                  <a:pt x="449705" y="509666"/>
                </a:lnTo>
                <a:cubicBezTo>
                  <a:pt x="448735" y="515483"/>
                  <a:pt x="413490" y="661388"/>
                  <a:pt x="449705" y="674557"/>
                </a:cubicBezTo>
                <a:cubicBezTo>
                  <a:pt x="496898" y="691718"/>
                  <a:pt x="549639" y="664564"/>
                  <a:pt x="599606" y="659567"/>
                </a:cubicBezTo>
                <a:cubicBezTo>
                  <a:pt x="604603" y="644577"/>
                  <a:pt x="606466" y="628146"/>
                  <a:pt x="614596" y="614597"/>
                </a:cubicBezTo>
                <a:cubicBezTo>
                  <a:pt x="621868" y="602478"/>
                  <a:pt x="636737" y="596375"/>
                  <a:pt x="644577" y="584616"/>
                </a:cubicBezTo>
                <a:cubicBezTo>
                  <a:pt x="656972" y="566023"/>
                  <a:pt x="663470" y="544058"/>
                  <a:pt x="674557" y="524656"/>
                </a:cubicBezTo>
                <a:cubicBezTo>
                  <a:pt x="683495" y="509014"/>
                  <a:pt x="697220" y="496148"/>
                  <a:pt x="704537" y="479685"/>
                </a:cubicBezTo>
                <a:cubicBezTo>
                  <a:pt x="773410" y="324721"/>
                  <a:pt x="691056" y="447693"/>
                  <a:pt x="779488" y="329784"/>
                </a:cubicBezTo>
                <a:cubicBezTo>
                  <a:pt x="797405" y="276035"/>
                  <a:pt x="832385" y="156965"/>
                  <a:pt x="869429" y="119921"/>
                </a:cubicBezTo>
                <a:lnTo>
                  <a:pt x="944380" y="44970"/>
                </a:lnTo>
                <a:cubicBezTo>
                  <a:pt x="1005541" y="65358"/>
                  <a:pt x="999120" y="48756"/>
                  <a:pt x="1004341" y="134911"/>
                </a:cubicBezTo>
                <a:cubicBezTo>
                  <a:pt x="1030959" y="574115"/>
                  <a:pt x="885269" y="509949"/>
                  <a:pt x="1064301" y="569626"/>
                </a:cubicBezTo>
                <a:cubicBezTo>
                  <a:pt x="1084288" y="564629"/>
                  <a:pt x="1108757" y="568203"/>
                  <a:pt x="1124262" y="554636"/>
                </a:cubicBezTo>
                <a:cubicBezTo>
                  <a:pt x="1151379" y="530909"/>
                  <a:pt x="1154243" y="484682"/>
                  <a:pt x="1184223" y="464695"/>
                </a:cubicBezTo>
                <a:lnTo>
                  <a:pt x="1229193" y="434715"/>
                </a:lnTo>
                <a:cubicBezTo>
                  <a:pt x="1298961" y="330063"/>
                  <a:pt x="1213455" y="451953"/>
                  <a:pt x="1304144" y="344774"/>
                </a:cubicBezTo>
                <a:cubicBezTo>
                  <a:pt x="1451412" y="170729"/>
                  <a:pt x="1362156" y="225826"/>
                  <a:pt x="1484026" y="164892"/>
                </a:cubicBezTo>
                <a:cubicBezTo>
                  <a:pt x="1504013" y="144905"/>
                  <a:pt x="1522526" y="123326"/>
                  <a:pt x="1543987" y="104931"/>
                </a:cubicBezTo>
                <a:cubicBezTo>
                  <a:pt x="1690076" y="-20289"/>
                  <a:pt x="1477985" y="185923"/>
                  <a:pt x="1633928" y="29980"/>
                </a:cubicBezTo>
                <a:cubicBezTo>
                  <a:pt x="1731174" y="62395"/>
                  <a:pt x="1650376" y="20340"/>
                  <a:pt x="1693888" y="179882"/>
                </a:cubicBezTo>
                <a:cubicBezTo>
                  <a:pt x="1707257" y="228903"/>
                  <a:pt x="1813866" y="222719"/>
                  <a:pt x="1828800" y="224852"/>
                </a:cubicBezTo>
                <a:lnTo>
                  <a:pt x="2128603" y="209862"/>
                </a:lnTo>
                <a:cubicBezTo>
                  <a:pt x="2291497" y="199353"/>
                  <a:pt x="2246214" y="210632"/>
                  <a:pt x="2338465" y="179882"/>
                </a:cubicBezTo>
                <a:cubicBezTo>
                  <a:pt x="2348459" y="169889"/>
                  <a:pt x="2354337" y="150732"/>
                  <a:pt x="2368446" y="149902"/>
                </a:cubicBezTo>
                <a:cubicBezTo>
                  <a:pt x="2532066" y="140277"/>
                  <a:pt x="2538233" y="146537"/>
                  <a:pt x="2638269" y="179882"/>
                </a:cubicBezTo>
                <a:cubicBezTo>
                  <a:pt x="2723213" y="174885"/>
                  <a:pt x="2809663" y="181580"/>
                  <a:pt x="2893101" y="164892"/>
                </a:cubicBezTo>
                <a:cubicBezTo>
                  <a:pt x="2913889" y="160734"/>
                  <a:pt x="2920821" y="132243"/>
                  <a:pt x="2938072" y="119921"/>
                </a:cubicBezTo>
                <a:cubicBezTo>
                  <a:pt x="2956256" y="106933"/>
                  <a:pt x="2978046" y="99934"/>
                  <a:pt x="2998033" y="89941"/>
                </a:cubicBezTo>
                <a:cubicBezTo>
                  <a:pt x="3031187" y="56786"/>
                  <a:pt x="3046232" y="35861"/>
                  <a:pt x="3087974" y="14990"/>
                </a:cubicBezTo>
                <a:cubicBezTo>
                  <a:pt x="3102107" y="7924"/>
                  <a:pt x="3117954" y="4997"/>
                  <a:pt x="3132944" y="0"/>
                </a:cubicBezTo>
                <a:cubicBezTo>
                  <a:pt x="3162548" y="148020"/>
                  <a:pt x="3128611" y="1992"/>
                  <a:pt x="3177915" y="149902"/>
                </a:cubicBezTo>
                <a:cubicBezTo>
                  <a:pt x="3184430" y="169447"/>
                  <a:pt x="3187245" y="190053"/>
                  <a:pt x="3192905" y="209862"/>
                </a:cubicBezTo>
                <a:cubicBezTo>
                  <a:pt x="3223633" y="317412"/>
                  <a:pt x="3192410" y="177407"/>
                  <a:pt x="3222885" y="329784"/>
                </a:cubicBezTo>
                <a:cubicBezTo>
                  <a:pt x="3232878" y="289810"/>
                  <a:pt x="3239835" y="248952"/>
                  <a:pt x="3252865" y="209862"/>
                </a:cubicBezTo>
                <a:cubicBezTo>
                  <a:pt x="3257862" y="194872"/>
                  <a:pt x="3259725" y="178441"/>
                  <a:pt x="3267855" y="164892"/>
                </a:cubicBezTo>
                <a:cubicBezTo>
                  <a:pt x="3275127" y="152773"/>
                  <a:pt x="3287842" y="144905"/>
                  <a:pt x="3297836" y="134911"/>
                </a:cubicBezTo>
                <a:cubicBezTo>
                  <a:pt x="3423237" y="147452"/>
                  <a:pt x="3435103" y="109642"/>
                  <a:pt x="3477718" y="194872"/>
                </a:cubicBezTo>
                <a:cubicBezTo>
                  <a:pt x="3484785" y="209005"/>
                  <a:pt x="3482837" y="227504"/>
                  <a:pt x="3492708" y="239843"/>
                </a:cubicBezTo>
                <a:cubicBezTo>
                  <a:pt x="3503962" y="253911"/>
                  <a:pt x="3523999" y="258099"/>
                  <a:pt x="3537678" y="269823"/>
                </a:cubicBezTo>
                <a:cubicBezTo>
                  <a:pt x="3559139" y="288218"/>
                  <a:pt x="3597639" y="329784"/>
                  <a:pt x="3597639" y="329784"/>
                </a:cubicBezTo>
                <a:cubicBezTo>
                  <a:pt x="3627619" y="324787"/>
                  <a:pt x="3659806" y="327137"/>
                  <a:pt x="3687580" y="314793"/>
                </a:cubicBezTo>
                <a:cubicBezTo>
                  <a:pt x="3706952" y="306183"/>
                  <a:pt x="3716265" y="283394"/>
                  <a:pt x="3732551" y="269823"/>
                </a:cubicBezTo>
                <a:cubicBezTo>
                  <a:pt x="3746391" y="258290"/>
                  <a:pt x="3763842" y="251567"/>
                  <a:pt x="3777521" y="239843"/>
                </a:cubicBezTo>
                <a:cubicBezTo>
                  <a:pt x="3868055" y="162242"/>
                  <a:pt x="3799822" y="192435"/>
                  <a:pt x="3882452" y="164892"/>
                </a:cubicBezTo>
                <a:cubicBezTo>
                  <a:pt x="3897442" y="154898"/>
                  <a:pt x="3911309" y="142968"/>
                  <a:pt x="3927423" y="134911"/>
                </a:cubicBezTo>
                <a:cubicBezTo>
                  <a:pt x="3985562" y="105841"/>
                  <a:pt x="4002254" y="124187"/>
                  <a:pt x="4077324" y="134911"/>
                </a:cubicBezTo>
                <a:cubicBezTo>
                  <a:pt x="4092314" y="159895"/>
                  <a:pt x="4110462" y="183237"/>
                  <a:pt x="4122295" y="209862"/>
                </a:cubicBezTo>
                <a:cubicBezTo>
                  <a:pt x="4130662" y="228688"/>
                  <a:pt x="4120803" y="257462"/>
                  <a:pt x="4137285" y="269823"/>
                </a:cubicBezTo>
                <a:cubicBezTo>
                  <a:pt x="4149926" y="279304"/>
                  <a:pt x="4167265" y="259830"/>
                  <a:pt x="4182255" y="254833"/>
                </a:cubicBezTo>
                <a:lnTo>
                  <a:pt x="4257206" y="179882"/>
                </a:lnTo>
                <a:cubicBezTo>
                  <a:pt x="4267200" y="169889"/>
                  <a:pt x="4273779" y="154371"/>
                  <a:pt x="4287187" y="149902"/>
                </a:cubicBezTo>
                <a:cubicBezTo>
                  <a:pt x="4349248" y="129213"/>
                  <a:pt x="4319010" y="143676"/>
                  <a:pt x="4377128" y="104931"/>
                </a:cubicBezTo>
                <a:cubicBezTo>
                  <a:pt x="4402111" y="114924"/>
                  <a:pt x="4428715" y="121561"/>
                  <a:pt x="4452078" y="134911"/>
                </a:cubicBezTo>
                <a:cubicBezTo>
                  <a:pt x="4478748" y="150151"/>
                  <a:pt x="4494679" y="188162"/>
                  <a:pt x="4512039" y="209862"/>
                </a:cubicBezTo>
                <a:cubicBezTo>
                  <a:pt x="4520868" y="220898"/>
                  <a:pt x="4534179" y="228084"/>
                  <a:pt x="4542019" y="239843"/>
                </a:cubicBezTo>
                <a:cubicBezTo>
                  <a:pt x="4560275" y="267226"/>
                  <a:pt x="4567613" y="312600"/>
                  <a:pt x="4601980" y="329784"/>
                </a:cubicBezTo>
                <a:cubicBezTo>
                  <a:pt x="4620407" y="338998"/>
                  <a:pt x="4641954" y="339777"/>
                  <a:pt x="4661941" y="344774"/>
                </a:cubicBezTo>
                <a:cubicBezTo>
                  <a:pt x="4666938" y="289810"/>
                  <a:pt x="4668323" y="234397"/>
                  <a:pt x="4676931" y="179882"/>
                </a:cubicBezTo>
                <a:cubicBezTo>
                  <a:pt x="4683357" y="139182"/>
                  <a:pt x="4666507" y="68042"/>
                  <a:pt x="4706911" y="59961"/>
                </a:cubicBezTo>
                <a:lnTo>
                  <a:pt x="4781862" y="44970"/>
                </a:lnTo>
                <a:cubicBezTo>
                  <a:pt x="4841823" y="49967"/>
                  <a:pt x="4902744" y="48161"/>
                  <a:pt x="4961744" y="59961"/>
                </a:cubicBezTo>
                <a:cubicBezTo>
                  <a:pt x="4979410" y="63494"/>
                  <a:pt x="4990601" y="81884"/>
                  <a:pt x="5006715" y="89941"/>
                </a:cubicBezTo>
                <a:cubicBezTo>
                  <a:pt x="5130833" y="151999"/>
                  <a:pt x="4967782" y="48996"/>
                  <a:pt x="5096655" y="134911"/>
                </a:cubicBezTo>
                <a:cubicBezTo>
                  <a:pt x="5112911" y="183676"/>
                  <a:pt x="5103552" y="186278"/>
                  <a:pt x="5156616" y="209862"/>
                </a:cubicBezTo>
                <a:cubicBezTo>
                  <a:pt x="5185494" y="222697"/>
                  <a:pt x="5246557" y="239843"/>
                  <a:pt x="5246557" y="239843"/>
                </a:cubicBezTo>
                <a:cubicBezTo>
                  <a:pt x="5261547" y="229849"/>
                  <a:pt x="5278789" y="222601"/>
                  <a:pt x="5291528" y="209862"/>
                </a:cubicBezTo>
                <a:cubicBezTo>
                  <a:pt x="5304267" y="197123"/>
                  <a:pt x="5303673" y="167440"/>
                  <a:pt x="5321508" y="164892"/>
                </a:cubicBezTo>
                <a:cubicBezTo>
                  <a:pt x="5381072" y="156383"/>
                  <a:pt x="5441429" y="174885"/>
                  <a:pt x="5501390" y="179882"/>
                </a:cubicBezTo>
                <a:cubicBezTo>
                  <a:pt x="5535654" y="282675"/>
                  <a:pt x="5495194" y="155095"/>
                  <a:pt x="5531370" y="299803"/>
                </a:cubicBezTo>
                <a:cubicBezTo>
                  <a:pt x="5535202" y="315132"/>
                  <a:pt x="5535187" y="333601"/>
                  <a:pt x="5546360" y="344774"/>
                </a:cubicBezTo>
                <a:cubicBezTo>
                  <a:pt x="5557533" y="355947"/>
                  <a:pt x="5576341" y="354767"/>
                  <a:pt x="5591331" y="359764"/>
                </a:cubicBezTo>
                <a:cubicBezTo>
                  <a:pt x="5601324" y="344774"/>
                  <a:pt x="5610839" y="329453"/>
                  <a:pt x="5621311" y="314793"/>
                </a:cubicBezTo>
                <a:cubicBezTo>
                  <a:pt x="5635832" y="294463"/>
                  <a:pt x="5654149" y="276673"/>
                  <a:pt x="5666282" y="254833"/>
                </a:cubicBezTo>
                <a:cubicBezTo>
                  <a:pt x="5679350" y="231311"/>
                  <a:pt x="5682001" y="202700"/>
                  <a:pt x="5696262" y="179882"/>
                </a:cubicBezTo>
                <a:cubicBezTo>
                  <a:pt x="5707498" y="161905"/>
                  <a:pt x="5727437" y="151007"/>
                  <a:pt x="5741233" y="134911"/>
                </a:cubicBezTo>
                <a:cubicBezTo>
                  <a:pt x="5848144" y="10181"/>
                  <a:pt x="5738294" y="122861"/>
                  <a:pt x="5816183" y="44970"/>
                </a:cubicBezTo>
                <a:cubicBezTo>
                  <a:pt x="5895445" y="58181"/>
                  <a:pt x="5906128" y="37483"/>
                  <a:pt x="5936105" y="104931"/>
                </a:cubicBezTo>
                <a:cubicBezTo>
                  <a:pt x="5948940" y="133809"/>
                  <a:pt x="5956092" y="164892"/>
                  <a:pt x="5966085" y="194872"/>
                </a:cubicBezTo>
                <a:cubicBezTo>
                  <a:pt x="5971082" y="209862"/>
                  <a:pt x="5965746" y="236011"/>
                  <a:pt x="5981075" y="239843"/>
                </a:cubicBezTo>
                <a:cubicBezTo>
                  <a:pt x="6000288" y="244646"/>
                  <a:pt x="6064500" y="259070"/>
                  <a:pt x="6086006" y="269823"/>
                </a:cubicBezTo>
                <a:cubicBezTo>
                  <a:pt x="6123829" y="288734"/>
                  <a:pt x="6133070" y="301896"/>
                  <a:pt x="6160957" y="329784"/>
                </a:cubicBezTo>
                <a:cubicBezTo>
                  <a:pt x="6175947" y="324787"/>
                  <a:pt x="6194755" y="325966"/>
                  <a:pt x="6205928" y="314793"/>
                </a:cubicBezTo>
                <a:cubicBezTo>
                  <a:pt x="6217101" y="303620"/>
                  <a:pt x="6217086" y="285152"/>
                  <a:pt x="6220918" y="269823"/>
                </a:cubicBezTo>
                <a:cubicBezTo>
                  <a:pt x="6227097" y="245105"/>
                  <a:pt x="6219597" y="214445"/>
                  <a:pt x="6235908" y="194872"/>
                </a:cubicBezTo>
                <a:cubicBezTo>
                  <a:pt x="6249097" y="179045"/>
                  <a:pt x="6275882" y="184879"/>
                  <a:pt x="6295869" y="179882"/>
                </a:cubicBezTo>
                <a:cubicBezTo>
                  <a:pt x="6385810" y="184879"/>
                  <a:pt x="6476518" y="182133"/>
                  <a:pt x="6565692" y="194872"/>
                </a:cubicBezTo>
                <a:cubicBezTo>
                  <a:pt x="6732887" y="218757"/>
                  <a:pt x="6407662" y="282851"/>
                  <a:pt x="6715593" y="194872"/>
                </a:cubicBezTo>
                <a:cubicBezTo>
                  <a:pt x="6725587" y="184879"/>
                  <a:pt x="6733455" y="172163"/>
                  <a:pt x="6745574" y="164892"/>
                </a:cubicBezTo>
                <a:cubicBezTo>
                  <a:pt x="6807801" y="127556"/>
                  <a:pt x="6926445" y="161227"/>
                  <a:pt x="6970426" y="164892"/>
                </a:cubicBezTo>
                <a:cubicBezTo>
                  <a:pt x="6985416" y="169889"/>
                  <a:pt x="7001847" y="171753"/>
                  <a:pt x="7015396" y="179882"/>
                </a:cubicBezTo>
                <a:cubicBezTo>
                  <a:pt x="7027515" y="187153"/>
                  <a:pt x="7031436" y="207539"/>
                  <a:pt x="7045377" y="209862"/>
                </a:cubicBezTo>
                <a:cubicBezTo>
                  <a:pt x="7057924" y="211953"/>
                  <a:pt x="7133914" y="185346"/>
                  <a:pt x="7150308" y="179882"/>
                </a:cubicBezTo>
                <a:cubicBezTo>
                  <a:pt x="7165298" y="169889"/>
                  <a:pt x="7178815" y="157219"/>
                  <a:pt x="7195278" y="149902"/>
                </a:cubicBezTo>
                <a:cubicBezTo>
                  <a:pt x="7224156" y="137067"/>
                  <a:pt x="7285219" y="119921"/>
                  <a:pt x="7285219" y="119921"/>
                </a:cubicBezTo>
                <a:cubicBezTo>
                  <a:pt x="7310203" y="129915"/>
                  <a:pt x="7342658" y="129472"/>
                  <a:pt x="7360170" y="149902"/>
                </a:cubicBezTo>
                <a:cubicBezTo>
                  <a:pt x="7376751" y="169246"/>
                  <a:pt x="7362519" y="202731"/>
                  <a:pt x="7375160" y="224852"/>
                </a:cubicBezTo>
                <a:cubicBezTo>
                  <a:pt x="7384099" y="240494"/>
                  <a:pt x="7407392" y="242094"/>
                  <a:pt x="7420131" y="254833"/>
                </a:cubicBezTo>
                <a:cubicBezTo>
                  <a:pt x="7433897" y="268599"/>
                  <a:pt x="7469884" y="329655"/>
                  <a:pt x="7495082" y="344774"/>
                </a:cubicBezTo>
                <a:cubicBezTo>
                  <a:pt x="7508631" y="352904"/>
                  <a:pt x="7525062" y="354767"/>
                  <a:pt x="7540052" y="359764"/>
                </a:cubicBezTo>
                <a:cubicBezTo>
                  <a:pt x="7545049" y="339777"/>
                  <a:pt x="7545828" y="318230"/>
                  <a:pt x="7555042" y="299803"/>
                </a:cubicBezTo>
                <a:cubicBezTo>
                  <a:pt x="7564844" y="280199"/>
                  <a:pt x="7640617" y="228732"/>
                  <a:pt x="7644983" y="224852"/>
                </a:cubicBezTo>
                <a:cubicBezTo>
                  <a:pt x="7671390" y="201379"/>
                  <a:pt x="7694950" y="174885"/>
                  <a:pt x="7719934" y="149902"/>
                </a:cubicBezTo>
                <a:cubicBezTo>
                  <a:pt x="7729928" y="139908"/>
                  <a:pt x="7738155" y="127761"/>
                  <a:pt x="7749915" y="119921"/>
                </a:cubicBezTo>
                <a:cubicBezTo>
                  <a:pt x="7812524" y="78182"/>
                  <a:pt x="7782146" y="102680"/>
                  <a:pt x="7839855" y="44970"/>
                </a:cubicBezTo>
                <a:cubicBezTo>
                  <a:pt x="7879829" y="49967"/>
                  <a:pt x="7924980" y="39662"/>
                  <a:pt x="7959777" y="59961"/>
                </a:cubicBezTo>
                <a:cubicBezTo>
                  <a:pt x="7990900" y="78116"/>
                  <a:pt x="7999750" y="119922"/>
                  <a:pt x="8019737" y="149902"/>
                </a:cubicBezTo>
                <a:lnTo>
                  <a:pt x="8049718" y="194872"/>
                </a:lnTo>
                <a:cubicBezTo>
                  <a:pt x="8079027" y="238835"/>
                  <a:pt x="8082276" y="235166"/>
                  <a:pt x="8094688" y="284813"/>
                </a:cubicBezTo>
                <a:cubicBezTo>
                  <a:pt x="8095900" y="289660"/>
                  <a:pt x="8094688" y="294806"/>
                  <a:pt x="8094688" y="299803"/>
                </a:cubicBezTo>
              </a:path>
            </a:pathLst>
          </a:custGeom>
          <a:noFill/>
          <a:ln w="1778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9608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a:srcRect l="14384" t="10964" r="15337" b="8103"/>
          <a:stretch/>
        </p:blipFill>
        <p:spPr>
          <a:xfrm>
            <a:off x="0" y="970388"/>
            <a:ext cx="9144000" cy="5920353"/>
          </a:xfrm>
          <a:prstGeom prst="rect">
            <a:avLst/>
          </a:prstGeom>
        </p:spPr>
      </p:pic>
      <p:sp>
        <p:nvSpPr>
          <p:cNvPr id="3" name="Title 5"/>
          <p:cNvSpPr txBox="1">
            <a:spLocks/>
          </p:cNvSpPr>
          <p:nvPr/>
        </p:nvSpPr>
        <p:spPr>
          <a:xfrm>
            <a:off x="0" y="0"/>
            <a:ext cx="7886700" cy="1325563"/>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In summary …</a:t>
            </a:r>
            <a:endParaRPr lang="en-GB" dirty="0"/>
          </a:p>
        </p:txBody>
      </p:sp>
      <p:sp>
        <p:nvSpPr>
          <p:cNvPr id="5" name="Rectangle 4"/>
          <p:cNvSpPr/>
          <p:nvPr/>
        </p:nvSpPr>
        <p:spPr>
          <a:xfrm>
            <a:off x="0" y="970388"/>
            <a:ext cx="9158748" cy="769426"/>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507881"/>
            <a:ext cx="9144000" cy="523220"/>
          </a:xfrm>
          <a:prstGeom prst="rect">
            <a:avLst/>
          </a:prstGeom>
        </p:spPr>
        <p:txBody>
          <a:bodyPr wrap="square">
            <a:spAutoFit/>
          </a:bodyPr>
          <a:lstStyle/>
          <a:p>
            <a:pPr algn="r"/>
            <a:r>
              <a:rPr lang="en-GB" sz="2800" dirty="0">
                <a:solidFill>
                  <a:srgbClr val="DEDEDE"/>
                </a:solidFill>
                <a:hlinkClick r:id="rId4"/>
              </a:rPr>
              <a:t>http://</a:t>
            </a:r>
            <a:r>
              <a:rPr lang="en-GB" sz="2800" dirty="0" smtClean="0">
                <a:solidFill>
                  <a:srgbClr val="DEDEDE"/>
                </a:solidFill>
                <a:hlinkClick r:id="rId4"/>
              </a:rPr>
              <a:t>lightbot.com/hoc2014.html</a:t>
            </a:r>
            <a:r>
              <a:rPr lang="en-GB" sz="2800" dirty="0" smtClean="0">
                <a:solidFill>
                  <a:srgbClr val="DEDEDE"/>
                </a:solidFill>
              </a:rPr>
              <a:t> </a:t>
            </a:r>
            <a:endParaRPr lang="en-GB" sz="2800" dirty="0">
              <a:solidFill>
                <a:srgbClr val="DEDEDE"/>
              </a:solidFill>
            </a:endParaRPr>
          </a:p>
        </p:txBody>
      </p:sp>
    </p:spTree>
    <p:extLst>
      <p:ext uri="{BB962C8B-B14F-4D97-AF65-F5344CB8AC3E}">
        <p14:creationId xmlns:p14="http://schemas.microsoft.com/office/powerpoint/2010/main" val="299020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3"/>
          <a:srcRect l="14503" t="11599" r="15219" b="8103"/>
          <a:stretch/>
        </p:blipFill>
        <p:spPr>
          <a:xfrm>
            <a:off x="14748" y="984142"/>
            <a:ext cx="9144000" cy="5873858"/>
          </a:xfrm>
          <a:prstGeom prst="rect">
            <a:avLst/>
          </a:prstGeom>
        </p:spPr>
      </p:pic>
      <p:sp>
        <p:nvSpPr>
          <p:cNvPr id="3" name="Title 5"/>
          <p:cNvSpPr txBox="1">
            <a:spLocks/>
          </p:cNvSpPr>
          <p:nvPr/>
        </p:nvSpPr>
        <p:spPr>
          <a:xfrm>
            <a:off x="0" y="0"/>
            <a:ext cx="7886700" cy="1325563"/>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In summary …</a:t>
            </a:r>
            <a:endParaRPr lang="en-GB" dirty="0"/>
          </a:p>
        </p:txBody>
      </p:sp>
      <p:sp>
        <p:nvSpPr>
          <p:cNvPr id="5" name="Rectangle 4"/>
          <p:cNvSpPr/>
          <p:nvPr/>
        </p:nvSpPr>
        <p:spPr>
          <a:xfrm>
            <a:off x="0" y="970388"/>
            <a:ext cx="9158748" cy="769426"/>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507881"/>
            <a:ext cx="9144000" cy="523220"/>
          </a:xfrm>
          <a:prstGeom prst="rect">
            <a:avLst/>
          </a:prstGeom>
        </p:spPr>
        <p:txBody>
          <a:bodyPr wrap="square">
            <a:spAutoFit/>
          </a:bodyPr>
          <a:lstStyle/>
          <a:p>
            <a:pPr algn="r"/>
            <a:r>
              <a:rPr lang="en-GB" sz="2800" dirty="0">
                <a:solidFill>
                  <a:srgbClr val="DEDEDE"/>
                </a:solidFill>
                <a:hlinkClick r:id="rId4"/>
              </a:rPr>
              <a:t>http://</a:t>
            </a:r>
            <a:r>
              <a:rPr lang="en-GB" sz="2800" dirty="0" smtClean="0">
                <a:solidFill>
                  <a:srgbClr val="DEDEDE"/>
                </a:solidFill>
                <a:hlinkClick r:id="rId4"/>
              </a:rPr>
              <a:t>lightbot.com/hoc2014.html</a:t>
            </a:r>
            <a:r>
              <a:rPr lang="en-GB" sz="2800" dirty="0" smtClean="0">
                <a:solidFill>
                  <a:srgbClr val="DEDEDE"/>
                </a:solidFill>
              </a:rPr>
              <a:t> </a:t>
            </a:r>
            <a:endParaRPr lang="en-GB" sz="2800" dirty="0">
              <a:solidFill>
                <a:srgbClr val="DEDEDE"/>
              </a:solidFill>
            </a:endParaRPr>
          </a:p>
        </p:txBody>
      </p:sp>
    </p:spTree>
    <p:extLst>
      <p:ext uri="{BB962C8B-B14F-4D97-AF65-F5344CB8AC3E}">
        <p14:creationId xmlns:p14="http://schemas.microsoft.com/office/powerpoint/2010/main" val="4153232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3"/>
          <a:srcRect l="14384" t="11176" r="15337" b="8104"/>
          <a:stretch/>
        </p:blipFill>
        <p:spPr>
          <a:xfrm>
            <a:off x="14748" y="953146"/>
            <a:ext cx="9144000" cy="5904854"/>
          </a:xfrm>
          <a:prstGeom prst="rect">
            <a:avLst/>
          </a:prstGeom>
        </p:spPr>
      </p:pic>
      <p:sp>
        <p:nvSpPr>
          <p:cNvPr id="3" name="Title 5"/>
          <p:cNvSpPr txBox="1">
            <a:spLocks/>
          </p:cNvSpPr>
          <p:nvPr/>
        </p:nvSpPr>
        <p:spPr>
          <a:xfrm>
            <a:off x="0" y="0"/>
            <a:ext cx="7886700" cy="1325563"/>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In summary …</a:t>
            </a:r>
            <a:endParaRPr lang="en-GB" dirty="0"/>
          </a:p>
        </p:txBody>
      </p:sp>
      <p:sp>
        <p:nvSpPr>
          <p:cNvPr id="5" name="Rectangle 4"/>
          <p:cNvSpPr/>
          <p:nvPr/>
        </p:nvSpPr>
        <p:spPr>
          <a:xfrm>
            <a:off x="0" y="970388"/>
            <a:ext cx="9158748" cy="769426"/>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507881"/>
            <a:ext cx="9144000" cy="523220"/>
          </a:xfrm>
          <a:prstGeom prst="rect">
            <a:avLst/>
          </a:prstGeom>
        </p:spPr>
        <p:txBody>
          <a:bodyPr wrap="square">
            <a:spAutoFit/>
          </a:bodyPr>
          <a:lstStyle/>
          <a:p>
            <a:pPr algn="r"/>
            <a:r>
              <a:rPr lang="en-GB" sz="2800" dirty="0">
                <a:solidFill>
                  <a:srgbClr val="DEDEDE"/>
                </a:solidFill>
                <a:hlinkClick r:id="rId4"/>
              </a:rPr>
              <a:t>http://</a:t>
            </a:r>
            <a:r>
              <a:rPr lang="en-GB" sz="2800" dirty="0" smtClean="0">
                <a:solidFill>
                  <a:srgbClr val="DEDEDE"/>
                </a:solidFill>
                <a:hlinkClick r:id="rId4"/>
              </a:rPr>
              <a:t>lightbot.com/hoc2014.html</a:t>
            </a:r>
            <a:r>
              <a:rPr lang="en-GB" sz="2800" dirty="0" smtClean="0">
                <a:solidFill>
                  <a:srgbClr val="DEDEDE"/>
                </a:solidFill>
              </a:rPr>
              <a:t> </a:t>
            </a:r>
            <a:endParaRPr lang="en-GB" sz="2800" dirty="0">
              <a:solidFill>
                <a:srgbClr val="DEDEDE"/>
              </a:solidFill>
            </a:endParaRPr>
          </a:p>
        </p:txBody>
      </p:sp>
    </p:spTree>
    <p:extLst>
      <p:ext uri="{BB962C8B-B14F-4D97-AF65-F5344CB8AC3E}">
        <p14:creationId xmlns:p14="http://schemas.microsoft.com/office/powerpoint/2010/main" val="282491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8374" y="5884606"/>
            <a:ext cx="1135626" cy="97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a:srcRect l="14385" t="11175" r="15337" b="8103"/>
          <a:stretch/>
        </p:blipFill>
        <p:spPr>
          <a:xfrm>
            <a:off x="0" y="970388"/>
            <a:ext cx="9144000" cy="5904854"/>
          </a:xfrm>
          <a:prstGeom prst="rect">
            <a:avLst/>
          </a:prstGeom>
        </p:spPr>
      </p:pic>
      <p:sp>
        <p:nvSpPr>
          <p:cNvPr id="3" name="Title 5"/>
          <p:cNvSpPr txBox="1">
            <a:spLocks/>
          </p:cNvSpPr>
          <p:nvPr/>
        </p:nvSpPr>
        <p:spPr>
          <a:xfrm>
            <a:off x="0" y="0"/>
            <a:ext cx="7886700" cy="1325563"/>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In summary …</a:t>
            </a:r>
            <a:endParaRPr lang="en-GB" dirty="0"/>
          </a:p>
        </p:txBody>
      </p:sp>
      <p:pic>
        <p:nvPicPr>
          <p:cNvPr id="7" name="Picture 6"/>
          <p:cNvPicPr>
            <a:picLocks noChangeAspect="1"/>
          </p:cNvPicPr>
          <p:nvPr/>
        </p:nvPicPr>
        <p:blipFill rotWithShape="1">
          <a:blip r:embed="rId4"/>
          <a:srcRect l="14384" t="11176" r="15337" b="8104"/>
          <a:stretch/>
        </p:blipFill>
        <p:spPr>
          <a:xfrm>
            <a:off x="0" y="970388"/>
            <a:ext cx="9144000" cy="5904854"/>
          </a:xfrm>
          <a:prstGeom prst="rect">
            <a:avLst/>
          </a:prstGeom>
        </p:spPr>
      </p:pic>
      <p:sp>
        <p:nvSpPr>
          <p:cNvPr id="5" name="Rectangle 4"/>
          <p:cNvSpPr/>
          <p:nvPr/>
        </p:nvSpPr>
        <p:spPr>
          <a:xfrm>
            <a:off x="0" y="970388"/>
            <a:ext cx="9158748" cy="769426"/>
          </a:xfrm>
          <a:prstGeom prst="rect">
            <a:avLst/>
          </a:prstGeom>
          <a:gradFill flip="none" rotWithShape="1">
            <a:gsLst>
              <a:gs pos="6000">
                <a:schemeClr val="bg1"/>
              </a:gs>
              <a:gs pos="9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507881"/>
            <a:ext cx="9144000" cy="523220"/>
          </a:xfrm>
          <a:prstGeom prst="rect">
            <a:avLst/>
          </a:prstGeom>
        </p:spPr>
        <p:txBody>
          <a:bodyPr wrap="square">
            <a:spAutoFit/>
          </a:bodyPr>
          <a:lstStyle/>
          <a:p>
            <a:pPr algn="r"/>
            <a:r>
              <a:rPr lang="en-GB" sz="2800" dirty="0">
                <a:solidFill>
                  <a:srgbClr val="DEDEDE"/>
                </a:solidFill>
                <a:hlinkClick r:id="rId5"/>
              </a:rPr>
              <a:t>http://</a:t>
            </a:r>
            <a:r>
              <a:rPr lang="en-GB" sz="2800" dirty="0" smtClean="0">
                <a:solidFill>
                  <a:srgbClr val="DEDEDE"/>
                </a:solidFill>
                <a:hlinkClick r:id="rId5"/>
              </a:rPr>
              <a:t>lightbot.com/hoc2014.html</a:t>
            </a:r>
            <a:r>
              <a:rPr lang="en-GB" sz="2800" dirty="0" smtClean="0">
                <a:solidFill>
                  <a:srgbClr val="DEDEDE"/>
                </a:solidFill>
              </a:rPr>
              <a:t> </a:t>
            </a:r>
            <a:endParaRPr lang="en-GB" sz="2800" dirty="0">
              <a:solidFill>
                <a:srgbClr val="DEDEDE"/>
              </a:solidFill>
            </a:endParaRPr>
          </a:p>
        </p:txBody>
      </p:sp>
      <p:pic>
        <p:nvPicPr>
          <p:cNvPr id="9" name="Picture 8"/>
          <p:cNvPicPr>
            <a:picLocks noChangeAspect="1"/>
          </p:cNvPicPr>
          <p:nvPr/>
        </p:nvPicPr>
        <p:blipFill rotWithShape="1">
          <a:blip r:embed="rId6"/>
          <a:srcRect l="44441" t="19721" r="25303" b="10576"/>
          <a:stretch/>
        </p:blipFill>
        <p:spPr>
          <a:xfrm rot="1200000">
            <a:off x="5148292" y="1489829"/>
            <a:ext cx="3936569" cy="5098942"/>
          </a:xfrm>
          <a:prstGeom prst="rect">
            <a:avLst/>
          </a:prstGeom>
          <a:ln>
            <a:solidFill>
              <a:srgbClr val="DEDEDE"/>
            </a:solidFill>
          </a:ln>
        </p:spPr>
      </p:pic>
      <p:pic>
        <p:nvPicPr>
          <p:cNvPr id="10" name="Picture 9"/>
          <p:cNvPicPr>
            <a:picLocks noChangeAspect="1"/>
          </p:cNvPicPr>
          <p:nvPr/>
        </p:nvPicPr>
        <p:blipFill rotWithShape="1">
          <a:blip r:embed="rId7"/>
          <a:srcRect l="44302" t="19686" r="25799" b="10611"/>
          <a:stretch/>
        </p:blipFill>
        <p:spPr>
          <a:xfrm rot="300000">
            <a:off x="4265545" y="1396264"/>
            <a:ext cx="3890075" cy="5098942"/>
          </a:xfrm>
          <a:prstGeom prst="rect">
            <a:avLst/>
          </a:prstGeom>
          <a:ln>
            <a:solidFill>
              <a:srgbClr val="DEDEDE"/>
            </a:solidFill>
          </a:ln>
        </p:spPr>
      </p:pic>
      <p:pic>
        <p:nvPicPr>
          <p:cNvPr id="11" name="Picture 10"/>
          <p:cNvPicPr>
            <a:picLocks noChangeAspect="1"/>
          </p:cNvPicPr>
          <p:nvPr/>
        </p:nvPicPr>
        <p:blipFill rotWithShape="1">
          <a:blip r:embed="rId8"/>
          <a:srcRect l="44402" t="19439" r="25343" b="10434"/>
          <a:stretch/>
        </p:blipFill>
        <p:spPr>
          <a:xfrm rot="-600000">
            <a:off x="3092771" y="1550346"/>
            <a:ext cx="3936570" cy="5129939"/>
          </a:xfrm>
          <a:prstGeom prst="rect">
            <a:avLst/>
          </a:prstGeom>
          <a:ln>
            <a:solidFill>
              <a:srgbClr val="DEDEDE"/>
            </a:solidFill>
          </a:ln>
        </p:spPr>
      </p:pic>
    </p:spTree>
    <p:extLst>
      <p:ext uri="{BB962C8B-B14F-4D97-AF65-F5344CB8AC3E}">
        <p14:creationId xmlns:p14="http://schemas.microsoft.com/office/powerpoint/2010/main" val="3659707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77898" y="2213523"/>
            <a:ext cx="7808159" cy="3847207"/>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altLang="ja-JP" sz="3600" dirty="0" smtClean="0">
                <a:solidFill>
                  <a:schemeClr val="tx1">
                    <a:lumMod val="65000"/>
                    <a:lumOff val="35000"/>
                  </a:schemeClr>
                </a:solidFill>
                <a:latin typeface="Calibri" panose="020F0502020204030204" pitchFamily="34" charset="0"/>
                <a:cs typeface="Times New Roman" panose="02020603050405020304" pitchFamily="18" charset="0"/>
              </a:rPr>
              <a:t>Visual languages have proved a ‘game changer’. </a:t>
            </a:r>
          </a:p>
          <a:p>
            <a:pPr eaLnBrk="0" fontAlgn="base" hangingPunct="0">
              <a:spcBef>
                <a:spcPct val="0"/>
              </a:spcBef>
              <a:spcAft>
                <a:spcPct val="0"/>
              </a:spcAft>
              <a:tabLst>
                <a:tab pos="457200" algn="l"/>
              </a:tabLst>
            </a:pPr>
            <a:r>
              <a:rPr lang="en-GB" sz="3600" dirty="0">
                <a:solidFill>
                  <a:srgbClr val="595959"/>
                </a:solidFill>
              </a:rPr>
              <a:t>Why do children </a:t>
            </a:r>
            <a:r>
              <a:rPr lang="en-GB" sz="3600" dirty="0" smtClean="0">
                <a:solidFill>
                  <a:srgbClr val="595959"/>
                </a:solidFill>
              </a:rPr>
              <a:t>seem to grasp </a:t>
            </a:r>
            <a:r>
              <a:rPr lang="en-GB" sz="3600" dirty="0">
                <a:solidFill>
                  <a:srgbClr val="595959"/>
                </a:solidFill>
              </a:rPr>
              <a:t>a visual language better</a:t>
            </a:r>
            <a:r>
              <a:rPr lang="en-GB" sz="3600" dirty="0" smtClean="0">
                <a:solidFill>
                  <a:srgbClr val="595959"/>
                </a:solidFill>
              </a:rPr>
              <a:t>? </a:t>
            </a:r>
          </a:p>
          <a:p>
            <a:pPr eaLnBrk="0" fontAlgn="base" hangingPunct="0">
              <a:spcBef>
                <a:spcPct val="0"/>
              </a:spcBef>
              <a:spcAft>
                <a:spcPct val="0"/>
              </a:spcAft>
              <a:tabLst>
                <a:tab pos="457200" algn="l"/>
              </a:tabLst>
            </a:pPr>
            <a:r>
              <a:rPr lang="en-GB" sz="3600" dirty="0" smtClean="0">
                <a:solidFill>
                  <a:srgbClr val="595959"/>
                </a:solidFill>
              </a:rPr>
              <a:t>Is </a:t>
            </a:r>
            <a:r>
              <a:rPr lang="en-GB" sz="3600" dirty="0">
                <a:solidFill>
                  <a:srgbClr val="595959"/>
                </a:solidFill>
              </a:rPr>
              <a:t>a different pedagogy </a:t>
            </a:r>
            <a:r>
              <a:rPr lang="en-GB" sz="3600" dirty="0" smtClean="0">
                <a:solidFill>
                  <a:srgbClr val="595959"/>
                </a:solidFill>
              </a:rPr>
              <a:t>required to introduce them?</a:t>
            </a:r>
            <a:endParaRPr lang="en-GB" sz="3600" dirty="0">
              <a:solidFill>
                <a:srgbClr val="595959"/>
              </a:solidFill>
            </a:endParaRPr>
          </a:p>
          <a:p>
            <a:pPr eaLnBrk="0" fontAlgn="base" hangingPunct="0">
              <a:spcBef>
                <a:spcPct val="0"/>
              </a:spcBef>
              <a:spcAft>
                <a:spcPct val="0"/>
              </a:spcAft>
              <a:tabLst>
                <a:tab pos="457200" algn="l"/>
              </a:tabLst>
            </a:pPr>
            <a:endParaRPr kumimoji="0" lang="en-GB" altLang="ja-JP" sz="2800" b="0" i="0" u="none" strike="noStrike" cap="none" normalizeH="0" baseline="0" dirty="0" smtClean="0">
              <a:ln>
                <a:noFill/>
              </a:ln>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1254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chemeClr val="tx1">
                    <a:lumMod val="65000"/>
                    <a:lumOff val="35000"/>
                  </a:schemeClr>
                </a:solidFill>
                <a:latin typeface="+mn-lt"/>
              </a:rPr>
              <a:t>Class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sp>
        <p:nvSpPr>
          <p:cNvPr id="7" name="Rectangle 6"/>
          <p:cNvSpPr/>
          <p:nvPr/>
        </p:nvSpPr>
        <p:spPr>
          <a:xfrm>
            <a:off x="0" y="5924550"/>
            <a:ext cx="9144000" cy="514350"/>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schemeClr val="bg1">
                    <a:lumMod val="95000"/>
                  </a:schemeClr>
                </a:solidFill>
              </a:rPr>
              <a:t>Qualifications and Certifications</a:t>
            </a:r>
            <a:endParaRPr lang="en-GB" dirty="0">
              <a:solidFill>
                <a:schemeClr val="bg1">
                  <a:lumMod val="95000"/>
                </a:schemeClr>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697" y="5613556"/>
            <a:ext cx="1015873" cy="1244444"/>
          </a:xfrm>
          <a:prstGeom prst="rect">
            <a:avLst/>
          </a:prstGeom>
        </p:spPr>
      </p:pic>
      <p:pic>
        <p:nvPicPr>
          <p:cNvPr id="11" name="Picture 10"/>
          <p:cNvPicPr>
            <a:picLocks noChangeAspect="1"/>
          </p:cNvPicPr>
          <p:nvPr/>
        </p:nvPicPr>
        <p:blipFill rotWithShape="1">
          <a:blip r:embed="rId5"/>
          <a:srcRect l="3295" t="29177" r="29064" b="25770"/>
          <a:stretch/>
        </p:blipFill>
        <p:spPr>
          <a:xfrm>
            <a:off x="209550" y="2133600"/>
            <a:ext cx="8801100" cy="3295650"/>
          </a:xfrm>
          <a:prstGeom prst="rect">
            <a:avLst/>
          </a:prstGeom>
          <a:ln>
            <a:solidFill>
              <a:srgbClr val="515151"/>
            </a:solidFill>
          </a:ln>
        </p:spPr>
      </p:pic>
      <p:sp>
        <p:nvSpPr>
          <p:cNvPr id="2" name="Rectangle 1"/>
          <p:cNvSpPr/>
          <p:nvPr/>
        </p:nvSpPr>
        <p:spPr>
          <a:xfrm>
            <a:off x="63246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667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31242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943350" y="6457950"/>
            <a:ext cx="5181600" cy="369332"/>
          </a:xfrm>
          <a:prstGeom prst="rect">
            <a:avLst/>
          </a:prstGeom>
        </p:spPr>
        <p:txBody>
          <a:bodyPr wrap="square">
            <a:spAutoFit/>
          </a:bodyPr>
          <a:lstStyle/>
          <a:p>
            <a:pPr algn="r"/>
            <a:r>
              <a:rPr lang="en-GB" dirty="0" smtClean="0">
                <a:hlinkClick r:id="rId6"/>
              </a:rPr>
              <a:t>www.computingatschool.org.uk/certificate</a:t>
            </a:r>
            <a:r>
              <a:rPr lang="en-GB" dirty="0" smtClean="0"/>
              <a:t> </a:t>
            </a:r>
            <a:endParaRPr lang="en-GB" dirty="0"/>
          </a:p>
        </p:txBody>
      </p:sp>
    </p:spTree>
    <p:extLst>
      <p:ext uri="{BB962C8B-B14F-4D97-AF65-F5344CB8AC3E}">
        <p14:creationId xmlns:p14="http://schemas.microsoft.com/office/powerpoint/2010/main" val="11162393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2" grpId="1" animBg="1"/>
      <p:bldP spid="14" grpId="0" animBg="1"/>
      <p:bldP spid="14" grpId="1" animBg="1"/>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C00000"/>
                </a:solidFill>
                <a:latin typeface="+mn-lt"/>
              </a:rPr>
              <a:t>Computing is about </a:t>
            </a:r>
          </a:p>
          <a:p>
            <a:pPr>
              <a:lnSpc>
                <a:spcPct val="100000"/>
              </a:lnSpc>
            </a:pPr>
            <a:r>
              <a:rPr lang="en-US" b="1" dirty="0">
                <a:solidFill>
                  <a:srgbClr val="C00000"/>
                </a:solidFill>
                <a:latin typeface="+mn-lt"/>
              </a:rPr>
              <a:t>m</a:t>
            </a:r>
            <a:r>
              <a:rPr lang="en-US" b="1" dirty="0" smtClean="0">
                <a:solidFill>
                  <a:srgbClr val="C00000"/>
                </a:solidFill>
                <a:latin typeface="+mn-lt"/>
              </a:rPr>
              <a:t>uch more than</a:t>
            </a:r>
          </a:p>
          <a:p>
            <a:pPr>
              <a:lnSpc>
                <a:spcPct val="100000"/>
              </a:lnSpc>
            </a:pPr>
            <a:r>
              <a:rPr lang="en-US" b="1" dirty="0" smtClean="0">
                <a:solidFill>
                  <a:srgbClr val="C00000"/>
                </a:solidFill>
                <a:latin typeface="+mn-lt"/>
              </a:rPr>
              <a:t>programming</a:t>
            </a: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smtClean="0">
              <a:solidFill>
                <a:srgbClr val="C00000"/>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556" y="0"/>
            <a:ext cx="3484918" cy="3484918"/>
          </a:xfrm>
          <a:prstGeom prst="rect">
            <a:avLst/>
          </a:prstGeom>
        </p:spPr>
      </p:pic>
    </p:spTree>
    <p:extLst>
      <p:ext uri="{BB962C8B-B14F-4D97-AF65-F5344CB8AC3E}">
        <p14:creationId xmlns:p14="http://schemas.microsoft.com/office/powerpoint/2010/main" val="3398049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chemeClr val="bg1">
                    <a:lumMod val="85000"/>
                  </a:schemeClr>
                </a:solidFill>
                <a:latin typeface="+mn-lt"/>
              </a:rPr>
              <a:t>Computing is about </a:t>
            </a:r>
          </a:p>
          <a:p>
            <a:pPr>
              <a:lnSpc>
                <a:spcPct val="100000"/>
              </a:lnSpc>
            </a:pPr>
            <a:r>
              <a:rPr lang="en-US" b="1" dirty="0">
                <a:solidFill>
                  <a:schemeClr val="bg1">
                    <a:lumMod val="85000"/>
                  </a:schemeClr>
                </a:solidFill>
                <a:latin typeface="+mn-lt"/>
              </a:rPr>
              <a:t>m</a:t>
            </a:r>
            <a:r>
              <a:rPr lang="en-US" b="1" dirty="0" smtClean="0">
                <a:solidFill>
                  <a:schemeClr val="bg1">
                    <a:lumMod val="85000"/>
                  </a:schemeClr>
                </a:solidFill>
                <a:latin typeface="+mn-lt"/>
              </a:rPr>
              <a:t>uch more than</a:t>
            </a:r>
          </a:p>
          <a:p>
            <a:pPr>
              <a:lnSpc>
                <a:spcPct val="100000"/>
              </a:lnSpc>
            </a:pPr>
            <a:r>
              <a:rPr lang="en-US" b="1" dirty="0" smtClean="0">
                <a:solidFill>
                  <a:schemeClr val="bg1">
                    <a:lumMod val="85000"/>
                  </a:schemeClr>
                </a:solidFill>
                <a:latin typeface="+mn-lt"/>
              </a:rPr>
              <a:t>programming</a:t>
            </a:r>
          </a:p>
          <a:p>
            <a:pPr>
              <a:lnSpc>
                <a:spcPct val="100000"/>
              </a:lnSpc>
            </a:pPr>
            <a:endParaRPr lang="en-US" b="1" dirty="0">
              <a:solidFill>
                <a:srgbClr val="C00000"/>
              </a:solidFill>
              <a:latin typeface="+mn-lt"/>
            </a:endParaRPr>
          </a:p>
          <a:p>
            <a:pPr>
              <a:lnSpc>
                <a:spcPct val="100000"/>
              </a:lnSpc>
            </a:pPr>
            <a:r>
              <a:rPr lang="en-US" b="1" dirty="0" smtClean="0">
                <a:solidFill>
                  <a:srgbClr val="C00000"/>
                </a:solidFill>
                <a:latin typeface="+mn-lt"/>
              </a:rPr>
              <a:t>Computing is about developing a</a:t>
            </a:r>
          </a:p>
          <a:p>
            <a:pPr>
              <a:lnSpc>
                <a:spcPct val="100000"/>
              </a:lnSpc>
            </a:pPr>
            <a:r>
              <a:rPr lang="en-US" b="1" dirty="0" smtClean="0">
                <a:solidFill>
                  <a:srgbClr val="C00000"/>
                </a:solidFill>
                <a:latin typeface="+mn-lt"/>
              </a:rPr>
              <a:t>way of 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smtClean="0">
              <a:solidFill>
                <a:srgbClr val="C00000"/>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556" y="0"/>
            <a:ext cx="3484918" cy="3484918"/>
          </a:xfrm>
          <a:prstGeom prst="rect">
            <a:avLst/>
          </a:prstGeom>
        </p:spPr>
      </p:pic>
    </p:spTree>
    <p:extLst>
      <p:ext uri="{BB962C8B-B14F-4D97-AF65-F5344CB8AC3E}">
        <p14:creationId xmlns:p14="http://schemas.microsoft.com/office/powerpoint/2010/main" val="2162921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chemeClr val="bg1">
                    <a:lumMod val="85000"/>
                  </a:schemeClr>
                </a:solidFill>
                <a:latin typeface="+mn-lt"/>
              </a:rPr>
              <a:t>Computing is about </a:t>
            </a:r>
          </a:p>
          <a:p>
            <a:pPr>
              <a:lnSpc>
                <a:spcPct val="100000"/>
              </a:lnSpc>
            </a:pPr>
            <a:r>
              <a:rPr lang="en-US" b="1" dirty="0">
                <a:solidFill>
                  <a:schemeClr val="bg1">
                    <a:lumMod val="85000"/>
                  </a:schemeClr>
                </a:solidFill>
                <a:latin typeface="+mn-lt"/>
              </a:rPr>
              <a:t>m</a:t>
            </a:r>
            <a:r>
              <a:rPr lang="en-US" b="1" dirty="0" smtClean="0">
                <a:solidFill>
                  <a:schemeClr val="bg1">
                    <a:lumMod val="85000"/>
                  </a:schemeClr>
                </a:solidFill>
                <a:latin typeface="+mn-lt"/>
              </a:rPr>
              <a:t>uch more than</a:t>
            </a:r>
          </a:p>
          <a:p>
            <a:pPr>
              <a:lnSpc>
                <a:spcPct val="100000"/>
              </a:lnSpc>
            </a:pPr>
            <a:r>
              <a:rPr lang="en-US" b="1" dirty="0" smtClean="0">
                <a:solidFill>
                  <a:schemeClr val="bg1">
                    <a:lumMod val="85000"/>
                  </a:schemeClr>
                </a:solidFill>
                <a:latin typeface="+mn-lt"/>
              </a:rPr>
              <a:t>programming</a:t>
            </a:r>
          </a:p>
          <a:p>
            <a:pPr>
              <a:lnSpc>
                <a:spcPct val="100000"/>
              </a:lnSpc>
            </a:pPr>
            <a:endParaRPr lang="en-US" b="1" dirty="0">
              <a:solidFill>
                <a:schemeClr val="bg1">
                  <a:lumMod val="85000"/>
                </a:schemeClr>
              </a:solidFill>
              <a:latin typeface="+mn-lt"/>
            </a:endParaRPr>
          </a:p>
          <a:p>
            <a:pPr>
              <a:lnSpc>
                <a:spcPct val="100000"/>
              </a:lnSpc>
            </a:pPr>
            <a:r>
              <a:rPr lang="en-US" b="1" dirty="0" smtClean="0">
                <a:solidFill>
                  <a:schemeClr val="bg1">
                    <a:lumMod val="85000"/>
                  </a:schemeClr>
                </a:solidFill>
                <a:latin typeface="+mn-lt"/>
              </a:rPr>
              <a:t>Computing is about developing a</a:t>
            </a:r>
          </a:p>
          <a:p>
            <a:pPr>
              <a:lnSpc>
                <a:spcPct val="100000"/>
              </a:lnSpc>
            </a:pPr>
            <a:r>
              <a:rPr lang="en-US" b="1" dirty="0" smtClean="0">
                <a:solidFill>
                  <a:schemeClr val="bg1">
                    <a:lumMod val="85000"/>
                  </a:schemeClr>
                </a:solidFill>
                <a:latin typeface="+mn-lt"/>
              </a:rPr>
              <a:t>way of 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smtClean="0">
              <a:solidFill>
                <a:srgbClr val="C00000"/>
              </a:solidFill>
              <a:latin typeface="+mn-lt"/>
            </a:endParaRPr>
          </a:p>
        </p:txBody>
      </p:sp>
      <p:sp>
        <p:nvSpPr>
          <p:cNvPr id="2" name="Rectangle 1"/>
          <p:cNvSpPr/>
          <p:nvPr/>
        </p:nvSpPr>
        <p:spPr>
          <a:xfrm>
            <a:off x="19182" y="5390369"/>
            <a:ext cx="9124818" cy="1446550"/>
          </a:xfrm>
          <a:prstGeom prst="rect">
            <a:avLst/>
          </a:prstGeom>
        </p:spPr>
        <p:txBody>
          <a:bodyPr wrap="square">
            <a:spAutoFit/>
          </a:bodyPr>
          <a:lstStyle/>
          <a:p>
            <a:r>
              <a:rPr lang="en-US" sz="4400" b="1" dirty="0">
                <a:solidFill>
                  <a:srgbClr val="C00000"/>
                </a:solidFill>
              </a:rPr>
              <a:t>Concepts are transferable to other problem solving contexts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556" y="0"/>
            <a:ext cx="3484918" cy="3484918"/>
          </a:xfrm>
          <a:prstGeom prst="rect">
            <a:avLst/>
          </a:prstGeom>
        </p:spPr>
      </p:pic>
    </p:spTree>
    <p:extLst>
      <p:ext uri="{BB962C8B-B14F-4D97-AF65-F5344CB8AC3E}">
        <p14:creationId xmlns:p14="http://schemas.microsoft.com/office/powerpoint/2010/main" val="2032922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000875" cy="2387600"/>
          </a:xfrm>
        </p:spPr>
        <p:txBody>
          <a:bodyPr>
            <a:normAutofit/>
          </a:bodyPr>
          <a:lstStyle/>
          <a:p>
            <a:r>
              <a:rPr lang="en-GB" sz="8000" b="1" dirty="0">
                <a:solidFill>
                  <a:srgbClr val="C00000"/>
                </a:solidFill>
                <a:latin typeface="+mn-lt"/>
              </a:rPr>
              <a:t>Join CAS</a:t>
            </a:r>
          </a:p>
        </p:txBody>
      </p:sp>
      <p:sp>
        <p:nvSpPr>
          <p:cNvPr id="3" name="Subtitle 2"/>
          <p:cNvSpPr>
            <a:spLocks noGrp="1"/>
          </p:cNvSpPr>
          <p:nvPr>
            <p:ph type="subTitle" idx="1"/>
          </p:nvPr>
        </p:nvSpPr>
        <p:spPr>
          <a:xfrm>
            <a:off x="25759" y="3576280"/>
            <a:ext cx="6032142" cy="1655762"/>
          </a:xfrm>
        </p:spPr>
        <p:txBody>
          <a:bodyPr>
            <a:normAutofit/>
          </a:bodyPr>
          <a:lstStyle/>
          <a:p>
            <a:pPr algn="r"/>
            <a:r>
              <a:rPr lang="en-GB" sz="4400" b="1" dirty="0">
                <a:solidFill>
                  <a:srgbClr val="C00000"/>
                </a:solidFill>
              </a:rPr>
              <a:t>Thanks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1"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7022" y="64395"/>
            <a:ext cx="3769217" cy="560116"/>
          </a:xfrm>
          <a:prstGeom prst="rect">
            <a:avLst/>
          </a:prstGeom>
        </p:spPr>
      </p:pic>
      <p:sp>
        <p:nvSpPr>
          <p:cNvPr id="9" name="Subtitle 2"/>
          <p:cNvSpPr txBox="1">
            <a:spLocks/>
          </p:cNvSpPr>
          <p:nvPr/>
        </p:nvSpPr>
        <p:spPr>
          <a:xfrm>
            <a:off x="25757" y="1665320"/>
            <a:ext cx="4474806"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4400" b="1" dirty="0">
                <a:solidFill>
                  <a:srgbClr val="C00000"/>
                </a:solidFill>
              </a:rPr>
              <a:t>Not a member?</a:t>
            </a:r>
          </a:p>
        </p:txBody>
      </p:sp>
      <p:sp>
        <p:nvSpPr>
          <p:cNvPr id="6" name="Rectangle 5"/>
          <p:cNvSpPr/>
          <p:nvPr/>
        </p:nvSpPr>
        <p:spPr>
          <a:xfrm>
            <a:off x="7686675" y="5820508"/>
            <a:ext cx="1457325" cy="1037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5"/>
          <a:srcRect l="23240" t="29086" r="6887" b="14905"/>
          <a:stretch/>
        </p:blipFill>
        <p:spPr>
          <a:xfrm>
            <a:off x="6589526" y="5658515"/>
            <a:ext cx="2474724" cy="1115301"/>
          </a:xfrm>
          <a:prstGeom prst="rect">
            <a:avLst/>
          </a:prstGeom>
          <a:ln>
            <a:solidFill>
              <a:schemeClr val="bg1">
                <a:lumMod val="50000"/>
              </a:schemeClr>
            </a:solidFill>
          </a:ln>
        </p:spPr>
      </p:pic>
    </p:spTree>
    <p:extLst>
      <p:ext uri="{BB962C8B-B14F-4D97-AF65-F5344CB8AC3E}">
        <p14:creationId xmlns:p14="http://schemas.microsoft.com/office/powerpoint/2010/main" val="303848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
        <p:nvSpPr>
          <p:cNvPr id="9" name="Title 1"/>
          <p:cNvSpPr txBox="1">
            <a:spLocks/>
          </p:cNvSpPr>
          <p:nvPr/>
        </p:nvSpPr>
        <p:spPr>
          <a:xfrm>
            <a:off x="19182" y="1514033"/>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solidFill>
                  <a:schemeClr val="tx1">
                    <a:lumMod val="65000"/>
                    <a:lumOff val="35000"/>
                  </a:schemeClr>
                </a:solidFill>
                <a:latin typeface="+mn-lt"/>
              </a:rPr>
              <a:t>Pupils should be taught to</a:t>
            </a:r>
            <a:r>
              <a:rPr lang="en-US" sz="2800" dirty="0" smtClean="0">
                <a:solidFill>
                  <a:schemeClr val="tx1">
                    <a:lumMod val="65000"/>
                    <a:lumOff val="35000"/>
                  </a:schemeClr>
                </a:solidFill>
                <a:latin typeface="+mn-lt"/>
              </a:rPr>
              <a:t>:</a:t>
            </a:r>
          </a:p>
          <a:p>
            <a:pPr>
              <a:lnSpc>
                <a:spcPct val="100000"/>
              </a:lnSpc>
            </a:pPr>
            <a:endParaRPr lang="en-US" sz="2800" dirty="0" smtClean="0">
              <a:solidFill>
                <a:schemeClr val="tx1">
                  <a:lumMod val="65000"/>
                  <a:lumOff val="35000"/>
                </a:schemeClr>
              </a:solidFill>
              <a:latin typeface="+mn-lt"/>
            </a:endParaRPr>
          </a:p>
          <a:p>
            <a:pPr marL="457200" indent="-457200">
              <a:lnSpc>
                <a:spcPct val="100000"/>
              </a:lnSpc>
              <a:buFont typeface="Arial" panose="020B0604020202020204" pitchFamily="34" charset="0"/>
              <a:buChar char="•"/>
            </a:pPr>
            <a:r>
              <a:rPr lang="en-US" sz="2800" dirty="0">
                <a:solidFill>
                  <a:schemeClr val="tx1">
                    <a:lumMod val="65000"/>
                    <a:lumOff val="35000"/>
                  </a:schemeClr>
                </a:solidFill>
                <a:latin typeface="+mn-lt"/>
              </a:rPr>
              <a:t>design, </a:t>
            </a:r>
            <a:r>
              <a:rPr lang="en-US" sz="2800" dirty="0" smtClean="0">
                <a:solidFill>
                  <a:schemeClr val="tx1">
                    <a:lumMod val="65000"/>
                    <a:lumOff val="35000"/>
                  </a:schemeClr>
                </a:solidFill>
                <a:latin typeface="+mn-lt"/>
              </a:rPr>
              <a:t>write and debug</a:t>
            </a:r>
          </a:p>
          <a:p>
            <a:pPr>
              <a:lnSpc>
                <a:spcPct val="100000"/>
              </a:lnSpc>
            </a:pPr>
            <a:r>
              <a:rPr lang="en-US" sz="2800" dirty="0" smtClean="0">
                <a:solidFill>
                  <a:schemeClr val="tx1">
                    <a:lumMod val="65000"/>
                    <a:lumOff val="35000"/>
                  </a:schemeClr>
                </a:solidFill>
                <a:latin typeface="+mn-lt"/>
              </a:rPr>
              <a:t>programs … </a:t>
            </a:r>
            <a:endParaRPr lang="en-US" sz="2800" dirty="0">
              <a:solidFill>
                <a:schemeClr val="tx1">
                  <a:lumMod val="65000"/>
                  <a:lumOff val="35000"/>
                </a:schemeClr>
              </a:solidFill>
              <a:latin typeface="+mn-lt"/>
            </a:endParaRPr>
          </a:p>
          <a:p>
            <a:pPr marL="457200" indent="-457200">
              <a:lnSpc>
                <a:spcPct val="100000"/>
              </a:lnSpc>
              <a:buFont typeface="Arial" panose="020B0604020202020204" pitchFamily="34" charset="0"/>
              <a:buChar char="•"/>
            </a:pPr>
            <a:r>
              <a:rPr lang="en-US" sz="2800" dirty="0" smtClean="0">
                <a:solidFill>
                  <a:schemeClr val="tx1">
                    <a:lumMod val="65000"/>
                    <a:lumOff val="35000"/>
                  </a:schemeClr>
                </a:solidFill>
                <a:latin typeface="+mn-lt"/>
              </a:rPr>
              <a:t>solve </a:t>
            </a:r>
            <a:r>
              <a:rPr lang="en-US" sz="2800" dirty="0">
                <a:solidFill>
                  <a:schemeClr val="tx1">
                    <a:lumMod val="65000"/>
                    <a:lumOff val="35000"/>
                  </a:schemeClr>
                </a:solidFill>
                <a:latin typeface="+mn-lt"/>
              </a:rPr>
              <a:t>problems by </a:t>
            </a:r>
            <a:r>
              <a:rPr lang="en-US" sz="2800" dirty="0" smtClean="0">
                <a:solidFill>
                  <a:schemeClr val="tx1">
                    <a:lumMod val="65000"/>
                    <a:lumOff val="35000"/>
                  </a:schemeClr>
                </a:solidFill>
                <a:latin typeface="+mn-lt"/>
              </a:rPr>
              <a:t>decomposing</a:t>
            </a:r>
          </a:p>
          <a:p>
            <a:pPr>
              <a:lnSpc>
                <a:spcPct val="100000"/>
              </a:lnSpc>
            </a:pPr>
            <a:r>
              <a:rPr lang="en-US" sz="2800" dirty="0" smtClean="0">
                <a:solidFill>
                  <a:schemeClr val="tx1">
                    <a:lumMod val="65000"/>
                    <a:lumOff val="35000"/>
                  </a:schemeClr>
                </a:solidFill>
                <a:latin typeface="+mn-lt"/>
              </a:rPr>
              <a:t>them </a:t>
            </a:r>
            <a:r>
              <a:rPr lang="en-US" sz="2800" dirty="0">
                <a:solidFill>
                  <a:schemeClr val="tx1">
                    <a:lumMod val="65000"/>
                    <a:lumOff val="35000"/>
                  </a:schemeClr>
                </a:solidFill>
                <a:latin typeface="+mn-lt"/>
              </a:rPr>
              <a:t>into </a:t>
            </a:r>
            <a:r>
              <a:rPr lang="en-US" sz="2800" dirty="0" smtClean="0">
                <a:solidFill>
                  <a:schemeClr val="tx1">
                    <a:lumMod val="65000"/>
                    <a:lumOff val="35000"/>
                  </a:schemeClr>
                </a:solidFill>
                <a:latin typeface="+mn-lt"/>
              </a:rPr>
              <a:t>smaller parts</a:t>
            </a:r>
            <a:endParaRPr lang="en-US" sz="2800" dirty="0">
              <a:solidFill>
                <a:schemeClr val="tx1">
                  <a:lumMod val="65000"/>
                  <a:lumOff val="35000"/>
                </a:schemeClr>
              </a:solidFill>
              <a:latin typeface="+mn-lt"/>
            </a:endParaRPr>
          </a:p>
          <a:p>
            <a:pPr marL="457200" indent="-457200">
              <a:lnSpc>
                <a:spcPct val="100000"/>
              </a:lnSpc>
              <a:buFont typeface="Arial" panose="020B0604020202020204" pitchFamily="34" charset="0"/>
              <a:buChar char="•"/>
            </a:pPr>
            <a:r>
              <a:rPr lang="en-US" sz="2800" dirty="0" smtClean="0">
                <a:solidFill>
                  <a:schemeClr val="tx1">
                    <a:lumMod val="65000"/>
                    <a:lumOff val="35000"/>
                  </a:schemeClr>
                </a:solidFill>
                <a:latin typeface="+mn-lt"/>
              </a:rPr>
              <a:t>use </a:t>
            </a:r>
            <a:r>
              <a:rPr lang="en-US" sz="2800" dirty="0">
                <a:solidFill>
                  <a:schemeClr val="tx1">
                    <a:lumMod val="65000"/>
                    <a:lumOff val="35000"/>
                  </a:schemeClr>
                </a:solidFill>
                <a:latin typeface="+mn-lt"/>
              </a:rPr>
              <a:t>sequence, selection, </a:t>
            </a:r>
            <a:r>
              <a:rPr lang="en-US" sz="2800" dirty="0" smtClean="0">
                <a:solidFill>
                  <a:schemeClr val="tx1">
                    <a:lumMod val="65000"/>
                    <a:lumOff val="35000"/>
                  </a:schemeClr>
                </a:solidFill>
                <a:latin typeface="+mn-lt"/>
              </a:rPr>
              <a:t>and</a:t>
            </a:r>
          </a:p>
          <a:p>
            <a:pPr>
              <a:lnSpc>
                <a:spcPct val="100000"/>
              </a:lnSpc>
            </a:pPr>
            <a:r>
              <a:rPr lang="en-US" sz="2800" dirty="0" smtClean="0">
                <a:solidFill>
                  <a:schemeClr val="tx1">
                    <a:lumMod val="65000"/>
                    <a:lumOff val="35000"/>
                  </a:schemeClr>
                </a:solidFill>
                <a:latin typeface="+mn-lt"/>
              </a:rPr>
              <a:t>repetition </a:t>
            </a:r>
            <a:r>
              <a:rPr lang="en-US" sz="2800" dirty="0">
                <a:solidFill>
                  <a:schemeClr val="tx1">
                    <a:lumMod val="65000"/>
                    <a:lumOff val="35000"/>
                  </a:schemeClr>
                </a:solidFill>
                <a:latin typeface="+mn-lt"/>
              </a:rPr>
              <a:t>in </a:t>
            </a:r>
            <a:r>
              <a:rPr lang="en-US" sz="2800" dirty="0" smtClean="0">
                <a:solidFill>
                  <a:schemeClr val="tx1">
                    <a:lumMod val="65000"/>
                    <a:lumOff val="35000"/>
                  </a:schemeClr>
                </a:solidFill>
                <a:latin typeface="+mn-lt"/>
              </a:rPr>
              <a:t>programs </a:t>
            </a:r>
          </a:p>
          <a:p>
            <a:pPr marL="457200" indent="-457200">
              <a:lnSpc>
                <a:spcPct val="100000"/>
              </a:lnSpc>
              <a:buFont typeface="Arial" panose="020B0604020202020204" pitchFamily="34" charset="0"/>
              <a:buChar char="•"/>
            </a:pPr>
            <a:r>
              <a:rPr lang="en-US" sz="2800" dirty="0" smtClean="0">
                <a:solidFill>
                  <a:schemeClr val="tx1">
                    <a:lumMod val="65000"/>
                    <a:lumOff val="35000"/>
                  </a:schemeClr>
                </a:solidFill>
                <a:latin typeface="+mn-lt"/>
              </a:rPr>
              <a:t>work with variables …</a:t>
            </a:r>
          </a:p>
          <a:p>
            <a:pPr marL="457200" indent="-457200">
              <a:lnSpc>
                <a:spcPct val="100000"/>
              </a:lnSpc>
              <a:buFont typeface="Arial" panose="020B0604020202020204" pitchFamily="34" charset="0"/>
              <a:buChar char="•"/>
            </a:pPr>
            <a:r>
              <a:rPr lang="en-US" sz="2800" dirty="0" smtClean="0">
                <a:solidFill>
                  <a:schemeClr val="tx1">
                    <a:lumMod val="65000"/>
                    <a:lumOff val="35000"/>
                  </a:schemeClr>
                </a:solidFill>
                <a:latin typeface="+mn-lt"/>
              </a:rPr>
              <a:t>use </a:t>
            </a:r>
            <a:r>
              <a:rPr lang="en-US" sz="2800" dirty="0">
                <a:solidFill>
                  <a:schemeClr val="tx1">
                    <a:lumMod val="65000"/>
                    <a:lumOff val="35000"/>
                  </a:schemeClr>
                </a:solidFill>
                <a:latin typeface="+mn-lt"/>
              </a:rPr>
              <a:t>logical reasoning </a:t>
            </a:r>
            <a:r>
              <a:rPr lang="en-US" sz="2800" dirty="0" smtClean="0">
                <a:solidFill>
                  <a:schemeClr val="tx1">
                    <a:lumMod val="65000"/>
                    <a:lumOff val="35000"/>
                  </a:schemeClr>
                </a:solidFill>
                <a:latin typeface="+mn-lt"/>
              </a:rPr>
              <a:t>… to </a:t>
            </a:r>
            <a:r>
              <a:rPr lang="en-US" sz="2800" dirty="0">
                <a:solidFill>
                  <a:schemeClr val="tx1">
                    <a:lumMod val="65000"/>
                    <a:lumOff val="35000"/>
                  </a:schemeClr>
                </a:solidFill>
                <a:latin typeface="+mn-lt"/>
              </a:rPr>
              <a:t>detect </a:t>
            </a:r>
            <a:r>
              <a:rPr lang="en-US" sz="2800" dirty="0" smtClean="0">
                <a:solidFill>
                  <a:schemeClr val="tx1">
                    <a:lumMod val="65000"/>
                    <a:lumOff val="35000"/>
                  </a:schemeClr>
                </a:solidFill>
                <a:latin typeface="+mn-lt"/>
              </a:rPr>
              <a:t>and correct </a:t>
            </a:r>
            <a:r>
              <a:rPr lang="en-US" sz="2800" dirty="0">
                <a:solidFill>
                  <a:schemeClr val="tx1">
                    <a:lumMod val="65000"/>
                    <a:lumOff val="35000"/>
                  </a:schemeClr>
                </a:solidFill>
                <a:latin typeface="+mn-lt"/>
              </a:rPr>
              <a:t>errors in algorithms and </a:t>
            </a:r>
            <a:r>
              <a:rPr lang="en-US" sz="2800" dirty="0" smtClean="0">
                <a:solidFill>
                  <a:schemeClr val="tx1">
                    <a:lumMod val="65000"/>
                    <a:lumOff val="35000"/>
                  </a:schemeClr>
                </a:solidFill>
                <a:latin typeface="+mn-lt"/>
              </a:rPr>
              <a:t>programs</a:t>
            </a: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sp>
        <p:nvSpPr>
          <p:cNvPr id="5" name="TextBox 4"/>
          <p:cNvSpPr txBox="1"/>
          <p:nvPr/>
        </p:nvSpPr>
        <p:spPr>
          <a:xfrm>
            <a:off x="19182" y="1277767"/>
            <a:ext cx="2366738" cy="646331"/>
          </a:xfrm>
          <a:prstGeom prst="rect">
            <a:avLst/>
          </a:prstGeom>
          <a:noFill/>
        </p:spPr>
        <p:txBody>
          <a:bodyPr wrap="none" rtlCol="0">
            <a:spAutoFit/>
          </a:bodyPr>
          <a:lstStyle/>
          <a:p>
            <a:r>
              <a:rPr lang="en-GB" sz="3600" b="1" dirty="0" smtClean="0">
                <a:solidFill>
                  <a:schemeClr val="tx1">
                    <a:lumMod val="65000"/>
                    <a:lumOff val="35000"/>
                  </a:schemeClr>
                </a:solidFill>
              </a:rPr>
              <a:t>Key Stage 2</a:t>
            </a:r>
            <a:endParaRPr lang="en-GB" sz="3600" b="1" dirty="0">
              <a:solidFill>
                <a:schemeClr val="tx1">
                  <a:lumMod val="65000"/>
                  <a:lumOff val="35000"/>
                </a:schemeClr>
              </a:solidFill>
            </a:endParaRPr>
          </a:p>
        </p:txBody>
      </p:sp>
      <p:sp>
        <p:nvSpPr>
          <p:cNvPr id="3" name="Freeform 2"/>
          <p:cNvSpPr/>
          <p:nvPr/>
        </p:nvSpPr>
        <p:spPr>
          <a:xfrm>
            <a:off x="3297836" y="3687580"/>
            <a:ext cx="1903751" cy="329784"/>
          </a:xfrm>
          <a:custGeom>
            <a:avLst/>
            <a:gdLst>
              <a:gd name="connsiteX0" fmla="*/ 0 w 1903751"/>
              <a:gd name="connsiteY0" fmla="*/ 329784 h 329784"/>
              <a:gd name="connsiteX1" fmla="*/ 119921 w 1903751"/>
              <a:gd name="connsiteY1" fmla="*/ 224853 h 329784"/>
              <a:gd name="connsiteX2" fmla="*/ 239843 w 1903751"/>
              <a:gd name="connsiteY2" fmla="*/ 89941 h 329784"/>
              <a:gd name="connsiteX3" fmla="*/ 284813 w 1903751"/>
              <a:gd name="connsiteY3" fmla="*/ 59961 h 329784"/>
              <a:gd name="connsiteX4" fmla="*/ 314794 w 1903751"/>
              <a:gd name="connsiteY4" fmla="*/ 29981 h 329784"/>
              <a:gd name="connsiteX5" fmla="*/ 404734 w 1903751"/>
              <a:gd name="connsiteY5" fmla="*/ 0 h 329784"/>
              <a:gd name="connsiteX6" fmla="*/ 479685 w 1903751"/>
              <a:gd name="connsiteY6" fmla="*/ 14990 h 329784"/>
              <a:gd name="connsiteX7" fmla="*/ 554636 w 1903751"/>
              <a:gd name="connsiteY7" fmla="*/ 104931 h 329784"/>
              <a:gd name="connsiteX8" fmla="*/ 599607 w 1903751"/>
              <a:gd name="connsiteY8" fmla="*/ 179882 h 329784"/>
              <a:gd name="connsiteX9" fmla="*/ 629587 w 1903751"/>
              <a:gd name="connsiteY9" fmla="*/ 224853 h 329784"/>
              <a:gd name="connsiteX10" fmla="*/ 719528 w 1903751"/>
              <a:gd name="connsiteY10" fmla="*/ 269823 h 329784"/>
              <a:gd name="connsiteX11" fmla="*/ 959371 w 1903751"/>
              <a:gd name="connsiteY11" fmla="*/ 239843 h 329784"/>
              <a:gd name="connsiteX12" fmla="*/ 1049312 w 1903751"/>
              <a:gd name="connsiteY12" fmla="*/ 164892 h 329784"/>
              <a:gd name="connsiteX13" fmla="*/ 1184223 w 1903751"/>
              <a:gd name="connsiteY13" fmla="*/ 74951 h 329784"/>
              <a:gd name="connsiteX14" fmla="*/ 1229194 w 1903751"/>
              <a:gd name="connsiteY14" fmla="*/ 44971 h 329784"/>
              <a:gd name="connsiteX15" fmla="*/ 1349115 w 1903751"/>
              <a:gd name="connsiteY15" fmla="*/ 14990 h 329784"/>
              <a:gd name="connsiteX16" fmla="*/ 1499016 w 1903751"/>
              <a:gd name="connsiteY16" fmla="*/ 44971 h 329784"/>
              <a:gd name="connsiteX17" fmla="*/ 1528997 w 1903751"/>
              <a:gd name="connsiteY17" fmla="*/ 74951 h 329784"/>
              <a:gd name="connsiteX18" fmla="*/ 1573967 w 1903751"/>
              <a:gd name="connsiteY18" fmla="*/ 104931 h 329784"/>
              <a:gd name="connsiteX19" fmla="*/ 1648918 w 1903751"/>
              <a:gd name="connsiteY19" fmla="*/ 194872 h 329784"/>
              <a:gd name="connsiteX20" fmla="*/ 1813810 w 1903751"/>
              <a:gd name="connsiteY20" fmla="*/ 149902 h 329784"/>
              <a:gd name="connsiteX21" fmla="*/ 1873771 w 1903751"/>
              <a:gd name="connsiteY21" fmla="*/ 104931 h 329784"/>
              <a:gd name="connsiteX22" fmla="*/ 1903751 w 1903751"/>
              <a:gd name="connsiteY22" fmla="*/ 59961 h 3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3751" h="329784">
                <a:moveTo>
                  <a:pt x="0" y="329784"/>
                </a:moveTo>
                <a:cubicBezTo>
                  <a:pt x="39974" y="294807"/>
                  <a:pt x="82362" y="262412"/>
                  <a:pt x="119921" y="224853"/>
                </a:cubicBezTo>
                <a:cubicBezTo>
                  <a:pt x="186770" y="158004"/>
                  <a:pt x="146266" y="152325"/>
                  <a:pt x="239843" y="89941"/>
                </a:cubicBezTo>
                <a:cubicBezTo>
                  <a:pt x="254833" y="79948"/>
                  <a:pt x="270745" y="71215"/>
                  <a:pt x="284813" y="59961"/>
                </a:cubicBezTo>
                <a:cubicBezTo>
                  <a:pt x="295849" y="51132"/>
                  <a:pt x="302153" y="36301"/>
                  <a:pt x="314794" y="29981"/>
                </a:cubicBezTo>
                <a:cubicBezTo>
                  <a:pt x="343059" y="15848"/>
                  <a:pt x="404734" y="0"/>
                  <a:pt x="404734" y="0"/>
                </a:cubicBezTo>
                <a:cubicBezTo>
                  <a:pt x="429718" y="4997"/>
                  <a:pt x="456896" y="3596"/>
                  <a:pt x="479685" y="14990"/>
                </a:cubicBezTo>
                <a:cubicBezTo>
                  <a:pt x="508540" y="29418"/>
                  <a:pt x="537418" y="79104"/>
                  <a:pt x="554636" y="104931"/>
                </a:cubicBezTo>
                <a:cubicBezTo>
                  <a:pt x="580669" y="183031"/>
                  <a:pt x="552573" y="121090"/>
                  <a:pt x="599607" y="179882"/>
                </a:cubicBezTo>
                <a:cubicBezTo>
                  <a:pt x="610862" y="193950"/>
                  <a:pt x="616848" y="212114"/>
                  <a:pt x="629587" y="224853"/>
                </a:cubicBezTo>
                <a:cubicBezTo>
                  <a:pt x="658645" y="253912"/>
                  <a:pt x="682953" y="257631"/>
                  <a:pt x="719528" y="269823"/>
                </a:cubicBezTo>
                <a:cubicBezTo>
                  <a:pt x="799476" y="259830"/>
                  <a:pt x="880366" y="255644"/>
                  <a:pt x="959371" y="239843"/>
                </a:cubicBezTo>
                <a:cubicBezTo>
                  <a:pt x="1050299" y="221658"/>
                  <a:pt x="994960" y="212450"/>
                  <a:pt x="1049312" y="164892"/>
                </a:cubicBezTo>
                <a:lnTo>
                  <a:pt x="1184223" y="74951"/>
                </a:lnTo>
                <a:cubicBezTo>
                  <a:pt x="1199213" y="64958"/>
                  <a:pt x="1211528" y="48504"/>
                  <a:pt x="1229194" y="44971"/>
                </a:cubicBezTo>
                <a:cubicBezTo>
                  <a:pt x="1319638" y="26882"/>
                  <a:pt x="1279973" y="38038"/>
                  <a:pt x="1349115" y="14990"/>
                </a:cubicBezTo>
                <a:cubicBezTo>
                  <a:pt x="1399082" y="24984"/>
                  <a:pt x="1450674" y="28857"/>
                  <a:pt x="1499016" y="44971"/>
                </a:cubicBezTo>
                <a:cubicBezTo>
                  <a:pt x="1512424" y="49440"/>
                  <a:pt x="1517961" y="66122"/>
                  <a:pt x="1528997" y="74951"/>
                </a:cubicBezTo>
                <a:cubicBezTo>
                  <a:pt x="1543065" y="86205"/>
                  <a:pt x="1560127" y="93398"/>
                  <a:pt x="1573967" y="104931"/>
                </a:cubicBezTo>
                <a:cubicBezTo>
                  <a:pt x="1617250" y="141000"/>
                  <a:pt x="1619439" y="150654"/>
                  <a:pt x="1648918" y="194872"/>
                </a:cubicBezTo>
                <a:cubicBezTo>
                  <a:pt x="1703882" y="179882"/>
                  <a:pt x="1760913" y="171061"/>
                  <a:pt x="1813810" y="149902"/>
                </a:cubicBezTo>
                <a:cubicBezTo>
                  <a:pt x="1837007" y="140623"/>
                  <a:pt x="1856105" y="122597"/>
                  <a:pt x="1873771" y="104931"/>
                </a:cubicBezTo>
                <a:cubicBezTo>
                  <a:pt x="1886510" y="92192"/>
                  <a:pt x="1903751" y="59961"/>
                  <a:pt x="1903751" y="59961"/>
                </a:cubicBezTo>
              </a:path>
            </a:pathLst>
          </a:custGeom>
          <a:noFill/>
          <a:ln w="1778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flipV="1">
            <a:off x="1251333" y="4610225"/>
            <a:ext cx="2859783" cy="134911"/>
          </a:xfrm>
          <a:custGeom>
            <a:avLst/>
            <a:gdLst>
              <a:gd name="connsiteX0" fmla="*/ 0 w 1903751"/>
              <a:gd name="connsiteY0" fmla="*/ 329784 h 329784"/>
              <a:gd name="connsiteX1" fmla="*/ 119921 w 1903751"/>
              <a:gd name="connsiteY1" fmla="*/ 224853 h 329784"/>
              <a:gd name="connsiteX2" fmla="*/ 239843 w 1903751"/>
              <a:gd name="connsiteY2" fmla="*/ 89941 h 329784"/>
              <a:gd name="connsiteX3" fmla="*/ 284813 w 1903751"/>
              <a:gd name="connsiteY3" fmla="*/ 59961 h 329784"/>
              <a:gd name="connsiteX4" fmla="*/ 314794 w 1903751"/>
              <a:gd name="connsiteY4" fmla="*/ 29981 h 329784"/>
              <a:gd name="connsiteX5" fmla="*/ 404734 w 1903751"/>
              <a:gd name="connsiteY5" fmla="*/ 0 h 329784"/>
              <a:gd name="connsiteX6" fmla="*/ 479685 w 1903751"/>
              <a:gd name="connsiteY6" fmla="*/ 14990 h 329784"/>
              <a:gd name="connsiteX7" fmla="*/ 554636 w 1903751"/>
              <a:gd name="connsiteY7" fmla="*/ 104931 h 329784"/>
              <a:gd name="connsiteX8" fmla="*/ 599607 w 1903751"/>
              <a:gd name="connsiteY8" fmla="*/ 179882 h 329784"/>
              <a:gd name="connsiteX9" fmla="*/ 629587 w 1903751"/>
              <a:gd name="connsiteY9" fmla="*/ 224853 h 329784"/>
              <a:gd name="connsiteX10" fmla="*/ 719528 w 1903751"/>
              <a:gd name="connsiteY10" fmla="*/ 269823 h 329784"/>
              <a:gd name="connsiteX11" fmla="*/ 959371 w 1903751"/>
              <a:gd name="connsiteY11" fmla="*/ 239843 h 329784"/>
              <a:gd name="connsiteX12" fmla="*/ 1049312 w 1903751"/>
              <a:gd name="connsiteY12" fmla="*/ 164892 h 329784"/>
              <a:gd name="connsiteX13" fmla="*/ 1184223 w 1903751"/>
              <a:gd name="connsiteY13" fmla="*/ 74951 h 329784"/>
              <a:gd name="connsiteX14" fmla="*/ 1229194 w 1903751"/>
              <a:gd name="connsiteY14" fmla="*/ 44971 h 329784"/>
              <a:gd name="connsiteX15" fmla="*/ 1349115 w 1903751"/>
              <a:gd name="connsiteY15" fmla="*/ 14990 h 329784"/>
              <a:gd name="connsiteX16" fmla="*/ 1499016 w 1903751"/>
              <a:gd name="connsiteY16" fmla="*/ 44971 h 329784"/>
              <a:gd name="connsiteX17" fmla="*/ 1528997 w 1903751"/>
              <a:gd name="connsiteY17" fmla="*/ 74951 h 329784"/>
              <a:gd name="connsiteX18" fmla="*/ 1573967 w 1903751"/>
              <a:gd name="connsiteY18" fmla="*/ 104931 h 329784"/>
              <a:gd name="connsiteX19" fmla="*/ 1648918 w 1903751"/>
              <a:gd name="connsiteY19" fmla="*/ 194872 h 329784"/>
              <a:gd name="connsiteX20" fmla="*/ 1813810 w 1903751"/>
              <a:gd name="connsiteY20" fmla="*/ 149902 h 329784"/>
              <a:gd name="connsiteX21" fmla="*/ 1873771 w 1903751"/>
              <a:gd name="connsiteY21" fmla="*/ 104931 h 329784"/>
              <a:gd name="connsiteX22" fmla="*/ 1903751 w 1903751"/>
              <a:gd name="connsiteY22" fmla="*/ 59961 h 3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3751" h="329784">
                <a:moveTo>
                  <a:pt x="0" y="329784"/>
                </a:moveTo>
                <a:cubicBezTo>
                  <a:pt x="39974" y="294807"/>
                  <a:pt x="82362" y="262412"/>
                  <a:pt x="119921" y="224853"/>
                </a:cubicBezTo>
                <a:cubicBezTo>
                  <a:pt x="186770" y="158004"/>
                  <a:pt x="146266" y="152325"/>
                  <a:pt x="239843" y="89941"/>
                </a:cubicBezTo>
                <a:cubicBezTo>
                  <a:pt x="254833" y="79948"/>
                  <a:pt x="270745" y="71215"/>
                  <a:pt x="284813" y="59961"/>
                </a:cubicBezTo>
                <a:cubicBezTo>
                  <a:pt x="295849" y="51132"/>
                  <a:pt x="302153" y="36301"/>
                  <a:pt x="314794" y="29981"/>
                </a:cubicBezTo>
                <a:cubicBezTo>
                  <a:pt x="343059" y="15848"/>
                  <a:pt x="404734" y="0"/>
                  <a:pt x="404734" y="0"/>
                </a:cubicBezTo>
                <a:cubicBezTo>
                  <a:pt x="429718" y="4997"/>
                  <a:pt x="456896" y="3596"/>
                  <a:pt x="479685" y="14990"/>
                </a:cubicBezTo>
                <a:cubicBezTo>
                  <a:pt x="508540" y="29418"/>
                  <a:pt x="537418" y="79104"/>
                  <a:pt x="554636" y="104931"/>
                </a:cubicBezTo>
                <a:cubicBezTo>
                  <a:pt x="580669" y="183031"/>
                  <a:pt x="552573" y="121090"/>
                  <a:pt x="599607" y="179882"/>
                </a:cubicBezTo>
                <a:cubicBezTo>
                  <a:pt x="610862" y="193950"/>
                  <a:pt x="616848" y="212114"/>
                  <a:pt x="629587" y="224853"/>
                </a:cubicBezTo>
                <a:cubicBezTo>
                  <a:pt x="658645" y="253912"/>
                  <a:pt x="682953" y="257631"/>
                  <a:pt x="719528" y="269823"/>
                </a:cubicBezTo>
                <a:cubicBezTo>
                  <a:pt x="799476" y="259830"/>
                  <a:pt x="880366" y="255644"/>
                  <a:pt x="959371" y="239843"/>
                </a:cubicBezTo>
                <a:cubicBezTo>
                  <a:pt x="1050299" y="221658"/>
                  <a:pt x="994960" y="212450"/>
                  <a:pt x="1049312" y="164892"/>
                </a:cubicBezTo>
                <a:lnTo>
                  <a:pt x="1184223" y="74951"/>
                </a:lnTo>
                <a:cubicBezTo>
                  <a:pt x="1199213" y="64958"/>
                  <a:pt x="1211528" y="48504"/>
                  <a:pt x="1229194" y="44971"/>
                </a:cubicBezTo>
                <a:cubicBezTo>
                  <a:pt x="1319638" y="26882"/>
                  <a:pt x="1279973" y="38038"/>
                  <a:pt x="1349115" y="14990"/>
                </a:cubicBezTo>
                <a:cubicBezTo>
                  <a:pt x="1399082" y="24984"/>
                  <a:pt x="1450674" y="28857"/>
                  <a:pt x="1499016" y="44971"/>
                </a:cubicBezTo>
                <a:cubicBezTo>
                  <a:pt x="1512424" y="49440"/>
                  <a:pt x="1517961" y="66122"/>
                  <a:pt x="1528997" y="74951"/>
                </a:cubicBezTo>
                <a:cubicBezTo>
                  <a:pt x="1543065" y="86205"/>
                  <a:pt x="1560127" y="93398"/>
                  <a:pt x="1573967" y="104931"/>
                </a:cubicBezTo>
                <a:cubicBezTo>
                  <a:pt x="1617250" y="141000"/>
                  <a:pt x="1619439" y="150654"/>
                  <a:pt x="1648918" y="194872"/>
                </a:cubicBezTo>
                <a:cubicBezTo>
                  <a:pt x="1703882" y="179882"/>
                  <a:pt x="1760913" y="171061"/>
                  <a:pt x="1813810" y="149902"/>
                </a:cubicBezTo>
                <a:cubicBezTo>
                  <a:pt x="1837007" y="140623"/>
                  <a:pt x="1856105" y="122597"/>
                  <a:pt x="1873771" y="104931"/>
                </a:cubicBezTo>
                <a:cubicBezTo>
                  <a:pt x="1886510" y="92192"/>
                  <a:pt x="1903751" y="59961"/>
                  <a:pt x="1903751" y="59961"/>
                </a:cubicBezTo>
              </a:path>
            </a:pathLst>
          </a:custGeom>
          <a:noFill/>
          <a:ln w="1778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194873" y="5020290"/>
            <a:ext cx="1469036" cy="151317"/>
          </a:xfrm>
          <a:custGeom>
            <a:avLst/>
            <a:gdLst>
              <a:gd name="connsiteX0" fmla="*/ 0 w 1903751"/>
              <a:gd name="connsiteY0" fmla="*/ 329784 h 329784"/>
              <a:gd name="connsiteX1" fmla="*/ 119921 w 1903751"/>
              <a:gd name="connsiteY1" fmla="*/ 224853 h 329784"/>
              <a:gd name="connsiteX2" fmla="*/ 239843 w 1903751"/>
              <a:gd name="connsiteY2" fmla="*/ 89941 h 329784"/>
              <a:gd name="connsiteX3" fmla="*/ 284813 w 1903751"/>
              <a:gd name="connsiteY3" fmla="*/ 59961 h 329784"/>
              <a:gd name="connsiteX4" fmla="*/ 314794 w 1903751"/>
              <a:gd name="connsiteY4" fmla="*/ 29981 h 329784"/>
              <a:gd name="connsiteX5" fmla="*/ 404734 w 1903751"/>
              <a:gd name="connsiteY5" fmla="*/ 0 h 329784"/>
              <a:gd name="connsiteX6" fmla="*/ 479685 w 1903751"/>
              <a:gd name="connsiteY6" fmla="*/ 14990 h 329784"/>
              <a:gd name="connsiteX7" fmla="*/ 554636 w 1903751"/>
              <a:gd name="connsiteY7" fmla="*/ 104931 h 329784"/>
              <a:gd name="connsiteX8" fmla="*/ 599607 w 1903751"/>
              <a:gd name="connsiteY8" fmla="*/ 179882 h 329784"/>
              <a:gd name="connsiteX9" fmla="*/ 629587 w 1903751"/>
              <a:gd name="connsiteY9" fmla="*/ 224853 h 329784"/>
              <a:gd name="connsiteX10" fmla="*/ 719528 w 1903751"/>
              <a:gd name="connsiteY10" fmla="*/ 269823 h 329784"/>
              <a:gd name="connsiteX11" fmla="*/ 959371 w 1903751"/>
              <a:gd name="connsiteY11" fmla="*/ 239843 h 329784"/>
              <a:gd name="connsiteX12" fmla="*/ 1049312 w 1903751"/>
              <a:gd name="connsiteY12" fmla="*/ 164892 h 329784"/>
              <a:gd name="connsiteX13" fmla="*/ 1184223 w 1903751"/>
              <a:gd name="connsiteY13" fmla="*/ 74951 h 329784"/>
              <a:gd name="connsiteX14" fmla="*/ 1229194 w 1903751"/>
              <a:gd name="connsiteY14" fmla="*/ 44971 h 329784"/>
              <a:gd name="connsiteX15" fmla="*/ 1349115 w 1903751"/>
              <a:gd name="connsiteY15" fmla="*/ 14990 h 329784"/>
              <a:gd name="connsiteX16" fmla="*/ 1499016 w 1903751"/>
              <a:gd name="connsiteY16" fmla="*/ 44971 h 329784"/>
              <a:gd name="connsiteX17" fmla="*/ 1528997 w 1903751"/>
              <a:gd name="connsiteY17" fmla="*/ 74951 h 329784"/>
              <a:gd name="connsiteX18" fmla="*/ 1573967 w 1903751"/>
              <a:gd name="connsiteY18" fmla="*/ 104931 h 329784"/>
              <a:gd name="connsiteX19" fmla="*/ 1648918 w 1903751"/>
              <a:gd name="connsiteY19" fmla="*/ 194872 h 329784"/>
              <a:gd name="connsiteX20" fmla="*/ 1813810 w 1903751"/>
              <a:gd name="connsiteY20" fmla="*/ 149902 h 329784"/>
              <a:gd name="connsiteX21" fmla="*/ 1873771 w 1903751"/>
              <a:gd name="connsiteY21" fmla="*/ 104931 h 329784"/>
              <a:gd name="connsiteX22" fmla="*/ 1903751 w 1903751"/>
              <a:gd name="connsiteY22" fmla="*/ 59961 h 3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3751" h="329784">
                <a:moveTo>
                  <a:pt x="0" y="329784"/>
                </a:moveTo>
                <a:cubicBezTo>
                  <a:pt x="39974" y="294807"/>
                  <a:pt x="82362" y="262412"/>
                  <a:pt x="119921" y="224853"/>
                </a:cubicBezTo>
                <a:cubicBezTo>
                  <a:pt x="186770" y="158004"/>
                  <a:pt x="146266" y="152325"/>
                  <a:pt x="239843" y="89941"/>
                </a:cubicBezTo>
                <a:cubicBezTo>
                  <a:pt x="254833" y="79948"/>
                  <a:pt x="270745" y="71215"/>
                  <a:pt x="284813" y="59961"/>
                </a:cubicBezTo>
                <a:cubicBezTo>
                  <a:pt x="295849" y="51132"/>
                  <a:pt x="302153" y="36301"/>
                  <a:pt x="314794" y="29981"/>
                </a:cubicBezTo>
                <a:cubicBezTo>
                  <a:pt x="343059" y="15848"/>
                  <a:pt x="404734" y="0"/>
                  <a:pt x="404734" y="0"/>
                </a:cubicBezTo>
                <a:cubicBezTo>
                  <a:pt x="429718" y="4997"/>
                  <a:pt x="456896" y="3596"/>
                  <a:pt x="479685" y="14990"/>
                </a:cubicBezTo>
                <a:cubicBezTo>
                  <a:pt x="508540" y="29418"/>
                  <a:pt x="537418" y="79104"/>
                  <a:pt x="554636" y="104931"/>
                </a:cubicBezTo>
                <a:cubicBezTo>
                  <a:pt x="580669" y="183031"/>
                  <a:pt x="552573" y="121090"/>
                  <a:pt x="599607" y="179882"/>
                </a:cubicBezTo>
                <a:cubicBezTo>
                  <a:pt x="610862" y="193950"/>
                  <a:pt x="616848" y="212114"/>
                  <a:pt x="629587" y="224853"/>
                </a:cubicBezTo>
                <a:cubicBezTo>
                  <a:pt x="658645" y="253912"/>
                  <a:pt x="682953" y="257631"/>
                  <a:pt x="719528" y="269823"/>
                </a:cubicBezTo>
                <a:cubicBezTo>
                  <a:pt x="799476" y="259830"/>
                  <a:pt x="880366" y="255644"/>
                  <a:pt x="959371" y="239843"/>
                </a:cubicBezTo>
                <a:cubicBezTo>
                  <a:pt x="1050299" y="221658"/>
                  <a:pt x="994960" y="212450"/>
                  <a:pt x="1049312" y="164892"/>
                </a:cubicBezTo>
                <a:lnTo>
                  <a:pt x="1184223" y="74951"/>
                </a:lnTo>
                <a:cubicBezTo>
                  <a:pt x="1199213" y="64958"/>
                  <a:pt x="1211528" y="48504"/>
                  <a:pt x="1229194" y="44971"/>
                </a:cubicBezTo>
                <a:cubicBezTo>
                  <a:pt x="1319638" y="26882"/>
                  <a:pt x="1279973" y="38038"/>
                  <a:pt x="1349115" y="14990"/>
                </a:cubicBezTo>
                <a:cubicBezTo>
                  <a:pt x="1399082" y="24984"/>
                  <a:pt x="1450674" y="28857"/>
                  <a:pt x="1499016" y="44971"/>
                </a:cubicBezTo>
                <a:cubicBezTo>
                  <a:pt x="1512424" y="49440"/>
                  <a:pt x="1517961" y="66122"/>
                  <a:pt x="1528997" y="74951"/>
                </a:cubicBezTo>
                <a:cubicBezTo>
                  <a:pt x="1543065" y="86205"/>
                  <a:pt x="1560127" y="93398"/>
                  <a:pt x="1573967" y="104931"/>
                </a:cubicBezTo>
                <a:cubicBezTo>
                  <a:pt x="1617250" y="141000"/>
                  <a:pt x="1619439" y="150654"/>
                  <a:pt x="1648918" y="194872"/>
                </a:cubicBezTo>
                <a:cubicBezTo>
                  <a:pt x="1703882" y="179882"/>
                  <a:pt x="1760913" y="171061"/>
                  <a:pt x="1813810" y="149902"/>
                </a:cubicBezTo>
                <a:cubicBezTo>
                  <a:pt x="1837007" y="140623"/>
                  <a:pt x="1856105" y="122597"/>
                  <a:pt x="1873771" y="104931"/>
                </a:cubicBezTo>
                <a:cubicBezTo>
                  <a:pt x="1886510" y="92192"/>
                  <a:pt x="1903751" y="59961"/>
                  <a:pt x="1903751" y="59961"/>
                </a:cubicBezTo>
              </a:path>
            </a:pathLst>
          </a:custGeom>
          <a:noFill/>
          <a:ln w="1778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2026171" y="5337998"/>
            <a:ext cx="1406577" cy="223354"/>
          </a:xfrm>
          <a:custGeom>
            <a:avLst/>
            <a:gdLst>
              <a:gd name="connsiteX0" fmla="*/ 0 w 1903751"/>
              <a:gd name="connsiteY0" fmla="*/ 329784 h 329784"/>
              <a:gd name="connsiteX1" fmla="*/ 119921 w 1903751"/>
              <a:gd name="connsiteY1" fmla="*/ 224853 h 329784"/>
              <a:gd name="connsiteX2" fmla="*/ 239843 w 1903751"/>
              <a:gd name="connsiteY2" fmla="*/ 89941 h 329784"/>
              <a:gd name="connsiteX3" fmla="*/ 284813 w 1903751"/>
              <a:gd name="connsiteY3" fmla="*/ 59961 h 329784"/>
              <a:gd name="connsiteX4" fmla="*/ 314794 w 1903751"/>
              <a:gd name="connsiteY4" fmla="*/ 29981 h 329784"/>
              <a:gd name="connsiteX5" fmla="*/ 404734 w 1903751"/>
              <a:gd name="connsiteY5" fmla="*/ 0 h 329784"/>
              <a:gd name="connsiteX6" fmla="*/ 479685 w 1903751"/>
              <a:gd name="connsiteY6" fmla="*/ 14990 h 329784"/>
              <a:gd name="connsiteX7" fmla="*/ 554636 w 1903751"/>
              <a:gd name="connsiteY7" fmla="*/ 104931 h 329784"/>
              <a:gd name="connsiteX8" fmla="*/ 599607 w 1903751"/>
              <a:gd name="connsiteY8" fmla="*/ 179882 h 329784"/>
              <a:gd name="connsiteX9" fmla="*/ 629587 w 1903751"/>
              <a:gd name="connsiteY9" fmla="*/ 224853 h 329784"/>
              <a:gd name="connsiteX10" fmla="*/ 719528 w 1903751"/>
              <a:gd name="connsiteY10" fmla="*/ 269823 h 329784"/>
              <a:gd name="connsiteX11" fmla="*/ 959371 w 1903751"/>
              <a:gd name="connsiteY11" fmla="*/ 239843 h 329784"/>
              <a:gd name="connsiteX12" fmla="*/ 1049312 w 1903751"/>
              <a:gd name="connsiteY12" fmla="*/ 164892 h 329784"/>
              <a:gd name="connsiteX13" fmla="*/ 1184223 w 1903751"/>
              <a:gd name="connsiteY13" fmla="*/ 74951 h 329784"/>
              <a:gd name="connsiteX14" fmla="*/ 1229194 w 1903751"/>
              <a:gd name="connsiteY14" fmla="*/ 44971 h 329784"/>
              <a:gd name="connsiteX15" fmla="*/ 1349115 w 1903751"/>
              <a:gd name="connsiteY15" fmla="*/ 14990 h 329784"/>
              <a:gd name="connsiteX16" fmla="*/ 1499016 w 1903751"/>
              <a:gd name="connsiteY16" fmla="*/ 44971 h 329784"/>
              <a:gd name="connsiteX17" fmla="*/ 1528997 w 1903751"/>
              <a:gd name="connsiteY17" fmla="*/ 74951 h 329784"/>
              <a:gd name="connsiteX18" fmla="*/ 1573967 w 1903751"/>
              <a:gd name="connsiteY18" fmla="*/ 104931 h 329784"/>
              <a:gd name="connsiteX19" fmla="*/ 1648918 w 1903751"/>
              <a:gd name="connsiteY19" fmla="*/ 194872 h 329784"/>
              <a:gd name="connsiteX20" fmla="*/ 1813810 w 1903751"/>
              <a:gd name="connsiteY20" fmla="*/ 149902 h 329784"/>
              <a:gd name="connsiteX21" fmla="*/ 1873771 w 1903751"/>
              <a:gd name="connsiteY21" fmla="*/ 104931 h 329784"/>
              <a:gd name="connsiteX22" fmla="*/ 1903751 w 1903751"/>
              <a:gd name="connsiteY22" fmla="*/ 59961 h 3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3751" h="329784">
                <a:moveTo>
                  <a:pt x="0" y="329784"/>
                </a:moveTo>
                <a:cubicBezTo>
                  <a:pt x="39974" y="294807"/>
                  <a:pt x="82362" y="262412"/>
                  <a:pt x="119921" y="224853"/>
                </a:cubicBezTo>
                <a:cubicBezTo>
                  <a:pt x="186770" y="158004"/>
                  <a:pt x="146266" y="152325"/>
                  <a:pt x="239843" y="89941"/>
                </a:cubicBezTo>
                <a:cubicBezTo>
                  <a:pt x="254833" y="79948"/>
                  <a:pt x="270745" y="71215"/>
                  <a:pt x="284813" y="59961"/>
                </a:cubicBezTo>
                <a:cubicBezTo>
                  <a:pt x="295849" y="51132"/>
                  <a:pt x="302153" y="36301"/>
                  <a:pt x="314794" y="29981"/>
                </a:cubicBezTo>
                <a:cubicBezTo>
                  <a:pt x="343059" y="15848"/>
                  <a:pt x="404734" y="0"/>
                  <a:pt x="404734" y="0"/>
                </a:cubicBezTo>
                <a:cubicBezTo>
                  <a:pt x="429718" y="4997"/>
                  <a:pt x="456896" y="3596"/>
                  <a:pt x="479685" y="14990"/>
                </a:cubicBezTo>
                <a:cubicBezTo>
                  <a:pt x="508540" y="29418"/>
                  <a:pt x="537418" y="79104"/>
                  <a:pt x="554636" y="104931"/>
                </a:cubicBezTo>
                <a:cubicBezTo>
                  <a:pt x="580669" y="183031"/>
                  <a:pt x="552573" y="121090"/>
                  <a:pt x="599607" y="179882"/>
                </a:cubicBezTo>
                <a:cubicBezTo>
                  <a:pt x="610862" y="193950"/>
                  <a:pt x="616848" y="212114"/>
                  <a:pt x="629587" y="224853"/>
                </a:cubicBezTo>
                <a:cubicBezTo>
                  <a:pt x="658645" y="253912"/>
                  <a:pt x="682953" y="257631"/>
                  <a:pt x="719528" y="269823"/>
                </a:cubicBezTo>
                <a:cubicBezTo>
                  <a:pt x="799476" y="259830"/>
                  <a:pt x="880366" y="255644"/>
                  <a:pt x="959371" y="239843"/>
                </a:cubicBezTo>
                <a:cubicBezTo>
                  <a:pt x="1050299" y="221658"/>
                  <a:pt x="994960" y="212450"/>
                  <a:pt x="1049312" y="164892"/>
                </a:cubicBezTo>
                <a:lnTo>
                  <a:pt x="1184223" y="74951"/>
                </a:lnTo>
                <a:cubicBezTo>
                  <a:pt x="1199213" y="64958"/>
                  <a:pt x="1211528" y="48504"/>
                  <a:pt x="1229194" y="44971"/>
                </a:cubicBezTo>
                <a:cubicBezTo>
                  <a:pt x="1319638" y="26882"/>
                  <a:pt x="1279973" y="38038"/>
                  <a:pt x="1349115" y="14990"/>
                </a:cubicBezTo>
                <a:cubicBezTo>
                  <a:pt x="1399082" y="24984"/>
                  <a:pt x="1450674" y="28857"/>
                  <a:pt x="1499016" y="44971"/>
                </a:cubicBezTo>
                <a:cubicBezTo>
                  <a:pt x="1512424" y="49440"/>
                  <a:pt x="1517961" y="66122"/>
                  <a:pt x="1528997" y="74951"/>
                </a:cubicBezTo>
                <a:cubicBezTo>
                  <a:pt x="1543065" y="86205"/>
                  <a:pt x="1560127" y="93398"/>
                  <a:pt x="1573967" y="104931"/>
                </a:cubicBezTo>
                <a:cubicBezTo>
                  <a:pt x="1617250" y="141000"/>
                  <a:pt x="1619439" y="150654"/>
                  <a:pt x="1648918" y="194872"/>
                </a:cubicBezTo>
                <a:cubicBezTo>
                  <a:pt x="1703882" y="179882"/>
                  <a:pt x="1760913" y="171061"/>
                  <a:pt x="1813810" y="149902"/>
                </a:cubicBezTo>
                <a:cubicBezTo>
                  <a:pt x="1837007" y="140623"/>
                  <a:pt x="1856105" y="122597"/>
                  <a:pt x="1873771" y="104931"/>
                </a:cubicBezTo>
                <a:cubicBezTo>
                  <a:pt x="1886510" y="92192"/>
                  <a:pt x="1903751" y="59961"/>
                  <a:pt x="1903751" y="59961"/>
                </a:cubicBezTo>
              </a:path>
            </a:pathLst>
          </a:custGeom>
          <a:noFill/>
          <a:ln w="1778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flipV="1">
            <a:off x="1251333" y="5824429"/>
            <a:ext cx="2301336" cy="171637"/>
          </a:xfrm>
          <a:custGeom>
            <a:avLst/>
            <a:gdLst>
              <a:gd name="connsiteX0" fmla="*/ 0 w 1903751"/>
              <a:gd name="connsiteY0" fmla="*/ 329784 h 329784"/>
              <a:gd name="connsiteX1" fmla="*/ 119921 w 1903751"/>
              <a:gd name="connsiteY1" fmla="*/ 224853 h 329784"/>
              <a:gd name="connsiteX2" fmla="*/ 239843 w 1903751"/>
              <a:gd name="connsiteY2" fmla="*/ 89941 h 329784"/>
              <a:gd name="connsiteX3" fmla="*/ 284813 w 1903751"/>
              <a:gd name="connsiteY3" fmla="*/ 59961 h 329784"/>
              <a:gd name="connsiteX4" fmla="*/ 314794 w 1903751"/>
              <a:gd name="connsiteY4" fmla="*/ 29981 h 329784"/>
              <a:gd name="connsiteX5" fmla="*/ 404734 w 1903751"/>
              <a:gd name="connsiteY5" fmla="*/ 0 h 329784"/>
              <a:gd name="connsiteX6" fmla="*/ 479685 w 1903751"/>
              <a:gd name="connsiteY6" fmla="*/ 14990 h 329784"/>
              <a:gd name="connsiteX7" fmla="*/ 554636 w 1903751"/>
              <a:gd name="connsiteY7" fmla="*/ 104931 h 329784"/>
              <a:gd name="connsiteX8" fmla="*/ 599607 w 1903751"/>
              <a:gd name="connsiteY8" fmla="*/ 179882 h 329784"/>
              <a:gd name="connsiteX9" fmla="*/ 629587 w 1903751"/>
              <a:gd name="connsiteY9" fmla="*/ 224853 h 329784"/>
              <a:gd name="connsiteX10" fmla="*/ 719528 w 1903751"/>
              <a:gd name="connsiteY10" fmla="*/ 269823 h 329784"/>
              <a:gd name="connsiteX11" fmla="*/ 959371 w 1903751"/>
              <a:gd name="connsiteY11" fmla="*/ 239843 h 329784"/>
              <a:gd name="connsiteX12" fmla="*/ 1049312 w 1903751"/>
              <a:gd name="connsiteY12" fmla="*/ 164892 h 329784"/>
              <a:gd name="connsiteX13" fmla="*/ 1184223 w 1903751"/>
              <a:gd name="connsiteY13" fmla="*/ 74951 h 329784"/>
              <a:gd name="connsiteX14" fmla="*/ 1229194 w 1903751"/>
              <a:gd name="connsiteY14" fmla="*/ 44971 h 329784"/>
              <a:gd name="connsiteX15" fmla="*/ 1349115 w 1903751"/>
              <a:gd name="connsiteY15" fmla="*/ 14990 h 329784"/>
              <a:gd name="connsiteX16" fmla="*/ 1499016 w 1903751"/>
              <a:gd name="connsiteY16" fmla="*/ 44971 h 329784"/>
              <a:gd name="connsiteX17" fmla="*/ 1528997 w 1903751"/>
              <a:gd name="connsiteY17" fmla="*/ 74951 h 329784"/>
              <a:gd name="connsiteX18" fmla="*/ 1573967 w 1903751"/>
              <a:gd name="connsiteY18" fmla="*/ 104931 h 329784"/>
              <a:gd name="connsiteX19" fmla="*/ 1648918 w 1903751"/>
              <a:gd name="connsiteY19" fmla="*/ 194872 h 329784"/>
              <a:gd name="connsiteX20" fmla="*/ 1813810 w 1903751"/>
              <a:gd name="connsiteY20" fmla="*/ 149902 h 329784"/>
              <a:gd name="connsiteX21" fmla="*/ 1873771 w 1903751"/>
              <a:gd name="connsiteY21" fmla="*/ 104931 h 329784"/>
              <a:gd name="connsiteX22" fmla="*/ 1903751 w 1903751"/>
              <a:gd name="connsiteY22" fmla="*/ 59961 h 3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3751" h="329784">
                <a:moveTo>
                  <a:pt x="0" y="329784"/>
                </a:moveTo>
                <a:cubicBezTo>
                  <a:pt x="39974" y="294807"/>
                  <a:pt x="82362" y="262412"/>
                  <a:pt x="119921" y="224853"/>
                </a:cubicBezTo>
                <a:cubicBezTo>
                  <a:pt x="186770" y="158004"/>
                  <a:pt x="146266" y="152325"/>
                  <a:pt x="239843" y="89941"/>
                </a:cubicBezTo>
                <a:cubicBezTo>
                  <a:pt x="254833" y="79948"/>
                  <a:pt x="270745" y="71215"/>
                  <a:pt x="284813" y="59961"/>
                </a:cubicBezTo>
                <a:cubicBezTo>
                  <a:pt x="295849" y="51132"/>
                  <a:pt x="302153" y="36301"/>
                  <a:pt x="314794" y="29981"/>
                </a:cubicBezTo>
                <a:cubicBezTo>
                  <a:pt x="343059" y="15848"/>
                  <a:pt x="404734" y="0"/>
                  <a:pt x="404734" y="0"/>
                </a:cubicBezTo>
                <a:cubicBezTo>
                  <a:pt x="429718" y="4997"/>
                  <a:pt x="456896" y="3596"/>
                  <a:pt x="479685" y="14990"/>
                </a:cubicBezTo>
                <a:cubicBezTo>
                  <a:pt x="508540" y="29418"/>
                  <a:pt x="537418" y="79104"/>
                  <a:pt x="554636" y="104931"/>
                </a:cubicBezTo>
                <a:cubicBezTo>
                  <a:pt x="580669" y="183031"/>
                  <a:pt x="552573" y="121090"/>
                  <a:pt x="599607" y="179882"/>
                </a:cubicBezTo>
                <a:cubicBezTo>
                  <a:pt x="610862" y="193950"/>
                  <a:pt x="616848" y="212114"/>
                  <a:pt x="629587" y="224853"/>
                </a:cubicBezTo>
                <a:cubicBezTo>
                  <a:pt x="658645" y="253912"/>
                  <a:pt x="682953" y="257631"/>
                  <a:pt x="719528" y="269823"/>
                </a:cubicBezTo>
                <a:cubicBezTo>
                  <a:pt x="799476" y="259830"/>
                  <a:pt x="880366" y="255644"/>
                  <a:pt x="959371" y="239843"/>
                </a:cubicBezTo>
                <a:cubicBezTo>
                  <a:pt x="1050299" y="221658"/>
                  <a:pt x="994960" y="212450"/>
                  <a:pt x="1049312" y="164892"/>
                </a:cubicBezTo>
                <a:lnTo>
                  <a:pt x="1184223" y="74951"/>
                </a:lnTo>
                <a:cubicBezTo>
                  <a:pt x="1199213" y="64958"/>
                  <a:pt x="1211528" y="48504"/>
                  <a:pt x="1229194" y="44971"/>
                </a:cubicBezTo>
                <a:cubicBezTo>
                  <a:pt x="1319638" y="26882"/>
                  <a:pt x="1279973" y="38038"/>
                  <a:pt x="1349115" y="14990"/>
                </a:cubicBezTo>
                <a:cubicBezTo>
                  <a:pt x="1399082" y="24984"/>
                  <a:pt x="1450674" y="28857"/>
                  <a:pt x="1499016" y="44971"/>
                </a:cubicBezTo>
                <a:cubicBezTo>
                  <a:pt x="1512424" y="49440"/>
                  <a:pt x="1517961" y="66122"/>
                  <a:pt x="1528997" y="74951"/>
                </a:cubicBezTo>
                <a:cubicBezTo>
                  <a:pt x="1543065" y="86205"/>
                  <a:pt x="1560127" y="93398"/>
                  <a:pt x="1573967" y="104931"/>
                </a:cubicBezTo>
                <a:cubicBezTo>
                  <a:pt x="1617250" y="141000"/>
                  <a:pt x="1619439" y="150654"/>
                  <a:pt x="1648918" y="194872"/>
                </a:cubicBezTo>
                <a:cubicBezTo>
                  <a:pt x="1703882" y="179882"/>
                  <a:pt x="1760913" y="171061"/>
                  <a:pt x="1813810" y="149902"/>
                </a:cubicBezTo>
                <a:cubicBezTo>
                  <a:pt x="1837007" y="140623"/>
                  <a:pt x="1856105" y="122597"/>
                  <a:pt x="1873771" y="104931"/>
                </a:cubicBezTo>
                <a:cubicBezTo>
                  <a:pt x="1886510" y="92192"/>
                  <a:pt x="1903751" y="59961"/>
                  <a:pt x="1903751" y="59961"/>
                </a:cubicBezTo>
              </a:path>
            </a:pathLst>
          </a:custGeom>
          <a:noFill/>
          <a:ln w="1778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3701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
        <p:nvSpPr>
          <p:cNvPr id="9" name="Title 1"/>
          <p:cNvSpPr txBox="1">
            <a:spLocks/>
          </p:cNvSpPr>
          <p:nvPr/>
        </p:nvSpPr>
        <p:spPr>
          <a:xfrm>
            <a:off x="19182" y="1514033"/>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solidFill>
                  <a:schemeClr val="tx1">
                    <a:lumMod val="65000"/>
                    <a:lumOff val="35000"/>
                  </a:schemeClr>
                </a:solidFill>
                <a:latin typeface="+mn-lt"/>
              </a:rPr>
              <a:t>Pupils should be taught to</a:t>
            </a:r>
            <a:r>
              <a:rPr lang="en-US" sz="2800" dirty="0" smtClean="0">
                <a:solidFill>
                  <a:schemeClr val="tx1">
                    <a:lumMod val="65000"/>
                    <a:lumOff val="35000"/>
                  </a:schemeClr>
                </a:solidFill>
                <a:latin typeface="+mn-lt"/>
              </a:rPr>
              <a:t>:</a:t>
            </a:r>
          </a:p>
          <a:p>
            <a:pPr>
              <a:lnSpc>
                <a:spcPct val="100000"/>
              </a:lnSpc>
            </a:pPr>
            <a:endParaRPr lang="en-US" sz="2800" dirty="0" smtClean="0">
              <a:solidFill>
                <a:schemeClr val="tx1">
                  <a:lumMod val="65000"/>
                  <a:lumOff val="35000"/>
                </a:schemeClr>
              </a:solidFill>
              <a:latin typeface="+mn-lt"/>
            </a:endParaRPr>
          </a:p>
          <a:p>
            <a:pPr marL="457200" indent="-457200">
              <a:lnSpc>
                <a:spcPct val="100000"/>
              </a:lnSpc>
              <a:buFont typeface="Arial" panose="020B0604020202020204" pitchFamily="34" charset="0"/>
              <a:buChar char="•"/>
            </a:pPr>
            <a:r>
              <a:rPr lang="en-US" sz="2800" dirty="0">
                <a:solidFill>
                  <a:schemeClr val="tx1">
                    <a:lumMod val="65000"/>
                    <a:lumOff val="35000"/>
                  </a:schemeClr>
                </a:solidFill>
                <a:latin typeface="+mn-lt"/>
              </a:rPr>
              <a:t>use two or more </a:t>
            </a:r>
            <a:r>
              <a:rPr lang="en-US" sz="2800" dirty="0" smtClean="0">
                <a:solidFill>
                  <a:schemeClr val="tx1">
                    <a:lumMod val="65000"/>
                    <a:lumOff val="35000"/>
                  </a:schemeClr>
                </a:solidFill>
                <a:latin typeface="+mn-lt"/>
              </a:rPr>
              <a:t>programming</a:t>
            </a:r>
          </a:p>
          <a:p>
            <a:pPr>
              <a:lnSpc>
                <a:spcPct val="100000"/>
              </a:lnSpc>
            </a:pPr>
            <a:r>
              <a:rPr lang="en-US" sz="2800" dirty="0" smtClean="0">
                <a:solidFill>
                  <a:schemeClr val="tx1">
                    <a:lumMod val="65000"/>
                    <a:lumOff val="35000"/>
                  </a:schemeClr>
                </a:solidFill>
                <a:latin typeface="+mn-lt"/>
              </a:rPr>
              <a:t>languages</a:t>
            </a:r>
            <a:r>
              <a:rPr lang="en-US" sz="2800" dirty="0">
                <a:solidFill>
                  <a:schemeClr val="tx1">
                    <a:lumMod val="65000"/>
                    <a:lumOff val="35000"/>
                  </a:schemeClr>
                </a:solidFill>
                <a:latin typeface="+mn-lt"/>
              </a:rPr>
              <a:t>, at least one of which </a:t>
            </a:r>
            <a:r>
              <a:rPr lang="en-US" sz="2800" dirty="0" smtClean="0">
                <a:solidFill>
                  <a:schemeClr val="tx1">
                    <a:lumMod val="65000"/>
                    <a:lumOff val="35000"/>
                  </a:schemeClr>
                </a:solidFill>
                <a:latin typeface="+mn-lt"/>
              </a:rPr>
              <a:t>is</a:t>
            </a:r>
          </a:p>
          <a:p>
            <a:pPr>
              <a:lnSpc>
                <a:spcPct val="100000"/>
              </a:lnSpc>
            </a:pPr>
            <a:r>
              <a:rPr lang="en-US" sz="2800" dirty="0" smtClean="0">
                <a:solidFill>
                  <a:schemeClr val="tx1">
                    <a:lumMod val="65000"/>
                    <a:lumOff val="35000"/>
                  </a:schemeClr>
                </a:solidFill>
                <a:latin typeface="+mn-lt"/>
              </a:rPr>
              <a:t>textual</a:t>
            </a:r>
            <a:r>
              <a:rPr lang="en-US" sz="2800" dirty="0">
                <a:solidFill>
                  <a:schemeClr val="tx1">
                    <a:lumMod val="65000"/>
                    <a:lumOff val="35000"/>
                  </a:schemeClr>
                </a:solidFill>
                <a:latin typeface="+mn-lt"/>
              </a:rPr>
              <a:t>, to solve </a:t>
            </a:r>
            <a:r>
              <a:rPr lang="en-US" sz="2800" dirty="0" smtClean="0">
                <a:solidFill>
                  <a:schemeClr val="tx1">
                    <a:lumMod val="65000"/>
                    <a:lumOff val="35000"/>
                  </a:schemeClr>
                </a:solidFill>
                <a:latin typeface="+mn-lt"/>
              </a:rPr>
              <a:t>a variety of</a:t>
            </a:r>
          </a:p>
          <a:p>
            <a:pPr>
              <a:lnSpc>
                <a:spcPct val="100000"/>
              </a:lnSpc>
            </a:pPr>
            <a:r>
              <a:rPr lang="en-US" sz="2800" dirty="0" smtClean="0">
                <a:solidFill>
                  <a:schemeClr val="tx1">
                    <a:lumMod val="65000"/>
                    <a:lumOff val="35000"/>
                  </a:schemeClr>
                </a:solidFill>
                <a:latin typeface="+mn-lt"/>
              </a:rPr>
              <a:t>computational problems </a:t>
            </a:r>
          </a:p>
          <a:p>
            <a:pPr marL="457200" indent="-457200">
              <a:lnSpc>
                <a:spcPct val="100000"/>
              </a:lnSpc>
              <a:buFont typeface="Arial" panose="020B0604020202020204" pitchFamily="34" charset="0"/>
              <a:buChar char="•"/>
            </a:pPr>
            <a:r>
              <a:rPr lang="en-US" sz="2800" dirty="0" smtClean="0">
                <a:solidFill>
                  <a:schemeClr val="tx1">
                    <a:lumMod val="65000"/>
                    <a:lumOff val="35000"/>
                  </a:schemeClr>
                </a:solidFill>
                <a:latin typeface="+mn-lt"/>
              </a:rPr>
              <a:t>make </a:t>
            </a:r>
            <a:r>
              <a:rPr lang="en-US" sz="2800" dirty="0">
                <a:solidFill>
                  <a:schemeClr val="tx1">
                    <a:lumMod val="65000"/>
                    <a:lumOff val="35000"/>
                  </a:schemeClr>
                </a:solidFill>
                <a:latin typeface="+mn-lt"/>
              </a:rPr>
              <a:t>appropriate use of </a:t>
            </a:r>
            <a:r>
              <a:rPr lang="en-US" sz="2800" dirty="0" smtClean="0">
                <a:solidFill>
                  <a:schemeClr val="tx1">
                    <a:lumMod val="65000"/>
                    <a:lumOff val="35000"/>
                  </a:schemeClr>
                </a:solidFill>
                <a:latin typeface="+mn-lt"/>
              </a:rPr>
              <a:t>data</a:t>
            </a:r>
          </a:p>
          <a:p>
            <a:pPr>
              <a:lnSpc>
                <a:spcPct val="100000"/>
              </a:lnSpc>
            </a:pPr>
            <a:r>
              <a:rPr lang="en-US" sz="2800" dirty="0" smtClean="0">
                <a:solidFill>
                  <a:schemeClr val="tx1">
                    <a:lumMod val="65000"/>
                    <a:lumOff val="35000"/>
                  </a:schemeClr>
                </a:solidFill>
                <a:latin typeface="+mn-lt"/>
              </a:rPr>
              <a:t>structures [</a:t>
            </a:r>
            <a:r>
              <a:rPr lang="en-US" sz="2800" dirty="0" err="1" smtClean="0">
                <a:solidFill>
                  <a:schemeClr val="tx1">
                    <a:lumMod val="65000"/>
                    <a:lumOff val="35000"/>
                  </a:schemeClr>
                </a:solidFill>
                <a:latin typeface="+mn-lt"/>
              </a:rPr>
              <a:t>e.g</a:t>
            </a:r>
            <a:r>
              <a:rPr lang="en-US" sz="2800" dirty="0" smtClean="0">
                <a:solidFill>
                  <a:schemeClr val="tx1">
                    <a:lumMod val="65000"/>
                    <a:lumOff val="35000"/>
                  </a:schemeClr>
                </a:solidFill>
                <a:latin typeface="+mn-lt"/>
              </a:rPr>
              <a:t> lists</a:t>
            </a:r>
            <a:r>
              <a:rPr lang="en-US" sz="2800" dirty="0">
                <a:solidFill>
                  <a:schemeClr val="tx1">
                    <a:lumMod val="65000"/>
                    <a:lumOff val="35000"/>
                  </a:schemeClr>
                </a:solidFill>
                <a:latin typeface="+mn-lt"/>
              </a:rPr>
              <a:t>, tables or arrays</a:t>
            </a:r>
            <a:r>
              <a:rPr lang="en-US" sz="2800" dirty="0" smtClean="0">
                <a:solidFill>
                  <a:schemeClr val="tx1">
                    <a:lumMod val="65000"/>
                    <a:lumOff val="35000"/>
                  </a:schemeClr>
                </a:solidFill>
                <a:latin typeface="+mn-lt"/>
              </a:rPr>
              <a:t>]</a:t>
            </a:r>
          </a:p>
          <a:p>
            <a:pPr marL="457200" indent="-457200">
              <a:lnSpc>
                <a:spcPct val="100000"/>
              </a:lnSpc>
              <a:buFont typeface="Arial" panose="020B0604020202020204" pitchFamily="34" charset="0"/>
              <a:buChar char="•"/>
            </a:pPr>
            <a:r>
              <a:rPr lang="en-US" sz="2800" dirty="0" smtClean="0">
                <a:solidFill>
                  <a:schemeClr val="tx1">
                    <a:lumMod val="65000"/>
                    <a:lumOff val="35000"/>
                  </a:schemeClr>
                </a:solidFill>
                <a:latin typeface="+mn-lt"/>
              </a:rPr>
              <a:t>design </a:t>
            </a:r>
            <a:r>
              <a:rPr lang="en-US" sz="2800" dirty="0">
                <a:solidFill>
                  <a:schemeClr val="tx1">
                    <a:lumMod val="65000"/>
                    <a:lumOff val="35000"/>
                  </a:schemeClr>
                </a:solidFill>
                <a:latin typeface="+mn-lt"/>
              </a:rPr>
              <a:t>and develop modular programs that </a:t>
            </a:r>
            <a:r>
              <a:rPr lang="en-US" sz="2800" dirty="0" smtClean="0">
                <a:solidFill>
                  <a:schemeClr val="tx1">
                    <a:lumMod val="65000"/>
                    <a:lumOff val="35000"/>
                  </a:schemeClr>
                </a:solidFill>
                <a:latin typeface="+mn-lt"/>
              </a:rPr>
              <a:t>use</a:t>
            </a:r>
          </a:p>
          <a:p>
            <a:pPr>
              <a:lnSpc>
                <a:spcPct val="100000"/>
              </a:lnSpc>
            </a:pPr>
            <a:r>
              <a:rPr lang="en-US" sz="2800" dirty="0" smtClean="0">
                <a:solidFill>
                  <a:schemeClr val="tx1">
                    <a:lumMod val="65000"/>
                    <a:lumOff val="35000"/>
                  </a:schemeClr>
                </a:solidFill>
                <a:latin typeface="+mn-lt"/>
              </a:rPr>
              <a:t>procedures </a:t>
            </a:r>
            <a:r>
              <a:rPr lang="en-US" sz="2800" dirty="0">
                <a:solidFill>
                  <a:schemeClr val="tx1">
                    <a:lumMod val="65000"/>
                    <a:lumOff val="35000"/>
                  </a:schemeClr>
                </a:solidFill>
                <a:latin typeface="+mn-lt"/>
              </a:rPr>
              <a:t>or </a:t>
            </a:r>
            <a:r>
              <a:rPr lang="en-US" sz="2800" dirty="0" smtClean="0">
                <a:solidFill>
                  <a:schemeClr val="tx1">
                    <a:lumMod val="65000"/>
                    <a:lumOff val="35000"/>
                  </a:schemeClr>
                </a:solidFill>
                <a:latin typeface="+mn-lt"/>
              </a:rPr>
              <a:t>functions</a:t>
            </a:r>
          </a:p>
        </p:txBody>
      </p:sp>
      <p:pic>
        <p:nvPicPr>
          <p:cNvPr id="6" name="Picture 5"/>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5" name="Picture 4"/>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
        <p:nvSpPr>
          <p:cNvPr id="7" name="TextBox 6"/>
          <p:cNvSpPr txBox="1"/>
          <p:nvPr/>
        </p:nvSpPr>
        <p:spPr>
          <a:xfrm>
            <a:off x="19182" y="1482725"/>
            <a:ext cx="2366738" cy="646331"/>
          </a:xfrm>
          <a:prstGeom prst="rect">
            <a:avLst/>
          </a:prstGeom>
          <a:noFill/>
        </p:spPr>
        <p:txBody>
          <a:bodyPr wrap="none" rtlCol="0">
            <a:spAutoFit/>
          </a:bodyPr>
          <a:lstStyle/>
          <a:p>
            <a:r>
              <a:rPr lang="en-GB" sz="3600" b="1" dirty="0" smtClean="0">
                <a:solidFill>
                  <a:schemeClr val="tx1">
                    <a:lumMod val="65000"/>
                    <a:lumOff val="35000"/>
                  </a:schemeClr>
                </a:solidFill>
              </a:rPr>
              <a:t>Key Stage 3</a:t>
            </a:r>
            <a:endParaRPr lang="en-GB" sz="3600" b="1" dirty="0">
              <a:solidFill>
                <a:schemeClr val="tx1">
                  <a:lumMod val="65000"/>
                  <a:lumOff val="35000"/>
                </a:schemeClr>
              </a:solidFill>
            </a:endParaRPr>
          </a:p>
        </p:txBody>
      </p:sp>
      <p:sp>
        <p:nvSpPr>
          <p:cNvPr id="8" name="Freeform 7"/>
          <p:cNvSpPr/>
          <p:nvPr/>
        </p:nvSpPr>
        <p:spPr>
          <a:xfrm flipV="1">
            <a:off x="53695" y="3832776"/>
            <a:ext cx="1189686" cy="356461"/>
          </a:xfrm>
          <a:custGeom>
            <a:avLst/>
            <a:gdLst>
              <a:gd name="connsiteX0" fmla="*/ 0 w 1903751"/>
              <a:gd name="connsiteY0" fmla="*/ 329784 h 329784"/>
              <a:gd name="connsiteX1" fmla="*/ 119921 w 1903751"/>
              <a:gd name="connsiteY1" fmla="*/ 224853 h 329784"/>
              <a:gd name="connsiteX2" fmla="*/ 239843 w 1903751"/>
              <a:gd name="connsiteY2" fmla="*/ 89941 h 329784"/>
              <a:gd name="connsiteX3" fmla="*/ 284813 w 1903751"/>
              <a:gd name="connsiteY3" fmla="*/ 59961 h 329784"/>
              <a:gd name="connsiteX4" fmla="*/ 314794 w 1903751"/>
              <a:gd name="connsiteY4" fmla="*/ 29981 h 329784"/>
              <a:gd name="connsiteX5" fmla="*/ 404734 w 1903751"/>
              <a:gd name="connsiteY5" fmla="*/ 0 h 329784"/>
              <a:gd name="connsiteX6" fmla="*/ 479685 w 1903751"/>
              <a:gd name="connsiteY6" fmla="*/ 14990 h 329784"/>
              <a:gd name="connsiteX7" fmla="*/ 554636 w 1903751"/>
              <a:gd name="connsiteY7" fmla="*/ 104931 h 329784"/>
              <a:gd name="connsiteX8" fmla="*/ 599607 w 1903751"/>
              <a:gd name="connsiteY8" fmla="*/ 179882 h 329784"/>
              <a:gd name="connsiteX9" fmla="*/ 629587 w 1903751"/>
              <a:gd name="connsiteY9" fmla="*/ 224853 h 329784"/>
              <a:gd name="connsiteX10" fmla="*/ 719528 w 1903751"/>
              <a:gd name="connsiteY10" fmla="*/ 269823 h 329784"/>
              <a:gd name="connsiteX11" fmla="*/ 959371 w 1903751"/>
              <a:gd name="connsiteY11" fmla="*/ 239843 h 329784"/>
              <a:gd name="connsiteX12" fmla="*/ 1049312 w 1903751"/>
              <a:gd name="connsiteY12" fmla="*/ 164892 h 329784"/>
              <a:gd name="connsiteX13" fmla="*/ 1184223 w 1903751"/>
              <a:gd name="connsiteY13" fmla="*/ 74951 h 329784"/>
              <a:gd name="connsiteX14" fmla="*/ 1229194 w 1903751"/>
              <a:gd name="connsiteY14" fmla="*/ 44971 h 329784"/>
              <a:gd name="connsiteX15" fmla="*/ 1349115 w 1903751"/>
              <a:gd name="connsiteY15" fmla="*/ 14990 h 329784"/>
              <a:gd name="connsiteX16" fmla="*/ 1499016 w 1903751"/>
              <a:gd name="connsiteY16" fmla="*/ 44971 h 329784"/>
              <a:gd name="connsiteX17" fmla="*/ 1528997 w 1903751"/>
              <a:gd name="connsiteY17" fmla="*/ 74951 h 329784"/>
              <a:gd name="connsiteX18" fmla="*/ 1573967 w 1903751"/>
              <a:gd name="connsiteY18" fmla="*/ 104931 h 329784"/>
              <a:gd name="connsiteX19" fmla="*/ 1648918 w 1903751"/>
              <a:gd name="connsiteY19" fmla="*/ 194872 h 329784"/>
              <a:gd name="connsiteX20" fmla="*/ 1813810 w 1903751"/>
              <a:gd name="connsiteY20" fmla="*/ 149902 h 329784"/>
              <a:gd name="connsiteX21" fmla="*/ 1873771 w 1903751"/>
              <a:gd name="connsiteY21" fmla="*/ 104931 h 329784"/>
              <a:gd name="connsiteX22" fmla="*/ 1903751 w 1903751"/>
              <a:gd name="connsiteY22" fmla="*/ 59961 h 3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3751" h="329784">
                <a:moveTo>
                  <a:pt x="0" y="329784"/>
                </a:moveTo>
                <a:cubicBezTo>
                  <a:pt x="39974" y="294807"/>
                  <a:pt x="82362" y="262412"/>
                  <a:pt x="119921" y="224853"/>
                </a:cubicBezTo>
                <a:cubicBezTo>
                  <a:pt x="186770" y="158004"/>
                  <a:pt x="146266" y="152325"/>
                  <a:pt x="239843" y="89941"/>
                </a:cubicBezTo>
                <a:cubicBezTo>
                  <a:pt x="254833" y="79948"/>
                  <a:pt x="270745" y="71215"/>
                  <a:pt x="284813" y="59961"/>
                </a:cubicBezTo>
                <a:cubicBezTo>
                  <a:pt x="295849" y="51132"/>
                  <a:pt x="302153" y="36301"/>
                  <a:pt x="314794" y="29981"/>
                </a:cubicBezTo>
                <a:cubicBezTo>
                  <a:pt x="343059" y="15848"/>
                  <a:pt x="404734" y="0"/>
                  <a:pt x="404734" y="0"/>
                </a:cubicBezTo>
                <a:cubicBezTo>
                  <a:pt x="429718" y="4997"/>
                  <a:pt x="456896" y="3596"/>
                  <a:pt x="479685" y="14990"/>
                </a:cubicBezTo>
                <a:cubicBezTo>
                  <a:pt x="508540" y="29418"/>
                  <a:pt x="537418" y="79104"/>
                  <a:pt x="554636" y="104931"/>
                </a:cubicBezTo>
                <a:cubicBezTo>
                  <a:pt x="580669" y="183031"/>
                  <a:pt x="552573" y="121090"/>
                  <a:pt x="599607" y="179882"/>
                </a:cubicBezTo>
                <a:cubicBezTo>
                  <a:pt x="610862" y="193950"/>
                  <a:pt x="616848" y="212114"/>
                  <a:pt x="629587" y="224853"/>
                </a:cubicBezTo>
                <a:cubicBezTo>
                  <a:pt x="658645" y="253912"/>
                  <a:pt x="682953" y="257631"/>
                  <a:pt x="719528" y="269823"/>
                </a:cubicBezTo>
                <a:cubicBezTo>
                  <a:pt x="799476" y="259830"/>
                  <a:pt x="880366" y="255644"/>
                  <a:pt x="959371" y="239843"/>
                </a:cubicBezTo>
                <a:cubicBezTo>
                  <a:pt x="1050299" y="221658"/>
                  <a:pt x="994960" y="212450"/>
                  <a:pt x="1049312" y="164892"/>
                </a:cubicBezTo>
                <a:lnTo>
                  <a:pt x="1184223" y="74951"/>
                </a:lnTo>
                <a:cubicBezTo>
                  <a:pt x="1199213" y="64958"/>
                  <a:pt x="1211528" y="48504"/>
                  <a:pt x="1229194" y="44971"/>
                </a:cubicBezTo>
                <a:cubicBezTo>
                  <a:pt x="1319638" y="26882"/>
                  <a:pt x="1279973" y="38038"/>
                  <a:pt x="1349115" y="14990"/>
                </a:cubicBezTo>
                <a:cubicBezTo>
                  <a:pt x="1399082" y="24984"/>
                  <a:pt x="1450674" y="28857"/>
                  <a:pt x="1499016" y="44971"/>
                </a:cubicBezTo>
                <a:cubicBezTo>
                  <a:pt x="1512424" y="49440"/>
                  <a:pt x="1517961" y="66122"/>
                  <a:pt x="1528997" y="74951"/>
                </a:cubicBezTo>
                <a:cubicBezTo>
                  <a:pt x="1543065" y="86205"/>
                  <a:pt x="1560127" y="93398"/>
                  <a:pt x="1573967" y="104931"/>
                </a:cubicBezTo>
                <a:cubicBezTo>
                  <a:pt x="1617250" y="141000"/>
                  <a:pt x="1619439" y="150654"/>
                  <a:pt x="1648918" y="194872"/>
                </a:cubicBezTo>
                <a:cubicBezTo>
                  <a:pt x="1703882" y="179882"/>
                  <a:pt x="1760913" y="171061"/>
                  <a:pt x="1813810" y="149902"/>
                </a:cubicBezTo>
                <a:cubicBezTo>
                  <a:pt x="1837007" y="140623"/>
                  <a:pt x="1856105" y="122597"/>
                  <a:pt x="1873771" y="104931"/>
                </a:cubicBezTo>
                <a:cubicBezTo>
                  <a:pt x="1886510" y="92192"/>
                  <a:pt x="1903751" y="59961"/>
                  <a:pt x="1903751" y="59961"/>
                </a:cubicBezTo>
              </a:path>
            </a:pathLst>
          </a:custGeom>
          <a:noFill/>
          <a:ln w="1778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160927" y="5134691"/>
            <a:ext cx="1331431" cy="203305"/>
          </a:xfrm>
          <a:custGeom>
            <a:avLst/>
            <a:gdLst>
              <a:gd name="connsiteX0" fmla="*/ 0 w 1903751"/>
              <a:gd name="connsiteY0" fmla="*/ 329784 h 329784"/>
              <a:gd name="connsiteX1" fmla="*/ 119921 w 1903751"/>
              <a:gd name="connsiteY1" fmla="*/ 224853 h 329784"/>
              <a:gd name="connsiteX2" fmla="*/ 239843 w 1903751"/>
              <a:gd name="connsiteY2" fmla="*/ 89941 h 329784"/>
              <a:gd name="connsiteX3" fmla="*/ 284813 w 1903751"/>
              <a:gd name="connsiteY3" fmla="*/ 59961 h 329784"/>
              <a:gd name="connsiteX4" fmla="*/ 314794 w 1903751"/>
              <a:gd name="connsiteY4" fmla="*/ 29981 h 329784"/>
              <a:gd name="connsiteX5" fmla="*/ 404734 w 1903751"/>
              <a:gd name="connsiteY5" fmla="*/ 0 h 329784"/>
              <a:gd name="connsiteX6" fmla="*/ 479685 w 1903751"/>
              <a:gd name="connsiteY6" fmla="*/ 14990 h 329784"/>
              <a:gd name="connsiteX7" fmla="*/ 554636 w 1903751"/>
              <a:gd name="connsiteY7" fmla="*/ 104931 h 329784"/>
              <a:gd name="connsiteX8" fmla="*/ 599607 w 1903751"/>
              <a:gd name="connsiteY8" fmla="*/ 179882 h 329784"/>
              <a:gd name="connsiteX9" fmla="*/ 629587 w 1903751"/>
              <a:gd name="connsiteY9" fmla="*/ 224853 h 329784"/>
              <a:gd name="connsiteX10" fmla="*/ 719528 w 1903751"/>
              <a:gd name="connsiteY10" fmla="*/ 269823 h 329784"/>
              <a:gd name="connsiteX11" fmla="*/ 959371 w 1903751"/>
              <a:gd name="connsiteY11" fmla="*/ 239843 h 329784"/>
              <a:gd name="connsiteX12" fmla="*/ 1049312 w 1903751"/>
              <a:gd name="connsiteY12" fmla="*/ 164892 h 329784"/>
              <a:gd name="connsiteX13" fmla="*/ 1184223 w 1903751"/>
              <a:gd name="connsiteY13" fmla="*/ 74951 h 329784"/>
              <a:gd name="connsiteX14" fmla="*/ 1229194 w 1903751"/>
              <a:gd name="connsiteY14" fmla="*/ 44971 h 329784"/>
              <a:gd name="connsiteX15" fmla="*/ 1349115 w 1903751"/>
              <a:gd name="connsiteY15" fmla="*/ 14990 h 329784"/>
              <a:gd name="connsiteX16" fmla="*/ 1499016 w 1903751"/>
              <a:gd name="connsiteY16" fmla="*/ 44971 h 329784"/>
              <a:gd name="connsiteX17" fmla="*/ 1528997 w 1903751"/>
              <a:gd name="connsiteY17" fmla="*/ 74951 h 329784"/>
              <a:gd name="connsiteX18" fmla="*/ 1573967 w 1903751"/>
              <a:gd name="connsiteY18" fmla="*/ 104931 h 329784"/>
              <a:gd name="connsiteX19" fmla="*/ 1648918 w 1903751"/>
              <a:gd name="connsiteY19" fmla="*/ 194872 h 329784"/>
              <a:gd name="connsiteX20" fmla="*/ 1813810 w 1903751"/>
              <a:gd name="connsiteY20" fmla="*/ 149902 h 329784"/>
              <a:gd name="connsiteX21" fmla="*/ 1873771 w 1903751"/>
              <a:gd name="connsiteY21" fmla="*/ 104931 h 329784"/>
              <a:gd name="connsiteX22" fmla="*/ 1903751 w 1903751"/>
              <a:gd name="connsiteY22" fmla="*/ 59961 h 3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3751" h="329784">
                <a:moveTo>
                  <a:pt x="0" y="329784"/>
                </a:moveTo>
                <a:cubicBezTo>
                  <a:pt x="39974" y="294807"/>
                  <a:pt x="82362" y="262412"/>
                  <a:pt x="119921" y="224853"/>
                </a:cubicBezTo>
                <a:cubicBezTo>
                  <a:pt x="186770" y="158004"/>
                  <a:pt x="146266" y="152325"/>
                  <a:pt x="239843" y="89941"/>
                </a:cubicBezTo>
                <a:cubicBezTo>
                  <a:pt x="254833" y="79948"/>
                  <a:pt x="270745" y="71215"/>
                  <a:pt x="284813" y="59961"/>
                </a:cubicBezTo>
                <a:cubicBezTo>
                  <a:pt x="295849" y="51132"/>
                  <a:pt x="302153" y="36301"/>
                  <a:pt x="314794" y="29981"/>
                </a:cubicBezTo>
                <a:cubicBezTo>
                  <a:pt x="343059" y="15848"/>
                  <a:pt x="404734" y="0"/>
                  <a:pt x="404734" y="0"/>
                </a:cubicBezTo>
                <a:cubicBezTo>
                  <a:pt x="429718" y="4997"/>
                  <a:pt x="456896" y="3596"/>
                  <a:pt x="479685" y="14990"/>
                </a:cubicBezTo>
                <a:cubicBezTo>
                  <a:pt x="508540" y="29418"/>
                  <a:pt x="537418" y="79104"/>
                  <a:pt x="554636" y="104931"/>
                </a:cubicBezTo>
                <a:cubicBezTo>
                  <a:pt x="580669" y="183031"/>
                  <a:pt x="552573" y="121090"/>
                  <a:pt x="599607" y="179882"/>
                </a:cubicBezTo>
                <a:cubicBezTo>
                  <a:pt x="610862" y="193950"/>
                  <a:pt x="616848" y="212114"/>
                  <a:pt x="629587" y="224853"/>
                </a:cubicBezTo>
                <a:cubicBezTo>
                  <a:pt x="658645" y="253912"/>
                  <a:pt x="682953" y="257631"/>
                  <a:pt x="719528" y="269823"/>
                </a:cubicBezTo>
                <a:cubicBezTo>
                  <a:pt x="799476" y="259830"/>
                  <a:pt x="880366" y="255644"/>
                  <a:pt x="959371" y="239843"/>
                </a:cubicBezTo>
                <a:cubicBezTo>
                  <a:pt x="1050299" y="221658"/>
                  <a:pt x="994960" y="212450"/>
                  <a:pt x="1049312" y="164892"/>
                </a:cubicBezTo>
                <a:lnTo>
                  <a:pt x="1184223" y="74951"/>
                </a:lnTo>
                <a:cubicBezTo>
                  <a:pt x="1199213" y="64958"/>
                  <a:pt x="1211528" y="48504"/>
                  <a:pt x="1229194" y="44971"/>
                </a:cubicBezTo>
                <a:cubicBezTo>
                  <a:pt x="1319638" y="26882"/>
                  <a:pt x="1279973" y="38038"/>
                  <a:pt x="1349115" y="14990"/>
                </a:cubicBezTo>
                <a:cubicBezTo>
                  <a:pt x="1399082" y="24984"/>
                  <a:pt x="1450674" y="28857"/>
                  <a:pt x="1499016" y="44971"/>
                </a:cubicBezTo>
                <a:cubicBezTo>
                  <a:pt x="1512424" y="49440"/>
                  <a:pt x="1517961" y="66122"/>
                  <a:pt x="1528997" y="74951"/>
                </a:cubicBezTo>
                <a:cubicBezTo>
                  <a:pt x="1543065" y="86205"/>
                  <a:pt x="1560127" y="93398"/>
                  <a:pt x="1573967" y="104931"/>
                </a:cubicBezTo>
                <a:cubicBezTo>
                  <a:pt x="1617250" y="141000"/>
                  <a:pt x="1619439" y="150654"/>
                  <a:pt x="1648918" y="194872"/>
                </a:cubicBezTo>
                <a:cubicBezTo>
                  <a:pt x="1703882" y="179882"/>
                  <a:pt x="1760913" y="171061"/>
                  <a:pt x="1813810" y="149902"/>
                </a:cubicBezTo>
                <a:cubicBezTo>
                  <a:pt x="1837007" y="140623"/>
                  <a:pt x="1856105" y="122597"/>
                  <a:pt x="1873771" y="104931"/>
                </a:cubicBezTo>
                <a:cubicBezTo>
                  <a:pt x="1886510" y="92192"/>
                  <a:pt x="1903751" y="59961"/>
                  <a:pt x="1903751" y="59961"/>
                </a:cubicBezTo>
              </a:path>
            </a:pathLst>
          </a:custGeom>
          <a:noFill/>
          <a:ln w="1778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flipV="1">
            <a:off x="4094678" y="4757979"/>
            <a:ext cx="829719" cy="164973"/>
          </a:xfrm>
          <a:custGeom>
            <a:avLst/>
            <a:gdLst>
              <a:gd name="connsiteX0" fmla="*/ 0 w 1903751"/>
              <a:gd name="connsiteY0" fmla="*/ 329784 h 329784"/>
              <a:gd name="connsiteX1" fmla="*/ 119921 w 1903751"/>
              <a:gd name="connsiteY1" fmla="*/ 224853 h 329784"/>
              <a:gd name="connsiteX2" fmla="*/ 239843 w 1903751"/>
              <a:gd name="connsiteY2" fmla="*/ 89941 h 329784"/>
              <a:gd name="connsiteX3" fmla="*/ 284813 w 1903751"/>
              <a:gd name="connsiteY3" fmla="*/ 59961 h 329784"/>
              <a:gd name="connsiteX4" fmla="*/ 314794 w 1903751"/>
              <a:gd name="connsiteY4" fmla="*/ 29981 h 329784"/>
              <a:gd name="connsiteX5" fmla="*/ 404734 w 1903751"/>
              <a:gd name="connsiteY5" fmla="*/ 0 h 329784"/>
              <a:gd name="connsiteX6" fmla="*/ 479685 w 1903751"/>
              <a:gd name="connsiteY6" fmla="*/ 14990 h 329784"/>
              <a:gd name="connsiteX7" fmla="*/ 554636 w 1903751"/>
              <a:gd name="connsiteY7" fmla="*/ 104931 h 329784"/>
              <a:gd name="connsiteX8" fmla="*/ 599607 w 1903751"/>
              <a:gd name="connsiteY8" fmla="*/ 179882 h 329784"/>
              <a:gd name="connsiteX9" fmla="*/ 629587 w 1903751"/>
              <a:gd name="connsiteY9" fmla="*/ 224853 h 329784"/>
              <a:gd name="connsiteX10" fmla="*/ 719528 w 1903751"/>
              <a:gd name="connsiteY10" fmla="*/ 269823 h 329784"/>
              <a:gd name="connsiteX11" fmla="*/ 959371 w 1903751"/>
              <a:gd name="connsiteY11" fmla="*/ 239843 h 329784"/>
              <a:gd name="connsiteX12" fmla="*/ 1049312 w 1903751"/>
              <a:gd name="connsiteY12" fmla="*/ 164892 h 329784"/>
              <a:gd name="connsiteX13" fmla="*/ 1184223 w 1903751"/>
              <a:gd name="connsiteY13" fmla="*/ 74951 h 329784"/>
              <a:gd name="connsiteX14" fmla="*/ 1229194 w 1903751"/>
              <a:gd name="connsiteY14" fmla="*/ 44971 h 329784"/>
              <a:gd name="connsiteX15" fmla="*/ 1349115 w 1903751"/>
              <a:gd name="connsiteY15" fmla="*/ 14990 h 329784"/>
              <a:gd name="connsiteX16" fmla="*/ 1499016 w 1903751"/>
              <a:gd name="connsiteY16" fmla="*/ 44971 h 329784"/>
              <a:gd name="connsiteX17" fmla="*/ 1528997 w 1903751"/>
              <a:gd name="connsiteY17" fmla="*/ 74951 h 329784"/>
              <a:gd name="connsiteX18" fmla="*/ 1573967 w 1903751"/>
              <a:gd name="connsiteY18" fmla="*/ 104931 h 329784"/>
              <a:gd name="connsiteX19" fmla="*/ 1648918 w 1903751"/>
              <a:gd name="connsiteY19" fmla="*/ 194872 h 329784"/>
              <a:gd name="connsiteX20" fmla="*/ 1813810 w 1903751"/>
              <a:gd name="connsiteY20" fmla="*/ 149902 h 329784"/>
              <a:gd name="connsiteX21" fmla="*/ 1873771 w 1903751"/>
              <a:gd name="connsiteY21" fmla="*/ 104931 h 329784"/>
              <a:gd name="connsiteX22" fmla="*/ 1903751 w 1903751"/>
              <a:gd name="connsiteY22" fmla="*/ 59961 h 3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3751" h="329784">
                <a:moveTo>
                  <a:pt x="0" y="329784"/>
                </a:moveTo>
                <a:cubicBezTo>
                  <a:pt x="39974" y="294807"/>
                  <a:pt x="82362" y="262412"/>
                  <a:pt x="119921" y="224853"/>
                </a:cubicBezTo>
                <a:cubicBezTo>
                  <a:pt x="186770" y="158004"/>
                  <a:pt x="146266" y="152325"/>
                  <a:pt x="239843" y="89941"/>
                </a:cubicBezTo>
                <a:cubicBezTo>
                  <a:pt x="254833" y="79948"/>
                  <a:pt x="270745" y="71215"/>
                  <a:pt x="284813" y="59961"/>
                </a:cubicBezTo>
                <a:cubicBezTo>
                  <a:pt x="295849" y="51132"/>
                  <a:pt x="302153" y="36301"/>
                  <a:pt x="314794" y="29981"/>
                </a:cubicBezTo>
                <a:cubicBezTo>
                  <a:pt x="343059" y="15848"/>
                  <a:pt x="404734" y="0"/>
                  <a:pt x="404734" y="0"/>
                </a:cubicBezTo>
                <a:cubicBezTo>
                  <a:pt x="429718" y="4997"/>
                  <a:pt x="456896" y="3596"/>
                  <a:pt x="479685" y="14990"/>
                </a:cubicBezTo>
                <a:cubicBezTo>
                  <a:pt x="508540" y="29418"/>
                  <a:pt x="537418" y="79104"/>
                  <a:pt x="554636" y="104931"/>
                </a:cubicBezTo>
                <a:cubicBezTo>
                  <a:pt x="580669" y="183031"/>
                  <a:pt x="552573" y="121090"/>
                  <a:pt x="599607" y="179882"/>
                </a:cubicBezTo>
                <a:cubicBezTo>
                  <a:pt x="610862" y="193950"/>
                  <a:pt x="616848" y="212114"/>
                  <a:pt x="629587" y="224853"/>
                </a:cubicBezTo>
                <a:cubicBezTo>
                  <a:pt x="658645" y="253912"/>
                  <a:pt x="682953" y="257631"/>
                  <a:pt x="719528" y="269823"/>
                </a:cubicBezTo>
                <a:cubicBezTo>
                  <a:pt x="799476" y="259830"/>
                  <a:pt x="880366" y="255644"/>
                  <a:pt x="959371" y="239843"/>
                </a:cubicBezTo>
                <a:cubicBezTo>
                  <a:pt x="1050299" y="221658"/>
                  <a:pt x="994960" y="212450"/>
                  <a:pt x="1049312" y="164892"/>
                </a:cubicBezTo>
                <a:lnTo>
                  <a:pt x="1184223" y="74951"/>
                </a:lnTo>
                <a:cubicBezTo>
                  <a:pt x="1199213" y="64958"/>
                  <a:pt x="1211528" y="48504"/>
                  <a:pt x="1229194" y="44971"/>
                </a:cubicBezTo>
                <a:cubicBezTo>
                  <a:pt x="1319638" y="26882"/>
                  <a:pt x="1279973" y="38038"/>
                  <a:pt x="1349115" y="14990"/>
                </a:cubicBezTo>
                <a:cubicBezTo>
                  <a:pt x="1399082" y="24984"/>
                  <a:pt x="1450674" y="28857"/>
                  <a:pt x="1499016" y="44971"/>
                </a:cubicBezTo>
                <a:cubicBezTo>
                  <a:pt x="1512424" y="49440"/>
                  <a:pt x="1517961" y="66122"/>
                  <a:pt x="1528997" y="74951"/>
                </a:cubicBezTo>
                <a:cubicBezTo>
                  <a:pt x="1543065" y="86205"/>
                  <a:pt x="1560127" y="93398"/>
                  <a:pt x="1573967" y="104931"/>
                </a:cubicBezTo>
                <a:cubicBezTo>
                  <a:pt x="1617250" y="141000"/>
                  <a:pt x="1619439" y="150654"/>
                  <a:pt x="1648918" y="194872"/>
                </a:cubicBezTo>
                <a:cubicBezTo>
                  <a:pt x="1703882" y="179882"/>
                  <a:pt x="1760913" y="171061"/>
                  <a:pt x="1813810" y="149902"/>
                </a:cubicBezTo>
                <a:cubicBezTo>
                  <a:pt x="1837007" y="140623"/>
                  <a:pt x="1856105" y="122597"/>
                  <a:pt x="1873771" y="104931"/>
                </a:cubicBezTo>
                <a:cubicBezTo>
                  <a:pt x="1886510" y="92192"/>
                  <a:pt x="1903751" y="59961"/>
                  <a:pt x="1903751" y="59961"/>
                </a:cubicBezTo>
              </a:path>
            </a:pathLst>
          </a:custGeom>
          <a:noFill/>
          <a:ln w="1778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3426418" y="5587241"/>
            <a:ext cx="2695412" cy="223452"/>
          </a:xfrm>
          <a:custGeom>
            <a:avLst/>
            <a:gdLst>
              <a:gd name="connsiteX0" fmla="*/ 0 w 1903751"/>
              <a:gd name="connsiteY0" fmla="*/ 329784 h 329784"/>
              <a:gd name="connsiteX1" fmla="*/ 119921 w 1903751"/>
              <a:gd name="connsiteY1" fmla="*/ 224853 h 329784"/>
              <a:gd name="connsiteX2" fmla="*/ 239843 w 1903751"/>
              <a:gd name="connsiteY2" fmla="*/ 89941 h 329784"/>
              <a:gd name="connsiteX3" fmla="*/ 284813 w 1903751"/>
              <a:gd name="connsiteY3" fmla="*/ 59961 h 329784"/>
              <a:gd name="connsiteX4" fmla="*/ 314794 w 1903751"/>
              <a:gd name="connsiteY4" fmla="*/ 29981 h 329784"/>
              <a:gd name="connsiteX5" fmla="*/ 404734 w 1903751"/>
              <a:gd name="connsiteY5" fmla="*/ 0 h 329784"/>
              <a:gd name="connsiteX6" fmla="*/ 479685 w 1903751"/>
              <a:gd name="connsiteY6" fmla="*/ 14990 h 329784"/>
              <a:gd name="connsiteX7" fmla="*/ 554636 w 1903751"/>
              <a:gd name="connsiteY7" fmla="*/ 104931 h 329784"/>
              <a:gd name="connsiteX8" fmla="*/ 599607 w 1903751"/>
              <a:gd name="connsiteY8" fmla="*/ 179882 h 329784"/>
              <a:gd name="connsiteX9" fmla="*/ 629587 w 1903751"/>
              <a:gd name="connsiteY9" fmla="*/ 224853 h 329784"/>
              <a:gd name="connsiteX10" fmla="*/ 719528 w 1903751"/>
              <a:gd name="connsiteY10" fmla="*/ 269823 h 329784"/>
              <a:gd name="connsiteX11" fmla="*/ 959371 w 1903751"/>
              <a:gd name="connsiteY11" fmla="*/ 239843 h 329784"/>
              <a:gd name="connsiteX12" fmla="*/ 1049312 w 1903751"/>
              <a:gd name="connsiteY12" fmla="*/ 164892 h 329784"/>
              <a:gd name="connsiteX13" fmla="*/ 1184223 w 1903751"/>
              <a:gd name="connsiteY13" fmla="*/ 74951 h 329784"/>
              <a:gd name="connsiteX14" fmla="*/ 1229194 w 1903751"/>
              <a:gd name="connsiteY14" fmla="*/ 44971 h 329784"/>
              <a:gd name="connsiteX15" fmla="*/ 1349115 w 1903751"/>
              <a:gd name="connsiteY15" fmla="*/ 14990 h 329784"/>
              <a:gd name="connsiteX16" fmla="*/ 1499016 w 1903751"/>
              <a:gd name="connsiteY16" fmla="*/ 44971 h 329784"/>
              <a:gd name="connsiteX17" fmla="*/ 1528997 w 1903751"/>
              <a:gd name="connsiteY17" fmla="*/ 74951 h 329784"/>
              <a:gd name="connsiteX18" fmla="*/ 1573967 w 1903751"/>
              <a:gd name="connsiteY18" fmla="*/ 104931 h 329784"/>
              <a:gd name="connsiteX19" fmla="*/ 1648918 w 1903751"/>
              <a:gd name="connsiteY19" fmla="*/ 194872 h 329784"/>
              <a:gd name="connsiteX20" fmla="*/ 1813810 w 1903751"/>
              <a:gd name="connsiteY20" fmla="*/ 149902 h 329784"/>
              <a:gd name="connsiteX21" fmla="*/ 1873771 w 1903751"/>
              <a:gd name="connsiteY21" fmla="*/ 104931 h 329784"/>
              <a:gd name="connsiteX22" fmla="*/ 1903751 w 1903751"/>
              <a:gd name="connsiteY22" fmla="*/ 59961 h 3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3751" h="329784">
                <a:moveTo>
                  <a:pt x="0" y="329784"/>
                </a:moveTo>
                <a:cubicBezTo>
                  <a:pt x="39974" y="294807"/>
                  <a:pt x="82362" y="262412"/>
                  <a:pt x="119921" y="224853"/>
                </a:cubicBezTo>
                <a:cubicBezTo>
                  <a:pt x="186770" y="158004"/>
                  <a:pt x="146266" y="152325"/>
                  <a:pt x="239843" y="89941"/>
                </a:cubicBezTo>
                <a:cubicBezTo>
                  <a:pt x="254833" y="79948"/>
                  <a:pt x="270745" y="71215"/>
                  <a:pt x="284813" y="59961"/>
                </a:cubicBezTo>
                <a:cubicBezTo>
                  <a:pt x="295849" y="51132"/>
                  <a:pt x="302153" y="36301"/>
                  <a:pt x="314794" y="29981"/>
                </a:cubicBezTo>
                <a:cubicBezTo>
                  <a:pt x="343059" y="15848"/>
                  <a:pt x="404734" y="0"/>
                  <a:pt x="404734" y="0"/>
                </a:cubicBezTo>
                <a:cubicBezTo>
                  <a:pt x="429718" y="4997"/>
                  <a:pt x="456896" y="3596"/>
                  <a:pt x="479685" y="14990"/>
                </a:cubicBezTo>
                <a:cubicBezTo>
                  <a:pt x="508540" y="29418"/>
                  <a:pt x="537418" y="79104"/>
                  <a:pt x="554636" y="104931"/>
                </a:cubicBezTo>
                <a:cubicBezTo>
                  <a:pt x="580669" y="183031"/>
                  <a:pt x="552573" y="121090"/>
                  <a:pt x="599607" y="179882"/>
                </a:cubicBezTo>
                <a:cubicBezTo>
                  <a:pt x="610862" y="193950"/>
                  <a:pt x="616848" y="212114"/>
                  <a:pt x="629587" y="224853"/>
                </a:cubicBezTo>
                <a:cubicBezTo>
                  <a:pt x="658645" y="253912"/>
                  <a:pt x="682953" y="257631"/>
                  <a:pt x="719528" y="269823"/>
                </a:cubicBezTo>
                <a:cubicBezTo>
                  <a:pt x="799476" y="259830"/>
                  <a:pt x="880366" y="255644"/>
                  <a:pt x="959371" y="239843"/>
                </a:cubicBezTo>
                <a:cubicBezTo>
                  <a:pt x="1050299" y="221658"/>
                  <a:pt x="994960" y="212450"/>
                  <a:pt x="1049312" y="164892"/>
                </a:cubicBezTo>
                <a:lnTo>
                  <a:pt x="1184223" y="74951"/>
                </a:lnTo>
                <a:cubicBezTo>
                  <a:pt x="1199213" y="64958"/>
                  <a:pt x="1211528" y="48504"/>
                  <a:pt x="1229194" y="44971"/>
                </a:cubicBezTo>
                <a:cubicBezTo>
                  <a:pt x="1319638" y="26882"/>
                  <a:pt x="1279973" y="38038"/>
                  <a:pt x="1349115" y="14990"/>
                </a:cubicBezTo>
                <a:cubicBezTo>
                  <a:pt x="1399082" y="24984"/>
                  <a:pt x="1450674" y="28857"/>
                  <a:pt x="1499016" y="44971"/>
                </a:cubicBezTo>
                <a:cubicBezTo>
                  <a:pt x="1512424" y="49440"/>
                  <a:pt x="1517961" y="66122"/>
                  <a:pt x="1528997" y="74951"/>
                </a:cubicBezTo>
                <a:cubicBezTo>
                  <a:pt x="1543065" y="86205"/>
                  <a:pt x="1560127" y="93398"/>
                  <a:pt x="1573967" y="104931"/>
                </a:cubicBezTo>
                <a:cubicBezTo>
                  <a:pt x="1617250" y="141000"/>
                  <a:pt x="1619439" y="150654"/>
                  <a:pt x="1648918" y="194872"/>
                </a:cubicBezTo>
                <a:cubicBezTo>
                  <a:pt x="1703882" y="179882"/>
                  <a:pt x="1760913" y="171061"/>
                  <a:pt x="1813810" y="149902"/>
                </a:cubicBezTo>
                <a:cubicBezTo>
                  <a:pt x="1837007" y="140623"/>
                  <a:pt x="1856105" y="122597"/>
                  <a:pt x="1873771" y="104931"/>
                </a:cubicBezTo>
                <a:cubicBezTo>
                  <a:pt x="1886510" y="92192"/>
                  <a:pt x="1903751" y="59961"/>
                  <a:pt x="1903751" y="59961"/>
                </a:cubicBezTo>
              </a:path>
            </a:pathLst>
          </a:custGeom>
          <a:noFill/>
          <a:ln w="177800">
            <a:solidFill>
              <a:srgbClr val="FFFF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rot="20942742">
            <a:off x="157315" y="1263546"/>
            <a:ext cx="9233618" cy="4401205"/>
          </a:xfrm>
          <a:prstGeom prst="rect">
            <a:avLst/>
          </a:prstGeom>
          <a:noFill/>
        </p:spPr>
        <p:txBody>
          <a:bodyPr wrap="none" rtlCol="0">
            <a:spAutoFit/>
          </a:bodyPr>
          <a:lstStyle/>
          <a:p>
            <a:r>
              <a:rPr lang="en-GB" sz="28000" b="1" dirty="0" smtClean="0">
                <a:solidFill>
                  <a:srgbClr val="C00000"/>
                </a:solidFill>
              </a:rPr>
              <a:t>WHY?</a:t>
            </a:r>
            <a:endParaRPr lang="en-GB" sz="28000" b="1" dirty="0">
              <a:solidFill>
                <a:srgbClr val="C00000"/>
              </a:solidFill>
            </a:endParaRPr>
          </a:p>
        </p:txBody>
      </p:sp>
    </p:spTree>
    <p:extLst>
      <p:ext uri="{BB962C8B-B14F-4D97-AF65-F5344CB8AC3E}">
        <p14:creationId xmlns:p14="http://schemas.microsoft.com/office/powerpoint/2010/main" val="1317067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56634" y="5707117"/>
            <a:ext cx="1387366" cy="1150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rotWithShape="1">
          <a:blip r:embed="rId3"/>
          <a:srcRect l="34920" t="19531" r="16471" b="11718"/>
          <a:stretch/>
        </p:blipFill>
        <p:spPr>
          <a:xfrm>
            <a:off x="5367457" y="64395"/>
            <a:ext cx="3686390" cy="2931347"/>
          </a:xfrm>
          <a:prstGeom prst="rect">
            <a:avLst/>
          </a:prstGeom>
        </p:spPr>
      </p:pic>
      <p:sp>
        <p:nvSpPr>
          <p:cNvPr id="14" name="TextBox 13"/>
          <p:cNvSpPr txBox="1"/>
          <p:nvPr/>
        </p:nvSpPr>
        <p:spPr>
          <a:xfrm>
            <a:off x="172642" y="3175234"/>
            <a:ext cx="6344068" cy="3046988"/>
          </a:xfrm>
          <a:prstGeom prst="rect">
            <a:avLst/>
          </a:prstGeom>
          <a:noFill/>
          <a:ln>
            <a:solidFill>
              <a:schemeClr val="bg1">
                <a:lumMod val="50000"/>
              </a:schemeClr>
            </a:solidFill>
          </a:ln>
        </p:spPr>
        <p:txBody>
          <a:bodyPr wrap="square" rtlCol="0">
            <a:spAutoFit/>
          </a:bodyPr>
          <a:lstStyle/>
          <a:p>
            <a:r>
              <a:rPr lang="en-US" sz="3200" spc="-113" dirty="0">
                <a:solidFill>
                  <a:srgbClr val="C00000"/>
                </a:solidFill>
              </a:rPr>
              <a:t>“It is becoming increasingly clear that studying Computer Science provides a ‘way of thinking’ in the same way that mathematics does …. there are strong educational arguments for looking at how we introduce the subject.” </a:t>
            </a:r>
            <a:endParaRPr lang="en-GB" sz="3200" spc="-113" dirty="0">
              <a:solidFill>
                <a:srgbClr val="C00000"/>
              </a:solidFill>
            </a:endParaRPr>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l="32187" t="9834" r="30000" b="5000"/>
          <a:stretch>
            <a:fillRect/>
          </a:stretch>
        </p:blipFill>
        <p:spPr bwMode="auto">
          <a:xfrm rot="660000">
            <a:off x="6430651" y="3135604"/>
            <a:ext cx="2696302" cy="379349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Freeform 14"/>
          <p:cNvSpPr/>
          <p:nvPr/>
        </p:nvSpPr>
        <p:spPr>
          <a:xfrm>
            <a:off x="5467349" y="2142429"/>
            <a:ext cx="1610059" cy="681038"/>
          </a:xfrm>
          <a:custGeom>
            <a:avLst/>
            <a:gdLst>
              <a:gd name="connsiteX0" fmla="*/ 0 w 2381250"/>
              <a:gd name="connsiteY0" fmla="*/ 501636 h 520686"/>
              <a:gd name="connsiteX1" fmla="*/ 38100 w 2381250"/>
              <a:gd name="connsiteY1" fmla="*/ 406386 h 520686"/>
              <a:gd name="connsiteX2" fmla="*/ 152400 w 2381250"/>
              <a:gd name="connsiteY2" fmla="*/ 311136 h 520686"/>
              <a:gd name="connsiteX3" fmla="*/ 133350 w 2381250"/>
              <a:gd name="connsiteY3" fmla="*/ 387336 h 520686"/>
              <a:gd name="connsiteX4" fmla="*/ 152400 w 2381250"/>
              <a:gd name="connsiteY4" fmla="*/ 482586 h 520686"/>
              <a:gd name="connsiteX5" fmla="*/ 209550 w 2381250"/>
              <a:gd name="connsiteY5" fmla="*/ 425436 h 520686"/>
              <a:gd name="connsiteX6" fmla="*/ 266700 w 2381250"/>
              <a:gd name="connsiteY6" fmla="*/ 349236 h 520686"/>
              <a:gd name="connsiteX7" fmla="*/ 323850 w 2381250"/>
              <a:gd name="connsiteY7" fmla="*/ 292086 h 520686"/>
              <a:gd name="connsiteX8" fmla="*/ 361950 w 2381250"/>
              <a:gd name="connsiteY8" fmla="*/ 234936 h 520686"/>
              <a:gd name="connsiteX9" fmla="*/ 419100 w 2381250"/>
              <a:gd name="connsiteY9" fmla="*/ 215886 h 520686"/>
              <a:gd name="connsiteX10" fmla="*/ 438150 w 2381250"/>
              <a:gd name="connsiteY10" fmla="*/ 292086 h 520686"/>
              <a:gd name="connsiteX11" fmla="*/ 381000 w 2381250"/>
              <a:gd name="connsiteY11" fmla="*/ 406386 h 520686"/>
              <a:gd name="connsiteX12" fmla="*/ 438150 w 2381250"/>
              <a:gd name="connsiteY12" fmla="*/ 387336 h 520686"/>
              <a:gd name="connsiteX13" fmla="*/ 552450 w 2381250"/>
              <a:gd name="connsiteY13" fmla="*/ 273036 h 520686"/>
              <a:gd name="connsiteX14" fmla="*/ 666750 w 2381250"/>
              <a:gd name="connsiteY14" fmla="*/ 196836 h 520686"/>
              <a:gd name="connsiteX15" fmla="*/ 685800 w 2381250"/>
              <a:gd name="connsiteY15" fmla="*/ 253986 h 520686"/>
              <a:gd name="connsiteX16" fmla="*/ 704850 w 2381250"/>
              <a:gd name="connsiteY16" fmla="*/ 425436 h 520686"/>
              <a:gd name="connsiteX17" fmla="*/ 762000 w 2381250"/>
              <a:gd name="connsiteY17" fmla="*/ 444486 h 520686"/>
              <a:gd name="connsiteX18" fmla="*/ 914400 w 2381250"/>
              <a:gd name="connsiteY18" fmla="*/ 425436 h 520686"/>
              <a:gd name="connsiteX19" fmla="*/ 971550 w 2381250"/>
              <a:gd name="connsiteY19" fmla="*/ 387336 h 520686"/>
              <a:gd name="connsiteX20" fmla="*/ 1104900 w 2381250"/>
              <a:gd name="connsiteY20" fmla="*/ 330186 h 520686"/>
              <a:gd name="connsiteX21" fmla="*/ 1143000 w 2381250"/>
              <a:gd name="connsiteY21" fmla="*/ 406386 h 520686"/>
              <a:gd name="connsiteX22" fmla="*/ 1162050 w 2381250"/>
              <a:gd name="connsiteY22" fmla="*/ 501636 h 520686"/>
              <a:gd name="connsiteX23" fmla="*/ 1200150 w 2381250"/>
              <a:gd name="connsiteY23" fmla="*/ 444486 h 520686"/>
              <a:gd name="connsiteX24" fmla="*/ 1314450 w 2381250"/>
              <a:gd name="connsiteY24" fmla="*/ 292086 h 520686"/>
              <a:gd name="connsiteX25" fmla="*/ 1428750 w 2381250"/>
              <a:gd name="connsiteY25" fmla="*/ 177786 h 520686"/>
              <a:gd name="connsiteX26" fmla="*/ 1504950 w 2381250"/>
              <a:gd name="connsiteY26" fmla="*/ 425436 h 520686"/>
              <a:gd name="connsiteX27" fmla="*/ 1562100 w 2381250"/>
              <a:gd name="connsiteY27" fmla="*/ 330186 h 520686"/>
              <a:gd name="connsiteX28" fmla="*/ 1676400 w 2381250"/>
              <a:gd name="connsiteY28" fmla="*/ 196836 h 520686"/>
              <a:gd name="connsiteX29" fmla="*/ 1695450 w 2381250"/>
              <a:gd name="connsiteY29" fmla="*/ 292086 h 520686"/>
              <a:gd name="connsiteX30" fmla="*/ 1771650 w 2381250"/>
              <a:gd name="connsiteY30" fmla="*/ 482586 h 520686"/>
              <a:gd name="connsiteX31" fmla="*/ 1809750 w 2381250"/>
              <a:gd name="connsiteY31" fmla="*/ 425436 h 520686"/>
              <a:gd name="connsiteX32" fmla="*/ 1924050 w 2381250"/>
              <a:gd name="connsiteY32" fmla="*/ 311136 h 520686"/>
              <a:gd name="connsiteX33" fmla="*/ 2057400 w 2381250"/>
              <a:gd name="connsiteY33" fmla="*/ 158736 h 520686"/>
              <a:gd name="connsiteX34" fmla="*/ 2076450 w 2381250"/>
              <a:gd name="connsiteY34" fmla="*/ 425436 h 520686"/>
              <a:gd name="connsiteX35" fmla="*/ 2133600 w 2381250"/>
              <a:gd name="connsiteY35" fmla="*/ 349236 h 520686"/>
              <a:gd name="connsiteX36" fmla="*/ 2228850 w 2381250"/>
              <a:gd name="connsiteY36" fmla="*/ 253986 h 520686"/>
              <a:gd name="connsiteX37" fmla="*/ 2247900 w 2381250"/>
              <a:gd name="connsiteY37" fmla="*/ 463536 h 520686"/>
              <a:gd name="connsiteX38" fmla="*/ 2305050 w 2381250"/>
              <a:gd name="connsiteY38" fmla="*/ 425436 h 520686"/>
              <a:gd name="connsiteX39" fmla="*/ 2324100 w 2381250"/>
              <a:gd name="connsiteY39" fmla="*/ 368286 h 520686"/>
              <a:gd name="connsiteX40" fmla="*/ 2381250 w 2381250"/>
              <a:gd name="connsiteY40" fmla="*/ 253986 h 520686"/>
              <a:gd name="connsiteX41" fmla="*/ 2343150 w 2381250"/>
              <a:gd name="connsiteY41" fmla="*/ 6336 h 520686"/>
              <a:gd name="connsiteX42" fmla="*/ 2286000 w 2381250"/>
              <a:gd name="connsiteY42" fmla="*/ 63486 h 520686"/>
              <a:gd name="connsiteX43" fmla="*/ 2247900 w 2381250"/>
              <a:gd name="connsiteY43" fmla="*/ 120636 h 520686"/>
              <a:gd name="connsiteX44" fmla="*/ 2171700 w 2381250"/>
              <a:gd name="connsiteY44" fmla="*/ 273036 h 520686"/>
              <a:gd name="connsiteX45" fmla="*/ 2114550 w 2381250"/>
              <a:gd name="connsiteY45" fmla="*/ 349236 h 520686"/>
              <a:gd name="connsiteX46" fmla="*/ 2019300 w 2381250"/>
              <a:gd name="connsiteY46" fmla="*/ 463536 h 520686"/>
              <a:gd name="connsiteX47" fmla="*/ 1981200 w 2381250"/>
              <a:gd name="connsiteY47" fmla="*/ 368286 h 520686"/>
              <a:gd name="connsiteX48" fmla="*/ 2019300 w 2381250"/>
              <a:gd name="connsiteY48" fmla="*/ 253986 h 520686"/>
              <a:gd name="connsiteX49" fmla="*/ 2038350 w 2381250"/>
              <a:gd name="connsiteY49" fmla="*/ 177786 h 520686"/>
              <a:gd name="connsiteX50" fmla="*/ 1981200 w 2381250"/>
              <a:gd name="connsiteY50" fmla="*/ 158736 h 520686"/>
              <a:gd name="connsiteX51" fmla="*/ 1733550 w 2381250"/>
              <a:gd name="connsiteY51" fmla="*/ 368286 h 520686"/>
              <a:gd name="connsiteX52" fmla="*/ 1676400 w 2381250"/>
              <a:gd name="connsiteY52" fmla="*/ 406386 h 520686"/>
              <a:gd name="connsiteX53" fmla="*/ 1638300 w 2381250"/>
              <a:gd name="connsiteY53" fmla="*/ 463536 h 520686"/>
              <a:gd name="connsiteX54" fmla="*/ 1524000 w 2381250"/>
              <a:gd name="connsiteY54" fmla="*/ 520686 h 520686"/>
              <a:gd name="connsiteX55" fmla="*/ 1543050 w 2381250"/>
              <a:gd name="connsiteY55" fmla="*/ 387336 h 520686"/>
              <a:gd name="connsiteX56" fmla="*/ 1600200 w 2381250"/>
              <a:gd name="connsiteY56" fmla="*/ 311136 h 520686"/>
              <a:gd name="connsiteX57" fmla="*/ 1619250 w 2381250"/>
              <a:gd name="connsiteY57" fmla="*/ 253986 h 520686"/>
              <a:gd name="connsiteX58" fmla="*/ 1600200 w 2381250"/>
              <a:gd name="connsiteY58" fmla="*/ 120636 h 520686"/>
              <a:gd name="connsiteX59" fmla="*/ 1409700 w 2381250"/>
              <a:gd name="connsiteY59" fmla="*/ 215886 h 520686"/>
              <a:gd name="connsiteX60" fmla="*/ 1371600 w 2381250"/>
              <a:gd name="connsiteY60" fmla="*/ 273036 h 520686"/>
              <a:gd name="connsiteX61" fmla="*/ 1314450 w 2381250"/>
              <a:gd name="connsiteY61" fmla="*/ 311136 h 520686"/>
              <a:gd name="connsiteX62" fmla="*/ 1257300 w 2381250"/>
              <a:gd name="connsiteY62" fmla="*/ 368286 h 520686"/>
              <a:gd name="connsiteX63" fmla="*/ 1200150 w 2381250"/>
              <a:gd name="connsiteY63" fmla="*/ 406386 h 520686"/>
              <a:gd name="connsiteX64" fmla="*/ 1143000 w 2381250"/>
              <a:gd name="connsiteY64" fmla="*/ 463536 h 520686"/>
              <a:gd name="connsiteX65" fmla="*/ 1104900 w 2381250"/>
              <a:gd name="connsiteY65" fmla="*/ 520686 h 52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381250" h="520686">
                <a:moveTo>
                  <a:pt x="0" y="501636"/>
                </a:moveTo>
                <a:cubicBezTo>
                  <a:pt x="12700" y="469886"/>
                  <a:pt x="19976" y="435384"/>
                  <a:pt x="38100" y="406386"/>
                </a:cubicBezTo>
                <a:cubicBezTo>
                  <a:pt x="64293" y="364478"/>
                  <a:pt x="112901" y="337469"/>
                  <a:pt x="152400" y="311136"/>
                </a:cubicBezTo>
                <a:cubicBezTo>
                  <a:pt x="146050" y="336536"/>
                  <a:pt x="133350" y="361154"/>
                  <a:pt x="133350" y="387336"/>
                </a:cubicBezTo>
                <a:cubicBezTo>
                  <a:pt x="133350" y="419715"/>
                  <a:pt x="123440" y="468106"/>
                  <a:pt x="152400" y="482586"/>
                </a:cubicBezTo>
                <a:cubicBezTo>
                  <a:pt x="176497" y="494634"/>
                  <a:pt x="192017" y="445891"/>
                  <a:pt x="209550" y="425436"/>
                </a:cubicBezTo>
                <a:cubicBezTo>
                  <a:pt x="230213" y="401330"/>
                  <a:pt x="246037" y="373342"/>
                  <a:pt x="266700" y="349236"/>
                </a:cubicBezTo>
                <a:cubicBezTo>
                  <a:pt x="284233" y="328781"/>
                  <a:pt x="306603" y="312782"/>
                  <a:pt x="323850" y="292086"/>
                </a:cubicBezTo>
                <a:cubicBezTo>
                  <a:pt x="338507" y="274497"/>
                  <a:pt x="344072" y="249239"/>
                  <a:pt x="361950" y="234936"/>
                </a:cubicBezTo>
                <a:cubicBezTo>
                  <a:pt x="377630" y="222392"/>
                  <a:pt x="400050" y="222236"/>
                  <a:pt x="419100" y="215886"/>
                </a:cubicBezTo>
                <a:cubicBezTo>
                  <a:pt x="425450" y="241286"/>
                  <a:pt x="441853" y="266167"/>
                  <a:pt x="438150" y="292086"/>
                </a:cubicBezTo>
                <a:cubicBezTo>
                  <a:pt x="437751" y="294882"/>
                  <a:pt x="364455" y="389841"/>
                  <a:pt x="381000" y="406386"/>
                </a:cubicBezTo>
                <a:cubicBezTo>
                  <a:pt x="395199" y="420585"/>
                  <a:pt x="419100" y="393686"/>
                  <a:pt x="438150" y="387336"/>
                </a:cubicBezTo>
                <a:cubicBezTo>
                  <a:pt x="476250" y="349236"/>
                  <a:pt x="507618" y="302924"/>
                  <a:pt x="552450" y="273036"/>
                </a:cubicBezTo>
                <a:lnTo>
                  <a:pt x="666750" y="196836"/>
                </a:lnTo>
                <a:cubicBezTo>
                  <a:pt x="673100" y="215886"/>
                  <a:pt x="682499" y="234179"/>
                  <a:pt x="685800" y="253986"/>
                </a:cubicBezTo>
                <a:cubicBezTo>
                  <a:pt x="695253" y="310705"/>
                  <a:pt x="683494" y="372047"/>
                  <a:pt x="704850" y="425436"/>
                </a:cubicBezTo>
                <a:cubicBezTo>
                  <a:pt x="712308" y="444080"/>
                  <a:pt x="742950" y="438136"/>
                  <a:pt x="762000" y="444486"/>
                </a:cubicBezTo>
                <a:cubicBezTo>
                  <a:pt x="812800" y="438136"/>
                  <a:pt x="865009" y="438906"/>
                  <a:pt x="914400" y="425436"/>
                </a:cubicBezTo>
                <a:cubicBezTo>
                  <a:pt x="936489" y="419412"/>
                  <a:pt x="951671" y="398695"/>
                  <a:pt x="971550" y="387336"/>
                </a:cubicBezTo>
                <a:cubicBezTo>
                  <a:pt x="1037462" y="349672"/>
                  <a:pt x="1040784" y="351558"/>
                  <a:pt x="1104900" y="330186"/>
                </a:cubicBezTo>
                <a:cubicBezTo>
                  <a:pt x="1117600" y="355586"/>
                  <a:pt x="1134020" y="379445"/>
                  <a:pt x="1143000" y="406386"/>
                </a:cubicBezTo>
                <a:cubicBezTo>
                  <a:pt x="1153239" y="437103"/>
                  <a:pt x="1135109" y="483675"/>
                  <a:pt x="1162050" y="501636"/>
                </a:cubicBezTo>
                <a:cubicBezTo>
                  <a:pt x="1181100" y="514336"/>
                  <a:pt x="1186684" y="463002"/>
                  <a:pt x="1200150" y="444486"/>
                </a:cubicBezTo>
                <a:cubicBezTo>
                  <a:pt x="1237499" y="393131"/>
                  <a:pt x="1269549" y="336987"/>
                  <a:pt x="1314450" y="292086"/>
                </a:cubicBezTo>
                <a:lnTo>
                  <a:pt x="1428750" y="177786"/>
                </a:lnTo>
                <a:cubicBezTo>
                  <a:pt x="1597805" y="234138"/>
                  <a:pt x="1334335" y="126859"/>
                  <a:pt x="1504950" y="425436"/>
                </a:cubicBezTo>
                <a:cubicBezTo>
                  <a:pt x="1523320" y="457584"/>
                  <a:pt x="1541561" y="360994"/>
                  <a:pt x="1562100" y="330186"/>
                </a:cubicBezTo>
                <a:cubicBezTo>
                  <a:pt x="1610976" y="256872"/>
                  <a:pt x="1617536" y="255700"/>
                  <a:pt x="1676400" y="196836"/>
                </a:cubicBezTo>
                <a:cubicBezTo>
                  <a:pt x="1682750" y="228586"/>
                  <a:pt x="1691434" y="259957"/>
                  <a:pt x="1695450" y="292086"/>
                </a:cubicBezTo>
                <a:cubicBezTo>
                  <a:pt x="1723830" y="519130"/>
                  <a:pt x="1645810" y="524533"/>
                  <a:pt x="1771650" y="482586"/>
                </a:cubicBezTo>
                <a:cubicBezTo>
                  <a:pt x="1784350" y="463536"/>
                  <a:pt x="1794539" y="442548"/>
                  <a:pt x="1809750" y="425436"/>
                </a:cubicBezTo>
                <a:cubicBezTo>
                  <a:pt x="1845547" y="385164"/>
                  <a:pt x="1894162" y="355968"/>
                  <a:pt x="1924050" y="311136"/>
                </a:cubicBezTo>
                <a:cubicBezTo>
                  <a:pt x="2012950" y="177786"/>
                  <a:pt x="1962150" y="222236"/>
                  <a:pt x="2057400" y="158736"/>
                </a:cubicBezTo>
                <a:cubicBezTo>
                  <a:pt x="2063750" y="247636"/>
                  <a:pt x="2043349" y="342684"/>
                  <a:pt x="2076450" y="425436"/>
                </a:cubicBezTo>
                <a:cubicBezTo>
                  <a:pt x="2088242" y="454915"/>
                  <a:pt x="2115146" y="375072"/>
                  <a:pt x="2133600" y="349236"/>
                </a:cubicBezTo>
                <a:cubicBezTo>
                  <a:pt x="2191327" y="268418"/>
                  <a:pt x="2145723" y="309404"/>
                  <a:pt x="2228850" y="253986"/>
                </a:cubicBezTo>
                <a:cubicBezTo>
                  <a:pt x="2235200" y="323836"/>
                  <a:pt x="2219414" y="399443"/>
                  <a:pt x="2247900" y="463536"/>
                </a:cubicBezTo>
                <a:cubicBezTo>
                  <a:pt x="2257199" y="484458"/>
                  <a:pt x="2290747" y="443314"/>
                  <a:pt x="2305050" y="425436"/>
                </a:cubicBezTo>
                <a:cubicBezTo>
                  <a:pt x="2317594" y="409756"/>
                  <a:pt x="2315120" y="386247"/>
                  <a:pt x="2324100" y="368286"/>
                </a:cubicBezTo>
                <a:cubicBezTo>
                  <a:pt x="2397958" y="220570"/>
                  <a:pt x="2333367" y="397634"/>
                  <a:pt x="2381250" y="253986"/>
                </a:cubicBezTo>
                <a:cubicBezTo>
                  <a:pt x="2334766" y="625862"/>
                  <a:pt x="2392995" y="230641"/>
                  <a:pt x="2343150" y="6336"/>
                </a:cubicBezTo>
                <a:cubicBezTo>
                  <a:pt x="2337306" y="-19963"/>
                  <a:pt x="2303247" y="42790"/>
                  <a:pt x="2286000" y="63486"/>
                </a:cubicBezTo>
                <a:cubicBezTo>
                  <a:pt x="2271343" y="81075"/>
                  <a:pt x="2258863" y="100536"/>
                  <a:pt x="2247900" y="120636"/>
                </a:cubicBezTo>
                <a:cubicBezTo>
                  <a:pt x="2220703" y="170497"/>
                  <a:pt x="2205778" y="227599"/>
                  <a:pt x="2171700" y="273036"/>
                </a:cubicBezTo>
                <a:cubicBezTo>
                  <a:pt x="2152650" y="298436"/>
                  <a:pt x="2135213" y="325130"/>
                  <a:pt x="2114550" y="349236"/>
                </a:cubicBezTo>
                <a:cubicBezTo>
                  <a:pt x="2004541" y="477580"/>
                  <a:pt x="2103507" y="337225"/>
                  <a:pt x="2019300" y="463536"/>
                </a:cubicBezTo>
                <a:cubicBezTo>
                  <a:pt x="2006600" y="431786"/>
                  <a:pt x="1981200" y="402482"/>
                  <a:pt x="1981200" y="368286"/>
                </a:cubicBezTo>
                <a:cubicBezTo>
                  <a:pt x="1981200" y="328125"/>
                  <a:pt x="2009560" y="292948"/>
                  <a:pt x="2019300" y="253986"/>
                </a:cubicBezTo>
                <a:lnTo>
                  <a:pt x="2038350" y="177786"/>
                </a:lnTo>
                <a:cubicBezTo>
                  <a:pt x="2019300" y="171436"/>
                  <a:pt x="2000250" y="152386"/>
                  <a:pt x="1981200" y="158736"/>
                </a:cubicBezTo>
                <a:cubicBezTo>
                  <a:pt x="1860478" y="198977"/>
                  <a:pt x="1836291" y="299792"/>
                  <a:pt x="1733550" y="368286"/>
                </a:cubicBezTo>
                <a:lnTo>
                  <a:pt x="1676400" y="406386"/>
                </a:lnTo>
                <a:cubicBezTo>
                  <a:pt x="1663700" y="425436"/>
                  <a:pt x="1654489" y="447347"/>
                  <a:pt x="1638300" y="463536"/>
                </a:cubicBezTo>
                <a:cubicBezTo>
                  <a:pt x="1601371" y="500465"/>
                  <a:pt x="1570481" y="505192"/>
                  <a:pt x="1524000" y="520686"/>
                </a:cubicBezTo>
                <a:cubicBezTo>
                  <a:pt x="1530350" y="476236"/>
                  <a:pt x="1527705" y="429534"/>
                  <a:pt x="1543050" y="387336"/>
                </a:cubicBezTo>
                <a:cubicBezTo>
                  <a:pt x="1553900" y="357498"/>
                  <a:pt x="1584448" y="338703"/>
                  <a:pt x="1600200" y="311136"/>
                </a:cubicBezTo>
                <a:cubicBezTo>
                  <a:pt x="1610163" y="293701"/>
                  <a:pt x="1612900" y="273036"/>
                  <a:pt x="1619250" y="253986"/>
                </a:cubicBezTo>
                <a:cubicBezTo>
                  <a:pt x="1612900" y="209536"/>
                  <a:pt x="1644377" y="128668"/>
                  <a:pt x="1600200" y="120636"/>
                </a:cubicBezTo>
                <a:cubicBezTo>
                  <a:pt x="1530350" y="107936"/>
                  <a:pt x="1409700" y="215886"/>
                  <a:pt x="1409700" y="215886"/>
                </a:cubicBezTo>
                <a:cubicBezTo>
                  <a:pt x="1397000" y="234936"/>
                  <a:pt x="1387789" y="256847"/>
                  <a:pt x="1371600" y="273036"/>
                </a:cubicBezTo>
                <a:cubicBezTo>
                  <a:pt x="1355411" y="289225"/>
                  <a:pt x="1332039" y="296479"/>
                  <a:pt x="1314450" y="311136"/>
                </a:cubicBezTo>
                <a:cubicBezTo>
                  <a:pt x="1293754" y="328383"/>
                  <a:pt x="1277996" y="351039"/>
                  <a:pt x="1257300" y="368286"/>
                </a:cubicBezTo>
                <a:cubicBezTo>
                  <a:pt x="1239711" y="382943"/>
                  <a:pt x="1217739" y="391729"/>
                  <a:pt x="1200150" y="406386"/>
                </a:cubicBezTo>
                <a:cubicBezTo>
                  <a:pt x="1179454" y="423633"/>
                  <a:pt x="1160247" y="442840"/>
                  <a:pt x="1143000" y="463536"/>
                </a:cubicBezTo>
                <a:cubicBezTo>
                  <a:pt x="1128343" y="481125"/>
                  <a:pt x="1104900" y="520686"/>
                  <a:pt x="1104900" y="520686"/>
                </a:cubicBezTo>
              </a:path>
            </a:pathLst>
          </a:custGeom>
          <a:noFill/>
          <a:ln w="76200">
            <a:solidFill>
              <a:srgbClr val="FFFF00">
                <a:alpha val="3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itle 1"/>
          <p:cNvSpPr txBox="1">
            <a:spLocks/>
          </p:cNvSpPr>
          <p:nvPr/>
        </p:nvSpPr>
        <p:spPr>
          <a:xfrm>
            <a:off x="19182" y="46800"/>
            <a:ext cx="9124818" cy="1325563"/>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The Big Picture</a:t>
            </a:r>
            <a:endParaRPr lang="en-GB" dirty="0"/>
          </a:p>
        </p:txBody>
      </p:sp>
    </p:spTree>
    <p:extLst>
      <p:ext uri="{BB962C8B-B14F-4D97-AF65-F5344CB8AC3E}">
        <p14:creationId xmlns:p14="http://schemas.microsoft.com/office/powerpoint/2010/main" val="2413180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theme/theme1.xml><?xml version="1.0" encoding="utf-8"?>
<a:theme xmlns:a="http://schemas.openxmlformats.org/drawingml/2006/main" name="Office Theme">
  <a:themeElements>
    <a:clrScheme name="Custom 10">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585858"/>
      </a:hlink>
      <a:folHlink>
        <a:srgbClr val="D8D8D8"/>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21227</TotalTime>
  <Words>5757</Words>
  <Application>Microsoft Office PowerPoint</Application>
  <PresentationFormat>On-screen Show (4:3)</PresentationFormat>
  <Paragraphs>546</Paragraphs>
  <Slides>69</Slides>
  <Notes>66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69</vt:i4>
      </vt:variant>
    </vt:vector>
  </HeadingPairs>
  <TitlesOfParts>
    <vt:vector size="75" baseType="lpstr">
      <vt:lpstr>ＭＳ Ｐゴシック</vt:lpstr>
      <vt:lpstr>Arial</vt:lpstr>
      <vt:lpstr>Arial Black</vt:lpstr>
      <vt:lpstr>Calibri</vt:lpstr>
      <vt:lpstr>Times New Roman</vt:lpstr>
      <vt:lpstr>Office Theme</vt:lpstr>
      <vt:lpstr>PowerPoint Presentation</vt:lpstr>
      <vt:lpstr>PowerPoint Presentation</vt:lpstr>
      <vt:lpstr>PowerPoint Presentation</vt:lpstr>
      <vt:lpstr>PowerPoint Presentation</vt:lpstr>
      <vt:lpstr>The Big Picture</vt:lpstr>
      <vt:lpstr>The Big Picture</vt:lpstr>
      <vt:lpstr>The Big Picture</vt:lpstr>
      <vt:lpstr>The Big 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History lesson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make some music!</vt:lpstr>
      <vt:lpstr>PowerPoint Presentation</vt:lpstr>
      <vt:lpstr>PowerPoint Presentation</vt:lpstr>
      <vt:lpstr>PowerPoint Presentation</vt:lpstr>
      <vt:lpstr>PowerPoint Presentation</vt:lpstr>
      <vt:lpstr>Making Music</vt:lpstr>
      <vt:lpstr>Understanding notes</vt:lpstr>
      <vt:lpstr>PowerPoint Presentation</vt:lpstr>
      <vt:lpstr>PowerPoint Presentation</vt:lpstr>
      <vt:lpstr>PowerPoint Presentation</vt:lpstr>
      <vt:lpstr>Can we spot a repeating pattern?</vt:lpstr>
      <vt:lpstr>PowerPoint Presentation</vt:lpstr>
      <vt:lpstr>PowerPoint Presentation</vt:lpstr>
      <vt:lpstr>Can we spot another repeating tune?</vt:lpstr>
      <vt:lpstr>The trouble with a long script?</vt:lpstr>
      <vt:lpstr>The trouble with a long script?</vt:lpstr>
      <vt:lpstr>‘Songline’ blocks …</vt:lpstr>
      <vt:lpstr>‘Songline’ blocks … </vt:lpstr>
      <vt:lpstr>‘Songline’ blocks … make code clearer</vt:lpstr>
      <vt:lpstr>‘Songline’ blocks … make code clearer</vt:lpstr>
      <vt:lpstr>Higher level abstraction … a song block!</vt:lpstr>
      <vt:lpstr>The steps so far …</vt:lpstr>
      <vt:lpstr>A complex problem … playing a round</vt:lpstr>
      <vt:lpstr>A complex problem … playing a round</vt:lpstr>
      <vt:lpstr>A complex problem … playing a round</vt:lpstr>
      <vt:lpstr>In summary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 CAS</vt:lpstr>
    </vt:vector>
  </TitlesOfParts>
  <Company>SCCM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Bits AND Chips</dc:title>
  <dc:creator>R Davies</dc:creator>
  <cp:lastModifiedBy>R Davies</cp:lastModifiedBy>
  <cp:revision>1000</cp:revision>
  <dcterms:created xsi:type="dcterms:W3CDTF">2013-10-17T07:30:44Z</dcterms:created>
  <dcterms:modified xsi:type="dcterms:W3CDTF">2017-06-04T08:34:52Z</dcterms:modified>
</cp:coreProperties>
</file>