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2"/>
  </p:notesMasterIdLst>
  <p:sldIdLst>
    <p:sldId id="1082" r:id="rId2"/>
    <p:sldId id="1083" r:id="rId3"/>
    <p:sldId id="1101" r:id="rId4"/>
    <p:sldId id="1088" r:id="rId5"/>
    <p:sldId id="1089" r:id="rId6"/>
    <p:sldId id="1090" r:id="rId7"/>
    <p:sldId id="1234" r:id="rId8"/>
    <p:sldId id="1091" r:id="rId9"/>
    <p:sldId id="1104" r:id="rId10"/>
    <p:sldId id="1105" r:id="rId11"/>
    <p:sldId id="1106" r:id="rId12"/>
    <p:sldId id="1097" r:id="rId13"/>
    <p:sldId id="1108" r:id="rId14"/>
    <p:sldId id="1235" r:id="rId15"/>
    <p:sldId id="1086" r:id="rId16"/>
    <p:sldId id="1107" r:id="rId17"/>
    <p:sldId id="1130" r:id="rId18"/>
    <p:sldId id="1112" r:id="rId19"/>
    <p:sldId id="1137" r:id="rId20"/>
    <p:sldId id="1138" r:id="rId21"/>
    <p:sldId id="1139" r:id="rId22"/>
    <p:sldId id="1140" r:id="rId23"/>
    <p:sldId id="1141" r:id="rId24"/>
    <p:sldId id="1142" r:id="rId25"/>
    <p:sldId id="1229" r:id="rId26"/>
    <p:sldId id="1102" r:id="rId27"/>
    <p:sldId id="1144" r:id="rId28"/>
    <p:sldId id="1145" r:id="rId29"/>
    <p:sldId id="1143" r:id="rId30"/>
    <p:sldId id="1132" r:id="rId31"/>
    <p:sldId id="1149" r:id="rId32"/>
    <p:sldId id="1150" r:id="rId33"/>
    <p:sldId id="1151" r:id="rId34"/>
    <p:sldId id="1152" r:id="rId35"/>
    <p:sldId id="1159" r:id="rId36"/>
    <p:sldId id="1153" r:id="rId37"/>
    <p:sldId id="1154" r:id="rId38"/>
    <p:sldId id="1155" r:id="rId39"/>
    <p:sldId id="1157" r:id="rId40"/>
    <p:sldId id="1156" r:id="rId41"/>
    <p:sldId id="1158" r:id="rId42"/>
    <p:sldId id="1160" r:id="rId43"/>
    <p:sldId id="1161" r:id="rId44"/>
    <p:sldId id="1164" r:id="rId45"/>
    <p:sldId id="1166" r:id="rId46"/>
    <p:sldId id="1167" r:id="rId47"/>
    <p:sldId id="1222" r:id="rId48"/>
    <p:sldId id="1223" r:id="rId49"/>
    <p:sldId id="1224" r:id="rId50"/>
    <p:sldId id="1225" r:id="rId51"/>
    <p:sldId id="1226" r:id="rId52"/>
    <p:sldId id="1227" r:id="rId53"/>
    <p:sldId id="1228" r:id="rId54"/>
    <p:sldId id="1168" r:id="rId55"/>
    <p:sldId id="1162" r:id="rId56"/>
    <p:sldId id="1068" r:id="rId57"/>
    <p:sldId id="1230" r:id="rId58"/>
    <p:sldId id="1181" r:id="rId59"/>
    <p:sldId id="1182" r:id="rId60"/>
    <p:sldId id="1188" r:id="rId61"/>
    <p:sldId id="1189" r:id="rId62"/>
    <p:sldId id="1190" r:id="rId63"/>
    <p:sldId id="1191" r:id="rId64"/>
    <p:sldId id="1195" r:id="rId65"/>
    <p:sldId id="1196" r:id="rId66"/>
    <p:sldId id="1199" r:id="rId67"/>
    <p:sldId id="1201" r:id="rId68"/>
    <p:sldId id="1202" r:id="rId69"/>
    <p:sldId id="1231" r:id="rId70"/>
    <p:sldId id="1232" r:id="rId71"/>
    <p:sldId id="1198" r:id="rId72"/>
    <p:sldId id="1213" r:id="rId73"/>
    <p:sldId id="1212" r:id="rId74"/>
    <p:sldId id="1211" r:id="rId75"/>
    <p:sldId id="1210" r:id="rId76"/>
    <p:sldId id="940" r:id="rId77"/>
    <p:sldId id="941" r:id="rId78"/>
    <p:sldId id="942" r:id="rId79"/>
    <p:sldId id="917" r:id="rId80"/>
    <p:sldId id="440"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1E1E1E"/>
    <a:srgbClr val="282828"/>
    <a:srgbClr val="FFC000"/>
    <a:srgbClr val="595959"/>
    <a:srgbClr val="DEDEDE"/>
    <a:srgbClr val="FFFF66"/>
    <a:srgbClr val="FFD200"/>
    <a:srgbClr val="E4E4F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00" autoAdjust="0"/>
    <p:restoredTop sz="68582" autoAdjust="0"/>
  </p:normalViewPr>
  <p:slideViewPr>
    <p:cSldViewPr snapToGrid="0">
      <p:cViewPr varScale="1">
        <p:scale>
          <a:sx n="54" d="100"/>
          <a:sy n="54" d="100"/>
        </p:scale>
        <p:origin x="2406" y="3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 Winskill" userId="f05ac4f0-58d7-4cfe-8cce-6c6567abcd0a" providerId="ADAL" clId="{7BC6F32F-540C-4245-AFB4-5629D40C7A3C}"/>
    <pc:docChg chg="delSld">
      <pc:chgData name="Ann Winskill" userId="f05ac4f0-58d7-4cfe-8cce-6c6567abcd0a" providerId="ADAL" clId="{7BC6F32F-540C-4245-AFB4-5629D40C7A3C}" dt="2022-05-13T13:20:45.321" v="0" actId="47"/>
      <pc:docMkLst>
        <pc:docMk/>
      </pc:docMkLst>
      <pc:sldChg chg="del">
        <pc:chgData name="Ann Winskill" userId="f05ac4f0-58d7-4cfe-8cce-6c6567abcd0a" providerId="ADAL" clId="{7BC6F32F-540C-4245-AFB4-5629D40C7A3C}" dt="2022-05-13T13:20:45.321" v="0" actId="47"/>
        <pc:sldMkLst>
          <pc:docMk/>
          <pc:sldMk cId="775702712" sldId="256"/>
        </pc:sldMkLst>
      </pc:sldChg>
      <pc:sldChg chg="del">
        <pc:chgData name="Ann Winskill" userId="f05ac4f0-58d7-4cfe-8cce-6c6567abcd0a" providerId="ADAL" clId="{7BC6F32F-540C-4245-AFB4-5629D40C7A3C}" dt="2022-05-13T13:20:45.321" v="0" actId="47"/>
        <pc:sldMkLst>
          <pc:docMk/>
          <pc:sldMk cId="3558507227" sldId="258"/>
        </pc:sldMkLst>
      </pc:sldChg>
      <pc:sldChg chg="del">
        <pc:chgData name="Ann Winskill" userId="f05ac4f0-58d7-4cfe-8cce-6c6567abcd0a" providerId="ADAL" clId="{7BC6F32F-540C-4245-AFB4-5629D40C7A3C}" dt="2022-05-13T13:20:45.321" v="0" actId="47"/>
        <pc:sldMkLst>
          <pc:docMk/>
          <pc:sldMk cId="1213134757" sldId="684"/>
        </pc:sldMkLst>
      </pc:sldChg>
      <pc:sldChg chg="del">
        <pc:chgData name="Ann Winskill" userId="f05ac4f0-58d7-4cfe-8cce-6c6567abcd0a" providerId="ADAL" clId="{7BC6F32F-540C-4245-AFB4-5629D40C7A3C}" dt="2022-05-13T13:20:45.321" v="0" actId="47"/>
        <pc:sldMkLst>
          <pc:docMk/>
          <pc:sldMk cId="3542173207" sldId="943"/>
        </pc:sldMkLst>
      </pc:sldChg>
      <pc:sldChg chg="del">
        <pc:chgData name="Ann Winskill" userId="f05ac4f0-58d7-4cfe-8cce-6c6567abcd0a" providerId="ADAL" clId="{7BC6F32F-540C-4245-AFB4-5629D40C7A3C}" dt="2022-05-13T13:20:45.321" v="0" actId="47"/>
        <pc:sldMkLst>
          <pc:docMk/>
          <pc:sldMk cId="3502037538" sldId="944"/>
        </pc:sldMkLst>
      </pc:sldChg>
      <pc:sldChg chg="del">
        <pc:chgData name="Ann Winskill" userId="f05ac4f0-58d7-4cfe-8cce-6c6567abcd0a" providerId="ADAL" clId="{7BC6F32F-540C-4245-AFB4-5629D40C7A3C}" dt="2022-05-13T13:20:45.321" v="0" actId="47"/>
        <pc:sldMkLst>
          <pc:docMk/>
          <pc:sldMk cId="1384174977" sldId="946"/>
        </pc:sldMkLst>
      </pc:sldChg>
      <pc:sldChg chg="del">
        <pc:chgData name="Ann Winskill" userId="f05ac4f0-58d7-4cfe-8cce-6c6567abcd0a" providerId="ADAL" clId="{7BC6F32F-540C-4245-AFB4-5629D40C7A3C}" dt="2022-05-13T13:20:45.321" v="0" actId="47"/>
        <pc:sldMkLst>
          <pc:docMk/>
          <pc:sldMk cId="559154606" sldId="947"/>
        </pc:sldMkLst>
      </pc:sldChg>
      <pc:sldChg chg="del">
        <pc:chgData name="Ann Winskill" userId="f05ac4f0-58d7-4cfe-8cce-6c6567abcd0a" providerId="ADAL" clId="{7BC6F32F-540C-4245-AFB4-5629D40C7A3C}" dt="2022-05-13T13:20:45.321" v="0" actId="47"/>
        <pc:sldMkLst>
          <pc:docMk/>
          <pc:sldMk cId="3847586650" sldId="949"/>
        </pc:sldMkLst>
      </pc:sldChg>
      <pc:sldChg chg="del">
        <pc:chgData name="Ann Winskill" userId="f05ac4f0-58d7-4cfe-8cce-6c6567abcd0a" providerId="ADAL" clId="{7BC6F32F-540C-4245-AFB4-5629D40C7A3C}" dt="2022-05-13T13:20:45.321" v="0" actId="47"/>
        <pc:sldMkLst>
          <pc:docMk/>
          <pc:sldMk cId="162349743" sldId="950"/>
        </pc:sldMkLst>
      </pc:sldChg>
      <pc:sldChg chg="del">
        <pc:chgData name="Ann Winskill" userId="f05ac4f0-58d7-4cfe-8cce-6c6567abcd0a" providerId="ADAL" clId="{7BC6F32F-540C-4245-AFB4-5629D40C7A3C}" dt="2022-05-13T13:20:45.321" v="0" actId="47"/>
        <pc:sldMkLst>
          <pc:docMk/>
          <pc:sldMk cId="2693627156" sldId="954"/>
        </pc:sldMkLst>
      </pc:sldChg>
      <pc:sldChg chg="del">
        <pc:chgData name="Ann Winskill" userId="f05ac4f0-58d7-4cfe-8cce-6c6567abcd0a" providerId="ADAL" clId="{7BC6F32F-540C-4245-AFB4-5629D40C7A3C}" dt="2022-05-13T13:20:45.321" v="0" actId="47"/>
        <pc:sldMkLst>
          <pc:docMk/>
          <pc:sldMk cId="2265372913" sldId="955"/>
        </pc:sldMkLst>
      </pc:sldChg>
      <pc:sldChg chg="del">
        <pc:chgData name="Ann Winskill" userId="f05ac4f0-58d7-4cfe-8cce-6c6567abcd0a" providerId="ADAL" clId="{7BC6F32F-540C-4245-AFB4-5629D40C7A3C}" dt="2022-05-13T13:20:45.321" v="0" actId="47"/>
        <pc:sldMkLst>
          <pc:docMk/>
          <pc:sldMk cId="3280046071" sldId="958"/>
        </pc:sldMkLst>
      </pc:sldChg>
      <pc:sldChg chg="del">
        <pc:chgData name="Ann Winskill" userId="f05ac4f0-58d7-4cfe-8cce-6c6567abcd0a" providerId="ADAL" clId="{7BC6F32F-540C-4245-AFB4-5629D40C7A3C}" dt="2022-05-13T13:20:45.321" v="0" actId="47"/>
        <pc:sldMkLst>
          <pc:docMk/>
          <pc:sldMk cId="2087993638" sldId="963"/>
        </pc:sldMkLst>
      </pc:sldChg>
      <pc:sldChg chg="del">
        <pc:chgData name="Ann Winskill" userId="f05ac4f0-58d7-4cfe-8cce-6c6567abcd0a" providerId="ADAL" clId="{7BC6F32F-540C-4245-AFB4-5629D40C7A3C}" dt="2022-05-13T13:20:45.321" v="0" actId="47"/>
        <pc:sldMkLst>
          <pc:docMk/>
          <pc:sldMk cId="3035818774" sldId="964"/>
        </pc:sldMkLst>
      </pc:sldChg>
      <pc:sldChg chg="del">
        <pc:chgData name="Ann Winskill" userId="f05ac4f0-58d7-4cfe-8cce-6c6567abcd0a" providerId="ADAL" clId="{7BC6F32F-540C-4245-AFB4-5629D40C7A3C}" dt="2022-05-13T13:20:45.321" v="0" actId="47"/>
        <pc:sldMkLst>
          <pc:docMk/>
          <pc:sldMk cId="98989853" sldId="965"/>
        </pc:sldMkLst>
      </pc:sldChg>
      <pc:sldChg chg="del">
        <pc:chgData name="Ann Winskill" userId="f05ac4f0-58d7-4cfe-8cce-6c6567abcd0a" providerId="ADAL" clId="{7BC6F32F-540C-4245-AFB4-5629D40C7A3C}" dt="2022-05-13T13:20:45.321" v="0" actId="47"/>
        <pc:sldMkLst>
          <pc:docMk/>
          <pc:sldMk cId="3140356880" sldId="966"/>
        </pc:sldMkLst>
      </pc:sldChg>
      <pc:sldChg chg="del">
        <pc:chgData name="Ann Winskill" userId="f05ac4f0-58d7-4cfe-8cce-6c6567abcd0a" providerId="ADAL" clId="{7BC6F32F-540C-4245-AFB4-5629D40C7A3C}" dt="2022-05-13T13:20:45.321" v="0" actId="47"/>
        <pc:sldMkLst>
          <pc:docMk/>
          <pc:sldMk cId="520611655" sldId="969"/>
        </pc:sldMkLst>
      </pc:sldChg>
      <pc:sldChg chg="del">
        <pc:chgData name="Ann Winskill" userId="f05ac4f0-58d7-4cfe-8cce-6c6567abcd0a" providerId="ADAL" clId="{7BC6F32F-540C-4245-AFB4-5629D40C7A3C}" dt="2022-05-13T13:20:45.321" v="0" actId="47"/>
        <pc:sldMkLst>
          <pc:docMk/>
          <pc:sldMk cId="4024208238" sldId="970"/>
        </pc:sldMkLst>
      </pc:sldChg>
      <pc:sldChg chg="del">
        <pc:chgData name="Ann Winskill" userId="f05ac4f0-58d7-4cfe-8cce-6c6567abcd0a" providerId="ADAL" clId="{7BC6F32F-540C-4245-AFB4-5629D40C7A3C}" dt="2022-05-13T13:20:45.321" v="0" actId="47"/>
        <pc:sldMkLst>
          <pc:docMk/>
          <pc:sldMk cId="1034208103" sldId="972"/>
        </pc:sldMkLst>
      </pc:sldChg>
      <pc:sldChg chg="del">
        <pc:chgData name="Ann Winskill" userId="f05ac4f0-58d7-4cfe-8cce-6c6567abcd0a" providerId="ADAL" clId="{7BC6F32F-540C-4245-AFB4-5629D40C7A3C}" dt="2022-05-13T13:20:45.321" v="0" actId="47"/>
        <pc:sldMkLst>
          <pc:docMk/>
          <pc:sldMk cId="964548564" sldId="973"/>
        </pc:sldMkLst>
      </pc:sldChg>
      <pc:sldChg chg="del">
        <pc:chgData name="Ann Winskill" userId="f05ac4f0-58d7-4cfe-8cce-6c6567abcd0a" providerId="ADAL" clId="{7BC6F32F-540C-4245-AFB4-5629D40C7A3C}" dt="2022-05-13T13:20:45.321" v="0" actId="47"/>
        <pc:sldMkLst>
          <pc:docMk/>
          <pc:sldMk cId="2682748333" sldId="974"/>
        </pc:sldMkLst>
      </pc:sldChg>
      <pc:sldChg chg="del">
        <pc:chgData name="Ann Winskill" userId="f05ac4f0-58d7-4cfe-8cce-6c6567abcd0a" providerId="ADAL" clId="{7BC6F32F-540C-4245-AFB4-5629D40C7A3C}" dt="2022-05-13T13:20:45.321" v="0" actId="47"/>
        <pc:sldMkLst>
          <pc:docMk/>
          <pc:sldMk cId="4085093020" sldId="998"/>
        </pc:sldMkLst>
      </pc:sldChg>
      <pc:sldChg chg="del">
        <pc:chgData name="Ann Winskill" userId="f05ac4f0-58d7-4cfe-8cce-6c6567abcd0a" providerId="ADAL" clId="{7BC6F32F-540C-4245-AFB4-5629D40C7A3C}" dt="2022-05-13T13:20:45.321" v="0" actId="47"/>
        <pc:sldMkLst>
          <pc:docMk/>
          <pc:sldMk cId="1433316516" sldId="999"/>
        </pc:sldMkLst>
      </pc:sldChg>
      <pc:sldChg chg="del">
        <pc:chgData name="Ann Winskill" userId="f05ac4f0-58d7-4cfe-8cce-6c6567abcd0a" providerId="ADAL" clId="{7BC6F32F-540C-4245-AFB4-5629D40C7A3C}" dt="2022-05-13T13:20:45.321" v="0" actId="47"/>
        <pc:sldMkLst>
          <pc:docMk/>
          <pc:sldMk cId="3746762162" sldId="1000"/>
        </pc:sldMkLst>
      </pc:sldChg>
      <pc:sldChg chg="del">
        <pc:chgData name="Ann Winskill" userId="f05ac4f0-58d7-4cfe-8cce-6c6567abcd0a" providerId="ADAL" clId="{7BC6F32F-540C-4245-AFB4-5629D40C7A3C}" dt="2022-05-13T13:20:45.321" v="0" actId="47"/>
        <pc:sldMkLst>
          <pc:docMk/>
          <pc:sldMk cId="2941296075" sldId="1001"/>
        </pc:sldMkLst>
      </pc:sldChg>
      <pc:sldChg chg="del">
        <pc:chgData name="Ann Winskill" userId="f05ac4f0-58d7-4cfe-8cce-6c6567abcd0a" providerId="ADAL" clId="{7BC6F32F-540C-4245-AFB4-5629D40C7A3C}" dt="2022-05-13T13:20:45.321" v="0" actId="47"/>
        <pc:sldMkLst>
          <pc:docMk/>
          <pc:sldMk cId="2805946548" sldId="1002"/>
        </pc:sldMkLst>
      </pc:sldChg>
      <pc:sldChg chg="del">
        <pc:chgData name="Ann Winskill" userId="f05ac4f0-58d7-4cfe-8cce-6c6567abcd0a" providerId="ADAL" clId="{7BC6F32F-540C-4245-AFB4-5629D40C7A3C}" dt="2022-05-13T13:20:45.321" v="0" actId="47"/>
        <pc:sldMkLst>
          <pc:docMk/>
          <pc:sldMk cId="2701032826" sldId="1008"/>
        </pc:sldMkLst>
      </pc:sldChg>
      <pc:sldChg chg="del">
        <pc:chgData name="Ann Winskill" userId="f05ac4f0-58d7-4cfe-8cce-6c6567abcd0a" providerId="ADAL" clId="{7BC6F32F-540C-4245-AFB4-5629D40C7A3C}" dt="2022-05-13T13:20:45.321" v="0" actId="47"/>
        <pc:sldMkLst>
          <pc:docMk/>
          <pc:sldMk cId="612158735" sldId="1011"/>
        </pc:sldMkLst>
      </pc:sldChg>
      <pc:sldChg chg="del">
        <pc:chgData name="Ann Winskill" userId="f05ac4f0-58d7-4cfe-8cce-6c6567abcd0a" providerId="ADAL" clId="{7BC6F32F-540C-4245-AFB4-5629D40C7A3C}" dt="2022-05-13T13:20:45.321" v="0" actId="47"/>
        <pc:sldMkLst>
          <pc:docMk/>
          <pc:sldMk cId="2290111457" sldId="1012"/>
        </pc:sldMkLst>
      </pc:sldChg>
      <pc:sldChg chg="del">
        <pc:chgData name="Ann Winskill" userId="f05ac4f0-58d7-4cfe-8cce-6c6567abcd0a" providerId="ADAL" clId="{7BC6F32F-540C-4245-AFB4-5629D40C7A3C}" dt="2022-05-13T13:20:45.321" v="0" actId="47"/>
        <pc:sldMkLst>
          <pc:docMk/>
          <pc:sldMk cId="2810940989" sldId="1013"/>
        </pc:sldMkLst>
      </pc:sldChg>
      <pc:sldChg chg="del">
        <pc:chgData name="Ann Winskill" userId="f05ac4f0-58d7-4cfe-8cce-6c6567abcd0a" providerId="ADAL" clId="{7BC6F32F-540C-4245-AFB4-5629D40C7A3C}" dt="2022-05-13T13:20:45.321" v="0" actId="47"/>
        <pc:sldMkLst>
          <pc:docMk/>
          <pc:sldMk cId="1616216826" sldId="1014"/>
        </pc:sldMkLst>
      </pc:sldChg>
      <pc:sldChg chg="del">
        <pc:chgData name="Ann Winskill" userId="f05ac4f0-58d7-4cfe-8cce-6c6567abcd0a" providerId="ADAL" clId="{7BC6F32F-540C-4245-AFB4-5629D40C7A3C}" dt="2022-05-13T13:20:45.321" v="0" actId="47"/>
        <pc:sldMkLst>
          <pc:docMk/>
          <pc:sldMk cId="3955697218" sldId="1015"/>
        </pc:sldMkLst>
      </pc:sldChg>
      <pc:sldChg chg="del">
        <pc:chgData name="Ann Winskill" userId="f05ac4f0-58d7-4cfe-8cce-6c6567abcd0a" providerId="ADAL" clId="{7BC6F32F-540C-4245-AFB4-5629D40C7A3C}" dt="2022-05-13T13:20:45.321" v="0" actId="47"/>
        <pc:sldMkLst>
          <pc:docMk/>
          <pc:sldMk cId="974329462" sldId="1016"/>
        </pc:sldMkLst>
      </pc:sldChg>
      <pc:sldChg chg="del">
        <pc:chgData name="Ann Winskill" userId="f05ac4f0-58d7-4cfe-8cce-6c6567abcd0a" providerId="ADAL" clId="{7BC6F32F-540C-4245-AFB4-5629D40C7A3C}" dt="2022-05-13T13:20:45.321" v="0" actId="47"/>
        <pc:sldMkLst>
          <pc:docMk/>
          <pc:sldMk cId="322954179" sldId="1018"/>
        </pc:sldMkLst>
      </pc:sldChg>
      <pc:sldChg chg="del">
        <pc:chgData name="Ann Winskill" userId="f05ac4f0-58d7-4cfe-8cce-6c6567abcd0a" providerId="ADAL" clId="{7BC6F32F-540C-4245-AFB4-5629D40C7A3C}" dt="2022-05-13T13:20:45.321" v="0" actId="47"/>
        <pc:sldMkLst>
          <pc:docMk/>
          <pc:sldMk cId="1072862167" sldId="1019"/>
        </pc:sldMkLst>
      </pc:sldChg>
      <pc:sldChg chg="del">
        <pc:chgData name="Ann Winskill" userId="f05ac4f0-58d7-4cfe-8cce-6c6567abcd0a" providerId="ADAL" clId="{7BC6F32F-540C-4245-AFB4-5629D40C7A3C}" dt="2022-05-13T13:20:45.321" v="0" actId="47"/>
        <pc:sldMkLst>
          <pc:docMk/>
          <pc:sldMk cId="2333389475" sldId="1020"/>
        </pc:sldMkLst>
      </pc:sldChg>
      <pc:sldChg chg="del">
        <pc:chgData name="Ann Winskill" userId="f05ac4f0-58d7-4cfe-8cce-6c6567abcd0a" providerId="ADAL" clId="{7BC6F32F-540C-4245-AFB4-5629D40C7A3C}" dt="2022-05-13T13:20:45.321" v="0" actId="47"/>
        <pc:sldMkLst>
          <pc:docMk/>
          <pc:sldMk cId="1653500289" sldId="1021"/>
        </pc:sldMkLst>
      </pc:sldChg>
      <pc:sldChg chg="del">
        <pc:chgData name="Ann Winskill" userId="f05ac4f0-58d7-4cfe-8cce-6c6567abcd0a" providerId="ADAL" clId="{7BC6F32F-540C-4245-AFB4-5629D40C7A3C}" dt="2022-05-13T13:20:45.321" v="0" actId="47"/>
        <pc:sldMkLst>
          <pc:docMk/>
          <pc:sldMk cId="1763663292" sldId="1022"/>
        </pc:sldMkLst>
      </pc:sldChg>
      <pc:sldChg chg="del">
        <pc:chgData name="Ann Winskill" userId="f05ac4f0-58d7-4cfe-8cce-6c6567abcd0a" providerId="ADAL" clId="{7BC6F32F-540C-4245-AFB4-5629D40C7A3C}" dt="2022-05-13T13:20:45.321" v="0" actId="47"/>
        <pc:sldMkLst>
          <pc:docMk/>
          <pc:sldMk cId="3430378280" sldId="1025"/>
        </pc:sldMkLst>
      </pc:sldChg>
      <pc:sldChg chg="del">
        <pc:chgData name="Ann Winskill" userId="f05ac4f0-58d7-4cfe-8cce-6c6567abcd0a" providerId="ADAL" clId="{7BC6F32F-540C-4245-AFB4-5629D40C7A3C}" dt="2022-05-13T13:20:45.321" v="0" actId="47"/>
        <pc:sldMkLst>
          <pc:docMk/>
          <pc:sldMk cId="469479339" sldId="1026"/>
        </pc:sldMkLst>
      </pc:sldChg>
      <pc:sldChg chg="del">
        <pc:chgData name="Ann Winskill" userId="f05ac4f0-58d7-4cfe-8cce-6c6567abcd0a" providerId="ADAL" clId="{7BC6F32F-540C-4245-AFB4-5629D40C7A3C}" dt="2022-05-13T13:20:45.321" v="0" actId="47"/>
        <pc:sldMkLst>
          <pc:docMk/>
          <pc:sldMk cId="1130700564" sldId="1027"/>
        </pc:sldMkLst>
      </pc:sldChg>
      <pc:sldChg chg="del">
        <pc:chgData name="Ann Winskill" userId="f05ac4f0-58d7-4cfe-8cce-6c6567abcd0a" providerId="ADAL" clId="{7BC6F32F-540C-4245-AFB4-5629D40C7A3C}" dt="2022-05-13T13:20:45.321" v="0" actId="47"/>
        <pc:sldMkLst>
          <pc:docMk/>
          <pc:sldMk cId="1415491615" sldId="1028"/>
        </pc:sldMkLst>
      </pc:sldChg>
      <pc:sldChg chg="del">
        <pc:chgData name="Ann Winskill" userId="f05ac4f0-58d7-4cfe-8cce-6c6567abcd0a" providerId="ADAL" clId="{7BC6F32F-540C-4245-AFB4-5629D40C7A3C}" dt="2022-05-13T13:20:45.321" v="0" actId="47"/>
        <pc:sldMkLst>
          <pc:docMk/>
          <pc:sldMk cId="604593976" sldId="1029"/>
        </pc:sldMkLst>
      </pc:sldChg>
      <pc:sldChg chg="del">
        <pc:chgData name="Ann Winskill" userId="f05ac4f0-58d7-4cfe-8cce-6c6567abcd0a" providerId="ADAL" clId="{7BC6F32F-540C-4245-AFB4-5629D40C7A3C}" dt="2022-05-13T13:20:45.321" v="0" actId="47"/>
        <pc:sldMkLst>
          <pc:docMk/>
          <pc:sldMk cId="3826996390" sldId="1030"/>
        </pc:sldMkLst>
      </pc:sldChg>
      <pc:sldChg chg="del">
        <pc:chgData name="Ann Winskill" userId="f05ac4f0-58d7-4cfe-8cce-6c6567abcd0a" providerId="ADAL" clId="{7BC6F32F-540C-4245-AFB4-5629D40C7A3C}" dt="2022-05-13T13:20:45.321" v="0" actId="47"/>
        <pc:sldMkLst>
          <pc:docMk/>
          <pc:sldMk cId="1041197291" sldId="1031"/>
        </pc:sldMkLst>
      </pc:sldChg>
      <pc:sldChg chg="del">
        <pc:chgData name="Ann Winskill" userId="f05ac4f0-58d7-4cfe-8cce-6c6567abcd0a" providerId="ADAL" clId="{7BC6F32F-540C-4245-AFB4-5629D40C7A3C}" dt="2022-05-13T13:20:45.321" v="0" actId="47"/>
        <pc:sldMkLst>
          <pc:docMk/>
          <pc:sldMk cId="2459097223" sldId="1032"/>
        </pc:sldMkLst>
      </pc:sldChg>
      <pc:sldChg chg="del">
        <pc:chgData name="Ann Winskill" userId="f05ac4f0-58d7-4cfe-8cce-6c6567abcd0a" providerId="ADAL" clId="{7BC6F32F-540C-4245-AFB4-5629D40C7A3C}" dt="2022-05-13T13:20:45.321" v="0" actId="47"/>
        <pc:sldMkLst>
          <pc:docMk/>
          <pc:sldMk cId="4251888498" sldId="1035"/>
        </pc:sldMkLst>
      </pc:sldChg>
      <pc:sldChg chg="del">
        <pc:chgData name="Ann Winskill" userId="f05ac4f0-58d7-4cfe-8cce-6c6567abcd0a" providerId="ADAL" clId="{7BC6F32F-540C-4245-AFB4-5629D40C7A3C}" dt="2022-05-13T13:20:45.321" v="0" actId="47"/>
        <pc:sldMkLst>
          <pc:docMk/>
          <pc:sldMk cId="4253174104" sldId="1036"/>
        </pc:sldMkLst>
      </pc:sldChg>
      <pc:sldChg chg="del">
        <pc:chgData name="Ann Winskill" userId="f05ac4f0-58d7-4cfe-8cce-6c6567abcd0a" providerId="ADAL" clId="{7BC6F32F-540C-4245-AFB4-5629D40C7A3C}" dt="2022-05-13T13:20:45.321" v="0" actId="47"/>
        <pc:sldMkLst>
          <pc:docMk/>
          <pc:sldMk cId="990755218" sldId="1038"/>
        </pc:sldMkLst>
      </pc:sldChg>
      <pc:sldChg chg="del">
        <pc:chgData name="Ann Winskill" userId="f05ac4f0-58d7-4cfe-8cce-6c6567abcd0a" providerId="ADAL" clId="{7BC6F32F-540C-4245-AFB4-5629D40C7A3C}" dt="2022-05-13T13:20:45.321" v="0" actId="47"/>
        <pc:sldMkLst>
          <pc:docMk/>
          <pc:sldMk cId="3643602082" sldId="1041"/>
        </pc:sldMkLst>
      </pc:sldChg>
      <pc:sldChg chg="del">
        <pc:chgData name="Ann Winskill" userId="f05ac4f0-58d7-4cfe-8cce-6c6567abcd0a" providerId="ADAL" clId="{7BC6F32F-540C-4245-AFB4-5629D40C7A3C}" dt="2022-05-13T13:20:45.321" v="0" actId="47"/>
        <pc:sldMkLst>
          <pc:docMk/>
          <pc:sldMk cId="486217461" sldId="1042"/>
        </pc:sldMkLst>
      </pc:sldChg>
      <pc:sldChg chg="del">
        <pc:chgData name="Ann Winskill" userId="f05ac4f0-58d7-4cfe-8cce-6c6567abcd0a" providerId="ADAL" clId="{7BC6F32F-540C-4245-AFB4-5629D40C7A3C}" dt="2022-05-13T13:20:45.321" v="0" actId="47"/>
        <pc:sldMkLst>
          <pc:docMk/>
          <pc:sldMk cId="81846256" sldId="1043"/>
        </pc:sldMkLst>
      </pc:sldChg>
      <pc:sldChg chg="del">
        <pc:chgData name="Ann Winskill" userId="f05ac4f0-58d7-4cfe-8cce-6c6567abcd0a" providerId="ADAL" clId="{7BC6F32F-540C-4245-AFB4-5629D40C7A3C}" dt="2022-05-13T13:20:45.321" v="0" actId="47"/>
        <pc:sldMkLst>
          <pc:docMk/>
          <pc:sldMk cId="4253990416" sldId="1044"/>
        </pc:sldMkLst>
      </pc:sldChg>
      <pc:sldChg chg="del">
        <pc:chgData name="Ann Winskill" userId="f05ac4f0-58d7-4cfe-8cce-6c6567abcd0a" providerId="ADAL" clId="{7BC6F32F-540C-4245-AFB4-5629D40C7A3C}" dt="2022-05-13T13:20:45.321" v="0" actId="47"/>
        <pc:sldMkLst>
          <pc:docMk/>
          <pc:sldMk cId="3478409390" sldId="1045"/>
        </pc:sldMkLst>
      </pc:sldChg>
      <pc:sldChg chg="del">
        <pc:chgData name="Ann Winskill" userId="f05ac4f0-58d7-4cfe-8cce-6c6567abcd0a" providerId="ADAL" clId="{7BC6F32F-540C-4245-AFB4-5629D40C7A3C}" dt="2022-05-13T13:20:45.321" v="0" actId="47"/>
        <pc:sldMkLst>
          <pc:docMk/>
          <pc:sldMk cId="2429597327" sldId="1046"/>
        </pc:sldMkLst>
      </pc:sldChg>
      <pc:sldChg chg="del">
        <pc:chgData name="Ann Winskill" userId="f05ac4f0-58d7-4cfe-8cce-6c6567abcd0a" providerId="ADAL" clId="{7BC6F32F-540C-4245-AFB4-5629D40C7A3C}" dt="2022-05-13T13:20:45.321" v="0" actId="47"/>
        <pc:sldMkLst>
          <pc:docMk/>
          <pc:sldMk cId="127147983" sldId="1047"/>
        </pc:sldMkLst>
      </pc:sldChg>
      <pc:sldChg chg="del">
        <pc:chgData name="Ann Winskill" userId="f05ac4f0-58d7-4cfe-8cce-6c6567abcd0a" providerId="ADAL" clId="{7BC6F32F-540C-4245-AFB4-5629D40C7A3C}" dt="2022-05-13T13:20:45.321" v="0" actId="47"/>
        <pc:sldMkLst>
          <pc:docMk/>
          <pc:sldMk cId="1278336398" sldId="1048"/>
        </pc:sldMkLst>
      </pc:sldChg>
      <pc:sldChg chg="del">
        <pc:chgData name="Ann Winskill" userId="f05ac4f0-58d7-4cfe-8cce-6c6567abcd0a" providerId="ADAL" clId="{7BC6F32F-540C-4245-AFB4-5629D40C7A3C}" dt="2022-05-13T13:20:45.321" v="0" actId="47"/>
        <pc:sldMkLst>
          <pc:docMk/>
          <pc:sldMk cId="2535216206" sldId="1049"/>
        </pc:sldMkLst>
      </pc:sldChg>
      <pc:sldChg chg="del">
        <pc:chgData name="Ann Winskill" userId="f05ac4f0-58d7-4cfe-8cce-6c6567abcd0a" providerId="ADAL" clId="{7BC6F32F-540C-4245-AFB4-5629D40C7A3C}" dt="2022-05-13T13:20:45.321" v="0" actId="47"/>
        <pc:sldMkLst>
          <pc:docMk/>
          <pc:sldMk cId="213356779" sldId="1050"/>
        </pc:sldMkLst>
      </pc:sldChg>
      <pc:sldChg chg="del">
        <pc:chgData name="Ann Winskill" userId="f05ac4f0-58d7-4cfe-8cce-6c6567abcd0a" providerId="ADAL" clId="{7BC6F32F-540C-4245-AFB4-5629D40C7A3C}" dt="2022-05-13T13:20:45.321" v="0" actId="47"/>
        <pc:sldMkLst>
          <pc:docMk/>
          <pc:sldMk cId="17911624" sldId="1051"/>
        </pc:sldMkLst>
      </pc:sldChg>
      <pc:sldChg chg="del">
        <pc:chgData name="Ann Winskill" userId="f05ac4f0-58d7-4cfe-8cce-6c6567abcd0a" providerId="ADAL" clId="{7BC6F32F-540C-4245-AFB4-5629D40C7A3C}" dt="2022-05-13T13:20:45.321" v="0" actId="47"/>
        <pc:sldMkLst>
          <pc:docMk/>
          <pc:sldMk cId="2206019880" sldId="1052"/>
        </pc:sldMkLst>
      </pc:sldChg>
      <pc:sldChg chg="del">
        <pc:chgData name="Ann Winskill" userId="f05ac4f0-58d7-4cfe-8cce-6c6567abcd0a" providerId="ADAL" clId="{7BC6F32F-540C-4245-AFB4-5629D40C7A3C}" dt="2022-05-13T13:20:45.321" v="0" actId="47"/>
        <pc:sldMkLst>
          <pc:docMk/>
          <pc:sldMk cId="1468882433" sldId="1054"/>
        </pc:sldMkLst>
      </pc:sldChg>
      <pc:sldChg chg="del">
        <pc:chgData name="Ann Winskill" userId="f05ac4f0-58d7-4cfe-8cce-6c6567abcd0a" providerId="ADAL" clId="{7BC6F32F-540C-4245-AFB4-5629D40C7A3C}" dt="2022-05-13T13:20:45.321" v="0" actId="47"/>
        <pc:sldMkLst>
          <pc:docMk/>
          <pc:sldMk cId="2373530373" sldId="1055"/>
        </pc:sldMkLst>
      </pc:sldChg>
      <pc:sldChg chg="del">
        <pc:chgData name="Ann Winskill" userId="f05ac4f0-58d7-4cfe-8cce-6c6567abcd0a" providerId="ADAL" clId="{7BC6F32F-540C-4245-AFB4-5629D40C7A3C}" dt="2022-05-13T13:20:45.321" v="0" actId="47"/>
        <pc:sldMkLst>
          <pc:docMk/>
          <pc:sldMk cId="4294122228" sldId="1056"/>
        </pc:sldMkLst>
      </pc:sldChg>
      <pc:sldChg chg="del">
        <pc:chgData name="Ann Winskill" userId="f05ac4f0-58d7-4cfe-8cce-6c6567abcd0a" providerId="ADAL" clId="{7BC6F32F-540C-4245-AFB4-5629D40C7A3C}" dt="2022-05-13T13:20:45.321" v="0" actId="47"/>
        <pc:sldMkLst>
          <pc:docMk/>
          <pc:sldMk cId="1055931958" sldId="1057"/>
        </pc:sldMkLst>
      </pc:sldChg>
      <pc:sldChg chg="del">
        <pc:chgData name="Ann Winskill" userId="f05ac4f0-58d7-4cfe-8cce-6c6567abcd0a" providerId="ADAL" clId="{7BC6F32F-540C-4245-AFB4-5629D40C7A3C}" dt="2022-05-13T13:20:45.321" v="0" actId="47"/>
        <pc:sldMkLst>
          <pc:docMk/>
          <pc:sldMk cId="4287559838" sldId="1058"/>
        </pc:sldMkLst>
      </pc:sldChg>
      <pc:sldChg chg="del">
        <pc:chgData name="Ann Winskill" userId="f05ac4f0-58d7-4cfe-8cce-6c6567abcd0a" providerId="ADAL" clId="{7BC6F32F-540C-4245-AFB4-5629D40C7A3C}" dt="2022-05-13T13:20:45.321" v="0" actId="47"/>
        <pc:sldMkLst>
          <pc:docMk/>
          <pc:sldMk cId="3620864927" sldId="1059"/>
        </pc:sldMkLst>
      </pc:sldChg>
      <pc:sldChg chg="del">
        <pc:chgData name="Ann Winskill" userId="f05ac4f0-58d7-4cfe-8cce-6c6567abcd0a" providerId="ADAL" clId="{7BC6F32F-540C-4245-AFB4-5629D40C7A3C}" dt="2022-05-13T13:20:45.321" v="0" actId="47"/>
        <pc:sldMkLst>
          <pc:docMk/>
          <pc:sldMk cId="220585539" sldId="1060"/>
        </pc:sldMkLst>
      </pc:sldChg>
      <pc:sldChg chg="del">
        <pc:chgData name="Ann Winskill" userId="f05ac4f0-58d7-4cfe-8cce-6c6567abcd0a" providerId="ADAL" clId="{7BC6F32F-540C-4245-AFB4-5629D40C7A3C}" dt="2022-05-13T13:20:45.321" v="0" actId="47"/>
        <pc:sldMkLst>
          <pc:docMk/>
          <pc:sldMk cId="3835573768" sldId="1061"/>
        </pc:sldMkLst>
      </pc:sldChg>
      <pc:sldChg chg="del">
        <pc:chgData name="Ann Winskill" userId="f05ac4f0-58d7-4cfe-8cce-6c6567abcd0a" providerId="ADAL" clId="{7BC6F32F-540C-4245-AFB4-5629D40C7A3C}" dt="2022-05-13T13:20:45.321" v="0" actId="47"/>
        <pc:sldMkLst>
          <pc:docMk/>
          <pc:sldMk cId="2679798573" sldId="1062"/>
        </pc:sldMkLst>
      </pc:sldChg>
      <pc:sldChg chg="del">
        <pc:chgData name="Ann Winskill" userId="f05ac4f0-58d7-4cfe-8cce-6c6567abcd0a" providerId="ADAL" clId="{7BC6F32F-540C-4245-AFB4-5629D40C7A3C}" dt="2022-05-13T13:20:45.321" v="0" actId="47"/>
        <pc:sldMkLst>
          <pc:docMk/>
          <pc:sldMk cId="434245468" sldId="1064"/>
        </pc:sldMkLst>
      </pc:sldChg>
      <pc:sldChg chg="del">
        <pc:chgData name="Ann Winskill" userId="f05ac4f0-58d7-4cfe-8cce-6c6567abcd0a" providerId="ADAL" clId="{7BC6F32F-540C-4245-AFB4-5629D40C7A3C}" dt="2022-05-13T13:20:45.321" v="0" actId="47"/>
        <pc:sldMkLst>
          <pc:docMk/>
          <pc:sldMk cId="1347878701" sldId="1065"/>
        </pc:sldMkLst>
      </pc:sldChg>
      <pc:sldChg chg="del">
        <pc:chgData name="Ann Winskill" userId="f05ac4f0-58d7-4cfe-8cce-6c6567abcd0a" providerId="ADAL" clId="{7BC6F32F-540C-4245-AFB4-5629D40C7A3C}" dt="2022-05-13T13:20:45.321" v="0" actId="47"/>
        <pc:sldMkLst>
          <pc:docMk/>
          <pc:sldMk cId="1511090179" sldId="1066"/>
        </pc:sldMkLst>
      </pc:sldChg>
      <pc:sldChg chg="del">
        <pc:chgData name="Ann Winskill" userId="f05ac4f0-58d7-4cfe-8cce-6c6567abcd0a" providerId="ADAL" clId="{7BC6F32F-540C-4245-AFB4-5629D40C7A3C}" dt="2022-05-13T13:20:45.321" v="0" actId="47"/>
        <pc:sldMkLst>
          <pc:docMk/>
          <pc:sldMk cId="2395823729" sldId="1067"/>
        </pc:sldMkLst>
      </pc:sldChg>
      <pc:sldChg chg="del">
        <pc:chgData name="Ann Winskill" userId="f05ac4f0-58d7-4cfe-8cce-6c6567abcd0a" providerId="ADAL" clId="{7BC6F32F-540C-4245-AFB4-5629D40C7A3C}" dt="2022-05-13T13:20:45.321" v="0" actId="47"/>
        <pc:sldMkLst>
          <pc:docMk/>
          <pc:sldMk cId="2093784379" sldId="1069"/>
        </pc:sldMkLst>
      </pc:sldChg>
      <pc:sldChg chg="del">
        <pc:chgData name="Ann Winskill" userId="f05ac4f0-58d7-4cfe-8cce-6c6567abcd0a" providerId="ADAL" clId="{7BC6F32F-540C-4245-AFB4-5629D40C7A3C}" dt="2022-05-13T13:20:45.321" v="0" actId="47"/>
        <pc:sldMkLst>
          <pc:docMk/>
          <pc:sldMk cId="4158844239" sldId="1070"/>
        </pc:sldMkLst>
      </pc:sldChg>
      <pc:sldChg chg="del">
        <pc:chgData name="Ann Winskill" userId="f05ac4f0-58d7-4cfe-8cce-6c6567abcd0a" providerId="ADAL" clId="{7BC6F32F-540C-4245-AFB4-5629D40C7A3C}" dt="2022-05-13T13:20:45.321" v="0" actId="47"/>
        <pc:sldMkLst>
          <pc:docMk/>
          <pc:sldMk cId="4294528895" sldId="1071"/>
        </pc:sldMkLst>
      </pc:sldChg>
      <pc:sldChg chg="del">
        <pc:chgData name="Ann Winskill" userId="f05ac4f0-58d7-4cfe-8cce-6c6567abcd0a" providerId="ADAL" clId="{7BC6F32F-540C-4245-AFB4-5629D40C7A3C}" dt="2022-05-13T13:20:45.321" v="0" actId="47"/>
        <pc:sldMkLst>
          <pc:docMk/>
          <pc:sldMk cId="813047624" sldId="1072"/>
        </pc:sldMkLst>
      </pc:sldChg>
      <pc:sldChg chg="del">
        <pc:chgData name="Ann Winskill" userId="f05ac4f0-58d7-4cfe-8cce-6c6567abcd0a" providerId="ADAL" clId="{7BC6F32F-540C-4245-AFB4-5629D40C7A3C}" dt="2022-05-13T13:20:45.321" v="0" actId="47"/>
        <pc:sldMkLst>
          <pc:docMk/>
          <pc:sldMk cId="3118039583" sldId="1073"/>
        </pc:sldMkLst>
      </pc:sldChg>
      <pc:sldChg chg="del">
        <pc:chgData name="Ann Winskill" userId="f05ac4f0-58d7-4cfe-8cce-6c6567abcd0a" providerId="ADAL" clId="{7BC6F32F-540C-4245-AFB4-5629D40C7A3C}" dt="2022-05-13T13:20:45.321" v="0" actId="47"/>
        <pc:sldMkLst>
          <pc:docMk/>
          <pc:sldMk cId="1282872625" sldId="1074"/>
        </pc:sldMkLst>
      </pc:sldChg>
      <pc:sldChg chg="del">
        <pc:chgData name="Ann Winskill" userId="f05ac4f0-58d7-4cfe-8cce-6c6567abcd0a" providerId="ADAL" clId="{7BC6F32F-540C-4245-AFB4-5629D40C7A3C}" dt="2022-05-13T13:20:45.321" v="0" actId="47"/>
        <pc:sldMkLst>
          <pc:docMk/>
          <pc:sldMk cId="1801558078" sldId="1075"/>
        </pc:sldMkLst>
      </pc:sldChg>
      <pc:sldChg chg="del">
        <pc:chgData name="Ann Winskill" userId="f05ac4f0-58d7-4cfe-8cce-6c6567abcd0a" providerId="ADAL" clId="{7BC6F32F-540C-4245-AFB4-5629D40C7A3C}" dt="2022-05-13T13:20:45.321" v="0" actId="47"/>
        <pc:sldMkLst>
          <pc:docMk/>
          <pc:sldMk cId="2385540868" sldId="1076"/>
        </pc:sldMkLst>
      </pc:sldChg>
      <pc:sldChg chg="del">
        <pc:chgData name="Ann Winskill" userId="f05ac4f0-58d7-4cfe-8cce-6c6567abcd0a" providerId="ADAL" clId="{7BC6F32F-540C-4245-AFB4-5629D40C7A3C}" dt="2022-05-13T13:20:45.321" v="0" actId="47"/>
        <pc:sldMkLst>
          <pc:docMk/>
          <pc:sldMk cId="4030197932" sldId="1077"/>
        </pc:sldMkLst>
      </pc:sldChg>
      <pc:sldChg chg="del">
        <pc:chgData name="Ann Winskill" userId="f05ac4f0-58d7-4cfe-8cce-6c6567abcd0a" providerId="ADAL" clId="{7BC6F32F-540C-4245-AFB4-5629D40C7A3C}" dt="2022-05-13T13:20:45.321" v="0" actId="47"/>
        <pc:sldMkLst>
          <pc:docMk/>
          <pc:sldMk cId="1562581715" sldId="1078"/>
        </pc:sldMkLst>
      </pc:sldChg>
      <pc:sldChg chg="del">
        <pc:chgData name="Ann Winskill" userId="f05ac4f0-58d7-4cfe-8cce-6c6567abcd0a" providerId="ADAL" clId="{7BC6F32F-540C-4245-AFB4-5629D40C7A3C}" dt="2022-05-13T13:20:45.321" v="0" actId="47"/>
        <pc:sldMkLst>
          <pc:docMk/>
          <pc:sldMk cId="1384068863" sldId="1079"/>
        </pc:sldMkLst>
      </pc:sldChg>
      <pc:sldChg chg="del">
        <pc:chgData name="Ann Winskill" userId="f05ac4f0-58d7-4cfe-8cce-6c6567abcd0a" providerId="ADAL" clId="{7BC6F32F-540C-4245-AFB4-5629D40C7A3C}" dt="2022-05-13T13:20:45.321" v="0" actId="47"/>
        <pc:sldMkLst>
          <pc:docMk/>
          <pc:sldMk cId="3977155393" sldId="1080"/>
        </pc:sldMkLst>
      </pc:sldChg>
      <pc:sldChg chg="del">
        <pc:chgData name="Ann Winskill" userId="f05ac4f0-58d7-4cfe-8cce-6c6567abcd0a" providerId="ADAL" clId="{7BC6F32F-540C-4245-AFB4-5629D40C7A3C}" dt="2022-05-13T13:20:45.321" v="0" actId="47"/>
        <pc:sldMkLst>
          <pc:docMk/>
          <pc:sldMk cId="517850688" sldId="1214"/>
        </pc:sldMkLst>
      </pc:sldChg>
      <pc:sldChg chg="del">
        <pc:chgData name="Ann Winskill" userId="f05ac4f0-58d7-4cfe-8cce-6c6567abcd0a" providerId="ADAL" clId="{7BC6F32F-540C-4245-AFB4-5629D40C7A3C}" dt="2022-05-13T13:20:45.321" v="0" actId="47"/>
        <pc:sldMkLst>
          <pc:docMk/>
          <pc:sldMk cId="3070248929" sldId="1215"/>
        </pc:sldMkLst>
      </pc:sldChg>
      <pc:sldChg chg="del">
        <pc:chgData name="Ann Winskill" userId="f05ac4f0-58d7-4cfe-8cce-6c6567abcd0a" providerId="ADAL" clId="{7BC6F32F-540C-4245-AFB4-5629D40C7A3C}" dt="2022-05-13T13:20:45.321" v="0" actId="47"/>
        <pc:sldMkLst>
          <pc:docMk/>
          <pc:sldMk cId="4222946340" sldId="1217"/>
        </pc:sldMkLst>
      </pc:sldChg>
      <pc:sldChg chg="del">
        <pc:chgData name="Ann Winskill" userId="f05ac4f0-58d7-4cfe-8cce-6c6567abcd0a" providerId="ADAL" clId="{7BC6F32F-540C-4245-AFB4-5629D40C7A3C}" dt="2022-05-13T13:20:45.321" v="0" actId="47"/>
        <pc:sldMkLst>
          <pc:docMk/>
          <pc:sldMk cId="2237501437" sldId="1218"/>
        </pc:sldMkLst>
      </pc:sldChg>
      <pc:sldChg chg="del">
        <pc:chgData name="Ann Winskill" userId="f05ac4f0-58d7-4cfe-8cce-6c6567abcd0a" providerId="ADAL" clId="{7BC6F32F-540C-4245-AFB4-5629D40C7A3C}" dt="2022-05-13T13:20:45.321" v="0" actId="47"/>
        <pc:sldMkLst>
          <pc:docMk/>
          <pc:sldMk cId="3353637657" sldId="1219"/>
        </pc:sldMkLst>
      </pc:sldChg>
      <pc:sldChg chg="del">
        <pc:chgData name="Ann Winskill" userId="f05ac4f0-58d7-4cfe-8cce-6c6567abcd0a" providerId="ADAL" clId="{7BC6F32F-540C-4245-AFB4-5629D40C7A3C}" dt="2022-05-13T13:20:45.321" v="0" actId="47"/>
        <pc:sldMkLst>
          <pc:docMk/>
          <pc:sldMk cId="1840623215" sldId="123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AB4E03-DB6C-4210-AA1B-167BB1F46911}" type="datetimeFigureOut">
              <a:rPr lang="en-GB" smtClean="0"/>
              <a:t>13/05/2022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26D3B5-75D9-4B81-9605-012F6554737F}" type="slidenum">
              <a:rPr lang="en-GB" smtClean="0"/>
              <a:t>‹#›</a:t>
            </a:fld>
            <a:endParaRPr lang="en-GB"/>
          </a:p>
        </p:txBody>
      </p:sp>
    </p:spTree>
    <p:extLst>
      <p:ext uri="{BB962C8B-B14F-4D97-AF65-F5344CB8AC3E}">
        <p14:creationId xmlns:p14="http://schemas.microsoft.com/office/powerpoint/2010/main" val="2875170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ccl.northwestern.edu/netlogo/"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Although</a:t>
            </a:r>
            <a:r>
              <a:rPr lang="en-GB" baseline="0" dirty="0"/>
              <a:t> we are dealing principally with ‘ideas’ models, we will often want to quantify the emergent behaviour we observe.</a:t>
            </a:r>
          </a:p>
          <a:p>
            <a:r>
              <a:rPr lang="en-GB" baseline="0" dirty="0"/>
              <a:t>In this section we will take another simple </a:t>
            </a:r>
            <a:r>
              <a:rPr lang="en-GB" baseline="0" dirty="0" err="1"/>
              <a:t>StarLogo</a:t>
            </a:r>
            <a:r>
              <a:rPr lang="en-GB" baseline="0" dirty="0"/>
              <a:t> model and look at some of the tools that can help do that.</a:t>
            </a:r>
          </a:p>
          <a:p>
            <a:r>
              <a:rPr lang="en-GB" baseline="0" dirty="0"/>
              <a:t>We’ll also introduce a similar modelling environment that uses text based code and analyse a more complex model.</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a:t>
            </a:fld>
            <a:endParaRPr lang="en-GB" dirty="0"/>
          </a:p>
        </p:txBody>
      </p:sp>
    </p:spTree>
    <p:extLst>
      <p:ext uri="{BB962C8B-B14F-4D97-AF65-F5344CB8AC3E}">
        <p14:creationId xmlns:p14="http://schemas.microsoft.com/office/powerpoint/2010/main" val="268756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In which space is the Recovery variable created?</a:t>
            </a:r>
          </a:p>
          <a:p>
            <a:r>
              <a:rPr lang="en-GB" baseline="0" dirty="0"/>
              <a:t>It uses the Everyone space. We haven’t used this before.</a:t>
            </a:r>
          </a:p>
          <a:p>
            <a:r>
              <a:rPr lang="en-GB" baseline="0" dirty="0"/>
              <a:t>We could have created it in the Turtle space.</a:t>
            </a:r>
          </a:p>
          <a:p>
            <a:r>
              <a:rPr lang="en-GB" baseline="0" dirty="0"/>
              <a:t>By creating it for Everyone, if we add other breeds to our model they too can access the variable.</a:t>
            </a:r>
          </a:p>
          <a:p>
            <a:r>
              <a:rPr lang="en-GB" baseline="0" dirty="0"/>
              <a:t>It acts as a ‘global’ rather than ‘local’ variable.</a:t>
            </a:r>
          </a:p>
          <a:p>
            <a:endParaRPr lang="en-GB" baseline="0" dirty="0"/>
          </a:p>
          <a:p>
            <a:r>
              <a:rPr lang="en-GB" baseline="0" dirty="0"/>
              <a:t>Note the slider block.</a:t>
            </a:r>
          </a:p>
          <a:p>
            <a:r>
              <a:rPr lang="en-GB" baseline="0" dirty="0"/>
              <a:t>This is a  built in ‘widget’. It is automatically added to </a:t>
            </a:r>
            <a:r>
              <a:rPr lang="en-GB" baseline="0" dirty="0" err="1"/>
              <a:t>SpaceLand</a:t>
            </a:r>
            <a:r>
              <a:rPr lang="en-GB" baseline="0" dirty="0"/>
              <a:t>, allowing us to set and vary the Recovery variable at runtime.</a:t>
            </a:r>
          </a:p>
          <a:p>
            <a:r>
              <a:rPr lang="en-GB" baseline="0" dirty="0"/>
              <a:t>(click)</a:t>
            </a:r>
          </a:p>
          <a:p>
            <a:r>
              <a:rPr lang="en-GB" baseline="0" dirty="0"/>
              <a:t>Can anyone explain how the Recover procedure works?</a:t>
            </a:r>
          </a:p>
          <a:p>
            <a:r>
              <a:rPr lang="en-GB" baseline="0" dirty="0"/>
              <a:t>It uses the same technique used to seed the infection.</a:t>
            </a:r>
          </a:p>
          <a:p>
            <a:r>
              <a:rPr lang="en-GB" baseline="0" dirty="0"/>
              <a:t>We generate a random number for an agent between 1 and 100.</a:t>
            </a:r>
          </a:p>
          <a:p>
            <a:r>
              <a:rPr lang="en-GB" baseline="0" dirty="0"/>
              <a:t>If it is less than or equal to the Recovery variable, set by the slider, we set the agent green.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10</a:t>
            </a:fld>
            <a:endParaRPr lang="en-GB"/>
          </a:p>
        </p:txBody>
      </p:sp>
    </p:spTree>
    <p:extLst>
      <p:ext uri="{BB962C8B-B14F-4D97-AF65-F5344CB8AC3E}">
        <p14:creationId xmlns:p14="http://schemas.microsoft.com/office/powerpoint/2010/main" val="2015411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Having defined the Recover procedure, we call it on each repetition of the forever loop that runs the program.</a:t>
            </a:r>
          </a:p>
          <a:p>
            <a:endParaRPr lang="en-GB" dirty="0"/>
          </a:p>
          <a:p>
            <a:r>
              <a:rPr lang="en-GB" dirty="0"/>
              <a:t>A good test of</a:t>
            </a:r>
            <a:r>
              <a:rPr lang="en-GB" baseline="0" dirty="0"/>
              <a:t> understanding might be to ask which Turtles it is applied to.</a:t>
            </a:r>
          </a:p>
          <a:p>
            <a:r>
              <a:rPr lang="en-GB" baseline="0" dirty="0"/>
              <a:t>Every Turtle will generate a procedure call.</a:t>
            </a:r>
          </a:p>
          <a:p>
            <a:r>
              <a:rPr lang="en-GB" baseline="0" dirty="0"/>
              <a:t>Since healthy agents are already green, it doesn’t matter if they aren’t set to green by the procedure.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11</a:t>
            </a:fld>
            <a:endParaRPr lang="en-GB"/>
          </a:p>
        </p:txBody>
      </p:sp>
    </p:spTree>
    <p:extLst>
      <p:ext uri="{BB962C8B-B14F-4D97-AF65-F5344CB8AC3E}">
        <p14:creationId xmlns:p14="http://schemas.microsoft.com/office/powerpoint/2010/main" val="1671372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that we have a basic model we might want to experiment by</a:t>
            </a:r>
            <a:r>
              <a:rPr lang="en-GB" baseline="0" dirty="0"/>
              <a:t> altering either the starting number infected, or the recovery rate.</a:t>
            </a:r>
          </a:p>
          <a:p>
            <a:r>
              <a:rPr lang="en-GB" baseline="0" dirty="0"/>
              <a:t>Altering the recovery rate is achieved by moving the slider. </a:t>
            </a:r>
          </a:p>
          <a:p>
            <a:r>
              <a:rPr lang="en-GB" baseline="0" dirty="0"/>
              <a:t>How would we change our seeding of the infection?</a:t>
            </a:r>
          </a:p>
          <a:p>
            <a:r>
              <a:rPr lang="en-GB" baseline="0" dirty="0"/>
              <a:t>(click)</a:t>
            </a:r>
          </a:p>
          <a:p>
            <a:r>
              <a:rPr lang="en-GB" baseline="0" dirty="0"/>
              <a:t>We would need to alter the number used in the Infect test.</a:t>
            </a:r>
          </a:p>
          <a:p>
            <a:r>
              <a:rPr lang="en-GB" baseline="0" dirty="0"/>
              <a:t>To make that easier, we could make this a variable value, and attach a slider to it too.</a:t>
            </a:r>
          </a:p>
          <a:p>
            <a:r>
              <a:rPr lang="en-GB" baseline="0" dirty="0"/>
              <a:t>This could set that as a practical challenge.</a:t>
            </a:r>
          </a:p>
          <a:p>
            <a:r>
              <a:rPr lang="en-GB" baseline="0" dirty="0"/>
              <a:t>The slider widget is in the Setup and Run drawer.</a:t>
            </a:r>
          </a:p>
          <a:p>
            <a:r>
              <a:rPr lang="en-GB" baseline="0" dirty="0"/>
              <a:t>The default range on the slider is 0 to 10.</a:t>
            </a:r>
          </a:p>
          <a:p>
            <a:r>
              <a:rPr lang="en-GB" baseline="0" dirty="0"/>
              <a:t>Either parameter can be altered in </a:t>
            </a:r>
            <a:r>
              <a:rPr lang="en-GB" baseline="0" dirty="0" err="1"/>
              <a:t>SpaceLand</a:t>
            </a:r>
            <a:endParaRPr lang="en-GB" baseline="0" dirty="0"/>
          </a:p>
          <a:p>
            <a:r>
              <a:rPr lang="en-GB" baseline="0" dirty="0"/>
              <a:t>An example file is included: 02Epidemic_with_recovery_and_seed_slider</a:t>
            </a:r>
          </a:p>
          <a:p>
            <a:endParaRPr lang="en-GB" baseline="0" dirty="0"/>
          </a:p>
        </p:txBody>
      </p:sp>
      <p:sp>
        <p:nvSpPr>
          <p:cNvPr id="4" name="Slide Number Placeholder 3"/>
          <p:cNvSpPr>
            <a:spLocks noGrp="1"/>
          </p:cNvSpPr>
          <p:nvPr>
            <p:ph type="sldNum" sz="quarter" idx="10"/>
          </p:nvPr>
        </p:nvSpPr>
        <p:spPr/>
        <p:txBody>
          <a:bodyPr/>
          <a:lstStyle/>
          <a:p>
            <a:fld id="{D426D3B5-75D9-4B81-9605-012F6554737F}" type="slidenum">
              <a:rPr lang="en-GB" smtClean="0"/>
              <a:t>12</a:t>
            </a:fld>
            <a:endParaRPr lang="en-GB"/>
          </a:p>
        </p:txBody>
      </p:sp>
    </p:spTree>
    <p:extLst>
      <p:ext uri="{BB962C8B-B14F-4D97-AF65-F5344CB8AC3E}">
        <p14:creationId xmlns:p14="http://schemas.microsoft.com/office/powerpoint/2010/main" val="695414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Sliders can be altered at runtime to observe the impact, but even so we have no accurate figures, just a visual sense of proportions.</a:t>
            </a:r>
          </a:p>
          <a:p>
            <a:endParaRPr lang="en-GB" baseline="0" dirty="0"/>
          </a:p>
          <a:p>
            <a:r>
              <a:rPr lang="en-GB" baseline="0" dirty="0"/>
              <a:t>Two ways we could improve this might be to keep a count of infected agents, and graph the changes over time.</a:t>
            </a:r>
          </a:p>
          <a:p>
            <a:r>
              <a:rPr lang="en-GB" baseline="0" dirty="0"/>
              <a:t>Both are very simple to implement due to other widgets available in the Setup and Run drawer.</a:t>
            </a:r>
          </a:p>
          <a:p>
            <a:r>
              <a:rPr lang="en-GB" baseline="0" dirty="0"/>
              <a:t>(click)</a:t>
            </a:r>
          </a:p>
          <a:p>
            <a:r>
              <a:rPr lang="en-GB" baseline="0" dirty="0"/>
              <a:t>The line graph is particularly valuable in tracking how small local changes can impact on global values.</a:t>
            </a:r>
          </a:p>
          <a:p>
            <a:r>
              <a:rPr lang="en-GB" baseline="0" dirty="0"/>
              <a:t>The video clip on the next slide demonstrates this.</a:t>
            </a:r>
          </a:p>
          <a:p>
            <a:r>
              <a:rPr lang="en-GB" baseline="0" dirty="0"/>
              <a:t>As we alter the Recovery Rate during run time, we can see how the infected agents rises significantly in response to a small decrease in the Recovery, from 9/100 to 4/100.</a:t>
            </a:r>
          </a:p>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An example file is included: 02Epidemic_with_recovery_and_monitoring. This has the Seed Slider removed to aid identification of the additional features.</a:t>
            </a:r>
          </a:p>
          <a:p>
            <a:endParaRPr lang="en-GB" baseline="0" dirty="0"/>
          </a:p>
          <a:p>
            <a:r>
              <a:rPr lang="en-GB" baseline="0" dirty="0"/>
              <a:t> </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13</a:t>
            </a:fld>
            <a:endParaRPr lang="en-GB"/>
          </a:p>
        </p:txBody>
      </p:sp>
    </p:spTree>
    <p:extLst>
      <p:ext uri="{BB962C8B-B14F-4D97-AF65-F5344CB8AC3E}">
        <p14:creationId xmlns:p14="http://schemas.microsoft.com/office/powerpoint/2010/main" val="1470928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If participants are investigating</a:t>
            </a:r>
            <a:r>
              <a:rPr lang="en-GB" baseline="0" dirty="0"/>
              <a:t> the model in this session, they can experiment on their own models and the video on the next slide can be removed.</a:t>
            </a:r>
            <a:endParaRPr lang="en-GB" dirty="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14</a:t>
            </a:fld>
            <a:endParaRPr lang="en-GB"/>
          </a:p>
        </p:txBody>
      </p:sp>
    </p:spTree>
    <p:extLst>
      <p:ext uri="{BB962C8B-B14F-4D97-AF65-F5344CB8AC3E}">
        <p14:creationId xmlns:p14="http://schemas.microsoft.com/office/powerpoint/2010/main" val="312025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video will play automatically..</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15</a:t>
            </a:fld>
            <a:endParaRPr lang="en-GB"/>
          </a:p>
        </p:txBody>
      </p:sp>
    </p:spTree>
    <p:extLst>
      <p:ext uri="{BB962C8B-B14F-4D97-AF65-F5344CB8AC3E}">
        <p14:creationId xmlns:p14="http://schemas.microsoft.com/office/powerpoint/2010/main" val="637281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a:t>
            </a:r>
            <a:r>
              <a:rPr lang="en-GB" baseline="0" dirty="0"/>
              <a:t> that we can monitor impact, let’s add one further modification.</a:t>
            </a:r>
          </a:p>
          <a:p>
            <a:r>
              <a:rPr lang="en-GB" baseline="0" dirty="0"/>
              <a:t>We might want students to get an appreciation of the impact of a vaccination programme.</a:t>
            </a:r>
          </a:p>
          <a:p>
            <a:r>
              <a:rPr lang="en-GB" baseline="0" dirty="0"/>
              <a:t>To do this, we could add the facility to make some agents immune.</a:t>
            </a:r>
          </a:p>
          <a:p>
            <a:r>
              <a:rPr lang="en-GB" baseline="0" dirty="0"/>
              <a:t>A local Boolean variable would suffice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16</a:t>
            </a:fld>
            <a:endParaRPr lang="en-GB"/>
          </a:p>
        </p:txBody>
      </p:sp>
    </p:spTree>
    <p:extLst>
      <p:ext uri="{BB962C8B-B14F-4D97-AF65-F5344CB8AC3E}">
        <p14:creationId xmlns:p14="http://schemas.microsoft.com/office/powerpoint/2010/main" val="2352923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A local Boolean variable would suffice … which could be set when each agent is created.</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Notice we use the same technique of assigning a random number and testing it against a threshold.</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In this case, around 1% of the population are given immunity.</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But we can do better than that.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By creating a ‘Vaccinations’ variable, attached to a slider like before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We can alter our level of vaccination at setup.</a:t>
            </a:r>
            <a:endParaRPr lang="en-GB" dirty="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17</a:t>
            </a:fld>
            <a:endParaRPr lang="en-GB"/>
          </a:p>
        </p:txBody>
      </p:sp>
    </p:spTree>
    <p:extLst>
      <p:ext uri="{BB962C8B-B14F-4D97-AF65-F5344CB8AC3E}">
        <p14:creationId xmlns:p14="http://schemas.microsoft.com/office/powerpoint/2010/main" val="410160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a:t>
            </a:r>
            <a:r>
              <a:rPr lang="en-GB" baseline="0" dirty="0"/>
              <a:t> an agent has an Immune attribute, a procedure is needed to check it.</a:t>
            </a:r>
          </a:p>
          <a:p>
            <a:r>
              <a:rPr lang="en-GB" baseline="0" dirty="0"/>
              <a:t>The procedure is called when a collision occurs.</a:t>
            </a:r>
          </a:p>
          <a:p>
            <a:r>
              <a:rPr lang="en-GB" baseline="0" dirty="0"/>
              <a:t>If the agent collides with an infected agent, the check is called.</a:t>
            </a:r>
          </a:p>
          <a:p>
            <a:r>
              <a:rPr lang="en-GB" baseline="0" dirty="0"/>
              <a:t>Only if the agent is not immune, will they become infected.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18</a:t>
            </a:fld>
            <a:endParaRPr lang="en-GB"/>
          </a:p>
        </p:txBody>
      </p:sp>
    </p:spTree>
    <p:extLst>
      <p:ext uri="{BB962C8B-B14F-4D97-AF65-F5344CB8AC3E}">
        <p14:creationId xmlns:p14="http://schemas.microsoft.com/office/powerpoint/2010/main" val="1774045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just one more refinement before we can run our model.</a:t>
            </a:r>
          </a:p>
          <a:p>
            <a:r>
              <a:rPr lang="en-GB" dirty="0"/>
              <a:t>If we want to compare results we need to run simulations for the same length of time.</a:t>
            </a:r>
          </a:p>
          <a:p>
            <a:r>
              <a:rPr lang="en-GB" dirty="0"/>
              <a:t>Notice here we have changed the Forever block for a Fixed Time of 60 seconds.</a:t>
            </a:r>
          </a:p>
          <a:p>
            <a:endParaRPr lang="en-GB" dirty="0"/>
          </a:p>
          <a:p>
            <a:r>
              <a:rPr lang="en-GB" dirty="0"/>
              <a:t>A final sample file is included, so attendees</a:t>
            </a:r>
            <a:r>
              <a:rPr lang="en-GB" baseline="0" dirty="0"/>
              <a:t> can experiment </a:t>
            </a:r>
            <a:r>
              <a:rPr lang="en-GB" dirty="0"/>
              <a:t>03Epidemic_with_immunity_and_monitoring</a:t>
            </a:r>
          </a:p>
        </p:txBody>
      </p:sp>
      <p:sp>
        <p:nvSpPr>
          <p:cNvPr id="4" name="Slide Number Placeholder 3"/>
          <p:cNvSpPr>
            <a:spLocks noGrp="1"/>
          </p:cNvSpPr>
          <p:nvPr>
            <p:ph type="sldNum" sz="quarter" idx="10"/>
          </p:nvPr>
        </p:nvSpPr>
        <p:spPr/>
        <p:txBody>
          <a:bodyPr/>
          <a:lstStyle/>
          <a:p>
            <a:fld id="{D426D3B5-75D9-4B81-9605-012F6554737F}" type="slidenum">
              <a:rPr lang="en-GB" smtClean="0"/>
              <a:t>19</a:t>
            </a:fld>
            <a:endParaRPr lang="en-GB"/>
          </a:p>
        </p:txBody>
      </p:sp>
    </p:spTree>
    <p:extLst>
      <p:ext uri="{BB962C8B-B14F-4D97-AF65-F5344CB8AC3E}">
        <p14:creationId xmlns:p14="http://schemas.microsoft.com/office/powerpoint/2010/main" val="413678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We’ll start by looking at a way</a:t>
            </a:r>
            <a:r>
              <a:rPr lang="en-GB" baseline="0" dirty="0"/>
              <a:t> to model the spread of an epidemic.</a:t>
            </a:r>
          </a:p>
          <a:p>
            <a:r>
              <a:rPr lang="en-GB" baseline="0" dirty="0"/>
              <a:t>There have been several pandemic alerts in recent years involving humans; the </a:t>
            </a:r>
            <a:r>
              <a:rPr lang="en-GB" baseline="0" dirty="0" err="1"/>
              <a:t>ebola</a:t>
            </a:r>
            <a:r>
              <a:rPr lang="en-GB" baseline="0" dirty="0"/>
              <a:t> outbreak, swine flu, </a:t>
            </a:r>
            <a:r>
              <a:rPr lang="en-GB" baseline="0" dirty="0" err="1"/>
              <a:t>zika</a:t>
            </a:r>
            <a:r>
              <a:rPr lang="en-GB" baseline="0" dirty="0"/>
              <a:t> virus or avian flu for example.</a:t>
            </a:r>
          </a:p>
          <a:p>
            <a:r>
              <a:rPr lang="en-GB" baseline="0" dirty="0"/>
              <a:t>There are many other examples in the natural world, particularly agricultural concerns. Think of Foot and Mouth, ‘Mad Cow’ disease or the current concern about TB.</a:t>
            </a:r>
          </a:p>
          <a:p>
            <a:r>
              <a:rPr lang="en-GB" baseline="0" dirty="0"/>
              <a:t>In all these cases, the very genuine concerns arise from modelling scenarios based on an understanding of how the particular infections spread.</a:t>
            </a:r>
          </a:p>
          <a:p>
            <a:endParaRPr lang="en-GB" baseline="0" dirty="0"/>
          </a:p>
          <a:p>
            <a:r>
              <a:rPr lang="en-GB" baseline="0" dirty="0"/>
              <a:t>We’ll use another exemplar model from the curriculum materials provided by the </a:t>
            </a:r>
            <a:r>
              <a:rPr lang="en-GB" baseline="0" dirty="0" err="1"/>
              <a:t>Scheller</a:t>
            </a:r>
            <a:r>
              <a:rPr lang="en-GB" baseline="0" dirty="0"/>
              <a:t> Teacher Education Partnership as our starting point.</a:t>
            </a:r>
          </a:p>
          <a:p>
            <a:r>
              <a:rPr lang="en-GB" baseline="0" dirty="0"/>
              <a:t>It is a simple model, but very effective for getting over the ideas of how a pandemic can quickly emerge (or be stopped).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a:t>
            </a:fld>
            <a:endParaRPr lang="en-GB" dirty="0"/>
          </a:p>
        </p:txBody>
      </p:sp>
    </p:spTree>
    <p:extLst>
      <p:ext uri="{BB962C8B-B14F-4D97-AF65-F5344CB8AC3E}">
        <p14:creationId xmlns:p14="http://schemas.microsoft.com/office/powerpoint/2010/main" val="2376536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here is our simulation,</a:t>
            </a:r>
            <a:r>
              <a:rPr lang="en-GB" baseline="0" dirty="0"/>
              <a:t> ready to run.</a:t>
            </a:r>
          </a:p>
          <a:p>
            <a:r>
              <a:rPr lang="en-GB" baseline="0" dirty="0"/>
              <a:t>We have seeded the infection to around 10% of the population, have a recovery rate 5 and no vaccinations.</a:t>
            </a:r>
          </a:p>
          <a:p>
            <a:r>
              <a:rPr lang="en-GB" baseline="0" dirty="0"/>
              <a:t>This sample code is available in the resources: 03Epidemic_with_immunity_and_monitoring.sltng</a:t>
            </a:r>
          </a:p>
          <a:p>
            <a:r>
              <a:rPr lang="en-GB" baseline="0" dirty="0"/>
              <a:t>We have set it to graph infections only.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20</a:t>
            </a:fld>
            <a:endParaRPr lang="en-GB"/>
          </a:p>
        </p:txBody>
      </p:sp>
    </p:spTree>
    <p:extLst>
      <p:ext uri="{BB962C8B-B14F-4D97-AF65-F5344CB8AC3E}">
        <p14:creationId xmlns:p14="http://schemas.microsoft.com/office/powerpoint/2010/main" val="789437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a:t>
            </a:r>
            <a:r>
              <a:rPr lang="en-GB" baseline="0" dirty="0"/>
              <a:t> can set the speed so it completes very quickly, and here is our result. Infections peaked at around 200 – that’s 2/3 of the 300 population we initially scattered.</a:t>
            </a:r>
          </a:p>
          <a:p>
            <a:r>
              <a:rPr lang="en-GB" baseline="0" dirty="0"/>
              <a:t>If we now vaccinate 30% of the population and run the simulation again we can see a dramatic impact.</a:t>
            </a:r>
          </a:p>
          <a:p>
            <a:r>
              <a:rPr lang="en-GB" baseline="0" dirty="0"/>
              <a:t>(click)</a:t>
            </a:r>
          </a:p>
          <a:p>
            <a:r>
              <a:rPr lang="en-GB" baseline="0" dirty="0"/>
              <a:t>Not only has the infection died away quickly, if you look closely at the axis, it peaked at around 60. The graphs scale automatically as they are being created.</a:t>
            </a:r>
          </a:p>
          <a:p>
            <a:r>
              <a:rPr lang="en-GB" baseline="0" dirty="0"/>
              <a:t>We have a clear visual representation of the potential impact of a vaccination programme …</a:t>
            </a:r>
          </a:p>
          <a:p>
            <a:r>
              <a:rPr lang="en-GB" baseline="0" dirty="0"/>
              <a:t>… and hopefully stimulus to explore further.</a:t>
            </a:r>
          </a:p>
        </p:txBody>
      </p:sp>
      <p:sp>
        <p:nvSpPr>
          <p:cNvPr id="4" name="Slide Number Placeholder 3"/>
          <p:cNvSpPr>
            <a:spLocks noGrp="1"/>
          </p:cNvSpPr>
          <p:nvPr>
            <p:ph type="sldNum" sz="quarter" idx="10"/>
          </p:nvPr>
        </p:nvSpPr>
        <p:spPr/>
        <p:txBody>
          <a:bodyPr/>
          <a:lstStyle/>
          <a:p>
            <a:fld id="{D426D3B5-75D9-4B81-9605-012F6554737F}" type="slidenum">
              <a:rPr lang="en-GB" smtClean="0"/>
              <a:t>21</a:t>
            </a:fld>
            <a:endParaRPr lang="en-GB"/>
          </a:p>
        </p:txBody>
      </p:sp>
    </p:spTree>
    <p:extLst>
      <p:ext uri="{BB962C8B-B14F-4D97-AF65-F5344CB8AC3E}">
        <p14:creationId xmlns:p14="http://schemas.microsoft.com/office/powerpoint/2010/main" val="1353999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we take a closer look at the graph widget, you’ll see an option to Save the Data.</a:t>
            </a:r>
          </a:p>
          <a:p>
            <a:r>
              <a:rPr lang="en-GB" dirty="0"/>
              <a:t>This exports the data as a csv, which can be opened</a:t>
            </a:r>
            <a:r>
              <a:rPr lang="en-GB" baseline="0" dirty="0"/>
              <a:t> in Excel or a similar spreadsheet application.</a:t>
            </a:r>
          </a:p>
          <a:p>
            <a:r>
              <a:rPr lang="en-GB" baseline="0" dirty="0"/>
              <a:t>Down the left hand column are the time values in 2 second increments – a parameter that can be set when capturing the data.</a:t>
            </a:r>
          </a:p>
          <a:p>
            <a:endParaRPr lang="en-GB" baseline="0" dirty="0"/>
          </a:p>
          <a:p>
            <a:r>
              <a:rPr lang="en-GB" baseline="0" dirty="0"/>
              <a:t>Although it would involve a degree of cutting and pasting, we have the basis for some simple analysis of the data captured. </a:t>
            </a:r>
          </a:p>
          <a:p>
            <a:r>
              <a:rPr lang="en-GB" baseline="0" dirty="0"/>
              <a:t>Children can be encouraged to think how they might plot the impact on the spread of an epidemic of various levels of vaccination take up.</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22</a:t>
            </a:fld>
            <a:endParaRPr lang="en-GB"/>
          </a:p>
        </p:txBody>
      </p:sp>
    </p:spTree>
    <p:extLst>
      <p:ext uri="{BB962C8B-B14F-4D97-AF65-F5344CB8AC3E}">
        <p14:creationId xmlns:p14="http://schemas.microsoft.com/office/powerpoint/2010/main" val="1546036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just consider our interface again for the moment.</a:t>
            </a:r>
          </a:p>
          <a:p>
            <a:r>
              <a:rPr lang="en-GB" dirty="0"/>
              <a:t>Whilst running</a:t>
            </a:r>
            <a:r>
              <a:rPr lang="en-GB" baseline="0" dirty="0"/>
              <a:t> a simulation a few times with different vaccination rates might seem like a scientific experiment, we need children to embrace a few more ideas.</a:t>
            </a:r>
          </a:p>
          <a:p>
            <a:r>
              <a:rPr lang="en-GB" baseline="0" dirty="0"/>
              <a:t>The question can be a good prompt for a class discussion.</a:t>
            </a:r>
          </a:p>
          <a:p>
            <a:endParaRPr lang="en-GB" baseline="0" dirty="0"/>
          </a:p>
          <a:p>
            <a:r>
              <a:rPr lang="en-GB" baseline="0" dirty="0"/>
              <a:t>Points to draw out are that our model is only as good as the assumptions it is based on.</a:t>
            </a:r>
          </a:p>
          <a:p>
            <a:r>
              <a:rPr lang="en-GB" baseline="0" dirty="0"/>
              <a:t>Whilst we keep time constant, we also have 2 other variables to consider as well as the vaccinate rate.</a:t>
            </a:r>
          </a:p>
          <a:p>
            <a:r>
              <a:rPr lang="en-GB" baseline="0" dirty="0"/>
              <a:t>The Recovery rate can represent the ‘health’ of the population – a well fed population is likely to recover quicker for example</a:t>
            </a:r>
          </a:p>
          <a:p>
            <a:r>
              <a:rPr lang="en-GB" baseline="0" dirty="0"/>
              <a:t>So we have scope to investigate the impact of vaccination among populations of differing health.</a:t>
            </a:r>
          </a:p>
          <a:p>
            <a:r>
              <a:rPr lang="en-GB" baseline="0" dirty="0"/>
              <a:t>We can also modify the Seed to reflect other social factors such as overcrowding.</a:t>
            </a:r>
          </a:p>
          <a:p>
            <a:r>
              <a:rPr lang="en-GB" baseline="0" dirty="0"/>
              <a:t>A final crucial element is for children to reflect on the impact of random behaviour.</a:t>
            </a:r>
          </a:p>
          <a:p>
            <a:r>
              <a:rPr lang="en-GB" baseline="0" dirty="0"/>
              <a:t>Although we can set a Seed variable, this only provides an upper boundary for generating a random number for each agent. As a result, the number of initial infections can vary significantly as can the subsequent behaviour of the model.</a:t>
            </a:r>
          </a:p>
          <a:p>
            <a:r>
              <a:rPr lang="en-GB" baseline="0" dirty="0"/>
              <a:t>(click)</a:t>
            </a:r>
          </a:p>
          <a:p>
            <a:endParaRPr lang="en-GB" baseline="0" dirty="0"/>
          </a:p>
          <a:p>
            <a:r>
              <a:rPr lang="en-GB" baseline="0" dirty="0"/>
              <a:t>Setting up the same experiment can result in wildly different starting rates of infection.</a:t>
            </a:r>
          </a:p>
          <a:p>
            <a:r>
              <a:rPr lang="en-GB" baseline="0" dirty="0"/>
              <a:t>And scattering the population results in a random distribution too.</a:t>
            </a:r>
          </a:p>
          <a:p>
            <a:r>
              <a:rPr lang="en-GB" baseline="0" dirty="0"/>
              <a:t>Here 28 initial infections lead to this graph.</a:t>
            </a:r>
          </a:p>
          <a:p>
            <a:endParaRPr lang="en-GB" baseline="0" dirty="0"/>
          </a:p>
          <a:p>
            <a:r>
              <a:rPr lang="en-GB" baseline="0" dirty="0"/>
              <a:t>Recognising these factors should lead children to realise they need to carry out many runs of the same starting setup to derive an ‘average’ general view.</a:t>
            </a:r>
          </a:p>
          <a:p>
            <a:r>
              <a:rPr lang="en-GB" baseline="0" dirty="0"/>
              <a:t>Scope here for group planning perhaps, with different groups initiating multiple runs on the same data.</a:t>
            </a:r>
          </a:p>
          <a:p>
            <a:r>
              <a:rPr lang="en-GB" baseline="0" dirty="0"/>
              <a:t>Each group could have different parameters.</a:t>
            </a:r>
          </a:p>
          <a:p>
            <a:r>
              <a:rPr lang="en-GB" baseline="0" dirty="0"/>
              <a:t>Once collated, spreadsheets from each group can be swapped and combined. </a:t>
            </a:r>
          </a:p>
        </p:txBody>
      </p:sp>
      <p:sp>
        <p:nvSpPr>
          <p:cNvPr id="4" name="Slide Number Placeholder 3"/>
          <p:cNvSpPr>
            <a:spLocks noGrp="1"/>
          </p:cNvSpPr>
          <p:nvPr>
            <p:ph type="sldNum" sz="quarter" idx="10"/>
          </p:nvPr>
        </p:nvSpPr>
        <p:spPr/>
        <p:txBody>
          <a:bodyPr/>
          <a:lstStyle/>
          <a:p>
            <a:fld id="{D426D3B5-75D9-4B81-9605-012F6554737F}" type="slidenum">
              <a:rPr lang="en-GB" smtClean="0"/>
              <a:t>23</a:t>
            </a:fld>
            <a:endParaRPr lang="en-GB"/>
          </a:p>
        </p:txBody>
      </p:sp>
    </p:spTree>
    <p:extLst>
      <p:ext uri="{BB962C8B-B14F-4D97-AF65-F5344CB8AC3E}">
        <p14:creationId xmlns:p14="http://schemas.microsoft.com/office/powerpoint/2010/main" val="1408548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Before moving on, it’s worth considering ways to improve the model.</a:t>
            </a:r>
          </a:p>
          <a:p>
            <a:r>
              <a:rPr lang="en-GB" baseline="0" dirty="0"/>
              <a:t>Children will come up with all sorts of ideas.</a:t>
            </a:r>
          </a:p>
          <a:p>
            <a:r>
              <a:rPr lang="en-GB" baseline="0" dirty="0"/>
              <a:t>A key point to draw out is that ideas models are abstractions.</a:t>
            </a:r>
          </a:p>
          <a:p>
            <a:r>
              <a:rPr lang="en-GB" baseline="0" dirty="0"/>
              <a:t>Extra detail isn’t always helpful so encourage pupils to focus on key ideas and simple ways to represent them.</a:t>
            </a:r>
          </a:p>
          <a:p>
            <a:r>
              <a:rPr lang="en-GB" baseline="0" dirty="0"/>
              <a:t>An obvious one is to introduce doctors who heal people.</a:t>
            </a:r>
          </a:p>
          <a:p>
            <a:r>
              <a:rPr lang="en-GB" baseline="0" dirty="0"/>
              <a:t>They can be implemented as blue agents, who heal infected agents when then collide.</a:t>
            </a:r>
          </a:p>
          <a:p>
            <a:r>
              <a:rPr lang="en-GB" baseline="0" dirty="0"/>
              <a:t>Quarantine or hospitalisation might involve stopping the agent moving.</a:t>
            </a:r>
          </a:p>
          <a:p>
            <a:endParaRPr lang="en-GB" baseline="0" dirty="0"/>
          </a:p>
          <a:p>
            <a:r>
              <a:rPr lang="en-GB" baseline="0" dirty="0"/>
              <a:t>Death might be another ‘easy to implement’ development, and birth, so we begin to explore the idea of an population over time.</a:t>
            </a:r>
          </a:p>
          <a:p>
            <a:r>
              <a:rPr lang="en-GB" baseline="0" dirty="0"/>
              <a:t>Passing on an infection at birth could also be considered.</a:t>
            </a:r>
          </a:p>
          <a:p>
            <a:endParaRPr lang="en-GB" baseline="0" dirty="0"/>
          </a:p>
          <a:p>
            <a:r>
              <a:rPr lang="en-GB" baseline="0" dirty="0"/>
              <a:t>Allowing children to develop their own improvements is often very rewarding. This is the constructionist pedagogy coming to the fore.</a:t>
            </a:r>
          </a:p>
          <a:p>
            <a:r>
              <a:rPr lang="en-GB" baseline="0" dirty="0"/>
              <a:t>(click)</a:t>
            </a:r>
          </a:p>
          <a:p>
            <a:r>
              <a:rPr lang="en-GB" baseline="0" dirty="0"/>
              <a:t>If you wish to develop a more structured investigation the </a:t>
            </a:r>
            <a:r>
              <a:rPr lang="en-GB" baseline="0" dirty="0" err="1"/>
              <a:t>Scheller</a:t>
            </a:r>
            <a:r>
              <a:rPr lang="en-GB" baseline="0" dirty="0"/>
              <a:t> Teacher Education Program hosts a series of curriculum units including one on epidemics.</a:t>
            </a:r>
          </a:p>
          <a:p>
            <a:r>
              <a:rPr lang="en-GB" baseline="0" dirty="0"/>
              <a:t>This takes an investigation further, looking at the relative costs of different health interventions.</a:t>
            </a:r>
          </a:p>
          <a:p>
            <a:r>
              <a:rPr lang="en-GB" baseline="0" dirty="0"/>
              <a:t>All materials are freely downloadable from their site:</a:t>
            </a:r>
          </a:p>
          <a:p>
            <a:r>
              <a:rPr lang="en-GB" baseline="0" dirty="0"/>
              <a:t>http://education.mit.edu/portfolio_page/starlogo-tng/</a:t>
            </a:r>
          </a:p>
          <a:p>
            <a:endParaRPr lang="en-GB" baseline="0" dirty="0"/>
          </a:p>
        </p:txBody>
      </p:sp>
      <p:sp>
        <p:nvSpPr>
          <p:cNvPr id="4" name="Slide Number Placeholder 3"/>
          <p:cNvSpPr>
            <a:spLocks noGrp="1"/>
          </p:cNvSpPr>
          <p:nvPr>
            <p:ph type="sldNum" sz="quarter" idx="10"/>
          </p:nvPr>
        </p:nvSpPr>
        <p:spPr/>
        <p:txBody>
          <a:bodyPr/>
          <a:lstStyle/>
          <a:p>
            <a:fld id="{D426D3B5-75D9-4B81-9605-012F6554737F}" type="slidenum">
              <a:rPr lang="en-GB" smtClean="0"/>
              <a:t>24</a:t>
            </a:fld>
            <a:endParaRPr lang="en-GB"/>
          </a:p>
        </p:txBody>
      </p:sp>
    </p:spTree>
    <p:extLst>
      <p:ext uri="{BB962C8B-B14F-4D97-AF65-F5344CB8AC3E}">
        <p14:creationId xmlns:p14="http://schemas.microsoft.com/office/powerpoint/2010/main" val="1382840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A brief pause to encourage a short discussion whilst props are tidied up and the presenter gets ready for the next session. </a:t>
            </a:r>
          </a:p>
          <a:p>
            <a:r>
              <a:rPr lang="en-GB" baseline="0" dirty="0"/>
              <a:t>It should be clear there is a lot of potential for cross curricular work involving modelling. Encourage a discussion around the potential for developing creative projects – you can pick up on the points raised after looking at another example exploration.</a:t>
            </a:r>
          </a:p>
        </p:txBody>
      </p:sp>
      <p:sp>
        <p:nvSpPr>
          <p:cNvPr id="4" name="Slide Number Placeholder 3"/>
          <p:cNvSpPr>
            <a:spLocks noGrp="1"/>
          </p:cNvSpPr>
          <p:nvPr>
            <p:ph type="sldNum" sz="quarter" idx="10"/>
          </p:nvPr>
        </p:nvSpPr>
        <p:spPr/>
        <p:txBody>
          <a:bodyPr/>
          <a:lstStyle/>
          <a:p>
            <a:fld id="{D426D3B5-75D9-4B81-9605-012F6554737F}" type="slidenum">
              <a:rPr lang="en-GB" smtClean="0"/>
              <a:t>25</a:t>
            </a:fld>
            <a:endParaRPr lang="en-GB"/>
          </a:p>
        </p:txBody>
      </p:sp>
    </p:spTree>
    <p:extLst>
      <p:ext uri="{BB962C8B-B14F-4D97-AF65-F5344CB8AC3E}">
        <p14:creationId xmlns:p14="http://schemas.microsoft.com/office/powerpoint/2010/main" val="30450902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a:t>
            </a:r>
            <a:r>
              <a:rPr lang="en-GB" baseline="0" dirty="0"/>
              <a:t> our second exploration into ways to analyse data we’ll look at a model of a predator / prey environment.</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26</a:t>
            </a:fld>
            <a:endParaRPr lang="en-GB"/>
          </a:p>
        </p:txBody>
      </p:sp>
    </p:spTree>
    <p:extLst>
      <p:ext uri="{BB962C8B-B14F-4D97-AF65-F5344CB8AC3E}">
        <p14:creationId xmlns:p14="http://schemas.microsoft.com/office/powerpoint/2010/main" val="1696493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We’ll use a different modelling tool this time – </a:t>
            </a:r>
            <a:r>
              <a:rPr lang="en-GB" dirty="0" err="1"/>
              <a:t>NetLogo</a:t>
            </a:r>
            <a:r>
              <a:rPr lang="en-GB" dirty="0"/>
              <a:t>.</a:t>
            </a:r>
          </a:p>
          <a:p>
            <a:r>
              <a:rPr lang="en-GB" dirty="0"/>
              <a:t>Another free download, it is widely used in academia.</a:t>
            </a:r>
          </a:p>
          <a:p>
            <a:r>
              <a:rPr lang="en-GB" dirty="0"/>
              <a:t>It</a:t>
            </a:r>
            <a:r>
              <a:rPr lang="en-GB" baseline="0" dirty="0"/>
              <a:t> follows the same principles as </a:t>
            </a:r>
            <a:r>
              <a:rPr lang="en-GB" baseline="0" dirty="0" err="1"/>
              <a:t>StarLogoTNG</a:t>
            </a:r>
            <a:r>
              <a:rPr lang="en-GB" baseline="0" dirty="0"/>
              <a:t>: </a:t>
            </a:r>
          </a:p>
          <a:p>
            <a:r>
              <a:rPr lang="en-GB" baseline="0" dirty="0"/>
              <a:t>Simple local rules applied to many agents from which the global behaviour emerges.</a:t>
            </a:r>
          </a:p>
          <a:p>
            <a:endParaRPr lang="en-GB" baseline="0" dirty="0"/>
          </a:p>
          <a:p>
            <a:r>
              <a:rPr lang="en-GB" baseline="0" dirty="0"/>
              <a:t>Developed by Uri </a:t>
            </a:r>
            <a:r>
              <a:rPr lang="en-GB" baseline="0" dirty="0" err="1"/>
              <a:t>Wilensky</a:t>
            </a:r>
            <a:r>
              <a:rPr lang="en-GB" baseline="0" dirty="0"/>
              <a:t>, co-author with Mitch Resnick of the paper outlining kinaesthetic activities earlier, he is another product of the MIT Media Lab, influenced by the educational ideas of Seymour </a:t>
            </a:r>
            <a:r>
              <a:rPr lang="en-GB" baseline="0" dirty="0" err="1"/>
              <a:t>Papert</a:t>
            </a:r>
            <a:r>
              <a:rPr lang="en-GB" baseline="0" dirty="0"/>
              <a:t>.</a:t>
            </a:r>
          </a:p>
          <a:p>
            <a:endParaRPr lang="en-GB" baseline="0" dirty="0"/>
          </a:p>
          <a:p>
            <a:r>
              <a:rPr lang="en-GB" baseline="0" dirty="0"/>
              <a:t>So </a:t>
            </a:r>
            <a:r>
              <a:rPr lang="en-GB" baseline="0" dirty="0" err="1"/>
              <a:t>NetLogo</a:t>
            </a:r>
            <a:r>
              <a:rPr lang="en-GB" baseline="0" dirty="0"/>
              <a:t> is another Logo descendant, and a text based modelling environment.</a:t>
            </a:r>
          </a:p>
          <a:p>
            <a:r>
              <a:rPr lang="en-GB" baseline="0" dirty="0"/>
              <a:t>It is available for free download from the Centre for Connected Learning, which </a:t>
            </a:r>
            <a:r>
              <a:rPr lang="en-GB" baseline="0" dirty="0" err="1"/>
              <a:t>Wilensky</a:t>
            </a:r>
            <a:r>
              <a:rPr lang="en-GB" baseline="0" dirty="0"/>
              <a:t> directs.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It is based at </a:t>
            </a:r>
            <a:r>
              <a:rPr lang="en-GB" baseline="0" dirty="0" err="1"/>
              <a:t>Northwestern</a:t>
            </a:r>
            <a:r>
              <a:rPr lang="en-GB" baseline="0" dirty="0"/>
              <a:t> University on the edge of Lake Michigan, Illinois. </a:t>
            </a:r>
            <a:r>
              <a:rPr lang="en-GB" dirty="0">
                <a:hlinkClick r:id="rId3"/>
              </a:rPr>
              <a:t>http://ccl.northwestern.edu/netlogo/</a:t>
            </a:r>
            <a:r>
              <a:rPr lang="en-GB" dirty="0"/>
              <a:t> </a:t>
            </a:r>
            <a:endParaRPr lang="en-GB" baseline="0" dirty="0"/>
          </a:p>
          <a:p>
            <a:endParaRPr lang="en-GB" baseline="0" dirty="0"/>
          </a:p>
          <a:p>
            <a:r>
              <a:rPr lang="en-GB" baseline="0" dirty="0"/>
              <a:t>Whilst we won’t have time to delve into </a:t>
            </a:r>
            <a:r>
              <a:rPr lang="en-GB" baseline="0" dirty="0" err="1"/>
              <a:t>NetLogo</a:t>
            </a:r>
            <a:r>
              <a:rPr lang="en-GB" baseline="0" dirty="0"/>
              <a:t> in any great depth, if modelling grabs you, this environment offers a natural progression from </a:t>
            </a:r>
            <a:r>
              <a:rPr lang="en-GB" baseline="0" dirty="0" err="1"/>
              <a:t>StarLogo</a:t>
            </a:r>
            <a:r>
              <a:rPr lang="en-GB" baseline="0" dirty="0"/>
              <a:t>.</a:t>
            </a:r>
          </a:p>
          <a:p>
            <a:r>
              <a:rPr lang="en-GB" baseline="0" dirty="0" err="1"/>
              <a:t>Wilensky</a:t>
            </a:r>
            <a:r>
              <a:rPr lang="en-GB" baseline="0" dirty="0"/>
              <a:t> has written a comprehensive, if pricey book and the software is well supported and documented.</a:t>
            </a:r>
          </a:p>
          <a:p>
            <a:endParaRPr lang="en-GB" baseline="0" dirty="0"/>
          </a:p>
          <a:p>
            <a:r>
              <a:rPr lang="en-GB" baseline="0" dirty="0"/>
              <a:t>Our friends from Project GUTS at </a:t>
            </a:r>
            <a:r>
              <a:rPr lang="en-GB" baseline="0" dirty="0" err="1"/>
              <a:t>SantaFe</a:t>
            </a:r>
            <a:r>
              <a:rPr lang="en-GB" baseline="0" dirty="0"/>
              <a:t> Institute, through Computer Science 4 All have provided a structured online introductory course. This exercise is taken from that course.</a:t>
            </a:r>
          </a:p>
          <a:p>
            <a:endParaRPr lang="en-GB" baseline="0" dirty="0"/>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D426D3B5-75D9-4B81-9605-012F6554737F}" type="slidenum">
              <a:rPr lang="en-GB" smtClean="0"/>
              <a:t>27</a:t>
            </a:fld>
            <a:endParaRPr lang="en-GB"/>
          </a:p>
        </p:txBody>
      </p:sp>
    </p:spTree>
    <p:extLst>
      <p:ext uri="{BB962C8B-B14F-4D97-AF65-F5344CB8AC3E}">
        <p14:creationId xmlns:p14="http://schemas.microsoft.com/office/powerpoint/2010/main" val="364218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One of </a:t>
            </a:r>
            <a:r>
              <a:rPr lang="en-GB" baseline="0" dirty="0" err="1"/>
              <a:t>NetLogo’s</a:t>
            </a:r>
            <a:r>
              <a:rPr lang="en-GB" baseline="0" dirty="0"/>
              <a:t> great strengths is the vast number of models in the Model Library.</a:t>
            </a:r>
          </a:p>
          <a:p>
            <a:r>
              <a:rPr lang="en-GB" baseline="0" dirty="0"/>
              <a:t>This gives students plenty of opportunity to explore models, and engage in text based coding by making simple modifications. </a:t>
            </a:r>
          </a:p>
          <a:p>
            <a:r>
              <a:rPr lang="en-GB" baseline="0" dirty="0"/>
              <a:t>(click)</a:t>
            </a:r>
          </a:p>
          <a:p>
            <a:r>
              <a:rPr lang="en-GB" baseline="0" dirty="0"/>
              <a:t>Select the model library and you will see the many folders, each often containing many pre-built models. Expand the Sample models folder and locate the Biology folder.</a:t>
            </a:r>
          </a:p>
          <a:p>
            <a:r>
              <a:rPr lang="en-GB" baseline="0" dirty="0"/>
              <a:t>(click)</a:t>
            </a:r>
          </a:p>
          <a:p>
            <a:r>
              <a:rPr lang="en-GB" baseline="0" dirty="0"/>
              <a:t>Expand that and begin to appreciate the amount of resources available.</a:t>
            </a:r>
          </a:p>
          <a:p>
            <a:r>
              <a:rPr lang="en-GB" baseline="0" dirty="0"/>
              <a:t>We will be working with the Wolf Sheep Predation model.</a:t>
            </a:r>
          </a:p>
          <a:p>
            <a:r>
              <a:rPr lang="en-GB" baseline="0"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If there are problems accessing the file from the model library it is included in the resources.</a:t>
            </a:r>
          </a:p>
          <a:p>
            <a:endParaRPr lang="en-GB" baseline="0" dirty="0"/>
          </a:p>
        </p:txBody>
      </p:sp>
      <p:sp>
        <p:nvSpPr>
          <p:cNvPr id="4" name="Slide Number Placeholder 3"/>
          <p:cNvSpPr>
            <a:spLocks noGrp="1"/>
          </p:cNvSpPr>
          <p:nvPr>
            <p:ph type="sldNum" sz="quarter" idx="10"/>
          </p:nvPr>
        </p:nvSpPr>
        <p:spPr/>
        <p:txBody>
          <a:bodyPr/>
          <a:lstStyle/>
          <a:p>
            <a:fld id="{D426D3B5-75D9-4B81-9605-012F6554737F}" type="slidenum">
              <a:rPr lang="en-GB" smtClean="0"/>
              <a:t>28</a:t>
            </a:fld>
            <a:endParaRPr lang="en-GB"/>
          </a:p>
        </p:txBody>
      </p:sp>
    </p:spTree>
    <p:extLst>
      <p:ext uri="{BB962C8B-B14F-4D97-AF65-F5344CB8AC3E}">
        <p14:creationId xmlns:p14="http://schemas.microsoft.com/office/powerpoint/2010/main" val="1633682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the introductory notes say, this is a model to explore the stability of a simple predator / prey model.</a:t>
            </a:r>
          </a:p>
          <a:p>
            <a:endParaRPr lang="en-GB" dirty="0"/>
          </a:p>
          <a:p>
            <a:r>
              <a:rPr lang="en-GB" dirty="0"/>
              <a:t>We’re familiar now with many of the elements for a decentralised model such as this.</a:t>
            </a:r>
          </a:p>
          <a:p>
            <a:endParaRPr lang="en-GB" dirty="0"/>
          </a:p>
          <a:p>
            <a:r>
              <a:rPr lang="en-GB" dirty="0"/>
              <a:t>There are 3 elements.</a:t>
            </a:r>
          </a:p>
          <a:p>
            <a:r>
              <a:rPr lang="en-GB" dirty="0"/>
              <a:t>The observer</a:t>
            </a:r>
            <a:r>
              <a:rPr lang="en-GB" baseline="0" dirty="0"/>
              <a:t> (or user) instantiates the world through the Setup and Go buttons.</a:t>
            </a:r>
          </a:p>
          <a:p>
            <a:r>
              <a:rPr lang="en-GB" baseline="0" dirty="0"/>
              <a:t>They can also change variable values via the sliders and settings to establish what is shown .</a:t>
            </a:r>
          </a:p>
          <a:p>
            <a:r>
              <a:rPr lang="en-GB" baseline="0" dirty="0"/>
              <a:t>Let’s setup our world now, leaving all settings in their default state.</a:t>
            </a:r>
          </a:p>
          <a:p>
            <a:r>
              <a:rPr lang="en-GB" baseline="0" dirty="0"/>
              <a:t>(click)</a:t>
            </a:r>
          </a:p>
          <a:p>
            <a:r>
              <a:rPr lang="en-GB" baseline="0" dirty="0"/>
              <a:t>Our agents will follow simple rules as before.</a:t>
            </a:r>
          </a:p>
          <a:p>
            <a:r>
              <a:rPr lang="en-GB" dirty="0"/>
              <a:t>How many different</a:t>
            </a:r>
            <a:r>
              <a:rPr lang="en-GB" baseline="0" dirty="0"/>
              <a:t> ‘agents’ have we in this model?</a:t>
            </a:r>
          </a:p>
          <a:p>
            <a:r>
              <a:rPr lang="en-GB" baseline="0" dirty="0"/>
              <a:t>(Two, sheep and wolves.)</a:t>
            </a:r>
          </a:p>
          <a:p>
            <a:r>
              <a:rPr lang="en-GB" baseline="0" dirty="0"/>
              <a:t>Let’s run the model to see what happens.</a:t>
            </a:r>
          </a:p>
          <a:p>
            <a:r>
              <a:rPr lang="en-GB" baseline="0" dirty="0"/>
              <a:t>(click)</a:t>
            </a:r>
          </a:p>
          <a:p>
            <a:r>
              <a:rPr lang="en-GB" baseline="0" dirty="0"/>
              <a:t>Everyone will get different results but you’ll notice we have similar graphing capabilities as we had in </a:t>
            </a:r>
            <a:r>
              <a:rPr lang="en-GB" baseline="0" dirty="0" err="1"/>
              <a:t>StarLogo</a:t>
            </a:r>
            <a:r>
              <a:rPr lang="en-GB" baseline="0" dirty="0"/>
              <a:t>. </a:t>
            </a:r>
          </a:p>
          <a:p>
            <a:r>
              <a:rPr lang="en-GB" baseline="0" dirty="0"/>
              <a:t>Most will probably lead to extinction of one or the other species. In the example here, wolves have died out.</a:t>
            </a:r>
          </a:p>
          <a:p>
            <a:r>
              <a:rPr lang="en-GB" baseline="0" dirty="0"/>
              <a:t>What happens if one species becomes extinct?</a:t>
            </a:r>
          </a:p>
          <a:p>
            <a:r>
              <a:rPr lang="en-GB" baseline="0" dirty="0"/>
              <a:t>(If wolves die out, sheep population continues to expand. If sheep die down, wolves expand until they suddenly collapse). Either way, such a system is generally known as unstable.</a:t>
            </a:r>
          </a:p>
          <a:p>
            <a:r>
              <a:rPr lang="en-GB" baseline="0" dirty="0"/>
              <a:t>(click)</a:t>
            </a:r>
          </a:p>
          <a:p>
            <a:r>
              <a:rPr lang="en-GB" baseline="0" dirty="0"/>
              <a:t>Let’s make one alteration.</a:t>
            </a:r>
          </a:p>
          <a:p>
            <a:r>
              <a:rPr lang="en-GB" baseline="0" dirty="0"/>
              <a:t>The third element in a model is the agents environment which is made up of patches.</a:t>
            </a:r>
          </a:p>
          <a:p>
            <a:r>
              <a:rPr lang="en-GB" baseline="0" dirty="0"/>
              <a:t>Switch the Grass on, which introduces many more variants into the behaviour of the model.</a:t>
            </a:r>
          </a:p>
          <a:p>
            <a:r>
              <a:rPr lang="en-GB" baseline="0" dirty="0"/>
              <a:t>Run the model and observe what happens.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(click)</a:t>
            </a:r>
          </a:p>
          <a:p>
            <a:r>
              <a:rPr lang="en-GB" baseline="0" dirty="0"/>
              <a:t>Notice now how we have a stable eco-system.</a:t>
            </a:r>
          </a:p>
          <a:p>
            <a:r>
              <a:rPr lang="en-GB" baseline="0" dirty="0"/>
              <a:t>As well as graphing sheep and wolves, we can monitor grass growth as well.</a:t>
            </a:r>
          </a:p>
          <a:p>
            <a:r>
              <a:rPr lang="en-GB" baseline="0" dirty="0"/>
              <a:t>Notice the way the populations of all go up and down, and notice too how they relate to each other.</a:t>
            </a:r>
          </a:p>
          <a:p>
            <a:r>
              <a:rPr lang="en-GB" baseline="0" dirty="0"/>
              <a:t>This is a familiar pattern in population dynamics which we will investigate in the final session.</a:t>
            </a:r>
          </a:p>
          <a:p>
            <a:r>
              <a:rPr lang="en-GB" baseline="0" dirty="0"/>
              <a:t>First, let’s understand how this model works.</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29</a:t>
            </a:fld>
            <a:endParaRPr lang="en-GB"/>
          </a:p>
        </p:txBody>
      </p:sp>
    </p:spTree>
    <p:extLst>
      <p:ext uri="{BB962C8B-B14F-4D97-AF65-F5344CB8AC3E}">
        <p14:creationId xmlns:p14="http://schemas.microsoft.com/office/powerpoint/2010/main" val="2803547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Open</a:t>
            </a:r>
            <a:r>
              <a:rPr lang="en-GB" baseline="0" dirty="0"/>
              <a:t> the model 01Epidemic_with_recovery</a:t>
            </a:r>
          </a:p>
          <a:p>
            <a:r>
              <a:rPr lang="en-GB" baseline="0" dirty="0"/>
              <a:t>As usual we have Setup and Run buttons, but you’ll notice we also have a third button, and a slider.</a:t>
            </a:r>
          </a:p>
          <a:p>
            <a:r>
              <a:rPr lang="en-GB" baseline="0" dirty="0"/>
              <a:t>The model is initialised as the diagram shows.</a:t>
            </a:r>
          </a:p>
          <a:p>
            <a:r>
              <a:rPr lang="en-GB" baseline="0" dirty="0"/>
              <a:t>Try setting the Recovery slider to about 8 in the first instance and watch the model.</a:t>
            </a:r>
          </a:p>
          <a:p>
            <a:endParaRPr lang="en-GB" baseline="0" dirty="0"/>
          </a:p>
          <a:p>
            <a:r>
              <a:rPr lang="en-GB" baseline="0" dirty="0"/>
              <a:t>We use red spheres to represent infected agents.</a:t>
            </a:r>
          </a:p>
          <a:p>
            <a:r>
              <a:rPr lang="en-GB" baseline="0" dirty="0"/>
              <a:t>When they collide with green agents the infection is passed on.</a:t>
            </a:r>
          </a:p>
          <a:p>
            <a:r>
              <a:rPr lang="en-GB" baseline="0" dirty="0"/>
              <a:t>But observe the infected agents – at some point they change back to green.</a:t>
            </a:r>
          </a:p>
          <a:p>
            <a:r>
              <a:rPr lang="en-GB" baseline="0" dirty="0"/>
              <a:t>They have recovered.</a:t>
            </a:r>
          </a:p>
          <a:p>
            <a:endParaRPr lang="en-GB" baseline="0" dirty="0"/>
          </a:p>
          <a:p>
            <a:r>
              <a:rPr lang="en-GB" baseline="0" dirty="0"/>
              <a:t>It would be nice if we could plot the number of infected agents, and observe the effect of altering the recovery rate.</a:t>
            </a:r>
          </a:p>
          <a:p>
            <a:endParaRPr lang="en-GB" baseline="0" dirty="0"/>
          </a:p>
          <a:p>
            <a:r>
              <a:rPr lang="en-GB" baseline="0" dirty="0"/>
              <a:t>We’ll do that later, but first let’s investigate how the model works.</a:t>
            </a:r>
          </a:p>
          <a:p>
            <a:r>
              <a:rPr lang="en-GB" baseline="0" dirty="0"/>
              <a:t>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a:t>
            </a:fld>
            <a:endParaRPr lang="en-GB"/>
          </a:p>
        </p:txBody>
      </p:sp>
    </p:spTree>
    <p:extLst>
      <p:ext uri="{BB962C8B-B14F-4D97-AF65-F5344CB8AC3E}">
        <p14:creationId xmlns:p14="http://schemas.microsoft.com/office/powerpoint/2010/main" val="41676212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Notice the tabs along the top.</a:t>
            </a:r>
          </a:p>
          <a:p>
            <a:r>
              <a:rPr lang="en-GB" dirty="0"/>
              <a:t>Select</a:t>
            </a:r>
            <a:r>
              <a:rPr lang="en-GB" baseline="0" dirty="0"/>
              <a:t> the info tab.</a:t>
            </a:r>
          </a:p>
          <a:p>
            <a:r>
              <a:rPr lang="en-GB" baseline="0" dirty="0"/>
              <a:t>Each model in the model library includes a comprehensive explanation.</a:t>
            </a:r>
          </a:p>
          <a:p>
            <a:r>
              <a:rPr lang="en-GB" baseline="0" dirty="0"/>
              <a:t>Scroll down and read the ‘things to notice’ and ‘things to try’.</a:t>
            </a:r>
          </a:p>
          <a:p>
            <a:endParaRPr lang="en-GB" baseline="0" dirty="0"/>
          </a:p>
          <a:p>
            <a:r>
              <a:rPr lang="en-GB" baseline="0" dirty="0"/>
              <a:t>These are excellent resources for children to explore.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30</a:t>
            </a:fld>
            <a:endParaRPr lang="en-GB"/>
          </a:p>
        </p:txBody>
      </p:sp>
    </p:spTree>
    <p:extLst>
      <p:ext uri="{BB962C8B-B14F-4D97-AF65-F5344CB8AC3E}">
        <p14:creationId xmlns:p14="http://schemas.microsoft.com/office/powerpoint/2010/main" val="233107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Finally, take a look at the code.</a:t>
            </a:r>
          </a:p>
          <a:p>
            <a:endParaRPr lang="en-GB" baseline="0" dirty="0"/>
          </a:p>
          <a:p>
            <a:r>
              <a:rPr lang="en-GB" baseline="0" dirty="0"/>
              <a:t>It should be easy to identify the similarities with the sort of block based code we have used in our models.</a:t>
            </a:r>
          </a:p>
          <a:p>
            <a:r>
              <a:rPr lang="en-GB" baseline="0" dirty="0"/>
              <a:t>(click)</a:t>
            </a:r>
          </a:p>
          <a:p>
            <a:r>
              <a:rPr lang="en-GB" baseline="0" dirty="0"/>
              <a:t>We have two breeds, sheep and wolves. These are subsets of a turtle object, and both have a variable energy.</a:t>
            </a:r>
          </a:p>
          <a:p>
            <a:r>
              <a:rPr lang="en-GB" baseline="0" dirty="0"/>
              <a:t>(click)</a:t>
            </a:r>
          </a:p>
          <a:p>
            <a:r>
              <a:rPr lang="en-GB" baseline="0" dirty="0"/>
              <a:t>When we create our sheep, as part of the setup procedure, the energy value is assigned.</a:t>
            </a:r>
          </a:p>
          <a:p>
            <a:r>
              <a:rPr lang="en-GB" baseline="0" dirty="0"/>
              <a:t>Can anyone explain how it is calculated?</a:t>
            </a:r>
          </a:p>
        </p:txBody>
      </p:sp>
      <p:sp>
        <p:nvSpPr>
          <p:cNvPr id="4" name="Slide Number Placeholder 3"/>
          <p:cNvSpPr>
            <a:spLocks noGrp="1"/>
          </p:cNvSpPr>
          <p:nvPr>
            <p:ph type="sldNum" sz="quarter" idx="10"/>
          </p:nvPr>
        </p:nvSpPr>
        <p:spPr/>
        <p:txBody>
          <a:bodyPr/>
          <a:lstStyle/>
          <a:p>
            <a:fld id="{D426D3B5-75D9-4B81-9605-012F6554737F}" type="slidenum">
              <a:rPr lang="en-GB" smtClean="0"/>
              <a:t>31</a:t>
            </a:fld>
            <a:endParaRPr lang="en-GB"/>
          </a:p>
        </p:txBody>
      </p:sp>
    </p:spTree>
    <p:extLst>
      <p:ext uri="{BB962C8B-B14F-4D97-AF65-F5344CB8AC3E}">
        <p14:creationId xmlns:p14="http://schemas.microsoft.com/office/powerpoint/2010/main" val="8756878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Scrolling below the Setup procedure, you see the main Go procedure.</a:t>
            </a:r>
          </a:p>
          <a:p>
            <a:endParaRPr lang="en-GB" baseline="0" dirty="0"/>
          </a:p>
          <a:p>
            <a:r>
              <a:rPr lang="en-GB" baseline="0" dirty="0"/>
              <a:t>Again, you could use this as an exercise in reading code as a group.</a:t>
            </a:r>
          </a:p>
          <a:p>
            <a:r>
              <a:rPr lang="en-GB" baseline="0" dirty="0"/>
              <a:t>Note how well commented and easy it is for children to understand, particularly if they have had experience with block based code.</a:t>
            </a:r>
          </a:p>
          <a:p>
            <a:r>
              <a:rPr lang="en-GB" baseline="0" dirty="0"/>
              <a:t>Notice also, how ‘uncluttered’ the main procedure is – another example of procedural abstraction.</a:t>
            </a:r>
          </a:p>
          <a:p>
            <a:r>
              <a:rPr lang="en-GB" baseline="0" dirty="0"/>
              <a:t>(click)</a:t>
            </a:r>
          </a:p>
          <a:p>
            <a:r>
              <a:rPr lang="en-GB" baseline="0" dirty="0"/>
              <a:t>The main ‘Run’ loop calls a series of procedures which are defined below it.</a:t>
            </a:r>
          </a:p>
          <a:p>
            <a:r>
              <a:rPr lang="en-GB" baseline="0" dirty="0"/>
              <a:t>Here the detail is spelt out, each action decomposing into a series of familiar steps.</a:t>
            </a:r>
          </a:p>
          <a:p>
            <a:r>
              <a:rPr lang="en-GB" baseline="0" dirty="0"/>
              <a:t>Again, ideal for assessing students ability to understand and interpret code.</a:t>
            </a:r>
          </a:p>
          <a:p>
            <a:endParaRPr lang="en-GB" baseline="0" dirty="0"/>
          </a:p>
        </p:txBody>
      </p:sp>
      <p:sp>
        <p:nvSpPr>
          <p:cNvPr id="4" name="Slide Number Placeholder 3"/>
          <p:cNvSpPr>
            <a:spLocks noGrp="1"/>
          </p:cNvSpPr>
          <p:nvPr>
            <p:ph type="sldNum" sz="quarter" idx="10"/>
          </p:nvPr>
        </p:nvSpPr>
        <p:spPr/>
        <p:txBody>
          <a:bodyPr/>
          <a:lstStyle/>
          <a:p>
            <a:fld id="{D426D3B5-75D9-4B81-9605-012F6554737F}" type="slidenum">
              <a:rPr lang="en-GB" smtClean="0"/>
              <a:t>32</a:t>
            </a:fld>
            <a:endParaRPr lang="en-GB"/>
          </a:p>
        </p:txBody>
      </p:sp>
    </p:spTree>
    <p:extLst>
      <p:ext uri="{BB962C8B-B14F-4D97-AF65-F5344CB8AC3E}">
        <p14:creationId xmlns:p14="http://schemas.microsoft.com/office/powerpoint/2010/main" val="38343484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 our pedagogy model?</a:t>
            </a:r>
          </a:p>
          <a:p>
            <a:r>
              <a:rPr lang="en-GB" dirty="0"/>
              <a:t>We’re still exploring models here, but by engaging with a text based equivalent model we’re deepening students understanding not only of how a model works, but how to analyse the simulation too.</a:t>
            </a:r>
          </a:p>
          <a:p>
            <a:r>
              <a:rPr lang="en-GB" baseline="0" dirty="0" err="1"/>
              <a:t>NetLogo</a:t>
            </a:r>
            <a:r>
              <a:rPr lang="en-GB" baseline="0" dirty="0"/>
              <a:t> offers options for a more thorough exploration than those available in </a:t>
            </a:r>
            <a:r>
              <a:rPr lang="en-GB" baseline="0" dirty="0" err="1"/>
              <a:t>StarLogo</a:t>
            </a:r>
            <a:r>
              <a:rPr lang="en-GB" baseline="0" dirty="0"/>
              <a:t>.</a:t>
            </a:r>
          </a:p>
          <a:p>
            <a:endParaRPr lang="en-GB" baseline="0" dirty="0"/>
          </a:p>
          <a:p>
            <a:r>
              <a:rPr lang="en-GB" baseline="0" dirty="0"/>
              <a:t>How many parameters interact in this model?</a:t>
            </a:r>
          </a:p>
          <a:p>
            <a:r>
              <a:rPr lang="en-GB" baseline="0" dirty="0"/>
              <a:t>There are 7 factors (or parameters) that can be altered to explore the behaviour of the simulation.</a:t>
            </a:r>
          </a:p>
          <a:p>
            <a:r>
              <a:rPr lang="en-GB" baseline="0" dirty="0"/>
              <a:t>Like before, with the Bridge Design model, we might want to keep some factors constant whilst we sweep through a series of values for another factor.</a:t>
            </a:r>
          </a:p>
          <a:p>
            <a:r>
              <a:rPr lang="en-GB" baseline="0" dirty="0"/>
              <a:t>(click)</a:t>
            </a:r>
          </a:p>
          <a:p>
            <a:r>
              <a:rPr lang="en-GB" baseline="0" dirty="0"/>
              <a:t>So to analyse our model we need to perform a parameter sweep.</a:t>
            </a:r>
          </a:p>
          <a:p>
            <a:r>
              <a:rPr lang="en-GB" baseline="0" dirty="0"/>
              <a:t>But for each group of settings, because this is a stochastic model involving randomness, we also need to run the model multiple times.</a:t>
            </a:r>
          </a:p>
          <a:p>
            <a:endParaRPr lang="en-GB" baseline="0" dirty="0"/>
          </a:p>
          <a:p>
            <a:r>
              <a:rPr lang="en-GB" baseline="0" dirty="0"/>
              <a:t>That is a lot of tests!</a:t>
            </a:r>
          </a:p>
          <a:p>
            <a:r>
              <a:rPr lang="en-GB" baseline="0" dirty="0"/>
              <a:t>Like we suggested with </a:t>
            </a:r>
            <a:r>
              <a:rPr lang="en-GB" baseline="0" dirty="0" err="1"/>
              <a:t>StarLogo</a:t>
            </a:r>
            <a:r>
              <a:rPr lang="en-GB" baseline="0" dirty="0"/>
              <a:t>, we could approach this as a group task, but </a:t>
            </a:r>
            <a:r>
              <a:rPr lang="en-GB" baseline="0" dirty="0" err="1"/>
              <a:t>NetLogo</a:t>
            </a:r>
            <a:r>
              <a:rPr lang="en-GB" baseline="0" dirty="0"/>
              <a:t> has a wonderful tool to help us.</a:t>
            </a:r>
          </a:p>
          <a:p>
            <a:r>
              <a:rPr lang="en-GB" baseline="0" dirty="0"/>
              <a:t>(click)</a:t>
            </a:r>
          </a:p>
          <a:p>
            <a:r>
              <a:rPr lang="en-GB" baseline="0" dirty="0"/>
              <a:t>It’s called behaviour space, and is accessed from the Tools menu.</a:t>
            </a:r>
          </a:p>
          <a:p>
            <a:endParaRPr lang="en-GB" baseline="0" dirty="0"/>
          </a:p>
          <a:p>
            <a:r>
              <a:rPr lang="en-GB" baseline="0" dirty="0"/>
              <a:t>Instructions for setting up behaviour space and a sample spreadsheet output are also included in the resources.</a:t>
            </a:r>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33</a:t>
            </a:fld>
            <a:endParaRPr lang="en-GB"/>
          </a:p>
        </p:txBody>
      </p:sp>
    </p:spTree>
    <p:extLst>
      <p:ext uri="{BB962C8B-B14F-4D97-AF65-F5344CB8AC3E}">
        <p14:creationId xmlns:p14="http://schemas.microsoft.com/office/powerpoint/2010/main" val="745563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Select the new option and the dialogue window opens.</a:t>
            </a:r>
          </a:p>
        </p:txBody>
      </p:sp>
      <p:sp>
        <p:nvSpPr>
          <p:cNvPr id="4" name="Slide Number Placeholder 3"/>
          <p:cNvSpPr>
            <a:spLocks noGrp="1"/>
          </p:cNvSpPr>
          <p:nvPr>
            <p:ph type="sldNum" sz="quarter" idx="10"/>
          </p:nvPr>
        </p:nvSpPr>
        <p:spPr/>
        <p:txBody>
          <a:bodyPr/>
          <a:lstStyle/>
          <a:p>
            <a:fld id="{D426D3B5-75D9-4B81-9605-012F6554737F}" type="slidenum">
              <a:rPr lang="en-GB" smtClean="0"/>
              <a:t>34</a:t>
            </a:fld>
            <a:endParaRPr lang="en-GB"/>
          </a:p>
        </p:txBody>
      </p:sp>
    </p:spTree>
    <p:extLst>
      <p:ext uri="{BB962C8B-B14F-4D97-AF65-F5344CB8AC3E}">
        <p14:creationId xmlns:p14="http://schemas.microsoft.com/office/powerpoint/2010/main" val="37768960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a:t>
            </a:r>
            <a:r>
              <a:rPr lang="en-GB" baseline="0" dirty="0"/>
              <a:t> your</a:t>
            </a:r>
            <a:r>
              <a:rPr lang="en-GB" dirty="0"/>
              <a:t> experiment a name, then look carefully at the variables list.</a:t>
            </a:r>
          </a:p>
          <a:p>
            <a:endParaRPr lang="en-GB" dirty="0"/>
          </a:p>
          <a:p>
            <a:r>
              <a:rPr lang="en-GB" dirty="0"/>
              <a:t>Let’s investigate the impact</a:t>
            </a:r>
            <a:r>
              <a:rPr lang="en-GB" baseline="0" dirty="0"/>
              <a:t> of faster grass growth on our sheep population.</a:t>
            </a:r>
          </a:p>
          <a:p>
            <a:endParaRPr lang="en-GB" baseline="0" dirty="0"/>
          </a:p>
          <a:p>
            <a:r>
              <a:rPr lang="en-GB" baseline="0" dirty="0"/>
              <a:t>To do that we will first need to turn the grass on, so set “grass?” to true</a:t>
            </a:r>
          </a:p>
          <a:p>
            <a:endParaRPr lang="en-GB" baseline="0" dirty="0"/>
          </a:p>
          <a:p>
            <a:r>
              <a:rPr lang="en-GB" baseline="0" dirty="0"/>
              <a:t>To do this we might want to run the model at various rates of growth.</a:t>
            </a:r>
          </a:p>
          <a:p>
            <a:r>
              <a:rPr lang="en-GB" baseline="0" dirty="0"/>
              <a:t>Instead of a fixed rate of 30, lets try various rates. Replace 30 with the expression shown [0 20 100] (click). </a:t>
            </a:r>
          </a:p>
          <a:p>
            <a:r>
              <a:rPr lang="en-GB" baseline="0" dirty="0"/>
              <a:t>Note the extra brackets and three numbers separated by spaces. (click)</a:t>
            </a:r>
          </a:p>
          <a:p>
            <a:r>
              <a:rPr lang="en-GB" baseline="0" dirty="0"/>
              <a:t>These denote the lower and upper bounds and the increment.</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35</a:t>
            </a:fld>
            <a:endParaRPr lang="en-GB"/>
          </a:p>
        </p:txBody>
      </p:sp>
    </p:spTree>
    <p:extLst>
      <p:ext uri="{BB962C8B-B14F-4D97-AF65-F5344CB8AC3E}">
        <p14:creationId xmlns:p14="http://schemas.microsoft.com/office/powerpoint/2010/main" val="2965807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a:t>
            </a:r>
            <a:r>
              <a:rPr lang="en-GB" baseline="0" dirty="0"/>
              <a:t> your</a:t>
            </a:r>
            <a:r>
              <a:rPr lang="en-GB" dirty="0"/>
              <a:t> experiment a name, then look carefully at the variables list.</a:t>
            </a:r>
          </a:p>
          <a:p>
            <a:endParaRPr lang="en-GB" dirty="0"/>
          </a:p>
          <a:p>
            <a:r>
              <a:rPr lang="en-GB" dirty="0"/>
              <a:t>Let’s investigate the impact</a:t>
            </a:r>
            <a:r>
              <a:rPr lang="en-GB" baseline="0" dirty="0"/>
              <a:t> of faster grass growth on our sheep population.</a:t>
            </a:r>
          </a:p>
          <a:p>
            <a:endParaRPr lang="en-GB" baseline="0" dirty="0"/>
          </a:p>
          <a:p>
            <a:r>
              <a:rPr lang="en-GB" baseline="0" dirty="0"/>
              <a:t>To do this we might want to run the model at various rates of growth.</a:t>
            </a:r>
          </a:p>
          <a:p>
            <a:r>
              <a:rPr lang="en-GB" baseline="0" dirty="0"/>
              <a:t>Instead of a fixed rate of 30, lets try various rates. Replace 30 with the expression shown [0 20 100] (click). </a:t>
            </a:r>
          </a:p>
          <a:p>
            <a:r>
              <a:rPr lang="en-GB" baseline="0" dirty="0"/>
              <a:t>Note the extra brackets and three numbers separated by spaces. (click)</a:t>
            </a:r>
          </a:p>
          <a:p>
            <a:r>
              <a:rPr lang="en-GB" baseline="0" dirty="0"/>
              <a:t>These denote the lower and upper bounds and the increment.</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36</a:t>
            </a:fld>
            <a:endParaRPr lang="en-GB"/>
          </a:p>
        </p:txBody>
      </p:sp>
    </p:spTree>
    <p:extLst>
      <p:ext uri="{BB962C8B-B14F-4D97-AF65-F5344CB8AC3E}">
        <p14:creationId xmlns:p14="http://schemas.microsoft.com/office/powerpoint/2010/main" val="41013201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Scroll</a:t>
            </a:r>
            <a:r>
              <a:rPr lang="en-GB" baseline="0" dirty="0"/>
              <a:t> down the variable list and locate “initial-number-sheep”.</a:t>
            </a:r>
          </a:p>
          <a:p>
            <a:r>
              <a:rPr lang="en-GB" baseline="0" dirty="0"/>
              <a:t>This is currently set to 100.</a:t>
            </a:r>
          </a:p>
          <a:p>
            <a:r>
              <a:rPr lang="en-GB" baseline="0" dirty="0"/>
              <a:t>(click)</a:t>
            </a:r>
          </a:p>
          <a:p>
            <a:r>
              <a:rPr lang="en-GB" baseline="0" dirty="0"/>
              <a:t>Rather than a fixed population of sheep, we might want to investigate the impact of the grass change on several populations.</a:t>
            </a:r>
          </a:p>
          <a:p>
            <a:r>
              <a:rPr lang="en-GB" baseline="0" dirty="0"/>
              <a:t>Here we have set it to try starting populations of 50, 100 and 150.</a:t>
            </a:r>
          </a:p>
          <a:p>
            <a:r>
              <a:rPr lang="en-GB" baseline="0" dirty="0"/>
              <a:t>Note here that discrete values are simply separated by spaces, without any brackets.</a:t>
            </a:r>
          </a:p>
          <a:p>
            <a:endParaRPr lang="en-GB" baseline="0" dirty="0"/>
          </a:p>
          <a:p>
            <a:r>
              <a:rPr lang="en-GB" baseline="0" dirty="0"/>
              <a:t>So we now have 3 initial sheep populations, each being run in a simulation with 6 different rates of grass growth.</a:t>
            </a:r>
          </a:p>
          <a:p>
            <a:endParaRPr lang="en-GB" baseline="0" dirty="0"/>
          </a:p>
          <a:p>
            <a:r>
              <a:rPr lang="en-GB" baseline="0" dirty="0"/>
              <a:t>There is one other factor still to consider.</a:t>
            </a:r>
          </a:p>
          <a:p>
            <a:r>
              <a:rPr lang="en-GB" baseline="0" dirty="0"/>
              <a:t>Because our model involves random elements we need to run each simulation several times.</a:t>
            </a:r>
          </a:p>
          <a:p>
            <a:r>
              <a:rPr lang="en-GB" baseline="0" dirty="0"/>
              <a:t>Let’s change the ‘Repetitions’ to 5</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37</a:t>
            </a:fld>
            <a:endParaRPr lang="en-GB"/>
          </a:p>
        </p:txBody>
      </p:sp>
    </p:spTree>
    <p:extLst>
      <p:ext uri="{BB962C8B-B14F-4D97-AF65-F5344CB8AC3E}">
        <p14:creationId xmlns:p14="http://schemas.microsoft.com/office/powerpoint/2010/main" val="24372820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a:t>
            </a:r>
            <a:r>
              <a:rPr lang="en-GB" baseline="0" dirty="0"/>
              <a:t> the parameters for the simulations set, we can consider what we want reported.</a:t>
            </a:r>
          </a:p>
          <a:p>
            <a:r>
              <a:rPr lang="en-GB" baseline="0" dirty="0"/>
              <a:t>(click)</a:t>
            </a:r>
          </a:p>
          <a:p>
            <a:r>
              <a:rPr lang="en-GB" baseline="0" dirty="0"/>
              <a:t>The default is turtles, but we want the count of the sheep breed.</a:t>
            </a:r>
          </a:p>
          <a:p>
            <a:r>
              <a:rPr lang="en-GB" baseline="0" dirty="0"/>
              <a:t>It is probably worthwhile to have a count of the wolves too.</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38</a:t>
            </a:fld>
            <a:endParaRPr lang="en-GB"/>
          </a:p>
        </p:txBody>
      </p:sp>
    </p:spTree>
    <p:extLst>
      <p:ext uri="{BB962C8B-B14F-4D97-AF65-F5344CB8AC3E}">
        <p14:creationId xmlns:p14="http://schemas.microsoft.com/office/powerpoint/2010/main" val="1440253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default setting for behaviour space is to measure runs at every step, rather than just at the end.</a:t>
            </a:r>
          </a:p>
          <a:p>
            <a:r>
              <a:rPr lang="en-GB" baseline="0" dirty="0"/>
              <a:t>We’ll leave that so you can see the effect, but if you had long model runs or to simplify the volume of data you may wish to just report the values at the end.</a:t>
            </a:r>
          </a:p>
          <a:p>
            <a:endParaRPr lang="en-GB" baseline="0" dirty="0"/>
          </a:p>
          <a:p>
            <a:r>
              <a:rPr lang="en-GB" baseline="0" dirty="0"/>
              <a:t>Below this we can specify the procedures to call for setup, and run. In our case, the model uses just ‘setup’ and ‘go’.</a:t>
            </a:r>
          </a:p>
          <a:p>
            <a:endParaRPr lang="en-GB" baseline="0" dirty="0"/>
          </a:p>
          <a:p>
            <a:r>
              <a:rPr lang="en-GB" baseline="0" dirty="0"/>
              <a:t>The ’Stop condition’ allows us to run models until certain conditions are met.</a:t>
            </a:r>
          </a:p>
          <a:p>
            <a:r>
              <a:rPr lang="en-GB" baseline="0" dirty="0"/>
              <a:t>In our case, we want to run each simulation for a certain amount of time, but if our breeds become extinct before that, there is little point continuing. </a:t>
            </a:r>
          </a:p>
          <a:p>
            <a:r>
              <a:rPr lang="en-GB" baseline="0" dirty="0"/>
              <a:t>(click)</a:t>
            </a:r>
          </a:p>
          <a:p>
            <a:r>
              <a:rPr lang="en-GB" baseline="0" dirty="0"/>
              <a:t>So to demonstrate this capability, let us put in the condition “not any? turtles”.</a:t>
            </a:r>
          </a:p>
          <a:p>
            <a:endParaRPr lang="en-GB" baseline="0" dirty="0"/>
          </a:p>
          <a:p>
            <a:r>
              <a:rPr lang="en-GB" baseline="0" dirty="0"/>
              <a:t>There is another option to specify any procedures to run after the simulation has finished – the Final commands.</a:t>
            </a:r>
          </a:p>
          <a:p>
            <a:r>
              <a:rPr lang="en-GB" baseline="0" dirty="0"/>
              <a:t>We have no need for that.</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39</a:t>
            </a:fld>
            <a:endParaRPr lang="en-GB"/>
          </a:p>
        </p:txBody>
      </p:sp>
    </p:spTree>
    <p:extLst>
      <p:ext uri="{BB962C8B-B14F-4D97-AF65-F5344CB8AC3E}">
        <p14:creationId xmlns:p14="http://schemas.microsoft.com/office/powerpoint/2010/main" val="504498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model is quite simple – we should already be familiar with all the commands used.</a:t>
            </a:r>
          </a:p>
          <a:p>
            <a:r>
              <a:rPr lang="en-GB" baseline="0" dirty="0"/>
              <a:t>Again, reading the code and explaining it can be a good class exercise.</a:t>
            </a:r>
          </a:p>
          <a:p>
            <a:r>
              <a:rPr lang="en-GB" baseline="0" dirty="0"/>
              <a:t>The Setup procedure creates and scatters our ‘turtles’.</a:t>
            </a:r>
          </a:p>
          <a:p>
            <a:r>
              <a:rPr lang="en-GB" baseline="0" dirty="0"/>
              <a:t>We’ve edited the breed, so it uses a sphere for the image, and we set those to green.</a:t>
            </a:r>
          </a:p>
          <a:p>
            <a:r>
              <a:rPr lang="en-GB" baseline="0" dirty="0"/>
              <a:t>(click)</a:t>
            </a:r>
          </a:p>
          <a:p>
            <a:r>
              <a:rPr lang="en-GB" baseline="0" dirty="0"/>
              <a:t>To seed the infection we generate a random number for each agent, and if it is less than or equal to 10, we set it’s colour to red, indicating it is infected.</a:t>
            </a:r>
          </a:p>
          <a:p>
            <a:r>
              <a:rPr lang="en-GB" baseline="0" dirty="0"/>
              <a:t>So roughly 10% of the population will start infected – though the exact number is unknown.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a:t>
            </a:fld>
            <a:endParaRPr lang="en-GB"/>
          </a:p>
        </p:txBody>
      </p:sp>
    </p:spTree>
    <p:extLst>
      <p:ext uri="{BB962C8B-B14F-4D97-AF65-F5344CB8AC3E}">
        <p14:creationId xmlns:p14="http://schemas.microsoft.com/office/powerpoint/2010/main" val="42568520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final task</a:t>
            </a:r>
            <a:r>
              <a:rPr lang="en-GB" baseline="0" dirty="0"/>
              <a:t> is to specify how long we want the simulation to run for.</a:t>
            </a:r>
          </a:p>
          <a:p>
            <a:r>
              <a:rPr lang="en-GB" baseline="0" dirty="0"/>
              <a:t>We’ll set it for 1000.</a:t>
            </a:r>
          </a:p>
          <a:p>
            <a:endParaRPr lang="en-GB" baseline="0" dirty="0"/>
          </a:p>
          <a:p>
            <a:r>
              <a:rPr lang="en-GB" baseline="0" dirty="0"/>
              <a:t>If you wish your simulation to run until a stop condition is met, this value can be left at 0.</a:t>
            </a:r>
          </a:p>
          <a:p>
            <a:r>
              <a:rPr lang="en-GB" baseline="0" dirty="0"/>
              <a:t>However, even if you wish your simulation to be controlled by a condition, rather than a set time, if there is a chance it may never meet the condition, it is wise to specify a final time limit.</a:t>
            </a:r>
          </a:p>
          <a:p>
            <a:endParaRPr lang="en-GB" baseline="0" dirty="0"/>
          </a:p>
          <a:p>
            <a:r>
              <a:rPr lang="en-GB" baseline="0" dirty="0"/>
              <a:t>When we select OK, our </a:t>
            </a:r>
            <a:r>
              <a:rPr lang="en-GB" baseline="0" dirty="0" err="1"/>
              <a:t>Behavior</a:t>
            </a:r>
            <a:r>
              <a:rPr lang="en-GB" baseline="0" dirty="0"/>
              <a:t> Space window lists the experiment(s) we have configured and the number of runs required.</a:t>
            </a:r>
          </a:p>
        </p:txBody>
      </p:sp>
      <p:sp>
        <p:nvSpPr>
          <p:cNvPr id="4" name="Slide Number Placeholder 3"/>
          <p:cNvSpPr>
            <a:spLocks noGrp="1"/>
          </p:cNvSpPr>
          <p:nvPr>
            <p:ph type="sldNum" sz="quarter" idx="10"/>
          </p:nvPr>
        </p:nvSpPr>
        <p:spPr/>
        <p:txBody>
          <a:bodyPr/>
          <a:lstStyle/>
          <a:p>
            <a:fld id="{D426D3B5-75D9-4B81-9605-012F6554737F}" type="slidenum">
              <a:rPr lang="en-GB" smtClean="0"/>
              <a:t>40</a:t>
            </a:fld>
            <a:endParaRPr lang="en-GB"/>
          </a:p>
        </p:txBody>
      </p:sp>
    </p:spTree>
    <p:extLst>
      <p:ext uri="{BB962C8B-B14F-4D97-AF65-F5344CB8AC3E}">
        <p14:creationId xmlns:p14="http://schemas.microsoft.com/office/powerpoint/2010/main" val="21271880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When we hit Run, we are given the choice of output formats.</a:t>
            </a:r>
          </a:p>
          <a:p>
            <a:r>
              <a:rPr lang="en-GB" baseline="0" dirty="0"/>
              <a:t>Selecting Spreadsheet allows the data to be saved as a comma separated by value file.</a:t>
            </a:r>
          </a:p>
          <a:p>
            <a:endParaRPr lang="en-GB" baseline="0" dirty="0"/>
          </a:p>
          <a:p>
            <a:r>
              <a:rPr lang="en-GB" baseline="0" dirty="0"/>
              <a:t>For efficiency and speed, several runs can be made in parallel – the default number being determined by the number of cores in the processor.</a:t>
            </a:r>
          </a:p>
          <a:p>
            <a:endParaRPr lang="en-GB" baseline="0" dirty="0"/>
          </a:p>
          <a:p>
            <a:r>
              <a:rPr lang="en-GB" baseline="0" dirty="0"/>
              <a:t>Finally decide where you wish to save the file, and add a .csv extension.</a:t>
            </a:r>
          </a:p>
          <a:p>
            <a:r>
              <a:rPr lang="en-GB" baseline="0" dirty="0"/>
              <a:t>(click)</a:t>
            </a:r>
          </a:p>
          <a:p>
            <a:r>
              <a:rPr lang="en-GB" baseline="0" dirty="0"/>
              <a:t>Behaviour Space will now run all the simulations automatically.</a:t>
            </a:r>
          </a:p>
          <a:p>
            <a:r>
              <a:rPr lang="en-GB" baseline="0" dirty="0"/>
              <a:t>Note that you can increase the speed, as well as observe one of the runs currently taking place.</a:t>
            </a:r>
          </a:p>
          <a:p>
            <a:endParaRPr lang="en-GB" baseline="0" dirty="0"/>
          </a:p>
          <a:p>
            <a:r>
              <a:rPr lang="en-GB" baseline="0" dirty="0"/>
              <a:t>Observing the runs can stimulate discussion.</a:t>
            </a:r>
          </a:p>
          <a:p>
            <a:r>
              <a:rPr lang="en-GB" baseline="0" dirty="0"/>
              <a:t>With a grass-regrowth-time of 0, this run has resulted in sheep dying out and the population of wolves is falling dramatically.</a:t>
            </a:r>
          </a:p>
          <a:p>
            <a:r>
              <a:rPr lang="en-GB" baseline="0" dirty="0"/>
              <a:t>Why might that be the case?</a:t>
            </a:r>
          </a:p>
        </p:txBody>
      </p:sp>
      <p:sp>
        <p:nvSpPr>
          <p:cNvPr id="4" name="Slide Number Placeholder 3"/>
          <p:cNvSpPr>
            <a:spLocks noGrp="1"/>
          </p:cNvSpPr>
          <p:nvPr>
            <p:ph type="sldNum" sz="quarter" idx="10"/>
          </p:nvPr>
        </p:nvSpPr>
        <p:spPr/>
        <p:txBody>
          <a:bodyPr/>
          <a:lstStyle/>
          <a:p>
            <a:fld id="{D426D3B5-75D9-4B81-9605-012F6554737F}" type="slidenum">
              <a:rPr lang="en-GB" smtClean="0"/>
              <a:t>41</a:t>
            </a:fld>
            <a:endParaRPr lang="en-GB"/>
          </a:p>
        </p:txBody>
      </p:sp>
    </p:spTree>
    <p:extLst>
      <p:ext uri="{BB962C8B-B14F-4D97-AF65-F5344CB8AC3E}">
        <p14:creationId xmlns:p14="http://schemas.microsoft.com/office/powerpoint/2010/main" val="24534616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In this run, we seem to have a more stable eco-system.</a:t>
            </a:r>
          </a:p>
          <a:p>
            <a:r>
              <a:rPr lang="en-GB" baseline="0" dirty="0"/>
              <a:t>You can see the settings – a grass-regrowth-time of 20.</a:t>
            </a:r>
          </a:p>
          <a:p>
            <a:r>
              <a:rPr lang="en-GB" baseline="0" dirty="0"/>
              <a:t>(click)</a:t>
            </a:r>
          </a:p>
          <a:p>
            <a:r>
              <a:rPr lang="en-GB" baseline="0" dirty="0"/>
              <a:t>With a longer regrowth time – 100 (this is run 85 of 90) we see a very different pattern.</a:t>
            </a:r>
          </a:p>
          <a:p>
            <a:r>
              <a:rPr lang="en-GB" baseline="0" dirty="0"/>
              <a:t>This time the wolves have died out and the sheep population is oscillating.</a:t>
            </a:r>
          </a:p>
          <a:p>
            <a:endParaRPr lang="en-GB" baseline="0" dirty="0"/>
          </a:p>
          <a:p>
            <a:r>
              <a:rPr lang="en-GB" baseline="0" dirty="0"/>
              <a:t>So just the facility to run a series of simulations automatically can help stimulate further questions.</a:t>
            </a:r>
          </a:p>
          <a:p>
            <a:r>
              <a:rPr lang="en-GB" baseline="0" dirty="0"/>
              <a:t>Hopefully students will be motivated to analyse the spreadsheet data more thoroughly.</a:t>
            </a:r>
          </a:p>
          <a:p>
            <a:endParaRPr lang="en-GB" baseline="0" dirty="0"/>
          </a:p>
        </p:txBody>
      </p:sp>
      <p:sp>
        <p:nvSpPr>
          <p:cNvPr id="4" name="Slide Number Placeholder 3"/>
          <p:cNvSpPr>
            <a:spLocks noGrp="1"/>
          </p:cNvSpPr>
          <p:nvPr>
            <p:ph type="sldNum" sz="quarter" idx="10"/>
          </p:nvPr>
        </p:nvSpPr>
        <p:spPr/>
        <p:txBody>
          <a:bodyPr/>
          <a:lstStyle/>
          <a:p>
            <a:fld id="{D426D3B5-75D9-4B81-9605-012F6554737F}" type="slidenum">
              <a:rPr lang="en-GB" smtClean="0"/>
              <a:t>42</a:t>
            </a:fld>
            <a:endParaRPr lang="en-GB"/>
          </a:p>
        </p:txBody>
      </p:sp>
    </p:spTree>
    <p:extLst>
      <p:ext uri="{BB962C8B-B14F-4D97-AF65-F5344CB8AC3E}">
        <p14:creationId xmlns:p14="http://schemas.microsoft.com/office/powerpoint/2010/main" val="20860210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here is the data captured in the csv file,</a:t>
            </a:r>
            <a:r>
              <a:rPr lang="en-GB" baseline="0" dirty="0"/>
              <a:t> opened in Excel.</a:t>
            </a:r>
          </a:p>
          <a:p>
            <a:endParaRPr lang="en-GB" baseline="0" dirty="0"/>
          </a:p>
          <a:p>
            <a:r>
              <a:rPr lang="en-GB" baseline="0" dirty="0"/>
              <a:t>The first thing you’ll notice about the spreadsheet is that it is huge!</a:t>
            </a:r>
          </a:p>
          <a:p>
            <a:r>
              <a:rPr lang="en-GB" baseline="0" dirty="0"/>
              <a:t>Making sense of a large data set is part of the challenge for students.</a:t>
            </a:r>
          </a:p>
          <a:p>
            <a:endParaRPr lang="en-GB" baseline="0" dirty="0"/>
          </a:p>
          <a:p>
            <a:r>
              <a:rPr lang="en-GB" baseline="0" dirty="0"/>
              <a:t>Let’s spend a moment unpicking it.</a:t>
            </a:r>
          </a:p>
          <a:p>
            <a:r>
              <a:rPr lang="en-GB" baseline="0" dirty="0"/>
              <a:t>(click)</a:t>
            </a:r>
          </a:p>
          <a:p>
            <a:r>
              <a:rPr lang="en-GB" baseline="0" dirty="0"/>
              <a:t>The first six rows give details of the experiment: the model used, the date and the size of the world.</a:t>
            </a:r>
          </a:p>
          <a:p>
            <a:r>
              <a:rPr lang="en-GB" baseline="0" dirty="0"/>
              <a:t>That’s what the min and max x and y co-ordinates indicate.</a:t>
            </a:r>
          </a:p>
          <a:p>
            <a:endParaRPr lang="en-GB" baseline="0" dirty="0"/>
          </a:p>
          <a:p>
            <a:r>
              <a:rPr lang="en-GB" baseline="0" dirty="0"/>
              <a:t>(click)</a:t>
            </a:r>
          </a:p>
          <a:p>
            <a:r>
              <a:rPr lang="en-GB" baseline="0" dirty="0"/>
              <a:t>Rows 7 to 16 list the starting parameters for each run.</a:t>
            </a:r>
          </a:p>
          <a:p>
            <a:r>
              <a:rPr lang="en-GB" baseline="0" dirty="0"/>
              <a:t>Check understanding by asking what the grass regrowth time is for run 3?</a:t>
            </a:r>
          </a:p>
          <a:p>
            <a:r>
              <a:rPr lang="en-GB" baseline="0" dirty="0"/>
              <a:t>What is the initial number of wolves and sheep for the first runs?</a:t>
            </a:r>
          </a:p>
          <a:p>
            <a:endParaRPr lang="en-GB" baseline="0" dirty="0"/>
          </a:p>
          <a:p>
            <a:r>
              <a:rPr lang="en-GB" baseline="0" dirty="0"/>
              <a:t>(click)</a:t>
            </a:r>
          </a:p>
          <a:p>
            <a:r>
              <a:rPr lang="en-GB" baseline="0" dirty="0"/>
              <a:t>Rows 17 to 22report the final results from each run for the things we specified – in this case number of sheep and wolves.</a:t>
            </a:r>
          </a:p>
          <a:p>
            <a:r>
              <a:rPr lang="en-GB" baseline="0" dirty="0"/>
              <a:t>It also reports the minimum and maximum values achieved in each run and the mean.</a:t>
            </a:r>
          </a:p>
          <a:p>
            <a:r>
              <a:rPr lang="en-GB" baseline="0" dirty="0"/>
              <a:t>Finally the number of steps the simulation took is recorded.</a:t>
            </a:r>
          </a:p>
          <a:p>
            <a:r>
              <a:rPr lang="en-GB" baseline="0" dirty="0"/>
              <a:t>Question – we set our simulation to run for 1000 steps, why has this not happened in the runs displayed?</a:t>
            </a:r>
          </a:p>
          <a:p>
            <a:endParaRPr lang="en-GB" baseline="0" dirty="0"/>
          </a:p>
          <a:p>
            <a:r>
              <a:rPr lang="en-GB" baseline="0" dirty="0"/>
              <a:t>(click)</a:t>
            </a:r>
          </a:p>
          <a:p>
            <a:r>
              <a:rPr lang="en-GB" baseline="0" dirty="0"/>
              <a:t>Finally, point out to students that there will be several columns recording data for each run.</a:t>
            </a:r>
          </a:p>
          <a:p>
            <a:r>
              <a:rPr lang="en-GB" baseline="0" dirty="0"/>
              <a:t>Although the starting parameters are only stated once, there will be a column for each element we specified reporting on.</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43</a:t>
            </a:fld>
            <a:endParaRPr lang="en-GB"/>
          </a:p>
        </p:txBody>
      </p:sp>
    </p:spTree>
    <p:extLst>
      <p:ext uri="{BB962C8B-B14F-4D97-AF65-F5344CB8AC3E}">
        <p14:creationId xmlns:p14="http://schemas.microsoft.com/office/powerpoint/2010/main" val="42464587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a:t>
            </a:r>
            <a:r>
              <a:rPr lang="en-GB" baseline="0" dirty="0"/>
              <a:t> you scroll down, the count for each animal is recorded for every step of the simulation.</a:t>
            </a:r>
          </a:p>
          <a:p>
            <a:endParaRPr lang="en-GB" baseline="0" dirty="0"/>
          </a:p>
          <a:p>
            <a:r>
              <a:rPr lang="en-GB" baseline="0" dirty="0"/>
              <a:t>We could go on, but the point is to highlight the possibilities this offers for students to engage in systematic analysis.</a:t>
            </a:r>
          </a:p>
        </p:txBody>
      </p:sp>
      <p:sp>
        <p:nvSpPr>
          <p:cNvPr id="4" name="Slide Number Placeholder 3"/>
          <p:cNvSpPr>
            <a:spLocks noGrp="1"/>
          </p:cNvSpPr>
          <p:nvPr>
            <p:ph type="sldNum" sz="quarter" idx="10"/>
          </p:nvPr>
        </p:nvSpPr>
        <p:spPr/>
        <p:txBody>
          <a:bodyPr/>
          <a:lstStyle/>
          <a:p>
            <a:fld id="{D426D3B5-75D9-4B81-9605-012F6554737F}" type="slidenum">
              <a:rPr lang="en-GB" smtClean="0"/>
              <a:t>44</a:t>
            </a:fld>
            <a:endParaRPr lang="en-GB"/>
          </a:p>
        </p:txBody>
      </p:sp>
    </p:spTree>
    <p:extLst>
      <p:ext uri="{BB962C8B-B14F-4D97-AF65-F5344CB8AC3E}">
        <p14:creationId xmlns:p14="http://schemas.microsoft.com/office/powerpoint/2010/main" val="22382790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We could go on, but the point is to highlight the possibilities this offers for students to engage in systematic analysis.</a:t>
            </a:r>
          </a:p>
          <a:p>
            <a:r>
              <a:rPr lang="en-GB" baseline="0" dirty="0"/>
              <a:t>Once the data is in Excel, there are many more facilities for charting the data.</a:t>
            </a:r>
          </a:p>
          <a:p>
            <a:endParaRPr lang="en-GB" baseline="0" dirty="0"/>
          </a:p>
          <a:p>
            <a:r>
              <a:rPr lang="en-GB" baseline="0" dirty="0"/>
              <a:t>Running simulations in </a:t>
            </a:r>
            <a:r>
              <a:rPr lang="en-GB" baseline="0" dirty="0" err="1"/>
              <a:t>NetLogo</a:t>
            </a:r>
            <a:r>
              <a:rPr lang="en-GB" baseline="0" dirty="0"/>
              <a:t>, analysing the data in Excel and creating a summary report, whether written, oral or a multimedia report offers lots of scope for satisfying another element in the National Curriculum.</a:t>
            </a:r>
          </a:p>
          <a:p>
            <a:endParaRPr lang="en-GB" baseline="0" dirty="0"/>
          </a:p>
          <a:p>
            <a:r>
              <a:rPr lang="en-GB" baseline="0" dirty="0"/>
              <a:t>More importantly, given the wide variety of models available, there are lots of possibilities for tying this work to that done in other departments, principally science.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45</a:t>
            </a:fld>
            <a:endParaRPr lang="en-GB"/>
          </a:p>
        </p:txBody>
      </p:sp>
    </p:spTree>
    <p:extLst>
      <p:ext uri="{BB962C8B-B14F-4D97-AF65-F5344CB8AC3E}">
        <p14:creationId xmlns:p14="http://schemas.microsoft.com/office/powerpoint/2010/main" val="28898295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Back</a:t>
            </a:r>
            <a:r>
              <a:rPr lang="en-GB" baseline="0" dirty="0"/>
              <a:t> to our pedagogical framework.</a:t>
            </a:r>
          </a:p>
          <a:p>
            <a:r>
              <a:rPr lang="en-GB" baseline="0" dirty="0"/>
              <a:t>We’ve spent a lot of time exploring ‘computational abstractions’ to get a good insight into what makes a model work.</a:t>
            </a:r>
          </a:p>
          <a:p>
            <a:r>
              <a:rPr lang="en-GB" baseline="0" dirty="0"/>
              <a:t>We’ve introduced several models that simulate real world systems at an ‘ideas’ level.</a:t>
            </a:r>
          </a:p>
          <a:p>
            <a:r>
              <a:rPr lang="en-GB" baseline="0" dirty="0"/>
              <a:t>Models such as these are ripe for evaluation and improvement.</a:t>
            </a:r>
          </a:p>
          <a:p>
            <a:endParaRPr lang="en-GB" baseline="0" dirty="0"/>
          </a:p>
          <a:p>
            <a:r>
              <a:rPr lang="en-GB" baseline="0" dirty="0"/>
              <a:t>But we should now be in a position to build a model almost from first principles.</a:t>
            </a:r>
          </a:p>
          <a:p>
            <a:r>
              <a:rPr lang="en-GB" baseline="0" dirty="0"/>
              <a:t>That is the final focus of the session.</a:t>
            </a:r>
          </a:p>
          <a:p>
            <a:r>
              <a:rPr lang="en-GB" baseline="0" dirty="0"/>
              <a:t>Before that though, let’s spend a moment considering the possibilities of action research.</a:t>
            </a:r>
          </a:p>
        </p:txBody>
      </p:sp>
      <p:sp>
        <p:nvSpPr>
          <p:cNvPr id="4" name="Slide Number Placeholder 3"/>
          <p:cNvSpPr>
            <a:spLocks noGrp="1"/>
          </p:cNvSpPr>
          <p:nvPr>
            <p:ph type="sldNum" sz="quarter" idx="10"/>
          </p:nvPr>
        </p:nvSpPr>
        <p:spPr/>
        <p:txBody>
          <a:bodyPr/>
          <a:lstStyle/>
          <a:p>
            <a:fld id="{D426D3B5-75D9-4B81-9605-012F6554737F}" type="slidenum">
              <a:rPr lang="en-GB" smtClean="0"/>
              <a:t>46</a:t>
            </a:fld>
            <a:endParaRPr lang="en-GB"/>
          </a:p>
        </p:txBody>
      </p:sp>
    </p:spTree>
    <p:extLst>
      <p:ext uri="{BB962C8B-B14F-4D97-AF65-F5344CB8AC3E}">
        <p14:creationId xmlns:p14="http://schemas.microsoft.com/office/powerpoint/2010/main" val="21183612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a:t>Before we embark on the last activity, use the</a:t>
            </a:r>
            <a:r>
              <a:rPr lang="en-GB" b="0" baseline="0" dirty="0"/>
              <a:t> following</a:t>
            </a:r>
            <a:r>
              <a:rPr lang="en-GB" b="0" dirty="0"/>
              <a:t> slides to prompt a discussion about the value of classroom research both to </a:t>
            </a:r>
            <a:r>
              <a:rPr lang="en-GB" dirty="0"/>
              <a:t>support continuing professional development and to inform the wider teaching community.</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Use the terms “teacher enquiry”, “action research”, “reflective practitioner” and “practitioner research”.</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indent="0">
              <a:buNone/>
            </a:pPr>
            <a:r>
              <a:rPr lang="en-GB" sz="1200" dirty="0"/>
              <a:t>Teaching computer programming is a relatively new activity. </a:t>
            </a:r>
          </a:p>
          <a:p>
            <a:pPr marL="0" indent="0">
              <a:buNone/>
            </a:pPr>
            <a:r>
              <a:rPr lang="en-GB" sz="1200" dirty="0"/>
              <a:t>Many teachers are experiencing it for the first time. </a:t>
            </a:r>
          </a:p>
          <a:p>
            <a:pPr marL="0" indent="0">
              <a:buNone/>
            </a:pPr>
            <a:r>
              <a:rPr lang="en-GB" sz="1200" dirty="0"/>
              <a:t>Those with experience can offer valuable support, advice and information to other colleagues.</a:t>
            </a:r>
          </a:p>
          <a:p>
            <a:pPr marL="0" indent="0">
              <a:buNone/>
            </a:pPr>
            <a:r>
              <a:rPr lang="en-GB" sz="1200" dirty="0"/>
              <a:t>There</a:t>
            </a:r>
            <a:r>
              <a:rPr lang="en-GB" sz="1200" baseline="0" dirty="0"/>
              <a:t> are lots of opportunities for colleagues, old and new to contribute to an emerging pedagogy.</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t>(click)</a:t>
            </a: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Inform them of the Teacher Enquiry in Computing Education project. It provides a forum and focus for research in the field of computing.</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It can be accessed from the home page of the CAS website, under the link to projects: http://www.computingatschool.org.uk/</a:t>
            </a:r>
          </a:p>
          <a:p>
            <a:endParaRPr lang="en-GB" baseline="0" dirty="0"/>
          </a:p>
        </p:txBody>
      </p:sp>
      <p:sp>
        <p:nvSpPr>
          <p:cNvPr id="4" name="Slide Number Placeholder 3"/>
          <p:cNvSpPr>
            <a:spLocks noGrp="1"/>
          </p:cNvSpPr>
          <p:nvPr>
            <p:ph type="sldNum" sz="quarter" idx="10"/>
          </p:nvPr>
        </p:nvSpPr>
        <p:spPr/>
        <p:txBody>
          <a:bodyPr/>
          <a:lstStyle/>
          <a:p>
            <a:fld id="{D426D3B5-75D9-4B81-9605-012F6554737F}" type="slidenum">
              <a:rPr lang="en-GB" smtClean="0"/>
              <a:t>47</a:t>
            </a:fld>
            <a:endParaRPr lang="en-GB"/>
          </a:p>
        </p:txBody>
      </p:sp>
    </p:spTree>
    <p:extLst>
      <p:ext uri="{BB962C8B-B14F-4D97-AF65-F5344CB8AC3E}">
        <p14:creationId xmlns:p14="http://schemas.microsoft.com/office/powerpoint/2010/main" val="28886075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an area in which you have ready access to the data but be aware of researcher bias and local ethical considerations.</a:t>
            </a:r>
          </a:p>
          <a:p>
            <a:endParaRPr lang="en-US" dirty="0"/>
          </a:p>
          <a:p>
            <a:r>
              <a:rPr lang="en-US" dirty="0"/>
              <a:t>Don’t try to prove something you believe – always think that you are “bringing a better understanding” of the situation – it helps avoid bias.</a:t>
            </a:r>
          </a:p>
          <a:p>
            <a:endParaRPr lang="en-US" b="1" dirty="0"/>
          </a:p>
          <a:p>
            <a:r>
              <a:rPr lang="en-US" b="0" dirty="0" err="1"/>
              <a:t>Emphasise</a:t>
            </a:r>
            <a:r>
              <a:rPr lang="en-US" b="0" dirty="0"/>
              <a:t> the key words such</a:t>
            </a:r>
            <a:r>
              <a:rPr lang="en-US" b="0" baseline="0" dirty="0"/>
              <a:t> as</a:t>
            </a:r>
            <a:r>
              <a:rPr lang="en-US" b="0" dirty="0"/>
              <a:t> “find out”,</a:t>
            </a:r>
            <a:r>
              <a:rPr lang="en-US" b="0" baseline="0" dirty="0"/>
              <a:t> “evaluate” and “compare” to spark ideas</a:t>
            </a:r>
            <a:endParaRPr lang="en-US" b="0" dirty="0"/>
          </a:p>
          <a:p>
            <a:endParaRPr lang="en-GB" baseline="0" dirty="0"/>
          </a:p>
          <a:p>
            <a:r>
              <a:rPr lang="en-GB" baseline="0" dirty="0"/>
              <a:t>Each of the following slides gives an example of a possible focus for research.</a:t>
            </a:r>
          </a:p>
          <a:p>
            <a:endParaRPr lang="en-GB" baseline="0" dirty="0"/>
          </a:p>
        </p:txBody>
      </p:sp>
      <p:sp>
        <p:nvSpPr>
          <p:cNvPr id="4" name="Slide Number Placeholder 3"/>
          <p:cNvSpPr>
            <a:spLocks noGrp="1"/>
          </p:cNvSpPr>
          <p:nvPr>
            <p:ph type="sldNum" sz="quarter" idx="10"/>
          </p:nvPr>
        </p:nvSpPr>
        <p:spPr/>
        <p:txBody>
          <a:bodyPr/>
          <a:lstStyle/>
          <a:p>
            <a:fld id="{D426D3B5-75D9-4B81-9605-012F6554737F}" type="slidenum">
              <a:rPr lang="en-GB" smtClean="0"/>
              <a:t>48</a:t>
            </a:fld>
            <a:endParaRPr lang="en-GB"/>
          </a:p>
        </p:txBody>
      </p:sp>
    </p:spTree>
    <p:extLst>
      <p:ext uri="{BB962C8B-B14F-4D97-AF65-F5344CB8AC3E}">
        <p14:creationId xmlns:p14="http://schemas.microsoft.com/office/powerpoint/2010/main" val="27724948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Focus your research on something you are trying out. Start</a:t>
            </a:r>
            <a:r>
              <a:rPr lang="en-US" baseline="0" dirty="0"/>
              <a:t> b</a:t>
            </a:r>
            <a:r>
              <a:rPr lang="en-US" dirty="0"/>
              <a:t>y creating a question. Develop sub-questions that bring more detail or further focus your research.</a:t>
            </a:r>
          </a:p>
          <a:p>
            <a:endParaRPr lang="en-GB" baseline="0" dirty="0"/>
          </a:p>
        </p:txBody>
      </p:sp>
      <p:sp>
        <p:nvSpPr>
          <p:cNvPr id="4" name="Slide Number Placeholder 3"/>
          <p:cNvSpPr>
            <a:spLocks noGrp="1"/>
          </p:cNvSpPr>
          <p:nvPr>
            <p:ph type="sldNum" sz="quarter" idx="10"/>
          </p:nvPr>
        </p:nvSpPr>
        <p:spPr/>
        <p:txBody>
          <a:bodyPr/>
          <a:lstStyle/>
          <a:p>
            <a:fld id="{D426D3B5-75D9-4B81-9605-012F6554737F}" type="slidenum">
              <a:rPr lang="en-GB" smtClean="0"/>
              <a:t>49</a:t>
            </a:fld>
            <a:endParaRPr lang="en-GB"/>
          </a:p>
        </p:txBody>
      </p:sp>
    </p:spTree>
    <p:extLst>
      <p:ext uri="{BB962C8B-B14F-4D97-AF65-F5344CB8AC3E}">
        <p14:creationId xmlns:p14="http://schemas.microsoft.com/office/powerpoint/2010/main" val="3907488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Run button instigates a</a:t>
            </a:r>
            <a:r>
              <a:rPr lang="en-GB" baseline="0" dirty="0"/>
              <a:t> familiar wiggle walk.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a:t>
            </a:fld>
            <a:endParaRPr lang="en-GB"/>
          </a:p>
        </p:txBody>
      </p:sp>
    </p:spTree>
    <p:extLst>
      <p:ext uri="{BB962C8B-B14F-4D97-AF65-F5344CB8AC3E}">
        <p14:creationId xmlns:p14="http://schemas.microsoft.com/office/powerpoint/2010/main" val="11273209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 is a lot of data in school; devise an analysis that will enhance your job and provide interesting perspectives.</a:t>
            </a:r>
          </a:p>
        </p:txBody>
      </p:sp>
      <p:sp>
        <p:nvSpPr>
          <p:cNvPr id="4" name="Slide Number Placeholder 3"/>
          <p:cNvSpPr>
            <a:spLocks noGrp="1"/>
          </p:cNvSpPr>
          <p:nvPr>
            <p:ph type="sldNum" sz="quarter" idx="10"/>
          </p:nvPr>
        </p:nvSpPr>
        <p:spPr/>
        <p:txBody>
          <a:bodyPr/>
          <a:lstStyle/>
          <a:p>
            <a:fld id="{D426D3B5-75D9-4B81-9605-012F6554737F}" type="slidenum">
              <a:rPr lang="en-GB" smtClean="0"/>
              <a:t>50</a:t>
            </a:fld>
            <a:endParaRPr lang="en-GB"/>
          </a:p>
        </p:txBody>
      </p:sp>
    </p:spTree>
    <p:extLst>
      <p:ext uri="{BB962C8B-B14F-4D97-AF65-F5344CB8AC3E}">
        <p14:creationId xmlns:p14="http://schemas.microsoft.com/office/powerpoint/2010/main" val="27689310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Evaluating a unit of work you develop has obvious practical benefits.</a:t>
            </a:r>
          </a:p>
        </p:txBody>
      </p:sp>
      <p:sp>
        <p:nvSpPr>
          <p:cNvPr id="4" name="Slide Number Placeholder 3"/>
          <p:cNvSpPr>
            <a:spLocks noGrp="1"/>
          </p:cNvSpPr>
          <p:nvPr>
            <p:ph type="sldNum" sz="quarter" idx="10"/>
          </p:nvPr>
        </p:nvSpPr>
        <p:spPr/>
        <p:txBody>
          <a:bodyPr/>
          <a:lstStyle/>
          <a:p>
            <a:fld id="{D426D3B5-75D9-4B81-9605-012F6554737F}" type="slidenum">
              <a:rPr lang="en-GB" smtClean="0"/>
              <a:t>51</a:t>
            </a:fld>
            <a:endParaRPr lang="en-GB"/>
          </a:p>
        </p:txBody>
      </p:sp>
    </p:spTree>
    <p:extLst>
      <p:ext uri="{BB962C8B-B14F-4D97-AF65-F5344CB8AC3E}">
        <p14:creationId xmlns:p14="http://schemas.microsoft.com/office/powerpoint/2010/main" val="9472259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Briefly</a:t>
            </a:r>
            <a:r>
              <a:rPr lang="en-US" b="0" baseline="0" dirty="0"/>
              <a:t> t</a:t>
            </a:r>
            <a:r>
              <a:rPr lang="en-US" b="0" dirty="0"/>
              <a:t>ell the audience</a:t>
            </a:r>
            <a:r>
              <a:rPr lang="en-US" b="0" baseline="0" dirty="0"/>
              <a:t> of different methods. Choose one of the examples from the previous slide and discuss which methods might be used</a:t>
            </a:r>
            <a:r>
              <a:rPr lang="en-US" b="0" dirty="0"/>
              <a:t>:</a:t>
            </a:r>
          </a:p>
          <a:p>
            <a:endParaRPr lang="en-US" dirty="0"/>
          </a:p>
          <a:p>
            <a:r>
              <a:rPr lang="en-US" dirty="0"/>
              <a:t>Questionnaire (including online) and Survey</a:t>
            </a:r>
          </a:p>
          <a:p>
            <a:r>
              <a:rPr lang="en-US" dirty="0"/>
              <a:t>Interview</a:t>
            </a:r>
          </a:p>
          <a:p>
            <a:r>
              <a:rPr lang="en-US" dirty="0"/>
              <a:t>Focus group (and online forum, wiki)</a:t>
            </a:r>
          </a:p>
          <a:p>
            <a:r>
              <a:rPr lang="en-US" dirty="0"/>
              <a:t>Scrutiny of documents including pupils’ work and blogs</a:t>
            </a:r>
          </a:p>
          <a:p>
            <a:r>
              <a:rPr lang="en-US" dirty="0"/>
              <a:t>Scrutiny of numerical data</a:t>
            </a:r>
          </a:p>
          <a:p>
            <a:r>
              <a:rPr lang="en-US" dirty="0"/>
              <a:t>Observation</a:t>
            </a:r>
          </a:p>
          <a:p>
            <a:endParaRPr lang="en-US" dirty="0"/>
          </a:p>
          <a:p>
            <a:r>
              <a:rPr lang="en-US" dirty="0"/>
              <a:t>Less common but very effective:</a:t>
            </a:r>
          </a:p>
          <a:p>
            <a:r>
              <a:rPr lang="en-US" dirty="0"/>
              <a:t>Analysis of professional conversations (in meetings, by email, through forum)</a:t>
            </a:r>
          </a:p>
          <a:p>
            <a:r>
              <a:rPr lang="en-US" dirty="0"/>
              <a:t>Analysis of pupil interactions/engagement in VLEs, forum, etc.</a:t>
            </a:r>
          </a:p>
          <a:p>
            <a:r>
              <a:rPr lang="en-US" dirty="0"/>
              <a:t>Discourse analysis</a:t>
            </a:r>
          </a:p>
          <a:p>
            <a:r>
              <a:rPr lang="en-US" dirty="0"/>
              <a:t>Content analysis</a:t>
            </a:r>
          </a:p>
          <a:p>
            <a:endParaRPr lang="en-US" dirty="0"/>
          </a:p>
          <a:p>
            <a:r>
              <a:rPr lang="en-US" dirty="0"/>
              <a:t>(click)</a:t>
            </a:r>
          </a:p>
          <a:p>
            <a:r>
              <a:rPr lang="en-US" b="1" dirty="0"/>
              <a:t>Remember – all research has ethical considerations</a:t>
            </a:r>
            <a:endParaRPr lang="en-US" b="0" dirty="0"/>
          </a:p>
          <a:p>
            <a:r>
              <a:rPr lang="en-US" b="0" dirty="0"/>
              <a:t>Remind them of the school’s requirement/permissions/information to pupils and parents – the idea of informed consent and freedom to withdraw their data from the research process.</a:t>
            </a:r>
          </a:p>
          <a:p>
            <a:r>
              <a:rPr lang="en-US" b="0" dirty="0"/>
              <a:t>If working on a University course then you will be governed by their ethics policy.</a:t>
            </a:r>
          </a:p>
          <a:p>
            <a:r>
              <a:rPr lang="en-US" b="0" dirty="0"/>
              <a:t>If completing the BCS Certificate then there is an explicit ethical requirement.</a:t>
            </a:r>
          </a:p>
          <a:p>
            <a:endParaRPr lang="en-GB" baseline="0" dirty="0"/>
          </a:p>
        </p:txBody>
      </p:sp>
      <p:sp>
        <p:nvSpPr>
          <p:cNvPr id="4" name="Slide Number Placeholder 3"/>
          <p:cNvSpPr>
            <a:spLocks noGrp="1"/>
          </p:cNvSpPr>
          <p:nvPr>
            <p:ph type="sldNum" sz="quarter" idx="10"/>
          </p:nvPr>
        </p:nvSpPr>
        <p:spPr/>
        <p:txBody>
          <a:bodyPr/>
          <a:lstStyle/>
          <a:p>
            <a:fld id="{D426D3B5-75D9-4B81-9605-012F6554737F}" type="slidenum">
              <a:rPr lang="en-GB" smtClean="0"/>
              <a:t>52</a:t>
            </a:fld>
            <a:endParaRPr lang="en-GB"/>
          </a:p>
        </p:txBody>
      </p:sp>
    </p:spTree>
    <p:extLst>
      <p:ext uri="{BB962C8B-B14F-4D97-AF65-F5344CB8AC3E}">
        <p14:creationId xmlns:p14="http://schemas.microsoft.com/office/powerpoint/2010/main" val="29245824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End</a:t>
            </a:r>
            <a:r>
              <a:rPr lang="en-GB" baseline="0" dirty="0"/>
              <a:t> with a r</a:t>
            </a:r>
            <a:r>
              <a:rPr lang="en-GB" dirty="0"/>
              <a:t>eminder of</a:t>
            </a:r>
            <a:r>
              <a:rPr lang="en-GB" baseline="0" dirty="0"/>
              <a:t> the BCS Certificate in Computer Science Teaching – there are A5 hand-outs. </a:t>
            </a:r>
            <a:r>
              <a:rPr lang="en-GB" dirty="0"/>
              <a:t>One part of the evidence for the award is classroom research undertaken by the teacher.</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(click)</a:t>
            </a:r>
          </a:p>
          <a:p>
            <a:r>
              <a:rPr lang="en-GB" baseline="0" dirty="0"/>
              <a:t>The other two areas involve attending CPD – like today!</a:t>
            </a:r>
          </a:p>
          <a:p>
            <a:r>
              <a:rPr lang="en-GB" baseline="0" dirty="0"/>
              <a:t>(click)</a:t>
            </a:r>
          </a:p>
          <a:p>
            <a:r>
              <a:rPr lang="en-GB" baseline="0" dirty="0"/>
              <a:t>And completing a manageable programming project.</a:t>
            </a:r>
          </a:p>
          <a:p>
            <a:r>
              <a:rPr lang="en-GB" baseline="0" dirty="0"/>
              <a:t>If that sounds a little daunting, remember you can opt for either an independent or guided route.</a:t>
            </a:r>
          </a:p>
          <a:p>
            <a:r>
              <a:rPr lang="en-GB" baseline="0" dirty="0"/>
              <a:t>The latter means you’re supported by a mentor who can help guide you through.</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It is a valued award, giving professional recognition accredited by the BCS, The Chartered Institute for IT.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More importantly, it’s designed to help you in the work you’re developing in school.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See the link for more information: http://www.computingatschool.org.uk/certificate </a:t>
            </a:r>
          </a:p>
          <a:p>
            <a:endParaRPr lang="en-GB" baseline="0" dirty="0"/>
          </a:p>
        </p:txBody>
      </p:sp>
      <p:sp>
        <p:nvSpPr>
          <p:cNvPr id="4" name="Slide Number Placeholder 3"/>
          <p:cNvSpPr>
            <a:spLocks noGrp="1"/>
          </p:cNvSpPr>
          <p:nvPr>
            <p:ph type="sldNum" sz="quarter" idx="10"/>
          </p:nvPr>
        </p:nvSpPr>
        <p:spPr/>
        <p:txBody>
          <a:bodyPr/>
          <a:lstStyle/>
          <a:p>
            <a:fld id="{D426D3B5-75D9-4B81-9605-012F6554737F}" type="slidenum">
              <a:rPr lang="en-GB" smtClean="0"/>
              <a:t>53</a:t>
            </a:fld>
            <a:endParaRPr lang="en-GB"/>
          </a:p>
        </p:txBody>
      </p:sp>
    </p:spTree>
    <p:extLst>
      <p:ext uri="{BB962C8B-B14F-4D97-AF65-F5344CB8AC3E}">
        <p14:creationId xmlns:p14="http://schemas.microsoft.com/office/powerpoint/2010/main" val="28335565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Our final set of activities look at building a model eco-system.</a:t>
            </a:r>
          </a:p>
          <a:p>
            <a:r>
              <a:rPr lang="en-GB" baseline="0" dirty="0"/>
              <a:t>It starts with another kinaesthetic activity from ‘Adventures in </a:t>
            </a:r>
            <a:r>
              <a:rPr lang="en-GB" baseline="0" dirty="0" err="1"/>
              <a:t>Modeling</a:t>
            </a:r>
            <a:r>
              <a:rPr lang="en-GB" baseline="0" dirty="0"/>
              <a:t>’, designed to illustrate the cyclical nature of stable eco-systems.</a:t>
            </a:r>
          </a:p>
          <a:p>
            <a:r>
              <a:rPr lang="en-GB" baseline="0" dirty="0"/>
              <a:t>We’ll then consider ways to set a final model building challenge.</a:t>
            </a:r>
          </a:p>
        </p:txBody>
      </p:sp>
      <p:sp>
        <p:nvSpPr>
          <p:cNvPr id="4" name="Slide Number Placeholder 3"/>
          <p:cNvSpPr>
            <a:spLocks noGrp="1"/>
          </p:cNvSpPr>
          <p:nvPr>
            <p:ph type="sldNum" sz="quarter" idx="10"/>
          </p:nvPr>
        </p:nvSpPr>
        <p:spPr/>
        <p:txBody>
          <a:bodyPr/>
          <a:lstStyle/>
          <a:p>
            <a:fld id="{D426D3B5-75D9-4B81-9605-012F6554737F}" type="slidenum">
              <a:rPr lang="en-GB" smtClean="0"/>
              <a:t>54</a:t>
            </a:fld>
            <a:endParaRPr lang="en-GB"/>
          </a:p>
        </p:txBody>
      </p:sp>
    </p:spTree>
    <p:extLst>
      <p:ext uri="{BB962C8B-B14F-4D97-AF65-F5344CB8AC3E}">
        <p14:creationId xmlns:p14="http://schemas.microsoft.com/office/powerpoint/2010/main" val="25711497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relevant chapter from the book is included in the resources.</a:t>
            </a:r>
          </a:p>
          <a:p>
            <a:r>
              <a:rPr lang="en-GB" dirty="0"/>
              <a:t>This 3 minute video from Project GUTS explains the idea</a:t>
            </a:r>
            <a:r>
              <a:rPr lang="en-GB" baseline="0" dirty="0"/>
              <a:t> well: </a:t>
            </a:r>
            <a:r>
              <a:rPr lang="en-GB" dirty="0"/>
              <a:t>https://youtu.be/Fywq_jKCDpY</a:t>
            </a:r>
          </a:p>
          <a:p>
            <a:endParaRPr lang="en-GB" dirty="0"/>
          </a:p>
          <a:p>
            <a:r>
              <a:rPr lang="en-GB" dirty="0"/>
              <a:t>You will require lots of sheets of paper to crumple,</a:t>
            </a:r>
            <a:r>
              <a:rPr lang="en-GB" baseline="0" dirty="0"/>
              <a:t> a</a:t>
            </a:r>
            <a:r>
              <a:rPr lang="en-GB" dirty="0"/>
              <a:t> large newspaper and some method for recording results.</a:t>
            </a:r>
          </a:p>
          <a:p>
            <a:r>
              <a:rPr lang="en-GB" dirty="0"/>
              <a:t>It is a fun activity, preferably done out of doors.</a:t>
            </a:r>
          </a:p>
          <a:p>
            <a:endParaRPr lang="en-GB" dirty="0"/>
          </a:p>
          <a:p>
            <a:r>
              <a:rPr lang="en-GB" dirty="0"/>
              <a:t>Over</a:t>
            </a:r>
            <a:r>
              <a:rPr lang="en-GB" baseline="0" dirty="0"/>
              <a:t> 3 rounds, students are introduced to the idea of negative feedback loops which impact on population dynamics.</a:t>
            </a:r>
          </a:p>
          <a:p>
            <a:r>
              <a:rPr lang="en-GB" baseline="0" dirty="0"/>
              <a:t>Apart from co-ordinating the activity, the key input from the teacher is to make explicit the link between the newspaper participants stand on, which is analogous to a finite food supply.</a:t>
            </a:r>
          </a:p>
          <a:p>
            <a:endParaRPr lang="en-GB" baseline="0" dirty="0"/>
          </a:p>
          <a:p>
            <a:r>
              <a:rPr lang="en-GB" baseline="0" dirty="0"/>
              <a:t>Recording results, students will observe the cyclical fluctuations in the population that we observed in our predator – prey model in the last exercise.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55</a:t>
            </a:fld>
            <a:endParaRPr lang="en-GB"/>
          </a:p>
        </p:txBody>
      </p:sp>
    </p:spTree>
    <p:extLst>
      <p:ext uri="{BB962C8B-B14F-4D97-AF65-F5344CB8AC3E}">
        <p14:creationId xmlns:p14="http://schemas.microsoft.com/office/powerpoint/2010/main" val="18293808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final activity is</a:t>
            </a:r>
            <a:r>
              <a:rPr lang="en-GB" baseline="0" dirty="0"/>
              <a:t> based on another project introduced by Project GUTS.</a:t>
            </a:r>
          </a:p>
          <a:p>
            <a:endParaRPr lang="en-GB" baseline="0" dirty="0"/>
          </a:p>
          <a:p>
            <a:r>
              <a:rPr lang="en-GB" baseline="0" dirty="0"/>
              <a:t>Students will build a marine eco-system.</a:t>
            </a:r>
          </a:p>
          <a:p>
            <a:r>
              <a:rPr lang="en-GB" baseline="0" dirty="0"/>
              <a:t>It is tackled in two parts.</a:t>
            </a:r>
          </a:p>
          <a:p>
            <a:r>
              <a:rPr lang="en-GB" baseline="0" dirty="0"/>
              <a:t>The first stage is </a:t>
            </a:r>
            <a:r>
              <a:rPr lang="en-GB" baseline="0" dirty="0" err="1"/>
              <a:t>scaffolded</a:t>
            </a:r>
            <a:r>
              <a:rPr lang="en-GB" baseline="0" dirty="0"/>
              <a:t>, so the students don’t start with a blank model.</a:t>
            </a:r>
          </a:p>
          <a:p>
            <a:r>
              <a:rPr lang="en-GB" baseline="0" dirty="0"/>
              <a:t>The second allows them to develop the model in various ways.</a:t>
            </a:r>
          </a:p>
        </p:txBody>
      </p:sp>
      <p:sp>
        <p:nvSpPr>
          <p:cNvPr id="4" name="Slide Number Placeholder 3"/>
          <p:cNvSpPr>
            <a:spLocks noGrp="1"/>
          </p:cNvSpPr>
          <p:nvPr>
            <p:ph type="sldNum" sz="quarter" idx="10"/>
          </p:nvPr>
        </p:nvSpPr>
        <p:spPr/>
        <p:txBody>
          <a:bodyPr/>
          <a:lstStyle/>
          <a:p>
            <a:fld id="{D426D3B5-75D9-4B81-9605-012F6554737F}" type="slidenum">
              <a:rPr lang="en-GB" smtClean="0"/>
              <a:t>56</a:t>
            </a:fld>
            <a:endParaRPr lang="en-GB"/>
          </a:p>
        </p:txBody>
      </p:sp>
    </p:spTree>
    <p:extLst>
      <p:ext uri="{BB962C8B-B14F-4D97-AF65-F5344CB8AC3E}">
        <p14:creationId xmlns:p14="http://schemas.microsoft.com/office/powerpoint/2010/main" val="24206502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video that follows shows the intended outcome from the first stage of the project.</a:t>
            </a:r>
          </a:p>
          <a:p>
            <a:r>
              <a:rPr lang="en-GB" baseline="0" dirty="0"/>
              <a:t>We’re using </a:t>
            </a:r>
            <a:r>
              <a:rPr lang="en-GB" baseline="0" dirty="0" err="1"/>
              <a:t>StarLogo</a:t>
            </a:r>
            <a:r>
              <a:rPr lang="en-GB" baseline="0" dirty="0"/>
              <a:t>.</a:t>
            </a:r>
          </a:p>
          <a:p>
            <a:r>
              <a:rPr lang="en-GB" baseline="0" dirty="0"/>
              <a:t>We have a model with our familiar two buttons.</a:t>
            </a:r>
          </a:p>
          <a:p>
            <a:r>
              <a:rPr lang="en-GB" baseline="0" dirty="0"/>
              <a:t>The undersea world has already been setup.</a:t>
            </a:r>
          </a:p>
          <a:p>
            <a:r>
              <a:rPr lang="en-GB" baseline="0" dirty="0"/>
              <a:t>There are a variety of species of fish, represented by the different colours.</a:t>
            </a:r>
          </a:p>
          <a:p>
            <a:r>
              <a:rPr lang="en-GB" baseline="0" dirty="0"/>
              <a:t>Their food source, plankton, are represented by the green balls.</a:t>
            </a:r>
          </a:p>
        </p:txBody>
      </p:sp>
      <p:sp>
        <p:nvSpPr>
          <p:cNvPr id="4" name="Slide Number Placeholder 3"/>
          <p:cNvSpPr>
            <a:spLocks noGrp="1"/>
          </p:cNvSpPr>
          <p:nvPr>
            <p:ph type="sldNum" sz="quarter" idx="10"/>
          </p:nvPr>
        </p:nvSpPr>
        <p:spPr/>
        <p:txBody>
          <a:bodyPr/>
          <a:lstStyle/>
          <a:p>
            <a:fld id="{D426D3B5-75D9-4B81-9605-012F6554737F}" type="slidenum">
              <a:rPr lang="en-GB" smtClean="0"/>
              <a:t>57</a:t>
            </a:fld>
            <a:endParaRPr lang="en-GB"/>
          </a:p>
        </p:txBody>
      </p:sp>
    </p:spTree>
    <p:extLst>
      <p:ext uri="{BB962C8B-B14F-4D97-AF65-F5344CB8AC3E}">
        <p14:creationId xmlns:p14="http://schemas.microsoft.com/office/powerpoint/2010/main" val="34444569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As the simulation runs we can see the familiar pattern of negative feedback in population dynamics. </a:t>
            </a:r>
          </a:p>
          <a:p>
            <a:r>
              <a:rPr lang="en-GB" baseline="0" dirty="0"/>
              <a:t>The food is eaten, it becomes scarce, the population falls.</a:t>
            </a:r>
          </a:p>
          <a:p>
            <a:r>
              <a:rPr lang="en-GB" baseline="0" dirty="0"/>
              <a:t>The food regenerates.</a:t>
            </a:r>
          </a:p>
          <a:p>
            <a:r>
              <a:rPr lang="en-GB" baseline="0" dirty="0"/>
              <a:t>Once it is abundant the fish population similarly increases.</a:t>
            </a:r>
          </a:p>
          <a:p>
            <a:endParaRPr lang="en-GB" baseline="0" dirty="0"/>
          </a:p>
          <a:p>
            <a:r>
              <a:rPr lang="en-GB" baseline="0" dirty="0"/>
              <a:t>Let’s investigate what we give students as a starting point.</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58</a:t>
            </a:fld>
            <a:endParaRPr lang="en-GB"/>
          </a:p>
        </p:txBody>
      </p:sp>
    </p:spTree>
    <p:extLst>
      <p:ext uri="{BB962C8B-B14F-4D97-AF65-F5344CB8AC3E}">
        <p14:creationId xmlns:p14="http://schemas.microsoft.com/office/powerpoint/2010/main" val="14934682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Open the model 01Undersea_World_Stage1.sltng.</a:t>
            </a:r>
          </a:p>
          <a:p>
            <a:r>
              <a:rPr lang="en-GB" dirty="0"/>
              <a:t>(click)</a:t>
            </a:r>
          </a:p>
          <a:p>
            <a:r>
              <a:rPr lang="en-GB" dirty="0"/>
              <a:t>If </a:t>
            </a:r>
            <a:r>
              <a:rPr lang="en-GB" dirty="0" err="1"/>
              <a:t>SpaceLand</a:t>
            </a:r>
            <a:r>
              <a:rPr lang="en-GB" baseline="0" dirty="0"/>
              <a:t> isn’t empty, temporarily disconnect the actions in the Setup procedure, then run it so it clears the world as shown.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59</a:t>
            </a:fld>
            <a:endParaRPr lang="en-GB"/>
          </a:p>
        </p:txBody>
      </p:sp>
    </p:spTree>
    <p:extLst>
      <p:ext uri="{BB962C8B-B14F-4D97-AF65-F5344CB8AC3E}">
        <p14:creationId xmlns:p14="http://schemas.microsoft.com/office/powerpoint/2010/main" val="3131099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the code</a:t>
            </a:r>
            <a:r>
              <a:rPr lang="en-GB" baseline="0" dirty="0"/>
              <a:t> for a collision.</a:t>
            </a:r>
          </a:p>
          <a:p>
            <a:r>
              <a:rPr lang="en-GB" baseline="0" dirty="0"/>
              <a:t>Can anyone explain the top conditional statement?</a:t>
            </a:r>
          </a:p>
          <a:p>
            <a:r>
              <a:rPr lang="en-GB" baseline="0" dirty="0"/>
              <a:t>If the agent that bumps into the turtle is red, set this turtle to red, so passing on the infection.</a:t>
            </a:r>
          </a:p>
          <a:p>
            <a:r>
              <a:rPr lang="en-GB" baseline="0" dirty="0"/>
              <a:t>But why do we have a second conditional?</a:t>
            </a:r>
          </a:p>
          <a:p>
            <a:r>
              <a:rPr lang="en-GB" baseline="0" dirty="0"/>
              <a:t>Because we need to consider the collision from the perspective of both agents.</a:t>
            </a:r>
          </a:p>
          <a:p>
            <a:r>
              <a:rPr lang="en-GB" baseline="0" dirty="0"/>
              <a:t>So in each conditional, a different turtle is the </a:t>
            </a:r>
            <a:r>
              <a:rPr lang="en-GB" baseline="0" dirty="0" err="1"/>
              <a:t>collidee</a:t>
            </a:r>
            <a:r>
              <a:rPr lang="en-GB" baseline="0" dirty="0"/>
              <a:t>.</a:t>
            </a:r>
          </a:p>
          <a:p>
            <a:r>
              <a:rPr lang="en-GB" baseline="0" dirty="0"/>
              <a:t>(click)</a:t>
            </a:r>
          </a:p>
          <a:p>
            <a:endParaRPr lang="en-GB" baseline="0" dirty="0"/>
          </a:p>
          <a:p>
            <a:r>
              <a:rPr lang="en-GB" baseline="0" dirty="0"/>
              <a:t>With just this simple code, we have the basis for a model.</a:t>
            </a:r>
          </a:p>
          <a:p>
            <a:r>
              <a:rPr lang="en-GB" baseline="0" dirty="0"/>
              <a:t>Children may be able to build this unaided, or it could be supplied and they could be challenged to say why it is flawed, and asked to improve it.</a:t>
            </a:r>
          </a:p>
          <a:p>
            <a:r>
              <a:rPr lang="en-GB" baseline="0" dirty="0"/>
              <a:t>Either way, the important point to stress is that evaluation is an essential part of computational thinking.</a:t>
            </a:r>
          </a:p>
          <a:p>
            <a:r>
              <a:rPr lang="en-GB" baseline="0" dirty="0"/>
              <a:t>Identifying flaws and making judgements about what and how to improve their code is important.</a:t>
            </a:r>
          </a:p>
          <a:p>
            <a:endParaRPr lang="en-GB" baseline="0" dirty="0"/>
          </a:p>
          <a:p>
            <a:r>
              <a:rPr lang="en-GB" baseline="0" dirty="0"/>
              <a:t>The video on the next slide demonstrates the problem.</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a:t>
            </a:fld>
            <a:endParaRPr lang="en-GB"/>
          </a:p>
        </p:txBody>
      </p:sp>
    </p:spTree>
    <p:extLst>
      <p:ext uri="{BB962C8B-B14F-4D97-AF65-F5344CB8AC3E}">
        <p14:creationId xmlns:p14="http://schemas.microsoft.com/office/powerpoint/2010/main" val="16302510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Zoom</a:t>
            </a:r>
            <a:r>
              <a:rPr lang="en-GB" baseline="0" dirty="0"/>
              <a:t> in a little and you’ll notice the sea bed is uneven.</a:t>
            </a:r>
          </a:p>
          <a:p>
            <a:r>
              <a:rPr lang="en-GB" baseline="0" dirty="0"/>
              <a:t>(click)</a:t>
            </a:r>
          </a:p>
          <a:p>
            <a:r>
              <a:rPr lang="en-GB" baseline="0" dirty="0"/>
              <a:t>If you select the Edit Terrain option, the relief is clearer to see.</a:t>
            </a:r>
          </a:p>
          <a:p>
            <a:r>
              <a:rPr lang="en-GB" baseline="0" dirty="0"/>
              <a:t>(click)</a:t>
            </a:r>
          </a:p>
          <a:p>
            <a:r>
              <a:rPr lang="en-GB" baseline="0" dirty="0"/>
              <a:t>You can alter the terrain by selecting a range of patches and pulling them up or pushing them down, using the options available.</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60</a:t>
            </a:fld>
            <a:endParaRPr lang="en-GB"/>
          </a:p>
        </p:txBody>
      </p:sp>
    </p:spTree>
    <p:extLst>
      <p:ext uri="{BB962C8B-B14F-4D97-AF65-F5344CB8AC3E}">
        <p14:creationId xmlns:p14="http://schemas.microsoft.com/office/powerpoint/2010/main" val="31003245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Reconnect</a:t>
            </a:r>
            <a:r>
              <a:rPr lang="en-GB" baseline="0" dirty="0"/>
              <a:t> your Setup procedure if needed and run it.</a:t>
            </a:r>
          </a:p>
          <a:p>
            <a:r>
              <a:rPr lang="en-GB" baseline="0" dirty="0"/>
              <a:t>Our marine world is populated as shown.</a:t>
            </a:r>
          </a:p>
          <a:p>
            <a:r>
              <a:rPr lang="en-GB" baseline="0" dirty="0"/>
              <a:t>We have two ‘breeds’ on our world.</a:t>
            </a:r>
          </a:p>
          <a:p>
            <a:r>
              <a:rPr lang="en-GB" baseline="0" dirty="0"/>
              <a:t>Select Edit Breeds to investigate them further.</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61</a:t>
            </a:fld>
            <a:endParaRPr lang="en-GB"/>
          </a:p>
        </p:txBody>
      </p:sp>
    </p:spTree>
    <p:extLst>
      <p:ext uri="{BB962C8B-B14F-4D97-AF65-F5344CB8AC3E}">
        <p14:creationId xmlns:p14="http://schemas.microsoft.com/office/powerpoint/2010/main" val="23270895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two breeds</a:t>
            </a:r>
            <a:r>
              <a:rPr lang="en-GB" baseline="0" dirty="0"/>
              <a:t> are shown.</a:t>
            </a:r>
          </a:p>
          <a:p>
            <a:r>
              <a:rPr lang="en-GB" baseline="0" dirty="0"/>
              <a:t>Later, if we wish to add another agent, we would do so here. There is a wide range of sprites we can use.</a:t>
            </a:r>
          </a:p>
          <a:p>
            <a:r>
              <a:rPr lang="en-GB" baseline="0" dirty="0"/>
              <a:t>(click)</a:t>
            </a:r>
          </a:p>
          <a:p>
            <a:r>
              <a:rPr lang="en-GB" baseline="0" dirty="0"/>
              <a:t>Note that the Fish object has no ‘skin’. </a:t>
            </a:r>
          </a:p>
          <a:p>
            <a:r>
              <a:rPr lang="en-GB" baseline="0" dirty="0"/>
              <a:t>Skinless objects are very useful as their colour can be set in our model.</a:t>
            </a:r>
          </a:p>
          <a:p>
            <a:r>
              <a:rPr lang="en-GB" baseline="0" dirty="0"/>
              <a:t>This is how we create  different species of fish.</a:t>
            </a:r>
          </a:p>
          <a:p>
            <a:endParaRPr lang="en-GB" baseline="0" dirty="0"/>
          </a:p>
          <a:p>
            <a:r>
              <a:rPr lang="en-GB" baseline="0" dirty="0"/>
              <a:t>Let’s investigate the Setup procedure.</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62</a:t>
            </a:fld>
            <a:endParaRPr lang="en-GB"/>
          </a:p>
        </p:txBody>
      </p:sp>
    </p:spTree>
    <p:extLst>
      <p:ext uri="{BB962C8B-B14F-4D97-AF65-F5344CB8AC3E}">
        <p14:creationId xmlns:p14="http://schemas.microsoft.com/office/powerpoint/2010/main" val="2322946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Most of the commands here will be familiar.</a:t>
            </a:r>
          </a:p>
          <a:p>
            <a:r>
              <a:rPr lang="en-GB" dirty="0"/>
              <a:t>It</a:t>
            </a:r>
            <a:r>
              <a:rPr lang="en-GB" baseline="0" dirty="0"/>
              <a:t> could be used as an exercise in reading code.</a:t>
            </a:r>
          </a:p>
          <a:p>
            <a:r>
              <a:rPr lang="en-GB" baseline="0" dirty="0"/>
              <a:t>Three small points to note.</a:t>
            </a:r>
          </a:p>
          <a:p>
            <a:r>
              <a:rPr lang="en-GB" baseline="0" dirty="0"/>
              <a:t>What does ‘Set altitude’ do? Hovering over the block gives a description. </a:t>
            </a:r>
          </a:p>
          <a:p>
            <a:r>
              <a:rPr lang="en-GB" baseline="0" dirty="0"/>
              <a:t>Each fish is set at a random altitude between 1 and 30, above the terrain. </a:t>
            </a:r>
          </a:p>
          <a:p>
            <a:r>
              <a:rPr lang="en-GB" baseline="0" dirty="0"/>
              <a:t>You’ll find altitude in the ‘Traits’ drawer.</a:t>
            </a:r>
          </a:p>
          <a:p>
            <a:r>
              <a:rPr lang="en-GB" baseline="0" dirty="0"/>
              <a:t>We’ll use it to make the fish movement more realistic when we run the simulation</a:t>
            </a:r>
          </a:p>
          <a:p>
            <a:r>
              <a:rPr lang="en-GB" baseline="0" dirty="0"/>
              <a:t>(click)</a:t>
            </a:r>
          </a:p>
          <a:p>
            <a:r>
              <a:rPr lang="en-GB" baseline="0" dirty="0"/>
              <a:t>Note that we set the colour trait of the Plankton to green.</a:t>
            </a:r>
          </a:p>
          <a:p>
            <a:r>
              <a:rPr lang="en-GB" baseline="0" dirty="0"/>
              <a:t>But we don’t set a colour for the Fish.</a:t>
            </a:r>
          </a:p>
          <a:p>
            <a:r>
              <a:rPr lang="en-GB" baseline="0" dirty="0"/>
              <a:t>When a skinless object is created, it is given a random colour.</a:t>
            </a:r>
          </a:p>
          <a:p>
            <a:r>
              <a:rPr lang="en-GB" baseline="0" dirty="0"/>
              <a:t>This creates the impression of different species in our simulation.</a:t>
            </a:r>
          </a:p>
          <a:p>
            <a:r>
              <a:rPr lang="en-GB" baseline="0" dirty="0"/>
              <a:t>(click)</a:t>
            </a:r>
          </a:p>
          <a:p>
            <a:r>
              <a:rPr lang="en-GB" baseline="0" dirty="0"/>
              <a:t>The small ‘?’ indicates a comment.</a:t>
            </a:r>
          </a:p>
          <a:p>
            <a:r>
              <a:rPr lang="en-GB" baseline="0" dirty="0"/>
              <a:t>You can add comments to any block in your code, either as explanations or prompts for class discussion.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63</a:t>
            </a:fld>
            <a:endParaRPr lang="en-GB"/>
          </a:p>
        </p:txBody>
      </p:sp>
    </p:spTree>
    <p:extLst>
      <p:ext uri="{BB962C8B-B14F-4D97-AF65-F5344CB8AC3E}">
        <p14:creationId xmlns:p14="http://schemas.microsoft.com/office/powerpoint/2010/main" val="18968791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Notice again, how</a:t>
            </a:r>
            <a:r>
              <a:rPr lang="en-GB" baseline="0" dirty="0"/>
              <a:t> our ‘forever’ procedure is easy to comprehend because of our procedural abstraction.</a:t>
            </a:r>
          </a:p>
          <a:p>
            <a:r>
              <a:rPr lang="en-GB" baseline="0" dirty="0"/>
              <a:t>(click)</a:t>
            </a:r>
          </a:p>
          <a:p>
            <a:r>
              <a:rPr lang="en-GB" baseline="0" dirty="0"/>
              <a:t>Activate the ‘forever’ button in </a:t>
            </a:r>
            <a:r>
              <a:rPr lang="en-GB" baseline="0" dirty="0" err="1"/>
              <a:t>Spaceland</a:t>
            </a:r>
            <a:r>
              <a:rPr lang="en-GB" baseline="0" dirty="0"/>
              <a:t>.</a:t>
            </a:r>
          </a:p>
          <a:p>
            <a:r>
              <a:rPr lang="en-GB" baseline="0" dirty="0"/>
              <a:t>What happens?</a:t>
            </a:r>
          </a:p>
          <a:p>
            <a:r>
              <a:rPr lang="en-GB" baseline="0" dirty="0"/>
              <a:t>(The fish and plankton bob up and down but nothing else)</a:t>
            </a:r>
          </a:p>
          <a:p>
            <a:endParaRPr lang="en-GB" baseline="0" dirty="0"/>
          </a:p>
          <a:p>
            <a:r>
              <a:rPr lang="en-GB" baseline="0" dirty="0"/>
              <a:t>Let’s investigate the ‘up and down’ procedure before we explore why the others do nothing.</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64</a:t>
            </a:fld>
            <a:endParaRPr lang="en-GB"/>
          </a:p>
        </p:txBody>
      </p:sp>
    </p:spTree>
    <p:extLst>
      <p:ext uri="{BB962C8B-B14F-4D97-AF65-F5344CB8AC3E}">
        <p14:creationId xmlns:p14="http://schemas.microsoft.com/office/powerpoint/2010/main" val="33732937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Up and Down procedure is in the ‘’Everyone’ panel.</a:t>
            </a:r>
          </a:p>
          <a:p>
            <a:r>
              <a:rPr lang="en-GB" baseline="0" dirty="0"/>
              <a:t>This means it can be called by any breed.</a:t>
            </a:r>
          </a:p>
          <a:p>
            <a:r>
              <a:rPr lang="en-GB" baseline="0" dirty="0"/>
              <a:t>Can anyone decompose the procedure and explain how it works?</a:t>
            </a:r>
          </a:p>
          <a:p>
            <a:r>
              <a:rPr lang="en-GB" baseline="0" dirty="0"/>
              <a:t>Try to focus on the precision of the answer students give. </a:t>
            </a:r>
          </a:p>
          <a:p>
            <a:r>
              <a:rPr lang="en-GB" baseline="0" dirty="0"/>
              <a:t>It isn’t easy to articulate, and working at precision aids students understanding and ability to express their own code.</a:t>
            </a:r>
          </a:p>
          <a:p>
            <a:endParaRPr lang="en-GB" baseline="0" dirty="0"/>
          </a:p>
          <a:p>
            <a:r>
              <a:rPr lang="en-GB" baseline="0" dirty="0"/>
              <a:t>The number of up steps is determined by a calculation.</a:t>
            </a:r>
          </a:p>
          <a:p>
            <a:r>
              <a:rPr lang="en-GB" baseline="0" dirty="0"/>
              <a:t>The calculation subtracts 2 from a random number between 1 and 3.</a:t>
            </a:r>
          </a:p>
          <a:p>
            <a:r>
              <a:rPr lang="en-GB" baseline="0" dirty="0"/>
              <a:t>This will give a value of either -1, 0 or 1.</a:t>
            </a:r>
          </a:p>
          <a:p>
            <a:r>
              <a:rPr lang="en-GB" baseline="0" dirty="0"/>
              <a:t>IF the altitude of the agent is less than 1, the altitude is set to 1.</a:t>
            </a:r>
          </a:p>
          <a:p>
            <a:r>
              <a:rPr lang="en-GB" baseline="0" dirty="0"/>
              <a:t>IF it is greater than 30, the altitude is set to 30.</a:t>
            </a:r>
          </a:p>
          <a:p>
            <a:r>
              <a:rPr lang="en-GB" baseline="0" dirty="0"/>
              <a:t>If neither condition is met, the agent is moved up or down to the new altitude.</a:t>
            </a:r>
          </a:p>
          <a:p>
            <a:r>
              <a:rPr lang="en-GB" baseline="0" dirty="0"/>
              <a:t>The effect is to keep all agents within the altitude bounds of 1 and 30.</a:t>
            </a:r>
          </a:p>
          <a:p>
            <a:endParaRPr lang="en-GB" baseline="0" dirty="0"/>
          </a:p>
          <a:p>
            <a:r>
              <a:rPr lang="en-GB" baseline="0" dirty="0"/>
              <a:t>In the example shown, there are comments to explain this, but the same file has been provided without comments for use with students.</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65</a:t>
            </a:fld>
            <a:endParaRPr lang="en-GB"/>
          </a:p>
        </p:txBody>
      </p:sp>
    </p:spTree>
    <p:extLst>
      <p:ext uri="{BB962C8B-B14F-4D97-AF65-F5344CB8AC3E}">
        <p14:creationId xmlns:p14="http://schemas.microsoft.com/office/powerpoint/2010/main" val="14448670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Plankton</a:t>
            </a:r>
            <a:r>
              <a:rPr lang="en-GB" baseline="0" dirty="0"/>
              <a:t> behaviour is governed by two further procedures.</a:t>
            </a:r>
          </a:p>
          <a:p>
            <a:r>
              <a:rPr lang="en-GB" baseline="0" dirty="0"/>
              <a:t>If you observed closely when you ran the simulation you would notice that the Plankton are actually moving.</a:t>
            </a:r>
          </a:p>
          <a:p>
            <a:r>
              <a:rPr lang="en-GB" baseline="0" dirty="0"/>
              <a:t>The move Plankton procedure should be familiar – it’s our wiggle walk, but the steps are tiny.</a:t>
            </a:r>
          </a:p>
          <a:p>
            <a:r>
              <a:rPr lang="en-GB" baseline="0" dirty="0"/>
              <a:t>(click)</a:t>
            </a:r>
          </a:p>
          <a:p>
            <a:r>
              <a:rPr lang="en-GB" baseline="0" dirty="0"/>
              <a:t>The reproduce procedure has been left incomplete – an easy first step for pupils to ensure they can make changes and test their model.</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66</a:t>
            </a:fld>
            <a:endParaRPr lang="en-GB"/>
          </a:p>
        </p:txBody>
      </p:sp>
    </p:spTree>
    <p:extLst>
      <p:ext uri="{BB962C8B-B14F-4D97-AF65-F5344CB8AC3E}">
        <p14:creationId xmlns:p14="http://schemas.microsoft.com/office/powerpoint/2010/main" val="17068075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three remaining Fish procedures and the actions required on a collision are left as the initial challenge for the students.</a:t>
            </a:r>
          </a:p>
          <a:p>
            <a:r>
              <a:rPr lang="en-GB" baseline="0" dirty="0"/>
              <a:t>(click)</a:t>
            </a:r>
          </a:p>
          <a:p>
            <a:r>
              <a:rPr lang="en-GB" baseline="0" dirty="0"/>
              <a:t>An activity sheet, which gives a summary of the actions required for each procedure is included.</a:t>
            </a:r>
          </a:p>
          <a:p>
            <a:endParaRPr lang="en-GB" baseline="0" dirty="0"/>
          </a:p>
        </p:txBody>
      </p:sp>
      <p:sp>
        <p:nvSpPr>
          <p:cNvPr id="4" name="Slide Number Placeholder 3"/>
          <p:cNvSpPr>
            <a:spLocks noGrp="1"/>
          </p:cNvSpPr>
          <p:nvPr>
            <p:ph type="sldNum" sz="quarter" idx="10"/>
          </p:nvPr>
        </p:nvSpPr>
        <p:spPr/>
        <p:txBody>
          <a:bodyPr/>
          <a:lstStyle/>
          <a:p>
            <a:fld id="{D426D3B5-75D9-4B81-9605-012F6554737F}" type="slidenum">
              <a:rPr lang="en-GB" smtClean="0"/>
              <a:t>67</a:t>
            </a:fld>
            <a:endParaRPr lang="en-GB"/>
          </a:p>
        </p:txBody>
      </p:sp>
    </p:spTree>
    <p:extLst>
      <p:ext uri="{BB962C8B-B14F-4D97-AF65-F5344CB8AC3E}">
        <p14:creationId xmlns:p14="http://schemas.microsoft.com/office/powerpoint/2010/main" val="41120491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More able students should be able to manage these tasks without the prompts, so a slimmed down version is also included.</a:t>
            </a:r>
          </a:p>
          <a:p>
            <a:r>
              <a:rPr lang="en-GB" baseline="0" dirty="0"/>
              <a:t>Both ask for students to paste screengrabs of their procedures and explain how they work so the teacher can assess progress.</a:t>
            </a:r>
          </a:p>
          <a:p>
            <a:endParaRPr lang="en-GB" baseline="0" dirty="0"/>
          </a:p>
          <a:p>
            <a:r>
              <a:rPr lang="en-GB" baseline="0" dirty="0"/>
              <a:t>A completed version of the model is included in the resources.</a:t>
            </a:r>
          </a:p>
          <a:p>
            <a:endParaRPr lang="en-GB" baseline="0" dirty="0"/>
          </a:p>
          <a:p>
            <a:r>
              <a:rPr lang="en-GB" baseline="0" dirty="0"/>
              <a:t>Stage 2 involves students extending the model.</a:t>
            </a:r>
          </a:p>
          <a:p>
            <a:r>
              <a:rPr lang="en-GB" baseline="0" dirty="0"/>
              <a:t>Like previous exercises there are lots of possibilities.</a:t>
            </a:r>
          </a:p>
          <a:p>
            <a:r>
              <a:rPr lang="en-GB" baseline="0" dirty="0"/>
              <a:t>Teachers can exercise judgement about how best to proceed.</a:t>
            </a:r>
          </a:p>
          <a:p>
            <a:r>
              <a:rPr lang="en-GB" baseline="0" dirty="0"/>
              <a:t>The suggestions on the activity sheet provide a structured extension.</a:t>
            </a:r>
          </a:p>
          <a:p>
            <a:r>
              <a:rPr lang="en-GB" baseline="0" dirty="0"/>
              <a:t>All the required skills have been covered in this session.</a:t>
            </a:r>
          </a:p>
          <a:p>
            <a:r>
              <a:rPr lang="en-GB" baseline="0" dirty="0"/>
              <a:t>However, this could be an ideal time for students to evaluate their own model and identify ways to improve it…</a:t>
            </a:r>
          </a:p>
          <a:p>
            <a:r>
              <a:rPr lang="en-GB" baseline="0" dirty="0"/>
              <a:t>… or possibly embark on their own project.</a:t>
            </a:r>
          </a:p>
          <a:p>
            <a:r>
              <a:rPr lang="en-GB" baseline="0" dirty="0"/>
              <a:t>Constructionism, as a theory of learning, holds that </a:t>
            </a:r>
            <a:r>
              <a:rPr lang="en-GB" baseline="0" dirty="0" err="1"/>
              <a:t>childrens</a:t>
            </a:r>
            <a:r>
              <a:rPr lang="en-GB" baseline="0" dirty="0"/>
              <a:t> knowledge develops when building their own creations.</a:t>
            </a:r>
          </a:p>
          <a:p>
            <a:r>
              <a:rPr lang="en-GB" baseline="0" dirty="0" err="1"/>
              <a:t>StarLogo</a:t>
            </a:r>
            <a:r>
              <a:rPr lang="en-GB" baseline="0" dirty="0"/>
              <a:t> provides an environment that makes student experimentation possible.</a:t>
            </a:r>
            <a:endParaRPr lang="en-GB" dirty="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68</a:t>
            </a:fld>
            <a:endParaRPr lang="en-GB"/>
          </a:p>
        </p:txBody>
      </p:sp>
    </p:spTree>
    <p:extLst>
      <p:ext uri="{BB962C8B-B14F-4D97-AF65-F5344CB8AC3E}">
        <p14:creationId xmlns:p14="http://schemas.microsoft.com/office/powerpoint/2010/main" val="32960949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Nicholas Negroponte once described creating</a:t>
            </a:r>
            <a:r>
              <a:rPr lang="en-GB" baseline="0" dirty="0"/>
              <a:t> computer programs in these terms: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'Children need to learn learning, which is primarily acquired through the passion that comes from access, the ability to make things, to communicate and to express. Writing a computer program, while seemingly esoteric, is in fact the closest a child can come to thinking about thinking. Likewise, debugging a program is the closest one can come to learning </a:t>
            </a:r>
            <a:r>
              <a:rPr lang="en-US" sz="1200" kern="1200" dirty="0" err="1">
                <a:solidFill>
                  <a:schemeClr val="tx1"/>
                </a:solidFill>
                <a:effectLst/>
                <a:latin typeface="+mn-lt"/>
                <a:ea typeface="+mn-ea"/>
                <a:cs typeface="+mn-cs"/>
              </a:rPr>
              <a:t>learning</a:t>
            </a:r>
            <a:r>
              <a:rPr lang="en-US" sz="1200" kern="1200" dirty="0">
                <a:solidFill>
                  <a:schemeClr val="tx1"/>
                </a:solidFill>
                <a:effectLst/>
                <a:latin typeface="+mn-lt"/>
                <a:ea typeface="+mn-ea"/>
                <a:cs typeface="+mn-cs"/>
              </a:rPr>
              <a:t>.‘</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69</a:t>
            </a:fld>
            <a:endParaRPr lang="en-GB"/>
          </a:p>
        </p:txBody>
      </p:sp>
    </p:spTree>
    <p:extLst>
      <p:ext uri="{BB962C8B-B14F-4D97-AF65-F5344CB8AC3E}">
        <p14:creationId xmlns:p14="http://schemas.microsoft.com/office/powerpoint/2010/main" val="2432173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click, a video will play of the model as it currently stands.</a:t>
            </a:r>
          </a:p>
          <a:p>
            <a:r>
              <a:rPr lang="en-GB" dirty="0"/>
              <a:t>Ask students what is wrong.</a:t>
            </a:r>
          </a:p>
        </p:txBody>
      </p:sp>
      <p:sp>
        <p:nvSpPr>
          <p:cNvPr id="4" name="Slide Number Placeholder 3"/>
          <p:cNvSpPr>
            <a:spLocks noGrp="1"/>
          </p:cNvSpPr>
          <p:nvPr>
            <p:ph type="sldNum" sz="quarter" idx="10"/>
          </p:nvPr>
        </p:nvSpPr>
        <p:spPr/>
        <p:txBody>
          <a:bodyPr/>
          <a:lstStyle/>
          <a:p>
            <a:fld id="{D426D3B5-75D9-4B81-9605-012F6554737F}" type="slidenum">
              <a:rPr lang="en-GB" smtClean="0"/>
              <a:t>7</a:t>
            </a:fld>
            <a:endParaRPr lang="en-GB"/>
          </a:p>
        </p:txBody>
      </p:sp>
    </p:spTree>
    <p:extLst>
      <p:ext uri="{BB962C8B-B14F-4D97-AF65-F5344CB8AC3E}">
        <p14:creationId xmlns:p14="http://schemas.microsoft.com/office/powerpoint/2010/main" val="42587227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Creating models, such as the</a:t>
            </a:r>
            <a:r>
              <a:rPr lang="en-US" sz="1200" kern="1200" baseline="0" dirty="0">
                <a:solidFill>
                  <a:schemeClr val="tx1"/>
                </a:solidFill>
                <a:effectLst/>
                <a:latin typeface="+mn-lt"/>
                <a:ea typeface="+mn-ea"/>
                <a:cs typeface="+mn-cs"/>
              </a:rPr>
              <a:t> ones we have looked at give children a chance to build a genuine ‘computational abstraction’.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what extent do you think there is a more generic educational value?</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70</a:t>
            </a:fld>
            <a:endParaRPr lang="en-GB"/>
          </a:p>
        </p:txBody>
      </p:sp>
    </p:spTree>
    <p:extLst>
      <p:ext uri="{BB962C8B-B14F-4D97-AF65-F5344CB8AC3E}">
        <p14:creationId xmlns:p14="http://schemas.microsoft.com/office/powerpoint/2010/main" val="5710781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scientific importance of emergent</a:t>
            </a:r>
            <a:r>
              <a:rPr lang="en-GB" baseline="0" dirty="0"/>
              <a:t> behaviour is well summarised in a 12 minute video, taken from the popular American channel NOVA Science Now.</a:t>
            </a:r>
          </a:p>
          <a:p>
            <a:r>
              <a:rPr lang="en-GB" baseline="0" dirty="0"/>
              <a:t>First aired in 2012, it is worth showing, despite the low resolution: https://youtu.be/Nu7Zcj8HGUk </a:t>
            </a:r>
          </a:p>
          <a:p>
            <a:r>
              <a:rPr lang="en-GB" baseline="0" dirty="0"/>
              <a:t>It makes explicit the interconnected nature of many of the ideas we have touched on and is particularly pertinent as an introduction to Artificial Intelligence.</a:t>
            </a:r>
            <a:endParaRPr lang="en-GB" dirty="0"/>
          </a:p>
          <a:p>
            <a:endParaRPr lang="en-GB" dirty="0"/>
          </a:p>
          <a:p>
            <a:r>
              <a:rPr lang="en-GB" dirty="0"/>
              <a:t>The</a:t>
            </a:r>
            <a:r>
              <a:rPr lang="en-GB" baseline="0" dirty="0"/>
              <a:t> f</a:t>
            </a:r>
            <a:r>
              <a:rPr lang="en-GB" dirty="0"/>
              <a:t>ull documentary (25 mins) is currently available at https://youtu.be/qPP9XemRzkA</a:t>
            </a:r>
          </a:p>
        </p:txBody>
      </p:sp>
      <p:sp>
        <p:nvSpPr>
          <p:cNvPr id="4" name="Slide Number Placeholder 3"/>
          <p:cNvSpPr>
            <a:spLocks noGrp="1"/>
          </p:cNvSpPr>
          <p:nvPr>
            <p:ph type="sldNum" sz="quarter" idx="10"/>
          </p:nvPr>
        </p:nvSpPr>
        <p:spPr/>
        <p:txBody>
          <a:bodyPr/>
          <a:lstStyle/>
          <a:p>
            <a:fld id="{D426D3B5-75D9-4B81-9605-012F6554737F}" type="slidenum">
              <a:rPr lang="en-GB" smtClean="0"/>
              <a:t>71</a:t>
            </a:fld>
            <a:endParaRPr lang="en-GB"/>
          </a:p>
        </p:txBody>
      </p:sp>
    </p:spTree>
    <p:extLst>
      <p:ext uri="{BB962C8B-B14F-4D97-AF65-F5344CB8AC3E}">
        <p14:creationId xmlns:p14="http://schemas.microsoft.com/office/powerpoint/2010/main" val="22741909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summary, complex</a:t>
            </a:r>
            <a:r>
              <a:rPr lang="en-GB" baseline="0" dirty="0"/>
              <a:t> adaptive systems are widespread in the natural sciences.</a:t>
            </a:r>
          </a:p>
          <a:p>
            <a:r>
              <a:rPr lang="en-GB" baseline="0" dirty="0"/>
              <a:t>There are many examples in political, economic and other social sciences too.</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72</a:t>
            </a:fld>
            <a:endParaRPr lang="en-GB"/>
          </a:p>
        </p:txBody>
      </p:sp>
    </p:spTree>
    <p:extLst>
      <p:ext uri="{BB962C8B-B14F-4D97-AF65-F5344CB8AC3E}">
        <p14:creationId xmlns:p14="http://schemas.microsoft.com/office/powerpoint/2010/main" val="41999460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They all share the same basic ideas.</a:t>
            </a:r>
          </a:p>
          <a:p>
            <a:r>
              <a:rPr lang="en-GB" dirty="0"/>
              <a:t>So modelling</a:t>
            </a:r>
            <a:r>
              <a:rPr lang="en-GB" baseline="0" dirty="0"/>
              <a:t> techniques can transfer from one context to another.</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73</a:t>
            </a:fld>
            <a:endParaRPr lang="en-GB"/>
          </a:p>
        </p:txBody>
      </p:sp>
    </p:spTree>
    <p:extLst>
      <p:ext uri="{BB962C8B-B14F-4D97-AF65-F5344CB8AC3E}">
        <p14:creationId xmlns:p14="http://schemas.microsoft.com/office/powerpoint/2010/main" val="17059607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They are ideal for Key Stage 3.</a:t>
            </a:r>
          </a:p>
        </p:txBody>
      </p:sp>
      <p:sp>
        <p:nvSpPr>
          <p:cNvPr id="4" name="Slide Number Placeholder 3"/>
          <p:cNvSpPr>
            <a:spLocks noGrp="1"/>
          </p:cNvSpPr>
          <p:nvPr>
            <p:ph type="sldNum" sz="quarter" idx="10"/>
          </p:nvPr>
        </p:nvSpPr>
        <p:spPr/>
        <p:txBody>
          <a:bodyPr/>
          <a:lstStyle/>
          <a:p>
            <a:fld id="{D426D3B5-75D9-4B81-9605-012F6554737F}" type="slidenum">
              <a:rPr lang="en-GB" smtClean="0"/>
              <a:t>74</a:t>
            </a:fld>
            <a:endParaRPr lang="en-GB"/>
          </a:p>
        </p:txBody>
      </p:sp>
    </p:spTree>
    <p:extLst>
      <p:ext uri="{BB962C8B-B14F-4D97-AF65-F5344CB8AC3E}">
        <p14:creationId xmlns:p14="http://schemas.microsoft.com/office/powerpoint/2010/main" val="38082334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They</a:t>
            </a:r>
            <a:r>
              <a:rPr lang="en-GB" baseline="0" dirty="0"/>
              <a:t> are an obvious arena to develop ‘computational abstractions’,</a:t>
            </a:r>
          </a:p>
          <a:p>
            <a:r>
              <a:rPr lang="en-GB" baseline="0" dirty="0"/>
              <a:t>To engage in the wider problem solving involved in building something tangible.</a:t>
            </a:r>
            <a:r>
              <a:rPr lang="en-GB" dirty="0"/>
              <a:t> </a:t>
            </a:r>
          </a:p>
        </p:txBody>
      </p:sp>
      <p:sp>
        <p:nvSpPr>
          <p:cNvPr id="4" name="Slide Number Placeholder 3"/>
          <p:cNvSpPr>
            <a:spLocks noGrp="1"/>
          </p:cNvSpPr>
          <p:nvPr>
            <p:ph type="sldNum" sz="quarter" idx="10"/>
          </p:nvPr>
        </p:nvSpPr>
        <p:spPr/>
        <p:txBody>
          <a:bodyPr/>
          <a:lstStyle/>
          <a:p>
            <a:fld id="{D426D3B5-75D9-4B81-9605-012F6554737F}" type="slidenum">
              <a:rPr lang="en-GB" smtClean="0"/>
              <a:t>75</a:t>
            </a:fld>
            <a:endParaRPr lang="en-GB"/>
          </a:p>
        </p:txBody>
      </p:sp>
    </p:spTree>
    <p:extLst>
      <p:ext uri="{BB962C8B-B14F-4D97-AF65-F5344CB8AC3E}">
        <p14:creationId xmlns:p14="http://schemas.microsoft.com/office/powerpoint/2010/main" val="28958863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We can summarise by saying these</a:t>
            </a:r>
            <a:r>
              <a:rPr lang="en-GB" baseline="0" dirty="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76</a:t>
            </a:fld>
            <a:endParaRPr lang="en-GB" dirty="0"/>
          </a:p>
        </p:txBody>
      </p:sp>
    </p:spTree>
    <p:extLst>
      <p:ext uri="{BB962C8B-B14F-4D97-AF65-F5344CB8AC3E}">
        <p14:creationId xmlns:p14="http://schemas.microsoft.com/office/powerpoint/2010/main" val="165745184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We can summarise by saying these</a:t>
            </a:r>
            <a:r>
              <a:rPr lang="en-GB" baseline="0" dirty="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77</a:t>
            </a:fld>
            <a:endParaRPr lang="en-GB" dirty="0"/>
          </a:p>
        </p:txBody>
      </p:sp>
    </p:spTree>
    <p:extLst>
      <p:ext uri="{BB962C8B-B14F-4D97-AF65-F5344CB8AC3E}">
        <p14:creationId xmlns:p14="http://schemas.microsoft.com/office/powerpoint/2010/main" val="20942852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We can summarise by saying these</a:t>
            </a:r>
            <a:r>
              <a:rPr lang="en-GB" baseline="0" dirty="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78</a:t>
            </a:fld>
            <a:endParaRPr lang="en-GB" dirty="0"/>
          </a:p>
        </p:txBody>
      </p:sp>
    </p:spTree>
    <p:extLst>
      <p:ext uri="{BB962C8B-B14F-4D97-AF65-F5344CB8AC3E}">
        <p14:creationId xmlns:p14="http://schemas.microsoft.com/office/powerpoint/2010/main" val="78055335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Throughout the activities, the emphasis has been on computational thinking.</a:t>
            </a:r>
          </a:p>
          <a:p>
            <a:endParaRPr lang="en-GB" dirty="0"/>
          </a:p>
          <a:p>
            <a:r>
              <a:rPr lang="en-GB" dirty="0"/>
              <a:t>Computational thinking involves a</a:t>
            </a:r>
            <a:r>
              <a:rPr lang="en-GB" baseline="0" dirty="0"/>
              <a:t> number of key concepts that occur again and again. These inform the way we look at the world. Make sure you have the Tenderfoot posters displayed in your classroom, so you can continually make reference to the concepts when they arise.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79</a:t>
            </a:fld>
            <a:endParaRPr lang="en-GB"/>
          </a:p>
        </p:txBody>
      </p:sp>
    </p:spTree>
    <p:extLst>
      <p:ext uri="{BB962C8B-B14F-4D97-AF65-F5344CB8AC3E}">
        <p14:creationId xmlns:p14="http://schemas.microsoft.com/office/powerpoint/2010/main" val="2946336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a:t>
            </a:r>
            <a:r>
              <a:rPr lang="en-GB" baseline="0" dirty="0"/>
              <a:t> is wrong?</a:t>
            </a:r>
          </a:p>
          <a:p>
            <a:r>
              <a:rPr lang="en-GB" baseline="0" dirty="0"/>
              <a:t>You may get a variety of answers – nobody dies for example, or sick people should stop moving and go to bed.</a:t>
            </a:r>
          </a:p>
          <a:p>
            <a:r>
              <a:rPr lang="en-GB" baseline="0" dirty="0"/>
              <a:t>These are likely to be valid points and a list could be made.</a:t>
            </a:r>
          </a:p>
          <a:p>
            <a:r>
              <a:rPr lang="en-GB" baseline="0" dirty="0"/>
              <a:t>Consideration could then be given to which are most important in an ‘ideas’ model that tries to represent the spread of infection.</a:t>
            </a:r>
          </a:p>
          <a:p>
            <a:r>
              <a:rPr lang="en-GB" baseline="0" dirty="0"/>
              <a:t>The key flaw: without a way to recover, sooner or later everybody is infected. This is unrealistic.</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8</a:t>
            </a:fld>
            <a:endParaRPr lang="en-GB"/>
          </a:p>
        </p:txBody>
      </p:sp>
    </p:spTree>
    <p:extLst>
      <p:ext uri="{BB962C8B-B14F-4D97-AF65-F5344CB8AC3E}">
        <p14:creationId xmlns:p14="http://schemas.microsoft.com/office/powerpoint/2010/main" val="382564406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a:t>Promote CAS at end.</a:t>
            </a:r>
          </a:p>
        </p:txBody>
      </p:sp>
      <p:sp>
        <p:nvSpPr>
          <p:cNvPr id="4" name="Slide Number Placeholder 3"/>
          <p:cNvSpPr>
            <a:spLocks noGrp="1"/>
          </p:cNvSpPr>
          <p:nvPr>
            <p:ph type="sldNum" sz="quarter" idx="10"/>
          </p:nvPr>
        </p:nvSpPr>
        <p:spPr/>
        <p:txBody>
          <a:bodyPr/>
          <a:lstStyle/>
          <a:p>
            <a:fld id="{D426D3B5-75D9-4B81-9605-012F6554737F}" type="slidenum">
              <a:rPr lang="en-GB" smtClean="0"/>
              <a:t>80</a:t>
            </a:fld>
            <a:endParaRPr lang="en-GB"/>
          </a:p>
        </p:txBody>
      </p:sp>
    </p:spTree>
    <p:extLst>
      <p:ext uri="{BB962C8B-B14F-4D97-AF65-F5344CB8AC3E}">
        <p14:creationId xmlns:p14="http://schemas.microsoft.com/office/powerpoint/2010/main" val="1795912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Building recovery into our model is a three step process.</a:t>
            </a:r>
          </a:p>
        </p:txBody>
      </p:sp>
      <p:sp>
        <p:nvSpPr>
          <p:cNvPr id="4" name="Slide Number Placeholder 3"/>
          <p:cNvSpPr>
            <a:spLocks noGrp="1"/>
          </p:cNvSpPr>
          <p:nvPr>
            <p:ph type="sldNum" sz="quarter" idx="10"/>
          </p:nvPr>
        </p:nvSpPr>
        <p:spPr/>
        <p:txBody>
          <a:bodyPr/>
          <a:lstStyle/>
          <a:p>
            <a:fld id="{D426D3B5-75D9-4B81-9605-012F6554737F}" type="slidenum">
              <a:rPr lang="en-GB" smtClean="0"/>
              <a:t>9</a:t>
            </a:fld>
            <a:endParaRPr lang="en-GB"/>
          </a:p>
        </p:txBody>
      </p:sp>
    </p:spTree>
    <p:extLst>
      <p:ext uri="{BB962C8B-B14F-4D97-AF65-F5344CB8AC3E}">
        <p14:creationId xmlns:p14="http://schemas.microsoft.com/office/powerpoint/2010/main" val="2550893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66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4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93462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C81616-AAA8-4CAD-B2BB-6BD0A46235EC}" type="datetimeFigureOut">
              <a:rPr lang="en-GB" smtClean="0"/>
              <a:t>13/05/2022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3939273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C81616-AAA8-4CAD-B2BB-6BD0A46235EC}" type="datetimeFigureOut">
              <a:rPr lang="en-GB" smtClean="0"/>
              <a:t>13/05/2022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13712841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lvl1pPr>
              <a:defRPr sz="3600">
                <a:solidFill>
                  <a:schemeClr val="tx1">
                    <a:lumMod val="50000"/>
                    <a:lumOff val="50000"/>
                  </a:schemeClr>
                </a:solidFill>
              </a:defRPr>
            </a:lvl1pPr>
            <a:lvl2pPr>
              <a:defRPr sz="2800">
                <a:solidFill>
                  <a:schemeClr val="tx1">
                    <a:lumMod val="50000"/>
                    <a:lumOff val="50000"/>
                  </a:schemeClr>
                </a:solidFill>
              </a:defRPr>
            </a:lvl2pPr>
            <a:lvl3pPr>
              <a:defRPr sz="1800">
                <a:solidFill>
                  <a:schemeClr val="tx1">
                    <a:lumMod val="50000"/>
                    <a:lumOff val="50000"/>
                  </a:schemeClr>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394932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6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4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98596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9C81616-AAA8-4CAD-B2BB-6BD0A46235EC}" type="datetimeFigureOut">
              <a:rPr lang="en-GB" smtClean="0"/>
              <a:t>13/05/2022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713725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C81616-AAA8-4CAD-B2BB-6BD0A46235EC}" type="datetimeFigureOut">
              <a:rPr lang="en-GB" smtClean="0"/>
              <a:t>13/05/2022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11631369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9C81616-AAA8-4CAD-B2BB-6BD0A46235EC}" type="datetimeFigureOut">
              <a:rPr lang="en-GB" smtClean="0"/>
              <a:t>13/05/2022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23404403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C81616-AAA8-4CAD-B2BB-6BD0A46235EC}" type="datetimeFigureOut">
              <a:rPr lang="en-GB" smtClean="0"/>
              <a:t>13/05/2022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1021814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C81616-AAA8-4CAD-B2BB-6BD0A46235EC}" type="datetimeFigureOut">
              <a:rPr lang="en-GB" smtClean="0"/>
              <a:t>13/05/2022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384240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C81616-AAA8-4CAD-B2BB-6BD0A46235EC}" type="datetimeFigureOut">
              <a:rPr lang="en-GB" smtClean="0"/>
              <a:t>13/05/2022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1725651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C81616-AAA8-4CAD-B2BB-6BD0A46235EC}" type="datetimeFigureOut">
              <a:rPr lang="en-GB" smtClean="0"/>
              <a:t>13/05/2022</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6DAB9E-1081-47E9-8C73-18B0B875C062}" type="slidenum">
              <a:rPr lang="en-GB" smtClean="0"/>
              <a:pPr/>
              <a:t>‹#›</a:t>
            </a:fld>
            <a:endParaRPr lang="en-GB" dirty="0"/>
          </a:p>
        </p:txBody>
      </p:sp>
      <p:pic>
        <p:nvPicPr>
          <p:cNvPr id="7"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l="15204" t="29576" r="74910" b="55209"/>
          <a:stretch>
            <a:fillRect/>
          </a:stretch>
        </p:blipFill>
        <p:spPr bwMode="auto">
          <a:xfrm>
            <a:off x="8089901" y="5940078"/>
            <a:ext cx="1071022" cy="91792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7468862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lumMod val="50000"/>
              <a:lumOff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gif"/><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9.png"/><Relationship Id="rId7"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hyperlink" Target="http://education.mit.edu/portfolio_page/starlogo-tng/" TargetMode="Externa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hyperlink" Target="https://csp-aims.appspot.com/" TargetMode="External"/><Relationship Id="rId3" Type="http://schemas.openxmlformats.org/officeDocument/2006/relationships/image" Target="../media/image42.jpg"/><Relationship Id="rId7" Type="http://schemas.openxmlformats.org/officeDocument/2006/relationships/image" Target="../media/image45.jp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hyperlink" Target="http://ccl.northwestern.edu/netlogo/" TargetMode="External"/><Relationship Id="rId5" Type="http://schemas.openxmlformats.org/officeDocument/2006/relationships/image" Target="../media/image44.jpg"/><Relationship Id="rId4" Type="http://schemas.openxmlformats.org/officeDocument/2006/relationships/image" Target="../media/image43.png"/><Relationship Id="rId9"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hyperlink" Target="http://ccl.northwestern.edu/netlogo/" TargetMode="Externa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61.png"/><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83.jp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hyperlink" Target="http://www.computingatschool.org.uk/"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1.png"/></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hyperlink" Target="http://www.computingatschool.org.uk/certificate" TargetMode="External"/><Relationship Id="rId5" Type="http://schemas.openxmlformats.org/officeDocument/2006/relationships/image" Target="../media/image89.png"/><Relationship Id="rId4" Type="http://schemas.openxmlformats.org/officeDocument/2006/relationships/image" Target="../media/image88.png"/></Relationships>
</file>

<file path=ppt/slides/_rels/slide5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91.jpg"/></Relationships>
</file>

<file path=ppt/slides/_rels/slide5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2.png"/><Relationship Id="rId7" Type="http://schemas.openxmlformats.org/officeDocument/2006/relationships/image" Target="../media/image94.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91.jpg"/><Relationship Id="rId5" Type="http://schemas.openxmlformats.org/officeDocument/2006/relationships/hyperlink" Target="https://youtu.be/Fywq_jKCDpY" TargetMode="External"/><Relationship Id="rId4" Type="http://schemas.openxmlformats.org/officeDocument/2006/relationships/image" Target="../media/image93.png"/><Relationship Id="rId9" Type="http://schemas.openxmlformats.org/officeDocument/2006/relationships/image" Target="../media/image96.png"/></Relationships>
</file>

<file path=ppt/slides/_rels/slide56.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5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99.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6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6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6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59.png"/><Relationship Id="rId4" Type="http://schemas.openxmlformats.org/officeDocument/2006/relationships/image" Target="../media/image108.png"/></Relationships>
</file>

<file path=ppt/slides/_rels/slide65.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59.png"/><Relationship Id="rId4" Type="http://schemas.openxmlformats.org/officeDocument/2006/relationships/image" Target="../media/image108.png"/></Relationships>
</file>

<file path=ppt/slides/_rels/slide66.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60.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111.png"/><Relationship Id="rId4" Type="http://schemas.openxmlformats.org/officeDocument/2006/relationships/image" Target="../media/image108.png"/></Relationships>
</file>

<file path=ppt/slides/_rels/slide6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08.png"/></Relationships>
</file>

<file path=ppt/slides/_rels/slide6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15.png"/><Relationship Id="rId4" Type="http://schemas.openxmlformats.org/officeDocument/2006/relationships/image" Target="../media/image113.png"/></Relationships>
</file>

<file path=ppt/slides/_rels/slide69.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118.jpeg"/><Relationship Id="rId4" Type="http://schemas.openxmlformats.org/officeDocument/2006/relationships/image" Target="../media/image117.png"/></Relationships>
</file>

<file path=ppt/slides/_rels/slide7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hyperlink" Target="https://youtu.be/Nu7Zcj8HGUk" TargetMode="External"/><Relationship Id="rId4" Type="http://schemas.openxmlformats.org/officeDocument/2006/relationships/image" Target="../media/image120.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0.xml"/><Relationship Id="rId1" Type="http://schemas.openxmlformats.org/officeDocument/2006/relationships/slideLayout" Target="../slideLayouts/slideLayout1.xml"/><Relationship Id="rId5" Type="http://schemas.openxmlformats.org/officeDocument/2006/relationships/image" Target="../media/image125.png"/><Relationship Id="rId4" Type="http://schemas.openxmlformats.org/officeDocument/2006/relationships/image" Target="../media/image124.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4141"/>
          <a:stretch/>
        </p:blipFill>
        <p:spPr>
          <a:xfrm>
            <a:off x="-15096" y="1317356"/>
            <a:ext cx="9144000" cy="5540644"/>
          </a:xfrm>
          <a:prstGeom prst="rect">
            <a:avLst/>
          </a:prstGeom>
        </p:spPr>
      </p:pic>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a:solidFill>
                  <a:schemeClr val="bg1">
                    <a:lumMod val="50000"/>
                  </a:schemeClr>
                </a:solidFill>
              </a:rPr>
              <a:t>Simulating Our World</a:t>
            </a:r>
          </a:p>
        </p:txBody>
      </p:sp>
      <p:sp>
        <p:nvSpPr>
          <p:cNvPr id="9" name="Rectangle 8"/>
          <p:cNvSpPr/>
          <p:nvPr/>
        </p:nvSpPr>
        <p:spPr>
          <a:xfrm flipV="1">
            <a:off x="0" y="1335412"/>
            <a:ext cx="9144000" cy="1042416"/>
          </a:xfrm>
          <a:prstGeom prst="rect">
            <a:avLst/>
          </a:prstGeom>
          <a:gradFill flip="none" rotWithShape="1">
            <a:gsLst>
              <a:gs pos="0">
                <a:srgbClr val="FFFFFF">
                  <a:alpha val="0"/>
                </a:srgbClr>
              </a:gs>
              <a:gs pos="50000">
                <a:srgbClr val="FFFFFF">
                  <a:alpha val="86000"/>
                </a:srgbClr>
              </a:gs>
              <a:gs pos="100000">
                <a:srgbClr val="FF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p:cNvSpPr txBox="1">
            <a:spLocks/>
          </p:cNvSpPr>
          <p:nvPr/>
        </p:nvSpPr>
        <p:spPr>
          <a:xfrm>
            <a:off x="0" y="232729"/>
            <a:ext cx="9128904"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a:solidFill>
                  <a:srgbClr val="C00000"/>
                </a:solidFill>
                <a:latin typeface="+mn-lt"/>
              </a:rPr>
              <a:t>Complex Investigations</a:t>
            </a:r>
          </a:p>
        </p:txBody>
      </p:sp>
    </p:spTree>
    <p:extLst>
      <p:ext uri="{BB962C8B-B14F-4D97-AF65-F5344CB8AC3E}">
        <p14:creationId xmlns:p14="http://schemas.microsoft.com/office/powerpoint/2010/main" val="10214136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5"/>
          <p:cNvPicPr>
            <a:picLocks noChangeAspect="1" noChangeArrowheads="1"/>
          </p:cNvPicPr>
          <p:nvPr/>
        </p:nvPicPr>
        <p:blipFill>
          <a:blip r:embed="rId3">
            <a:extLst>
              <a:ext uri="{28A0092B-C50C-407E-A947-70E740481C1C}">
                <a14:useLocalDpi xmlns:a14="http://schemas.microsoft.com/office/drawing/2010/main" val="0"/>
              </a:ext>
            </a:extLst>
          </a:blip>
          <a:srcRect l="17513" t="16093" r="51772" b="46738"/>
          <a:stretch>
            <a:fillRect/>
          </a:stretch>
        </p:blipFill>
        <p:spPr bwMode="auto">
          <a:xfrm>
            <a:off x="0" y="-26988"/>
            <a:ext cx="9144000" cy="691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8" name="Rectangle 6"/>
          <p:cNvSpPr>
            <a:spLocks noChangeArrowheads="1"/>
          </p:cNvSpPr>
          <p:nvPr/>
        </p:nvSpPr>
        <p:spPr bwMode="auto">
          <a:xfrm>
            <a:off x="4068763" y="115888"/>
            <a:ext cx="4967287" cy="720725"/>
          </a:xfrm>
          <a:prstGeom prst="rect">
            <a:avLst/>
          </a:prstGeom>
          <a:solidFill>
            <a:srgbClr val="FFC000"/>
          </a:solidFill>
          <a:ln w="9525">
            <a:solidFill>
              <a:schemeClr val="tx1"/>
            </a:solidFill>
            <a:miter lim="800000"/>
            <a:headEnd/>
            <a:tailEnd/>
          </a:ln>
          <a:effectLst/>
        </p:spPr>
        <p:txBody>
          <a:bodyPr wrap="none" anchor="ctr"/>
          <a:lstStyle/>
          <a:p>
            <a:pPr algn="ctr"/>
            <a:r>
              <a:rPr lang="en-GB" sz="2800" dirty="0">
                <a:solidFill>
                  <a:srgbClr val="C00000"/>
                </a:solidFill>
              </a:rPr>
              <a:t>Set A Recovery Variable</a:t>
            </a:r>
            <a:endParaRPr lang="en-US" sz="2800" dirty="0">
              <a:solidFill>
                <a:srgbClr val="C00000"/>
              </a:solidFill>
            </a:endParaRPr>
          </a:p>
        </p:txBody>
      </p:sp>
      <p:sp>
        <p:nvSpPr>
          <p:cNvPr id="44039" name="Rectangle 7"/>
          <p:cNvSpPr>
            <a:spLocks noChangeArrowheads="1"/>
          </p:cNvSpPr>
          <p:nvPr/>
        </p:nvSpPr>
        <p:spPr bwMode="auto">
          <a:xfrm>
            <a:off x="4068763" y="2924175"/>
            <a:ext cx="4967287" cy="723821"/>
          </a:xfrm>
          <a:prstGeom prst="rect">
            <a:avLst/>
          </a:prstGeom>
          <a:solidFill>
            <a:srgbClr val="FFC000"/>
          </a:solidFill>
          <a:ln w="9525">
            <a:solidFill>
              <a:schemeClr val="tx1"/>
            </a:solidFill>
            <a:miter lim="800000"/>
            <a:headEnd/>
            <a:tailEnd/>
          </a:ln>
          <a:effectLst/>
        </p:spPr>
        <p:txBody>
          <a:bodyPr wrap="none" anchor="ctr"/>
          <a:lstStyle/>
          <a:p>
            <a:pPr algn="ctr"/>
            <a:r>
              <a:rPr lang="en-GB" sz="2800" dirty="0">
                <a:solidFill>
                  <a:srgbClr val="C00000"/>
                </a:solidFill>
              </a:rPr>
              <a:t>Create A ‘Get Well’ Procedure</a:t>
            </a:r>
          </a:p>
        </p:txBody>
      </p:sp>
      <p:sp>
        <p:nvSpPr>
          <p:cNvPr id="44040" name="Rectangle 8"/>
          <p:cNvSpPr>
            <a:spLocks noChangeArrowheads="1"/>
          </p:cNvSpPr>
          <p:nvPr/>
        </p:nvSpPr>
        <p:spPr bwMode="auto">
          <a:xfrm>
            <a:off x="0" y="2821446"/>
            <a:ext cx="9144000" cy="4211180"/>
          </a:xfrm>
          <a:prstGeom prst="rect">
            <a:avLst/>
          </a:prstGeom>
          <a:solidFill>
            <a:srgbClr val="1E1E1E"/>
          </a:solidFill>
          <a:ln>
            <a:noFill/>
          </a:ln>
          <a:effectLst/>
        </p:spPr>
        <p:txBody>
          <a:bodyPr wrap="none" anchor="ctr"/>
          <a:lstStyle/>
          <a:p>
            <a:endParaRPr lang="en-US"/>
          </a:p>
        </p:txBody>
      </p:sp>
    </p:spTree>
    <p:extLst>
      <p:ext uri="{BB962C8B-B14F-4D97-AF65-F5344CB8AC3E}">
        <p14:creationId xmlns:p14="http://schemas.microsoft.com/office/powerpoint/2010/main" val="30693686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44040"/>
                                        </p:tgtEl>
                                      </p:cBhvr>
                                    </p:animEffect>
                                    <p:set>
                                      <p:cBhvr>
                                        <p:cTn id="7" dur="1" fill="hold">
                                          <p:stCondLst>
                                            <p:cond delay="499"/>
                                          </p:stCondLst>
                                        </p:cTn>
                                        <p:tgtEl>
                                          <p:spTgt spid="440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l="16844" t="32152" r="52649" b="31090"/>
          <a:stretch>
            <a:fillRect/>
          </a:stretch>
        </p:blipFill>
        <p:spPr bwMode="auto">
          <a:xfrm>
            <a:off x="0" y="-26988"/>
            <a:ext cx="9144000" cy="688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1" name="Rectangle 5"/>
          <p:cNvSpPr>
            <a:spLocks noChangeArrowheads="1"/>
          </p:cNvSpPr>
          <p:nvPr/>
        </p:nvSpPr>
        <p:spPr bwMode="auto">
          <a:xfrm>
            <a:off x="4113670" y="5516563"/>
            <a:ext cx="4897438" cy="720725"/>
          </a:xfrm>
          <a:prstGeom prst="rect">
            <a:avLst/>
          </a:prstGeom>
          <a:solidFill>
            <a:srgbClr val="FFC000"/>
          </a:solidFill>
          <a:ln w="9525">
            <a:solidFill>
              <a:schemeClr val="tx1"/>
            </a:solidFill>
            <a:miter lim="800000"/>
            <a:headEnd/>
            <a:tailEnd/>
          </a:ln>
          <a:effectLst/>
        </p:spPr>
        <p:txBody>
          <a:bodyPr wrap="none" anchor="ctr"/>
          <a:lstStyle/>
          <a:p>
            <a:pPr algn="ctr"/>
            <a:r>
              <a:rPr lang="en-GB" sz="2800" dirty="0">
                <a:solidFill>
                  <a:srgbClr val="C00000"/>
                </a:solidFill>
              </a:rPr>
              <a:t>Call Procedure On Each Step </a:t>
            </a:r>
          </a:p>
        </p:txBody>
      </p:sp>
    </p:spTree>
    <p:extLst>
      <p:ext uri="{BB962C8B-B14F-4D97-AF65-F5344CB8AC3E}">
        <p14:creationId xmlns:p14="http://schemas.microsoft.com/office/powerpoint/2010/main" val="31339890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078" t="31334" r="32757" b="19089"/>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61734"/>
            <a:ext cx="9144000" cy="769441"/>
          </a:xfrm>
          <a:prstGeom prst="rect">
            <a:avLst/>
          </a:prstGeom>
          <a:noFill/>
        </p:spPr>
        <p:txBody>
          <a:bodyPr wrap="square" rtlCol="0">
            <a:spAutoFit/>
          </a:bodyPr>
          <a:lstStyle/>
          <a:p>
            <a:r>
              <a:rPr lang="en-GB" sz="4400" dirty="0">
                <a:solidFill>
                  <a:schemeClr val="bg1"/>
                </a:solidFill>
              </a:rPr>
              <a:t>Gathering Statistics</a:t>
            </a:r>
          </a:p>
        </p:txBody>
      </p:sp>
      <p:sp>
        <p:nvSpPr>
          <p:cNvPr id="2" name="Rectangle 1"/>
          <p:cNvSpPr/>
          <p:nvPr/>
        </p:nvSpPr>
        <p:spPr>
          <a:xfrm>
            <a:off x="309966" y="1598613"/>
            <a:ext cx="8322590" cy="1023614"/>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410704" y="2749227"/>
            <a:ext cx="8516319" cy="1827849"/>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3663" t="62767" r="54474" b="21054"/>
          <a:stretch/>
        </p:blipFill>
        <p:spPr bwMode="auto">
          <a:xfrm>
            <a:off x="154983" y="707707"/>
            <a:ext cx="8989017" cy="2853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8011116" y="839157"/>
            <a:ext cx="1239864" cy="1239864"/>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rotWithShape="1">
          <a:blip r:embed="rId5"/>
          <a:srcRect t="68072"/>
          <a:stretch/>
        </p:blipFill>
        <p:spPr>
          <a:xfrm>
            <a:off x="2563849" y="3513133"/>
            <a:ext cx="5805665" cy="3035304"/>
          </a:xfrm>
          <a:prstGeom prst="rect">
            <a:avLst/>
          </a:prstGeom>
        </p:spPr>
      </p:pic>
      <p:pic>
        <p:nvPicPr>
          <p:cNvPr id="12" name="Picture 11"/>
          <p:cNvPicPr>
            <a:picLocks noChangeAspect="1"/>
          </p:cNvPicPr>
          <p:nvPr/>
        </p:nvPicPr>
        <p:blipFill rotWithShape="1">
          <a:blip r:embed="rId6"/>
          <a:srcRect l="43819" t="45494" r="23878" b="35000"/>
          <a:stretch/>
        </p:blipFill>
        <p:spPr>
          <a:xfrm>
            <a:off x="5235201" y="2838477"/>
            <a:ext cx="3691822" cy="1800333"/>
          </a:xfrm>
          <a:prstGeom prst="rect">
            <a:avLst/>
          </a:prstGeom>
          <a:ln>
            <a:solidFill>
              <a:schemeClr val="bg1"/>
            </a:solidFill>
          </a:ln>
        </p:spPr>
      </p:pic>
      <p:sp>
        <p:nvSpPr>
          <p:cNvPr id="13" name="Rectangle 12"/>
          <p:cNvSpPr/>
          <p:nvPr/>
        </p:nvSpPr>
        <p:spPr>
          <a:xfrm>
            <a:off x="4417016" y="5641383"/>
            <a:ext cx="480447" cy="325464"/>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646" y="6513269"/>
            <a:ext cx="4878451" cy="369332"/>
          </a:xfrm>
          <a:prstGeom prst="rect">
            <a:avLst/>
          </a:prstGeom>
        </p:spPr>
        <p:txBody>
          <a:bodyPr wrap="none">
            <a:spAutoFit/>
          </a:bodyPr>
          <a:lstStyle/>
          <a:p>
            <a:r>
              <a:rPr lang="en-GB" dirty="0">
                <a:solidFill>
                  <a:srgbClr val="FFFFFF"/>
                </a:solidFill>
              </a:rPr>
              <a:t>02Epidemic_with_recovery_and_seed_slider.sltng</a:t>
            </a:r>
          </a:p>
        </p:txBody>
      </p:sp>
    </p:spTree>
    <p:extLst>
      <p:ext uri="{BB962C8B-B14F-4D97-AF65-F5344CB8AC3E}">
        <p14:creationId xmlns:p14="http://schemas.microsoft.com/office/powerpoint/2010/main" val="16835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078" t="31334" r="32757" b="19089"/>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61734"/>
            <a:ext cx="9144000" cy="769441"/>
          </a:xfrm>
          <a:prstGeom prst="rect">
            <a:avLst/>
          </a:prstGeom>
          <a:noFill/>
        </p:spPr>
        <p:txBody>
          <a:bodyPr wrap="square" rtlCol="0">
            <a:spAutoFit/>
          </a:bodyPr>
          <a:lstStyle/>
          <a:p>
            <a:r>
              <a:rPr lang="en-GB" sz="4400" dirty="0">
                <a:solidFill>
                  <a:schemeClr val="bg1"/>
                </a:solidFill>
              </a:rPr>
              <a:t>Gathering Statistics</a:t>
            </a:r>
          </a:p>
        </p:txBody>
      </p:sp>
      <p:sp>
        <p:nvSpPr>
          <p:cNvPr id="7" name="Rectangle 6"/>
          <p:cNvSpPr>
            <a:spLocks noChangeArrowheads="1"/>
          </p:cNvSpPr>
          <p:nvPr/>
        </p:nvSpPr>
        <p:spPr bwMode="auto">
          <a:xfrm>
            <a:off x="4068763" y="750888"/>
            <a:ext cx="4967287" cy="720725"/>
          </a:xfrm>
          <a:prstGeom prst="rect">
            <a:avLst/>
          </a:prstGeom>
          <a:solidFill>
            <a:srgbClr val="FFC000"/>
          </a:solidFill>
          <a:ln w="9525">
            <a:solidFill>
              <a:srgbClr val="FFC000"/>
            </a:solidFill>
            <a:miter lim="800000"/>
            <a:headEnd/>
            <a:tailEnd/>
          </a:ln>
          <a:effectLst/>
        </p:spPr>
        <p:txBody>
          <a:bodyPr wrap="none" anchor="ctr"/>
          <a:lstStyle/>
          <a:p>
            <a:pPr algn="ctr"/>
            <a:r>
              <a:rPr lang="en-GB" sz="2800" dirty="0">
                <a:solidFill>
                  <a:srgbClr val="C00000"/>
                </a:solidFill>
              </a:rPr>
              <a:t>Keeping Count of Infected Agents</a:t>
            </a:r>
            <a:endParaRPr lang="en-US" sz="2800" dirty="0">
              <a:solidFill>
                <a:srgbClr val="C00000"/>
              </a:solidFill>
            </a:endParaRPr>
          </a:p>
        </p:txBody>
      </p:sp>
      <p:sp>
        <p:nvSpPr>
          <p:cNvPr id="8" name="Rectangle 7"/>
          <p:cNvSpPr>
            <a:spLocks noChangeArrowheads="1"/>
          </p:cNvSpPr>
          <p:nvPr/>
        </p:nvSpPr>
        <p:spPr bwMode="auto">
          <a:xfrm>
            <a:off x="4068763" y="4829175"/>
            <a:ext cx="4967287" cy="723821"/>
          </a:xfrm>
          <a:prstGeom prst="rect">
            <a:avLst/>
          </a:prstGeom>
          <a:solidFill>
            <a:srgbClr val="FFC000"/>
          </a:solidFill>
          <a:ln w="9525">
            <a:solidFill>
              <a:srgbClr val="FFC000"/>
            </a:solidFill>
            <a:miter lim="800000"/>
            <a:headEnd/>
            <a:tailEnd/>
          </a:ln>
          <a:effectLst/>
        </p:spPr>
        <p:txBody>
          <a:bodyPr wrap="none" anchor="ctr"/>
          <a:lstStyle/>
          <a:p>
            <a:pPr algn="ctr"/>
            <a:r>
              <a:rPr lang="en-GB" sz="2800" dirty="0">
                <a:solidFill>
                  <a:srgbClr val="C00000"/>
                </a:solidFill>
              </a:rPr>
              <a:t>Graphing Changes Over Time</a:t>
            </a:r>
          </a:p>
        </p:txBody>
      </p:sp>
      <p:sp>
        <p:nvSpPr>
          <p:cNvPr id="2" name="Rectangle 1"/>
          <p:cNvSpPr/>
          <p:nvPr/>
        </p:nvSpPr>
        <p:spPr>
          <a:xfrm>
            <a:off x="309966" y="1598613"/>
            <a:ext cx="8322590" cy="1023614"/>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410704" y="2749227"/>
            <a:ext cx="8516319" cy="1827849"/>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4254205" y="6452912"/>
            <a:ext cx="4872168" cy="369332"/>
          </a:xfrm>
          <a:prstGeom prst="rect">
            <a:avLst/>
          </a:prstGeom>
        </p:spPr>
        <p:txBody>
          <a:bodyPr wrap="none">
            <a:spAutoFit/>
          </a:bodyPr>
          <a:lstStyle/>
          <a:p>
            <a:r>
              <a:rPr lang="en-GB" dirty="0">
                <a:solidFill>
                  <a:srgbClr val="FFFFFF"/>
                </a:solidFill>
              </a:rPr>
              <a:t>02Epidemic_with_recovery_and_monitoring.sltng</a:t>
            </a:r>
          </a:p>
        </p:txBody>
      </p:sp>
    </p:spTree>
    <p:extLst>
      <p:ext uri="{BB962C8B-B14F-4D97-AF65-F5344CB8AC3E}">
        <p14:creationId xmlns:p14="http://schemas.microsoft.com/office/powerpoint/2010/main" val="27390540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xit" presetSubtype="0" fill="hold" grpId="0"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xit" presetSubtype="0" fill="hold" grpId="0" nodeType="with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2519" r="12519"/>
          <a:stretch/>
        </p:blipFill>
        <p:spPr>
          <a:xfrm>
            <a:off x="0" y="0"/>
            <a:ext cx="9144000" cy="6858000"/>
          </a:xfrm>
          <a:prstGeom prst="rect">
            <a:avLst/>
          </a:prstGeom>
        </p:spPr>
      </p:pic>
    </p:spTree>
    <p:extLst>
      <p:ext uri="{BB962C8B-B14F-4D97-AF65-F5344CB8AC3E}">
        <p14:creationId xmlns:p14="http://schemas.microsoft.com/office/powerpoint/2010/main" val="614438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261100"/>
            <a:ext cx="9144000" cy="5969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infectio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96900"/>
            <a:ext cx="9144000" cy="5664200"/>
          </a:xfrm>
          <a:prstGeom prst="rect">
            <a:avLst/>
          </a:prstGeom>
        </p:spPr>
      </p:pic>
      <p:sp>
        <p:nvSpPr>
          <p:cNvPr id="4" name="Rectangle 3"/>
          <p:cNvSpPr/>
          <p:nvPr/>
        </p:nvSpPr>
        <p:spPr>
          <a:xfrm>
            <a:off x="0" y="0"/>
            <a:ext cx="9144000" cy="5969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841216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a:stretch>
            <a:fillRect/>
          </a:stretch>
        </p:blipFill>
        <p:spPr>
          <a:xfrm>
            <a:off x="0" y="581025"/>
            <a:ext cx="7772400" cy="6276975"/>
          </a:xfrm>
          <a:prstGeom prst="rect">
            <a:avLst/>
          </a:prstGeom>
        </p:spPr>
      </p:pic>
      <p:sp>
        <p:nvSpPr>
          <p:cNvPr id="13" name="Rectangle 12"/>
          <p:cNvSpPr/>
          <p:nvPr/>
        </p:nvSpPr>
        <p:spPr>
          <a:xfrm flipV="1">
            <a:off x="0" y="581025"/>
            <a:ext cx="9144000" cy="723048"/>
          </a:xfrm>
          <a:prstGeom prst="rect">
            <a:avLst/>
          </a:prstGeom>
          <a:gradFill flip="none" rotWithShape="1">
            <a:gsLst>
              <a:gs pos="0">
                <a:srgbClr val="282828">
                  <a:alpha val="0"/>
                </a:srgbClr>
              </a:gs>
              <a:gs pos="50000">
                <a:srgbClr val="282828"/>
              </a:gs>
              <a:gs pos="100000">
                <a:srgbClr val="28282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0" y="-61734"/>
            <a:ext cx="9144000" cy="769441"/>
          </a:xfrm>
          <a:prstGeom prst="rect">
            <a:avLst/>
          </a:prstGeom>
          <a:noFill/>
        </p:spPr>
        <p:txBody>
          <a:bodyPr wrap="square" rtlCol="0">
            <a:spAutoFit/>
          </a:bodyPr>
          <a:lstStyle/>
          <a:p>
            <a:r>
              <a:rPr lang="en-GB" sz="4400" dirty="0">
                <a:solidFill>
                  <a:schemeClr val="bg1"/>
                </a:solidFill>
              </a:rPr>
              <a:t>Refining our model</a:t>
            </a:r>
          </a:p>
        </p:txBody>
      </p:sp>
      <p:sp>
        <p:nvSpPr>
          <p:cNvPr id="43015" name="Line 7"/>
          <p:cNvSpPr>
            <a:spLocks noChangeShapeType="1"/>
          </p:cNvSpPr>
          <p:nvPr/>
        </p:nvSpPr>
        <p:spPr bwMode="auto">
          <a:xfrm>
            <a:off x="6550805" y="1598613"/>
            <a:ext cx="0" cy="576262"/>
          </a:xfrm>
          <a:prstGeom prst="line">
            <a:avLst/>
          </a:prstGeom>
          <a:noFill/>
          <a:ln w="7620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Rectangle 6"/>
          <p:cNvSpPr>
            <a:spLocks noChangeArrowheads="1"/>
          </p:cNvSpPr>
          <p:nvPr/>
        </p:nvSpPr>
        <p:spPr bwMode="auto">
          <a:xfrm>
            <a:off x="4068763" y="877888"/>
            <a:ext cx="4967287" cy="720725"/>
          </a:xfrm>
          <a:prstGeom prst="rect">
            <a:avLst/>
          </a:prstGeom>
          <a:solidFill>
            <a:srgbClr val="FFC000"/>
          </a:solidFill>
          <a:ln w="9525">
            <a:solidFill>
              <a:srgbClr val="FFC000"/>
            </a:solidFill>
            <a:miter lim="800000"/>
            <a:headEnd/>
            <a:tailEnd/>
          </a:ln>
          <a:effectLst/>
        </p:spPr>
        <p:txBody>
          <a:bodyPr wrap="none" anchor="ctr"/>
          <a:lstStyle/>
          <a:p>
            <a:pPr algn="ctr"/>
            <a:r>
              <a:rPr lang="en-GB" sz="2800" dirty="0">
                <a:solidFill>
                  <a:srgbClr val="C00000"/>
                </a:solidFill>
              </a:rPr>
              <a:t>Making Agents Immune</a:t>
            </a:r>
            <a:endParaRPr lang="en-US" sz="2800" dirty="0">
              <a:solidFill>
                <a:srgbClr val="C00000"/>
              </a:solidFill>
            </a:endParaRPr>
          </a:p>
        </p:txBody>
      </p:sp>
      <p:sp>
        <p:nvSpPr>
          <p:cNvPr id="11" name="Rectangle 7"/>
          <p:cNvSpPr>
            <a:spLocks noChangeArrowheads="1"/>
          </p:cNvSpPr>
          <p:nvPr/>
        </p:nvSpPr>
        <p:spPr bwMode="auto">
          <a:xfrm>
            <a:off x="4068763" y="2289175"/>
            <a:ext cx="4967287" cy="723821"/>
          </a:xfrm>
          <a:prstGeom prst="rect">
            <a:avLst/>
          </a:prstGeom>
          <a:solidFill>
            <a:srgbClr val="FFC000"/>
          </a:solidFill>
          <a:ln w="9525">
            <a:solidFill>
              <a:srgbClr val="FFC000"/>
            </a:solidFill>
            <a:miter lim="800000"/>
            <a:headEnd/>
            <a:tailEnd/>
          </a:ln>
          <a:effectLst/>
        </p:spPr>
        <p:txBody>
          <a:bodyPr wrap="none" anchor="ctr"/>
          <a:lstStyle/>
          <a:p>
            <a:pPr algn="ctr"/>
            <a:r>
              <a:rPr lang="en-GB" sz="2800" dirty="0">
                <a:solidFill>
                  <a:srgbClr val="C00000"/>
                </a:solidFill>
              </a:rPr>
              <a:t>Investigate The Impact</a:t>
            </a:r>
          </a:p>
        </p:txBody>
      </p:sp>
      <p:grpSp>
        <p:nvGrpSpPr>
          <p:cNvPr id="14" name="Group 13"/>
          <p:cNvGrpSpPr/>
          <p:nvPr/>
        </p:nvGrpSpPr>
        <p:grpSpPr>
          <a:xfrm>
            <a:off x="1498574" y="3580409"/>
            <a:ext cx="2130451" cy="433952"/>
            <a:chOff x="1498574" y="3580409"/>
            <a:chExt cx="2130451" cy="433952"/>
          </a:xfrm>
        </p:grpSpPr>
        <p:sp>
          <p:nvSpPr>
            <p:cNvPr id="5" name="Rectangle 4"/>
            <p:cNvSpPr/>
            <p:nvPr/>
          </p:nvSpPr>
          <p:spPr>
            <a:xfrm>
              <a:off x="1498574" y="3580409"/>
              <a:ext cx="1549830" cy="433952"/>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p:cNvCxnSpPr/>
            <p:nvPr/>
          </p:nvCxnSpPr>
          <p:spPr>
            <a:xfrm>
              <a:off x="3048404" y="3580409"/>
              <a:ext cx="580621" cy="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277973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3015"/>
                                        </p:tgtEl>
                                        <p:attrNameLst>
                                          <p:attrName>style.visibility</p:attrName>
                                        </p:attrNameLst>
                                      </p:cBhvr>
                                      <p:to>
                                        <p:strVal val="visible"/>
                                      </p:to>
                                    </p:set>
                                    <p:animEffect transition="in" filter="wipe(up)">
                                      <p:cBhvr>
                                        <p:cTn id="7" dur="500"/>
                                        <p:tgtEl>
                                          <p:spTgt spid="430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43015"/>
                                        </p:tgtEl>
                                      </p:cBhvr>
                                    </p:animEffect>
                                    <p:set>
                                      <p:cBhvr>
                                        <p:cTn id="15" dur="1" fill="hold">
                                          <p:stCondLst>
                                            <p:cond delay="499"/>
                                          </p:stCondLst>
                                        </p:cTn>
                                        <p:tgtEl>
                                          <p:spTgt spid="43015"/>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5" grpId="0" animBg="1"/>
      <p:bldP spid="43015" grpId="1" animBg="1"/>
      <p:bldP spid="11" grpId="0" animBg="1"/>
      <p:bldP spid="1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1734"/>
            <a:ext cx="9169095" cy="6919733"/>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756" t="19030" r="31673" b="30274"/>
          <a:stretch/>
        </p:blipFill>
        <p:spPr bwMode="auto">
          <a:xfrm>
            <a:off x="0" y="392564"/>
            <a:ext cx="8508569" cy="6465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4"/>
          <a:srcRect l="24671" t="18935" r="33602" b="34897"/>
          <a:stretch/>
        </p:blipFill>
        <p:spPr>
          <a:xfrm>
            <a:off x="0" y="976393"/>
            <a:ext cx="9169095" cy="5703807"/>
          </a:xfrm>
          <a:prstGeom prst="rect">
            <a:avLst/>
          </a:prstGeom>
        </p:spPr>
      </p:pic>
      <p:sp>
        <p:nvSpPr>
          <p:cNvPr id="8" name="TextBox 7"/>
          <p:cNvSpPr txBox="1"/>
          <p:nvPr/>
        </p:nvSpPr>
        <p:spPr>
          <a:xfrm>
            <a:off x="0" y="-61734"/>
            <a:ext cx="9144000" cy="769441"/>
          </a:xfrm>
          <a:prstGeom prst="rect">
            <a:avLst/>
          </a:prstGeom>
          <a:noFill/>
        </p:spPr>
        <p:txBody>
          <a:bodyPr wrap="square" rtlCol="0">
            <a:spAutoFit/>
          </a:bodyPr>
          <a:lstStyle/>
          <a:p>
            <a:r>
              <a:rPr lang="en-GB" sz="4400" dirty="0">
                <a:solidFill>
                  <a:schemeClr val="bg1"/>
                </a:solidFill>
              </a:rPr>
              <a:t>Refining our model</a:t>
            </a:r>
          </a:p>
        </p:txBody>
      </p:sp>
      <p:sp>
        <p:nvSpPr>
          <p:cNvPr id="10" name="Rectangle 6"/>
          <p:cNvSpPr>
            <a:spLocks noChangeArrowheads="1"/>
          </p:cNvSpPr>
          <p:nvPr/>
        </p:nvSpPr>
        <p:spPr bwMode="auto">
          <a:xfrm>
            <a:off x="4068763" y="877888"/>
            <a:ext cx="4967287" cy="720725"/>
          </a:xfrm>
          <a:prstGeom prst="rect">
            <a:avLst/>
          </a:prstGeom>
          <a:solidFill>
            <a:srgbClr val="FFC000"/>
          </a:solidFill>
          <a:ln w="9525">
            <a:solidFill>
              <a:srgbClr val="FFC000"/>
            </a:solidFill>
            <a:miter lim="800000"/>
            <a:headEnd/>
            <a:tailEnd/>
          </a:ln>
          <a:effectLst/>
        </p:spPr>
        <p:txBody>
          <a:bodyPr wrap="none" anchor="ctr"/>
          <a:lstStyle/>
          <a:p>
            <a:pPr algn="ctr"/>
            <a:r>
              <a:rPr lang="en-GB" sz="2800" dirty="0">
                <a:solidFill>
                  <a:srgbClr val="C00000"/>
                </a:solidFill>
              </a:rPr>
              <a:t>Making Agents Immune</a:t>
            </a:r>
            <a:endParaRPr lang="en-US" sz="2800" dirty="0">
              <a:solidFill>
                <a:srgbClr val="C00000"/>
              </a:solidFill>
            </a:endParaRPr>
          </a:p>
        </p:txBody>
      </p:sp>
      <p:sp>
        <p:nvSpPr>
          <p:cNvPr id="6" name="Rectangle 5"/>
          <p:cNvSpPr/>
          <p:nvPr/>
        </p:nvSpPr>
        <p:spPr>
          <a:xfrm>
            <a:off x="4370522" y="6121831"/>
            <a:ext cx="991892" cy="558369"/>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5"/>
          <a:srcRect l="22806" t="35329" r="57385" b="52807"/>
          <a:stretch/>
        </p:blipFill>
        <p:spPr>
          <a:xfrm>
            <a:off x="5594888" y="1810510"/>
            <a:ext cx="3441162" cy="1158806"/>
          </a:xfrm>
          <a:prstGeom prst="rect">
            <a:avLst/>
          </a:prstGeom>
          <a:solidFill>
            <a:schemeClr val="bg1"/>
          </a:solidFill>
          <a:ln w="9525">
            <a:solidFill>
              <a:schemeClr val="bg1"/>
            </a:solidFill>
          </a:ln>
        </p:spPr>
      </p:pic>
      <p:sp>
        <p:nvSpPr>
          <p:cNvPr id="9" name="Rectangle 8"/>
          <p:cNvSpPr/>
          <p:nvPr/>
        </p:nvSpPr>
        <p:spPr>
          <a:xfrm>
            <a:off x="4212721" y="6421552"/>
            <a:ext cx="4959371" cy="369332"/>
          </a:xfrm>
          <a:prstGeom prst="rect">
            <a:avLst/>
          </a:prstGeom>
        </p:spPr>
        <p:txBody>
          <a:bodyPr wrap="none">
            <a:spAutoFit/>
          </a:bodyPr>
          <a:lstStyle/>
          <a:p>
            <a:r>
              <a:rPr lang="en-GB" dirty="0">
                <a:solidFill>
                  <a:srgbClr val="FFFFFF"/>
                </a:solidFill>
              </a:rPr>
              <a:t>03Epidemic_with_immunity_and_monitoring.sltng</a:t>
            </a:r>
          </a:p>
        </p:txBody>
      </p:sp>
    </p:spTree>
    <p:extLst>
      <p:ext uri="{BB962C8B-B14F-4D97-AF65-F5344CB8AC3E}">
        <p14:creationId xmlns:p14="http://schemas.microsoft.com/office/powerpoint/2010/main" val="24499210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4803" t="35474" r="16189" b="9765"/>
          <a:stretch/>
        </p:blipFill>
        <p:spPr bwMode="auto">
          <a:xfrm>
            <a:off x="0" y="0"/>
            <a:ext cx="9144000" cy="697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6725" t="39624" r="15754" b="28824"/>
          <a:stretch/>
        </p:blipFill>
        <p:spPr bwMode="auto">
          <a:xfrm>
            <a:off x="0" y="3560735"/>
            <a:ext cx="9144000" cy="3413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0" y="-61734"/>
            <a:ext cx="9144000" cy="769441"/>
          </a:xfrm>
          <a:prstGeom prst="rect">
            <a:avLst/>
          </a:prstGeom>
          <a:noFill/>
        </p:spPr>
        <p:txBody>
          <a:bodyPr wrap="square" rtlCol="0">
            <a:spAutoFit/>
          </a:bodyPr>
          <a:lstStyle/>
          <a:p>
            <a:r>
              <a:rPr lang="en-GB" sz="4400" dirty="0">
                <a:solidFill>
                  <a:schemeClr val="bg1"/>
                </a:solidFill>
              </a:rPr>
              <a:t>Refining our model</a:t>
            </a:r>
          </a:p>
        </p:txBody>
      </p:sp>
      <p:sp>
        <p:nvSpPr>
          <p:cNvPr id="10" name="Rectangle 6"/>
          <p:cNvSpPr>
            <a:spLocks noChangeArrowheads="1"/>
          </p:cNvSpPr>
          <p:nvPr/>
        </p:nvSpPr>
        <p:spPr bwMode="auto">
          <a:xfrm>
            <a:off x="4068763" y="877888"/>
            <a:ext cx="4967287" cy="720725"/>
          </a:xfrm>
          <a:prstGeom prst="rect">
            <a:avLst/>
          </a:prstGeom>
          <a:solidFill>
            <a:srgbClr val="FFC000"/>
          </a:solidFill>
          <a:ln w="9525">
            <a:solidFill>
              <a:srgbClr val="FFC000"/>
            </a:solidFill>
            <a:miter lim="800000"/>
            <a:headEnd/>
            <a:tailEnd/>
          </a:ln>
          <a:effectLst/>
        </p:spPr>
        <p:txBody>
          <a:bodyPr wrap="none" anchor="ctr"/>
          <a:lstStyle/>
          <a:p>
            <a:pPr algn="ctr"/>
            <a:r>
              <a:rPr lang="en-GB" sz="2800" dirty="0">
                <a:solidFill>
                  <a:srgbClr val="C00000"/>
                </a:solidFill>
              </a:rPr>
              <a:t>A check for immunity…</a:t>
            </a:r>
            <a:endParaRPr lang="en-US" sz="2800" dirty="0">
              <a:solidFill>
                <a:srgbClr val="C00000"/>
              </a:solidFill>
            </a:endParaRPr>
          </a:p>
        </p:txBody>
      </p:sp>
      <p:sp>
        <p:nvSpPr>
          <p:cNvPr id="5" name="Rectangle 6"/>
          <p:cNvSpPr>
            <a:spLocks noChangeArrowheads="1"/>
          </p:cNvSpPr>
          <p:nvPr/>
        </p:nvSpPr>
        <p:spPr bwMode="auto">
          <a:xfrm>
            <a:off x="4068762" y="3068186"/>
            <a:ext cx="4967287" cy="720725"/>
          </a:xfrm>
          <a:prstGeom prst="rect">
            <a:avLst/>
          </a:prstGeom>
          <a:solidFill>
            <a:srgbClr val="FFC000"/>
          </a:solidFill>
          <a:ln w="9525">
            <a:solidFill>
              <a:srgbClr val="FFC000"/>
            </a:solidFill>
            <a:miter lim="800000"/>
            <a:headEnd/>
            <a:tailEnd/>
          </a:ln>
          <a:effectLst/>
        </p:spPr>
        <p:txBody>
          <a:bodyPr wrap="none" anchor="ctr"/>
          <a:lstStyle/>
          <a:p>
            <a:pPr algn="ctr"/>
            <a:r>
              <a:rPr lang="en-GB" sz="2800" dirty="0">
                <a:solidFill>
                  <a:srgbClr val="C00000"/>
                </a:solidFill>
              </a:rPr>
              <a:t>… called on collision</a:t>
            </a:r>
            <a:endParaRPr lang="en-US" sz="2800" dirty="0">
              <a:solidFill>
                <a:srgbClr val="C00000"/>
              </a:solidFill>
            </a:endParaRPr>
          </a:p>
        </p:txBody>
      </p:sp>
      <p:sp>
        <p:nvSpPr>
          <p:cNvPr id="11" name="Rectangle 10"/>
          <p:cNvSpPr/>
          <p:nvPr/>
        </p:nvSpPr>
        <p:spPr>
          <a:xfrm>
            <a:off x="4212721" y="6421552"/>
            <a:ext cx="4959371" cy="369332"/>
          </a:xfrm>
          <a:prstGeom prst="rect">
            <a:avLst/>
          </a:prstGeom>
        </p:spPr>
        <p:txBody>
          <a:bodyPr wrap="none">
            <a:spAutoFit/>
          </a:bodyPr>
          <a:lstStyle/>
          <a:p>
            <a:r>
              <a:rPr lang="en-GB" dirty="0">
                <a:solidFill>
                  <a:srgbClr val="FFFFFF"/>
                </a:solidFill>
              </a:rPr>
              <a:t>03Epidemic_with_immunity_and_monitoring.sltng</a:t>
            </a:r>
          </a:p>
        </p:txBody>
      </p:sp>
    </p:spTree>
    <p:extLst>
      <p:ext uri="{BB962C8B-B14F-4D97-AF65-F5344CB8AC3E}">
        <p14:creationId xmlns:p14="http://schemas.microsoft.com/office/powerpoint/2010/main" val="39914503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8488"/>
            <a:ext cx="9169095" cy="6896487"/>
          </a:xfrm>
          <a:prstGeom prst="rect">
            <a:avLst/>
          </a:prstGeom>
          <a:solidFill>
            <a:srgbClr val="1E1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6"/>
          <p:cNvSpPr>
            <a:spLocks noChangeArrowheads="1"/>
          </p:cNvSpPr>
          <p:nvPr/>
        </p:nvSpPr>
        <p:spPr bwMode="auto">
          <a:xfrm>
            <a:off x="4068763" y="877888"/>
            <a:ext cx="4967287" cy="720725"/>
          </a:xfrm>
          <a:prstGeom prst="rect">
            <a:avLst/>
          </a:prstGeom>
          <a:solidFill>
            <a:srgbClr val="FFC000"/>
          </a:solidFill>
          <a:ln w="9525">
            <a:solidFill>
              <a:srgbClr val="FFC000"/>
            </a:solidFill>
            <a:miter lim="800000"/>
            <a:headEnd/>
            <a:tailEnd/>
          </a:ln>
          <a:effectLst/>
        </p:spPr>
        <p:txBody>
          <a:bodyPr wrap="none" anchor="ctr"/>
          <a:lstStyle/>
          <a:p>
            <a:pPr algn="ctr"/>
            <a:r>
              <a:rPr lang="en-GB" sz="2800" dirty="0">
                <a:solidFill>
                  <a:srgbClr val="C00000"/>
                </a:solidFill>
              </a:rPr>
              <a:t>Setting the duration</a:t>
            </a:r>
            <a:endParaRPr lang="en-US" sz="2800" dirty="0">
              <a:solidFill>
                <a:srgbClr val="C00000"/>
              </a:solidFill>
            </a:endParaRPr>
          </a:p>
        </p:txBody>
      </p:sp>
      <p:pic>
        <p:nvPicPr>
          <p:cNvPr id="3" name="Picture 2"/>
          <p:cNvPicPr>
            <a:picLocks noChangeAspect="1"/>
          </p:cNvPicPr>
          <p:nvPr/>
        </p:nvPicPr>
        <p:blipFill rotWithShape="1">
          <a:blip r:embed="rId3"/>
          <a:srcRect t="4570" r="57055" b="5865"/>
          <a:stretch/>
        </p:blipFill>
        <p:spPr>
          <a:xfrm>
            <a:off x="1" y="867906"/>
            <a:ext cx="3533614" cy="5951608"/>
          </a:xfrm>
          <a:prstGeom prst="rect">
            <a:avLst/>
          </a:prstGeom>
        </p:spPr>
      </p:pic>
      <p:pic>
        <p:nvPicPr>
          <p:cNvPr id="2" name="Picture 1"/>
          <p:cNvPicPr>
            <a:picLocks noChangeAspect="1"/>
          </p:cNvPicPr>
          <p:nvPr/>
        </p:nvPicPr>
        <p:blipFill rotWithShape="1">
          <a:blip r:embed="rId4"/>
          <a:srcRect l="27467" t="29199" r="21885" b="28580"/>
          <a:stretch/>
        </p:blipFill>
        <p:spPr>
          <a:xfrm>
            <a:off x="3595606" y="2603507"/>
            <a:ext cx="5497887" cy="3701335"/>
          </a:xfrm>
          <a:prstGeom prst="rect">
            <a:avLst/>
          </a:prstGeom>
        </p:spPr>
      </p:pic>
      <p:sp>
        <p:nvSpPr>
          <p:cNvPr id="12" name="Rectangle 11"/>
          <p:cNvSpPr/>
          <p:nvPr/>
        </p:nvSpPr>
        <p:spPr>
          <a:xfrm flipV="1">
            <a:off x="0" y="708025"/>
            <a:ext cx="3533615" cy="723048"/>
          </a:xfrm>
          <a:prstGeom prst="rect">
            <a:avLst/>
          </a:prstGeom>
          <a:gradFill flip="none" rotWithShape="1">
            <a:gsLst>
              <a:gs pos="0">
                <a:srgbClr val="FFFFFF">
                  <a:alpha val="0"/>
                </a:srgbClr>
              </a:gs>
              <a:gs pos="50000">
                <a:srgbClr val="282828"/>
              </a:gs>
              <a:gs pos="100000">
                <a:srgbClr val="1E1E1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0" y="-61734"/>
            <a:ext cx="9144000" cy="769441"/>
          </a:xfrm>
          <a:prstGeom prst="rect">
            <a:avLst/>
          </a:prstGeom>
          <a:noFill/>
        </p:spPr>
        <p:txBody>
          <a:bodyPr wrap="square" rtlCol="0">
            <a:spAutoFit/>
          </a:bodyPr>
          <a:lstStyle/>
          <a:p>
            <a:r>
              <a:rPr lang="en-GB" sz="4400" dirty="0">
                <a:solidFill>
                  <a:schemeClr val="bg1"/>
                </a:solidFill>
              </a:rPr>
              <a:t>Refining our model</a:t>
            </a:r>
          </a:p>
        </p:txBody>
      </p:sp>
      <p:sp>
        <p:nvSpPr>
          <p:cNvPr id="4" name="Rectangle 3"/>
          <p:cNvSpPr/>
          <p:nvPr/>
        </p:nvSpPr>
        <p:spPr>
          <a:xfrm>
            <a:off x="1720312" y="2185261"/>
            <a:ext cx="1503335" cy="1456841"/>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212721" y="6421552"/>
            <a:ext cx="4959371" cy="369332"/>
          </a:xfrm>
          <a:prstGeom prst="rect">
            <a:avLst/>
          </a:prstGeom>
        </p:spPr>
        <p:txBody>
          <a:bodyPr wrap="none">
            <a:spAutoFit/>
          </a:bodyPr>
          <a:lstStyle/>
          <a:p>
            <a:r>
              <a:rPr lang="en-GB" dirty="0">
                <a:solidFill>
                  <a:srgbClr val="FFFFFF"/>
                </a:solidFill>
              </a:rPr>
              <a:t>03Epidemic_with_immunity_and_monitoring.sltng</a:t>
            </a:r>
          </a:p>
        </p:txBody>
      </p:sp>
    </p:spTree>
    <p:extLst>
      <p:ext uri="{BB962C8B-B14F-4D97-AF65-F5344CB8AC3E}">
        <p14:creationId xmlns:p14="http://schemas.microsoft.com/office/powerpoint/2010/main" val="21595765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4294"/>
          <a:stretch/>
        </p:blipFill>
        <p:spPr>
          <a:xfrm>
            <a:off x="0" y="1666068"/>
            <a:ext cx="9144000" cy="5191932"/>
          </a:xfrm>
          <a:prstGeom prst="rect">
            <a:avLst/>
          </a:prstGeom>
        </p:spPr>
      </p:pic>
      <p:sp>
        <p:nvSpPr>
          <p:cNvPr id="9" name="Rectangle 8"/>
          <p:cNvSpPr/>
          <p:nvPr/>
        </p:nvSpPr>
        <p:spPr>
          <a:xfrm flipV="1">
            <a:off x="0" y="1608692"/>
            <a:ext cx="9144000" cy="1042416"/>
          </a:xfrm>
          <a:prstGeom prst="rect">
            <a:avLst/>
          </a:prstGeom>
          <a:gradFill flip="none" rotWithShape="1">
            <a:gsLst>
              <a:gs pos="0">
                <a:srgbClr val="FFFFFF">
                  <a:alpha val="0"/>
                </a:srgbClr>
              </a:gs>
              <a:gs pos="50000">
                <a:srgbClr val="FFFFFF">
                  <a:alpha val="86000"/>
                </a:srgbClr>
              </a:gs>
              <a:gs pos="100000">
                <a:srgbClr val="FF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p:cNvGrpSpPr/>
          <p:nvPr/>
        </p:nvGrpSpPr>
        <p:grpSpPr>
          <a:xfrm>
            <a:off x="6419850" y="19825"/>
            <a:ext cx="2597150" cy="1170389"/>
            <a:chOff x="5532894" y="19825"/>
            <a:chExt cx="3611106" cy="1627322"/>
          </a:xfrm>
        </p:grpSpPr>
        <p:pic>
          <p:nvPicPr>
            <p:cNvPr id="8" name="Picture 7"/>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532894" y="100330"/>
              <a:ext cx="1937288" cy="464841"/>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7080" r="5475"/>
            <a:stretch/>
          </p:blipFill>
          <p:spPr>
            <a:xfrm>
              <a:off x="6201044" y="19825"/>
              <a:ext cx="2942956" cy="1627322"/>
            </a:xfrm>
            <a:prstGeom prst="rect">
              <a:avLst/>
            </a:prstGeom>
          </p:spPr>
        </p:pic>
      </p:grpSp>
      <p:sp>
        <p:nvSpPr>
          <p:cNvPr id="11" name="TextBox 10"/>
          <p:cNvSpPr txBox="1"/>
          <p:nvPr/>
        </p:nvSpPr>
        <p:spPr>
          <a:xfrm>
            <a:off x="0" y="-61734"/>
            <a:ext cx="9144000" cy="1107996"/>
          </a:xfrm>
          <a:prstGeom prst="rect">
            <a:avLst/>
          </a:prstGeom>
          <a:noFill/>
        </p:spPr>
        <p:txBody>
          <a:bodyPr wrap="square" rtlCol="0">
            <a:spAutoFit/>
          </a:bodyPr>
          <a:lstStyle/>
          <a:p>
            <a:r>
              <a:rPr lang="en-GB" sz="6600" b="1" dirty="0">
                <a:solidFill>
                  <a:srgbClr val="595959"/>
                </a:solidFill>
              </a:rPr>
              <a:t>Pandemic Panic!</a:t>
            </a:r>
          </a:p>
        </p:txBody>
      </p:sp>
      <p:sp>
        <p:nvSpPr>
          <p:cNvPr id="12" name="TextBox 11"/>
          <p:cNvSpPr txBox="1"/>
          <p:nvPr/>
        </p:nvSpPr>
        <p:spPr>
          <a:xfrm>
            <a:off x="7659298" y="4211316"/>
            <a:ext cx="1484702" cy="3170099"/>
          </a:xfrm>
          <a:prstGeom prst="rect">
            <a:avLst/>
          </a:prstGeom>
          <a:noFill/>
        </p:spPr>
        <p:txBody>
          <a:bodyPr wrap="none" rtlCol="0">
            <a:spAutoFit/>
          </a:bodyPr>
          <a:lstStyle/>
          <a:p>
            <a:r>
              <a:rPr lang="en-GB" sz="20000" b="1" dirty="0">
                <a:solidFill>
                  <a:srgbClr val="DEDEDE"/>
                </a:solidFill>
              </a:rPr>
              <a:t>5</a:t>
            </a:r>
          </a:p>
        </p:txBody>
      </p:sp>
      <p:sp>
        <p:nvSpPr>
          <p:cNvPr id="13" name="TextBox 12"/>
          <p:cNvSpPr txBox="1"/>
          <p:nvPr/>
        </p:nvSpPr>
        <p:spPr>
          <a:xfrm>
            <a:off x="7840437" y="5932114"/>
            <a:ext cx="1122423" cy="461665"/>
          </a:xfrm>
          <a:prstGeom prst="rect">
            <a:avLst/>
          </a:prstGeom>
          <a:noFill/>
        </p:spPr>
        <p:txBody>
          <a:bodyPr wrap="none" rtlCol="0">
            <a:spAutoFit/>
          </a:bodyPr>
          <a:lstStyle/>
          <a:p>
            <a:r>
              <a:rPr lang="en-GB" sz="2400" b="1" dirty="0">
                <a:solidFill>
                  <a:srgbClr val="595959"/>
                </a:solidFill>
              </a:rPr>
              <a:t>activity</a:t>
            </a:r>
          </a:p>
        </p:txBody>
      </p:sp>
    </p:spTree>
    <p:extLst>
      <p:ext uri="{BB962C8B-B14F-4D97-AF65-F5344CB8AC3E}">
        <p14:creationId xmlns:p14="http://schemas.microsoft.com/office/powerpoint/2010/main" val="22472539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0" y="-61734"/>
            <a:ext cx="9144000" cy="769441"/>
          </a:xfrm>
          <a:prstGeom prst="rect">
            <a:avLst/>
          </a:prstGeom>
          <a:noFill/>
        </p:spPr>
        <p:txBody>
          <a:bodyPr wrap="square" rtlCol="0">
            <a:spAutoFit/>
          </a:bodyPr>
          <a:lstStyle/>
          <a:p>
            <a:r>
              <a:rPr lang="en-GB" sz="4400" dirty="0">
                <a:solidFill>
                  <a:srgbClr val="595959"/>
                </a:solidFill>
              </a:rPr>
              <a:t>Pandemic panic!</a:t>
            </a:r>
          </a:p>
        </p:txBody>
      </p:sp>
      <p:pic>
        <p:nvPicPr>
          <p:cNvPr id="6" name="Picture 5"/>
          <p:cNvPicPr>
            <a:picLocks noChangeAspect="1"/>
          </p:cNvPicPr>
          <p:nvPr/>
        </p:nvPicPr>
        <p:blipFill>
          <a:blip r:embed="rId3"/>
          <a:stretch>
            <a:fillRect/>
          </a:stretch>
        </p:blipFill>
        <p:spPr>
          <a:xfrm>
            <a:off x="0" y="0"/>
            <a:ext cx="9124378" cy="6858000"/>
          </a:xfrm>
          <a:prstGeom prst="rect">
            <a:avLst/>
          </a:prstGeom>
        </p:spPr>
      </p:pic>
    </p:spTree>
    <p:extLst>
      <p:ext uri="{BB962C8B-B14F-4D97-AF65-F5344CB8AC3E}">
        <p14:creationId xmlns:p14="http://schemas.microsoft.com/office/powerpoint/2010/main" val="379903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0" y="-61734"/>
            <a:ext cx="9144000" cy="769441"/>
          </a:xfrm>
          <a:prstGeom prst="rect">
            <a:avLst/>
          </a:prstGeom>
          <a:noFill/>
        </p:spPr>
        <p:txBody>
          <a:bodyPr wrap="square" rtlCol="0">
            <a:spAutoFit/>
          </a:bodyPr>
          <a:lstStyle/>
          <a:p>
            <a:r>
              <a:rPr lang="en-GB" sz="4400" dirty="0">
                <a:solidFill>
                  <a:srgbClr val="595959"/>
                </a:solidFill>
              </a:rPr>
              <a:t>Pandemic panic!</a:t>
            </a:r>
          </a:p>
        </p:txBody>
      </p:sp>
      <p:pic>
        <p:nvPicPr>
          <p:cNvPr id="6" name="Picture 5"/>
          <p:cNvPicPr>
            <a:picLocks noChangeAspect="1"/>
          </p:cNvPicPr>
          <p:nvPr/>
        </p:nvPicPr>
        <p:blipFill>
          <a:blip r:embed="rId3"/>
          <a:stretch>
            <a:fillRect/>
          </a:stretch>
        </p:blipFill>
        <p:spPr>
          <a:xfrm>
            <a:off x="0" y="0"/>
            <a:ext cx="9124378" cy="6858000"/>
          </a:xfrm>
          <a:prstGeom prst="rect">
            <a:avLst/>
          </a:prstGeom>
        </p:spPr>
      </p:pic>
      <p:pic>
        <p:nvPicPr>
          <p:cNvPr id="9" name="Picture 8"/>
          <p:cNvPicPr>
            <a:picLocks noChangeAspect="1"/>
          </p:cNvPicPr>
          <p:nvPr/>
        </p:nvPicPr>
        <p:blipFill>
          <a:blip r:embed="rId4"/>
          <a:stretch>
            <a:fillRect/>
          </a:stretch>
        </p:blipFill>
        <p:spPr>
          <a:xfrm>
            <a:off x="170482" y="3320512"/>
            <a:ext cx="4184541" cy="3138406"/>
          </a:xfrm>
          <a:prstGeom prst="rect">
            <a:avLst/>
          </a:prstGeom>
        </p:spPr>
      </p:pic>
      <p:pic>
        <p:nvPicPr>
          <p:cNvPr id="7" name="Picture 6"/>
          <p:cNvPicPr>
            <a:picLocks noChangeAspect="1"/>
          </p:cNvPicPr>
          <p:nvPr/>
        </p:nvPicPr>
        <p:blipFill>
          <a:blip r:embed="rId5"/>
          <a:stretch>
            <a:fillRect/>
          </a:stretch>
        </p:blipFill>
        <p:spPr>
          <a:xfrm>
            <a:off x="4742482" y="3320512"/>
            <a:ext cx="4184541" cy="3138406"/>
          </a:xfrm>
          <a:prstGeom prst="rect">
            <a:avLst/>
          </a:prstGeom>
        </p:spPr>
      </p:pic>
    </p:spTree>
    <p:extLst>
      <p:ext uri="{BB962C8B-B14F-4D97-AF65-F5344CB8AC3E}">
        <p14:creationId xmlns:p14="http://schemas.microsoft.com/office/powerpoint/2010/main" val="16325473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0" y="-61734"/>
            <a:ext cx="9144000" cy="769441"/>
          </a:xfrm>
          <a:prstGeom prst="rect">
            <a:avLst/>
          </a:prstGeom>
          <a:noFill/>
        </p:spPr>
        <p:txBody>
          <a:bodyPr wrap="square" rtlCol="0">
            <a:spAutoFit/>
          </a:bodyPr>
          <a:lstStyle/>
          <a:p>
            <a:r>
              <a:rPr lang="en-GB" sz="4400" dirty="0">
                <a:solidFill>
                  <a:srgbClr val="595959"/>
                </a:solidFill>
              </a:rPr>
              <a:t>Pandemic panic!</a:t>
            </a:r>
          </a:p>
        </p:txBody>
      </p:sp>
      <p:pic>
        <p:nvPicPr>
          <p:cNvPr id="6" name="Picture 5"/>
          <p:cNvPicPr>
            <a:picLocks noChangeAspect="1"/>
          </p:cNvPicPr>
          <p:nvPr/>
        </p:nvPicPr>
        <p:blipFill>
          <a:blip r:embed="rId3"/>
          <a:stretch>
            <a:fillRect/>
          </a:stretch>
        </p:blipFill>
        <p:spPr>
          <a:xfrm>
            <a:off x="0" y="0"/>
            <a:ext cx="9124378" cy="6858000"/>
          </a:xfrm>
          <a:prstGeom prst="rect">
            <a:avLst/>
          </a:prstGeom>
        </p:spPr>
      </p:pic>
      <p:sp>
        <p:nvSpPr>
          <p:cNvPr id="4" name="Rectangle 3"/>
          <p:cNvSpPr/>
          <p:nvPr/>
        </p:nvSpPr>
        <p:spPr>
          <a:xfrm>
            <a:off x="0" y="0"/>
            <a:ext cx="9124378" cy="685800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4"/>
          <a:srcRect l="-1" r="30956" b="3948"/>
          <a:stretch/>
        </p:blipFill>
        <p:spPr>
          <a:xfrm>
            <a:off x="0" y="0"/>
            <a:ext cx="9149446" cy="6858000"/>
          </a:xfrm>
          <a:prstGeom prst="rect">
            <a:avLst/>
          </a:prstGeom>
        </p:spPr>
      </p:pic>
      <p:pic>
        <p:nvPicPr>
          <p:cNvPr id="9" name="Picture 8"/>
          <p:cNvPicPr>
            <a:picLocks noChangeAspect="1"/>
          </p:cNvPicPr>
          <p:nvPr/>
        </p:nvPicPr>
        <p:blipFill>
          <a:blip r:embed="rId5"/>
          <a:stretch>
            <a:fillRect/>
          </a:stretch>
        </p:blipFill>
        <p:spPr>
          <a:xfrm>
            <a:off x="1906292" y="1161702"/>
            <a:ext cx="6989735" cy="5242302"/>
          </a:xfrm>
          <a:prstGeom prst="rect">
            <a:avLst/>
          </a:prstGeom>
        </p:spPr>
      </p:pic>
      <p:sp>
        <p:nvSpPr>
          <p:cNvPr id="8" name="Rectangle 7"/>
          <p:cNvSpPr/>
          <p:nvPr/>
        </p:nvSpPr>
        <p:spPr>
          <a:xfrm>
            <a:off x="3304674" y="1363579"/>
            <a:ext cx="1347537" cy="68981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7193095" y="1363579"/>
            <a:ext cx="1347537" cy="68981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644076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500"/>
                            </p:stCondLst>
                            <p:childTnLst>
                              <p:par>
                                <p:cTn id="13" presetID="10" presetClass="exit" presetSubtype="0" fill="hold" grpId="1" nodeType="after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0" y="-61734"/>
            <a:ext cx="9144000" cy="769441"/>
          </a:xfrm>
          <a:prstGeom prst="rect">
            <a:avLst/>
          </a:prstGeom>
          <a:noFill/>
        </p:spPr>
        <p:txBody>
          <a:bodyPr wrap="square" rtlCol="0">
            <a:spAutoFit/>
          </a:bodyPr>
          <a:lstStyle/>
          <a:p>
            <a:r>
              <a:rPr lang="en-GB" sz="4400" dirty="0">
                <a:solidFill>
                  <a:srgbClr val="595959"/>
                </a:solidFill>
              </a:rPr>
              <a:t>How scientific is our investigation?</a:t>
            </a:r>
          </a:p>
        </p:txBody>
      </p:sp>
      <p:pic>
        <p:nvPicPr>
          <p:cNvPr id="6" name="Picture 5"/>
          <p:cNvPicPr>
            <a:picLocks noChangeAspect="1"/>
          </p:cNvPicPr>
          <p:nvPr/>
        </p:nvPicPr>
        <p:blipFill rotWithShape="1">
          <a:blip r:embed="rId3"/>
          <a:srcRect t="29709" r="21187"/>
          <a:stretch/>
        </p:blipFill>
        <p:spPr>
          <a:xfrm>
            <a:off x="0" y="728420"/>
            <a:ext cx="9144000" cy="6129580"/>
          </a:xfrm>
          <a:prstGeom prst="rect">
            <a:avLst/>
          </a:prstGeom>
        </p:spPr>
      </p:pic>
      <p:sp>
        <p:nvSpPr>
          <p:cNvPr id="5" name="Rectangle 4"/>
          <p:cNvSpPr/>
          <p:nvPr/>
        </p:nvSpPr>
        <p:spPr>
          <a:xfrm flipV="1">
            <a:off x="0" y="707707"/>
            <a:ext cx="9144000" cy="723048"/>
          </a:xfrm>
          <a:prstGeom prst="rect">
            <a:avLst/>
          </a:prstGeom>
          <a:gradFill flip="none" rotWithShape="1">
            <a:gsLst>
              <a:gs pos="0">
                <a:srgbClr val="FFFFFF">
                  <a:alpha val="0"/>
                </a:srgbClr>
              </a:gs>
              <a:gs pos="50000">
                <a:srgbClr val="FFFFFF">
                  <a:alpha val="86000"/>
                </a:srgbClr>
              </a:gs>
              <a:gs pos="100000">
                <a:srgbClr val="FF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rotWithShape="1">
          <a:blip r:embed="rId4"/>
          <a:srcRect t="59026" r="21356"/>
          <a:stretch/>
        </p:blipFill>
        <p:spPr>
          <a:xfrm>
            <a:off x="0" y="3284921"/>
            <a:ext cx="9124292" cy="3573079"/>
          </a:xfrm>
          <a:prstGeom prst="rect">
            <a:avLst/>
          </a:prstGeom>
        </p:spPr>
      </p:pic>
      <p:pic>
        <p:nvPicPr>
          <p:cNvPr id="8" name="Picture 7"/>
          <p:cNvPicPr>
            <a:picLocks noChangeAspect="1"/>
          </p:cNvPicPr>
          <p:nvPr/>
        </p:nvPicPr>
        <p:blipFill rotWithShape="1">
          <a:blip r:embed="rId5"/>
          <a:srcRect t="63518" r="21527"/>
          <a:stretch/>
        </p:blipFill>
        <p:spPr>
          <a:xfrm>
            <a:off x="0" y="3695501"/>
            <a:ext cx="9104586" cy="3181360"/>
          </a:xfrm>
          <a:prstGeom prst="rect">
            <a:avLst/>
          </a:prstGeom>
        </p:spPr>
      </p:pic>
      <p:pic>
        <p:nvPicPr>
          <p:cNvPr id="11" name="Picture 10"/>
          <p:cNvPicPr>
            <a:picLocks noChangeAspect="1"/>
          </p:cNvPicPr>
          <p:nvPr/>
        </p:nvPicPr>
        <p:blipFill>
          <a:blip r:embed="rId6"/>
          <a:stretch>
            <a:fillRect/>
          </a:stretch>
        </p:blipFill>
        <p:spPr>
          <a:xfrm>
            <a:off x="274320" y="2275395"/>
            <a:ext cx="5254700" cy="3941025"/>
          </a:xfrm>
          <a:prstGeom prst="rect">
            <a:avLst/>
          </a:prstGeom>
        </p:spPr>
      </p:pic>
      <p:pic>
        <p:nvPicPr>
          <p:cNvPr id="12" name="Picture 11"/>
          <p:cNvPicPr>
            <a:picLocks noChangeAspect="1"/>
          </p:cNvPicPr>
          <p:nvPr/>
        </p:nvPicPr>
        <p:blipFill>
          <a:blip r:embed="rId7"/>
          <a:stretch>
            <a:fillRect/>
          </a:stretch>
        </p:blipFill>
        <p:spPr>
          <a:xfrm>
            <a:off x="274320" y="2275395"/>
            <a:ext cx="5254700" cy="3941025"/>
          </a:xfrm>
          <a:prstGeom prst="rect">
            <a:avLst/>
          </a:prstGeom>
        </p:spPr>
      </p:pic>
      <p:sp>
        <p:nvSpPr>
          <p:cNvPr id="13" name="TextBox 12"/>
          <p:cNvSpPr txBox="1"/>
          <p:nvPr/>
        </p:nvSpPr>
        <p:spPr>
          <a:xfrm>
            <a:off x="7917775" y="5119813"/>
            <a:ext cx="1043876" cy="1107996"/>
          </a:xfrm>
          <a:prstGeom prst="rect">
            <a:avLst/>
          </a:prstGeom>
          <a:noFill/>
        </p:spPr>
        <p:txBody>
          <a:bodyPr wrap="none" rtlCol="0">
            <a:spAutoFit/>
          </a:bodyPr>
          <a:lstStyle/>
          <a:p>
            <a:r>
              <a:rPr lang="en-GB" sz="6600" dirty="0">
                <a:solidFill>
                  <a:srgbClr val="FFC000"/>
                </a:solidFill>
              </a:rPr>
              <a:t>28</a:t>
            </a:r>
          </a:p>
        </p:txBody>
      </p:sp>
      <p:sp>
        <p:nvSpPr>
          <p:cNvPr id="14" name="TextBox 13"/>
          <p:cNvSpPr txBox="1"/>
          <p:nvPr/>
        </p:nvSpPr>
        <p:spPr>
          <a:xfrm>
            <a:off x="7902721" y="5108424"/>
            <a:ext cx="1043876" cy="1107996"/>
          </a:xfrm>
          <a:prstGeom prst="rect">
            <a:avLst/>
          </a:prstGeom>
          <a:solidFill>
            <a:srgbClr val="282828"/>
          </a:solidFill>
        </p:spPr>
        <p:txBody>
          <a:bodyPr wrap="none" rtlCol="0">
            <a:spAutoFit/>
          </a:bodyPr>
          <a:lstStyle/>
          <a:p>
            <a:r>
              <a:rPr lang="en-GB" sz="6600" dirty="0">
                <a:solidFill>
                  <a:srgbClr val="FFC000"/>
                </a:solidFill>
              </a:rPr>
              <a:t>34</a:t>
            </a:r>
          </a:p>
        </p:txBody>
      </p:sp>
      <p:sp>
        <p:nvSpPr>
          <p:cNvPr id="15" name="TextBox 14"/>
          <p:cNvSpPr txBox="1"/>
          <p:nvPr/>
        </p:nvSpPr>
        <p:spPr>
          <a:xfrm>
            <a:off x="7927628" y="5126732"/>
            <a:ext cx="1043876" cy="1107996"/>
          </a:xfrm>
          <a:prstGeom prst="rect">
            <a:avLst/>
          </a:prstGeom>
          <a:solidFill>
            <a:srgbClr val="282828"/>
          </a:solidFill>
        </p:spPr>
        <p:txBody>
          <a:bodyPr wrap="none" rtlCol="0">
            <a:spAutoFit/>
          </a:bodyPr>
          <a:lstStyle/>
          <a:p>
            <a:r>
              <a:rPr lang="en-GB" sz="6600" dirty="0">
                <a:solidFill>
                  <a:srgbClr val="FFC000"/>
                </a:solidFill>
              </a:rPr>
              <a:t>46</a:t>
            </a:r>
          </a:p>
        </p:txBody>
      </p:sp>
      <p:pic>
        <p:nvPicPr>
          <p:cNvPr id="16" name="Picture 15"/>
          <p:cNvPicPr>
            <a:picLocks noChangeAspect="1"/>
          </p:cNvPicPr>
          <p:nvPr/>
        </p:nvPicPr>
        <p:blipFill>
          <a:blip r:embed="rId8"/>
          <a:stretch>
            <a:fillRect/>
          </a:stretch>
        </p:blipFill>
        <p:spPr>
          <a:xfrm>
            <a:off x="274320" y="2275394"/>
            <a:ext cx="5254700" cy="3941025"/>
          </a:xfrm>
          <a:prstGeom prst="rect">
            <a:avLst/>
          </a:prstGeom>
        </p:spPr>
      </p:pic>
      <p:sp>
        <p:nvSpPr>
          <p:cNvPr id="4" name="Rectangle 3"/>
          <p:cNvSpPr/>
          <p:nvPr/>
        </p:nvSpPr>
        <p:spPr>
          <a:xfrm>
            <a:off x="5529020" y="5371885"/>
            <a:ext cx="1739685" cy="588935"/>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980688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0" y="-61734"/>
            <a:ext cx="9144000" cy="769441"/>
          </a:xfrm>
          <a:prstGeom prst="rect">
            <a:avLst/>
          </a:prstGeom>
          <a:noFill/>
        </p:spPr>
        <p:txBody>
          <a:bodyPr wrap="square" rtlCol="0">
            <a:spAutoFit/>
          </a:bodyPr>
          <a:lstStyle/>
          <a:p>
            <a:r>
              <a:rPr lang="en-GB" sz="4400" dirty="0">
                <a:solidFill>
                  <a:srgbClr val="595959"/>
                </a:solidFill>
              </a:rPr>
              <a:t>How can we improve the model?</a:t>
            </a:r>
          </a:p>
        </p:txBody>
      </p:sp>
      <p:pic>
        <p:nvPicPr>
          <p:cNvPr id="6" name="Picture 5"/>
          <p:cNvPicPr>
            <a:picLocks noChangeAspect="1"/>
          </p:cNvPicPr>
          <p:nvPr/>
        </p:nvPicPr>
        <p:blipFill rotWithShape="1">
          <a:blip r:embed="rId3"/>
          <a:srcRect t="29709" r="21187"/>
          <a:stretch/>
        </p:blipFill>
        <p:spPr>
          <a:xfrm>
            <a:off x="0" y="728420"/>
            <a:ext cx="9144000" cy="6129580"/>
          </a:xfrm>
          <a:prstGeom prst="rect">
            <a:avLst/>
          </a:prstGeom>
        </p:spPr>
      </p:pic>
      <p:pic>
        <p:nvPicPr>
          <p:cNvPr id="10" name="Picture 9"/>
          <p:cNvPicPr>
            <a:picLocks noChangeAspect="1"/>
          </p:cNvPicPr>
          <p:nvPr/>
        </p:nvPicPr>
        <p:blipFill rotWithShape="1">
          <a:blip r:embed="rId4"/>
          <a:srcRect l="17812" t="11626" r="19078" b="11999"/>
          <a:stretch/>
        </p:blipFill>
        <p:spPr>
          <a:xfrm>
            <a:off x="0" y="942231"/>
            <a:ext cx="9144000" cy="5897481"/>
          </a:xfrm>
          <a:prstGeom prst="rect">
            <a:avLst/>
          </a:prstGeom>
        </p:spPr>
      </p:pic>
      <p:sp>
        <p:nvSpPr>
          <p:cNvPr id="5" name="Rectangle 4"/>
          <p:cNvSpPr/>
          <p:nvPr/>
        </p:nvSpPr>
        <p:spPr>
          <a:xfrm flipV="1">
            <a:off x="0" y="707707"/>
            <a:ext cx="9144000" cy="723048"/>
          </a:xfrm>
          <a:prstGeom prst="rect">
            <a:avLst/>
          </a:prstGeom>
          <a:gradFill flip="none" rotWithShape="1">
            <a:gsLst>
              <a:gs pos="0">
                <a:srgbClr val="FFFFFF">
                  <a:alpha val="0"/>
                </a:srgbClr>
              </a:gs>
              <a:gs pos="50000">
                <a:srgbClr val="FFFFFF">
                  <a:alpha val="86000"/>
                </a:srgbClr>
              </a:gs>
              <a:gs pos="100000">
                <a:srgbClr val="FF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45234"/>
          <a:stretch/>
        </p:blipFill>
        <p:spPr>
          <a:xfrm>
            <a:off x="3986784" y="762000"/>
            <a:ext cx="5007812" cy="6096000"/>
          </a:xfrm>
          <a:prstGeom prst="rect">
            <a:avLst/>
          </a:prstGeom>
        </p:spPr>
      </p:pic>
      <p:sp>
        <p:nvSpPr>
          <p:cNvPr id="11" name="Rectangle 10"/>
          <p:cNvSpPr/>
          <p:nvPr/>
        </p:nvSpPr>
        <p:spPr>
          <a:xfrm>
            <a:off x="2264612" y="5681077"/>
            <a:ext cx="1572768" cy="493776"/>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0" y="6488668"/>
            <a:ext cx="9165388" cy="369332"/>
          </a:xfrm>
          <a:prstGeom prst="rect">
            <a:avLst/>
          </a:prstGeom>
        </p:spPr>
        <p:txBody>
          <a:bodyPr wrap="square">
            <a:spAutoFit/>
          </a:bodyPr>
          <a:lstStyle/>
          <a:p>
            <a:r>
              <a:rPr lang="en-GB" dirty="0">
                <a:hlinkClick r:id="rId6"/>
              </a:rPr>
              <a:t>http://education.mit.edu/portfolio_page/starlogo-tng/</a:t>
            </a:r>
            <a:r>
              <a:rPr lang="en-GB" dirty="0"/>
              <a:t> </a:t>
            </a: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00000">
            <a:off x="5926263" y="5154633"/>
            <a:ext cx="3048907" cy="1646807"/>
          </a:xfrm>
          <a:prstGeom prst="rect">
            <a:avLst/>
          </a:prstGeom>
        </p:spPr>
      </p:pic>
    </p:spTree>
    <p:extLst>
      <p:ext uri="{BB962C8B-B14F-4D97-AF65-F5344CB8AC3E}">
        <p14:creationId xmlns:p14="http://schemas.microsoft.com/office/powerpoint/2010/main" val="3798065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7701" t="35173" r="32759"/>
          <a:stretch/>
        </p:blipFill>
        <p:spPr>
          <a:xfrm>
            <a:off x="0" y="10463"/>
            <a:ext cx="1291498" cy="2117456"/>
          </a:xfrm>
          <a:prstGeom prst="rect">
            <a:avLst/>
          </a:prstGeom>
        </p:spPr>
      </p:pic>
      <p:pic>
        <p:nvPicPr>
          <p:cNvPr id="1026" name="Picture 2" descr="Description: wordle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982" y="680165"/>
            <a:ext cx="6135018" cy="115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993231" y="-8"/>
            <a:ext cx="8150770" cy="102745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6600" b="1" dirty="0">
                <a:solidFill>
                  <a:schemeClr val="tx1">
                    <a:lumMod val="65000"/>
                    <a:lumOff val="35000"/>
                  </a:schemeClr>
                </a:solidFill>
                <a:latin typeface="+mn-lt"/>
              </a:rPr>
              <a:t>Points to ponder</a:t>
            </a:r>
          </a:p>
        </p:txBody>
      </p:sp>
      <p:sp>
        <p:nvSpPr>
          <p:cNvPr id="4" name="TextBox 3"/>
          <p:cNvSpPr txBox="1"/>
          <p:nvPr/>
        </p:nvSpPr>
        <p:spPr>
          <a:xfrm>
            <a:off x="377898" y="2213523"/>
            <a:ext cx="7599454" cy="3416320"/>
          </a:xfrm>
          <a:prstGeom prst="rect">
            <a:avLst/>
          </a:prstGeom>
          <a:noFill/>
        </p:spPr>
        <p:txBody>
          <a:bodyPr wrap="square" rtlCol="0">
            <a:spAutoFit/>
          </a:bodyPr>
          <a:lstStyle/>
          <a:p>
            <a:pPr lvl="0"/>
            <a:r>
              <a:rPr lang="en-GB" sz="3600" dirty="0">
                <a:solidFill>
                  <a:schemeClr val="bg1">
                    <a:lumMod val="50000"/>
                  </a:schemeClr>
                </a:solidFill>
              </a:rPr>
              <a:t>What cross-curriculum benefits are there from exploring and developing models in Computing?</a:t>
            </a:r>
          </a:p>
          <a:p>
            <a:pPr lvl="0"/>
            <a:r>
              <a:rPr lang="en-GB" sz="3600" dirty="0">
                <a:solidFill>
                  <a:schemeClr val="bg1">
                    <a:lumMod val="50000"/>
                  </a:schemeClr>
                </a:solidFill>
              </a:rPr>
              <a:t>Can model making support creativity in the Computing curriculum? </a:t>
            </a:r>
          </a:p>
          <a:p>
            <a:pPr eaLnBrk="0" fontAlgn="base" hangingPunct="0">
              <a:spcBef>
                <a:spcPct val="0"/>
              </a:spcBef>
              <a:spcAft>
                <a:spcPct val="0"/>
              </a:spcAft>
              <a:tabLst>
                <a:tab pos="457200" algn="l"/>
              </a:tabLst>
            </a:pPr>
            <a:endParaRPr kumimoji="0" lang="en-GB" altLang="ja-JP" sz="3600" b="0" i="0" u="none" strike="noStrike" cap="none" normalizeH="0" baseline="0" dirty="0">
              <a:ln>
                <a:noFill/>
              </a:ln>
              <a:solidFill>
                <a:schemeClr val="bg1">
                  <a:lumMod val="50000"/>
                </a:schemeClr>
              </a:solidFill>
              <a:effectLst/>
              <a:ea typeface="Calibri" panose="020F0502020204030204" pitchFamily="34" charset="0"/>
              <a:cs typeface="Times New Roman" panose="02020603050405020304" pitchFamily="18" charset="0"/>
            </a:endParaRPr>
          </a:p>
        </p:txBody>
      </p:sp>
      <p:sp>
        <p:nvSpPr>
          <p:cNvPr id="2" name="Rectangle 1"/>
          <p:cNvSpPr/>
          <p:nvPr/>
        </p:nvSpPr>
        <p:spPr>
          <a:xfrm>
            <a:off x="7977352" y="5707117"/>
            <a:ext cx="1166648" cy="115088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130968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0800" r="5507"/>
          <a:stretch/>
        </p:blipFill>
        <p:spPr>
          <a:xfrm>
            <a:off x="0" y="707707"/>
            <a:ext cx="9167826" cy="6150293"/>
          </a:xfrm>
          <a:prstGeom prst="rect">
            <a:avLst/>
          </a:prstGeom>
        </p:spPr>
      </p:pic>
      <p:sp>
        <p:nvSpPr>
          <p:cNvPr id="4" name="TextBox 3"/>
          <p:cNvSpPr txBox="1"/>
          <p:nvPr/>
        </p:nvSpPr>
        <p:spPr>
          <a:xfrm>
            <a:off x="7659298" y="4211316"/>
            <a:ext cx="1484702" cy="3170099"/>
          </a:xfrm>
          <a:prstGeom prst="rect">
            <a:avLst/>
          </a:prstGeom>
          <a:noFill/>
        </p:spPr>
        <p:txBody>
          <a:bodyPr wrap="none" rtlCol="0">
            <a:spAutoFit/>
          </a:bodyPr>
          <a:lstStyle/>
          <a:p>
            <a:r>
              <a:rPr lang="en-GB" sz="20000" b="1" dirty="0">
                <a:solidFill>
                  <a:srgbClr val="DEDEDE"/>
                </a:solidFill>
              </a:rPr>
              <a:t>6</a:t>
            </a:r>
          </a:p>
        </p:txBody>
      </p:sp>
      <p:sp>
        <p:nvSpPr>
          <p:cNvPr id="5" name="TextBox 4"/>
          <p:cNvSpPr txBox="1"/>
          <p:nvPr/>
        </p:nvSpPr>
        <p:spPr>
          <a:xfrm>
            <a:off x="7471387" y="5888765"/>
            <a:ext cx="1122423" cy="461665"/>
          </a:xfrm>
          <a:prstGeom prst="rect">
            <a:avLst/>
          </a:prstGeom>
          <a:noFill/>
        </p:spPr>
        <p:txBody>
          <a:bodyPr wrap="none" rtlCol="0">
            <a:spAutoFit/>
          </a:bodyPr>
          <a:lstStyle/>
          <a:p>
            <a:r>
              <a:rPr lang="en-GB" sz="2400" b="1" dirty="0">
                <a:solidFill>
                  <a:srgbClr val="595959"/>
                </a:solidFill>
              </a:rPr>
              <a:t>activity</a:t>
            </a:r>
          </a:p>
        </p:txBody>
      </p:sp>
      <p:sp>
        <p:nvSpPr>
          <p:cNvPr id="7" name="Rectangle 6"/>
          <p:cNvSpPr/>
          <p:nvPr/>
        </p:nvSpPr>
        <p:spPr>
          <a:xfrm flipV="1">
            <a:off x="0" y="707707"/>
            <a:ext cx="9144000" cy="723048"/>
          </a:xfrm>
          <a:prstGeom prst="rect">
            <a:avLst/>
          </a:prstGeom>
          <a:gradFill flip="none" rotWithShape="1">
            <a:gsLst>
              <a:gs pos="0">
                <a:srgbClr val="FFFFFF">
                  <a:alpha val="0"/>
                </a:srgbClr>
              </a:gs>
              <a:gs pos="50000">
                <a:srgbClr val="FFFFFF">
                  <a:alpha val="86000"/>
                </a:srgbClr>
              </a:gs>
              <a:gs pos="100000">
                <a:srgbClr val="FF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0" y="-61734"/>
            <a:ext cx="9144000" cy="1107996"/>
          </a:xfrm>
          <a:prstGeom prst="rect">
            <a:avLst/>
          </a:prstGeom>
          <a:noFill/>
        </p:spPr>
        <p:txBody>
          <a:bodyPr wrap="square" rtlCol="0">
            <a:spAutoFit/>
          </a:bodyPr>
          <a:lstStyle/>
          <a:p>
            <a:r>
              <a:rPr lang="en-GB" sz="6600" b="1" dirty="0">
                <a:solidFill>
                  <a:srgbClr val="595959"/>
                </a:solidFill>
              </a:rPr>
              <a:t>Predators and Prey</a:t>
            </a:r>
          </a:p>
        </p:txBody>
      </p:sp>
    </p:spTree>
    <p:extLst>
      <p:ext uri="{BB962C8B-B14F-4D97-AF65-F5344CB8AC3E}">
        <p14:creationId xmlns:p14="http://schemas.microsoft.com/office/powerpoint/2010/main" val="40937480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0800" r="5507"/>
          <a:stretch/>
        </p:blipFill>
        <p:spPr>
          <a:xfrm>
            <a:off x="0" y="707707"/>
            <a:ext cx="9167826" cy="6150293"/>
          </a:xfrm>
          <a:prstGeom prst="rect">
            <a:avLst/>
          </a:prstGeom>
        </p:spPr>
      </p:pic>
      <p:sp>
        <p:nvSpPr>
          <p:cNvPr id="4" name="TextBox 3"/>
          <p:cNvSpPr txBox="1"/>
          <p:nvPr/>
        </p:nvSpPr>
        <p:spPr>
          <a:xfrm>
            <a:off x="7659298" y="4211316"/>
            <a:ext cx="1484702" cy="3170099"/>
          </a:xfrm>
          <a:prstGeom prst="rect">
            <a:avLst/>
          </a:prstGeom>
          <a:noFill/>
        </p:spPr>
        <p:txBody>
          <a:bodyPr wrap="none" rtlCol="0">
            <a:spAutoFit/>
          </a:bodyPr>
          <a:lstStyle/>
          <a:p>
            <a:r>
              <a:rPr lang="en-GB" sz="20000" b="1" dirty="0">
                <a:solidFill>
                  <a:srgbClr val="DEDEDE"/>
                </a:solidFill>
              </a:rPr>
              <a:t>6</a:t>
            </a:r>
          </a:p>
        </p:txBody>
      </p:sp>
      <p:sp>
        <p:nvSpPr>
          <p:cNvPr id="5" name="TextBox 4"/>
          <p:cNvSpPr txBox="1"/>
          <p:nvPr/>
        </p:nvSpPr>
        <p:spPr>
          <a:xfrm>
            <a:off x="7471387" y="5888765"/>
            <a:ext cx="1122423" cy="461665"/>
          </a:xfrm>
          <a:prstGeom prst="rect">
            <a:avLst/>
          </a:prstGeom>
          <a:noFill/>
        </p:spPr>
        <p:txBody>
          <a:bodyPr wrap="none" rtlCol="0">
            <a:spAutoFit/>
          </a:bodyPr>
          <a:lstStyle/>
          <a:p>
            <a:r>
              <a:rPr lang="en-GB" sz="2400" b="1" dirty="0">
                <a:solidFill>
                  <a:srgbClr val="595959"/>
                </a:solidFill>
              </a:rPr>
              <a:t>activity</a:t>
            </a:r>
          </a:p>
        </p:txBody>
      </p:sp>
      <p:sp>
        <p:nvSpPr>
          <p:cNvPr id="7" name="Rectangle 6"/>
          <p:cNvSpPr/>
          <p:nvPr/>
        </p:nvSpPr>
        <p:spPr>
          <a:xfrm flipV="1">
            <a:off x="0" y="707707"/>
            <a:ext cx="9144000" cy="723048"/>
          </a:xfrm>
          <a:prstGeom prst="rect">
            <a:avLst/>
          </a:prstGeom>
          <a:gradFill flip="none" rotWithShape="1">
            <a:gsLst>
              <a:gs pos="0">
                <a:srgbClr val="FFFFFF">
                  <a:alpha val="0"/>
                </a:srgbClr>
              </a:gs>
              <a:gs pos="50000">
                <a:srgbClr val="FFFFFF">
                  <a:alpha val="86000"/>
                </a:srgbClr>
              </a:gs>
              <a:gs pos="100000">
                <a:srgbClr val="FF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0" y="-61734"/>
            <a:ext cx="9144000" cy="1107996"/>
          </a:xfrm>
          <a:prstGeom prst="rect">
            <a:avLst/>
          </a:prstGeom>
          <a:noFill/>
        </p:spPr>
        <p:txBody>
          <a:bodyPr wrap="square" rtlCol="0">
            <a:spAutoFit/>
          </a:bodyPr>
          <a:lstStyle/>
          <a:p>
            <a:r>
              <a:rPr lang="en-GB" sz="6600" b="1" dirty="0">
                <a:solidFill>
                  <a:srgbClr val="595959"/>
                </a:solidFill>
              </a:rPr>
              <a:t>Predators and Prey</a:t>
            </a:r>
          </a:p>
        </p:txBody>
      </p:sp>
      <p:pic>
        <p:nvPicPr>
          <p:cNvPr id="10" name="Picture 9"/>
          <p:cNvPicPr>
            <a:picLocks noChangeAspect="1"/>
          </p:cNvPicPr>
          <p:nvPr/>
        </p:nvPicPr>
        <p:blipFill>
          <a:blip r:embed="rId4"/>
          <a:stretch>
            <a:fillRect/>
          </a:stretch>
        </p:blipFill>
        <p:spPr>
          <a:xfrm>
            <a:off x="1941576" y="1426575"/>
            <a:ext cx="5226719" cy="527898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419" y="3206428"/>
            <a:ext cx="2857500" cy="2009775"/>
          </a:xfrm>
          <a:prstGeom prst="rect">
            <a:avLst/>
          </a:prstGeom>
          <a:ln w="9525">
            <a:solidFill>
              <a:schemeClr val="bg1">
                <a:lumMod val="50000"/>
              </a:schemeClr>
            </a:solidFill>
          </a:ln>
        </p:spPr>
      </p:pic>
      <p:sp>
        <p:nvSpPr>
          <p:cNvPr id="13" name="Rectangle 12"/>
          <p:cNvSpPr/>
          <p:nvPr/>
        </p:nvSpPr>
        <p:spPr>
          <a:xfrm>
            <a:off x="1996414" y="6165764"/>
            <a:ext cx="3765518" cy="369332"/>
          </a:xfrm>
          <a:prstGeom prst="rect">
            <a:avLst/>
          </a:prstGeom>
        </p:spPr>
        <p:txBody>
          <a:bodyPr wrap="none">
            <a:spAutoFit/>
          </a:bodyPr>
          <a:lstStyle/>
          <a:p>
            <a:r>
              <a:rPr lang="en-GB" dirty="0">
                <a:hlinkClick r:id="rId6"/>
              </a:rPr>
              <a:t>http://ccl.northwestern.edu/netlogo/</a:t>
            </a:r>
            <a:r>
              <a:rPr lang="en-GB" dirty="0"/>
              <a:t> </a:t>
            </a: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07795" y="2902237"/>
            <a:ext cx="2446529" cy="2740112"/>
          </a:xfrm>
          <a:prstGeom prst="rect">
            <a:avLst/>
          </a:prstGeom>
        </p:spPr>
      </p:pic>
      <p:sp>
        <p:nvSpPr>
          <p:cNvPr id="17" name="Rectangle 16"/>
          <p:cNvSpPr/>
          <p:nvPr/>
        </p:nvSpPr>
        <p:spPr>
          <a:xfrm>
            <a:off x="7189349" y="6405971"/>
            <a:ext cx="1932067" cy="369332"/>
          </a:xfrm>
          <a:prstGeom prst="rect">
            <a:avLst/>
          </a:prstGeom>
        </p:spPr>
        <p:txBody>
          <a:bodyPr wrap="none">
            <a:spAutoFit/>
          </a:bodyPr>
          <a:lstStyle/>
          <a:p>
            <a:r>
              <a:rPr lang="en-GB" spc="-150" dirty="0">
                <a:hlinkClick r:id="rId8"/>
              </a:rPr>
              <a:t>csp-aims.appspot.com</a:t>
            </a:r>
            <a:r>
              <a:rPr lang="en-GB" spc="-150" dirty="0"/>
              <a:t> </a:t>
            </a:r>
          </a:p>
        </p:txBody>
      </p: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43620" y="5619695"/>
            <a:ext cx="1239864" cy="867905"/>
          </a:xfrm>
          <a:prstGeom prst="rect">
            <a:avLst/>
          </a:prstGeom>
        </p:spPr>
      </p:pic>
    </p:spTree>
    <p:extLst>
      <p:ext uri="{BB962C8B-B14F-4D97-AF65-F5344CB8AC3E}">
        <p14:creationId xmlns:p14="http://schemas.microsoft.com/office/powerpoint/2010/main" val="30308951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xit" presetSubtype="0" fill="hold" grpId="0" nodeType="after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3"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0" y="-61734"/>
            <a:ext cx="9144000" cy="769441"/>
          </a:xfrm>
          <a:prstGeom prst="rect">
            <a:avLst/>
          </a:prstGeom>
          <a:noFill/>
        </p:spPr>
        <p:txBody>
          <a:bodyPr wrap="square" rtlCol="0">
            <a:spAutoFit/>
          </a:bodyPr>
          <a:lstStyle/>
          <a:p>
            <a:r>
              <a:rPr lang="en-GB" sz="4400" dirty="0">
                <a:solidFill>
                  <a:srgbClr val="595959"/>
                </a:solidFill>
              </a:rPr>
              <a:t>Predators and Prey</a:t>
            </a:r>
          </a:p>
        </p:txBody>
      </p:sp>
      <p:pic>
        <p:nvPicPr>
          <p:cNvPr id="10" name="Picture 9"/>
          <p:cNvPicPr>
            <a:picLocks noChangeAspect="1"/>
          </p:cNvPicPr>
          <p:nvPr/>
        </p:nvPicPr>
        <p:blipFill>
          <a:blip r:embed="rId3"/>
          <a:stretch>
            <a:fillRect/>
          </a:stretch>
        </p:blipFill>
        <p:spPr>
          <a:xfrm>
            <a:off x="1941576" y="1426575"/>
            <a:ext cx="5226719" cy="5278986"/>
          </a:xfrm>
          <a:prstGeom prst="rect">
            <a:avLst/>
          </a:prstGeom>
        </p:spPr>
      </p:pic>
      <p:pic>
        <p:nvPicPr>
          <p:cNvPr id="12" name="Picture 11"/>
          <p:cNvPicPr>
            <a:picLocks noChangeAspect="1"/>
          </p:cNvPicPr>
          <p:nvPr/>
        </p:nvPicPr>
        <p:blipFill rotWithShape="1">
          <a:blip r:embed="rId4"/>
          <a:srcRect l="24956" t="5202" r="53759" b="46284"/>
          <a:stretch/>
        </p:blipFill>
        <p:spPr>
          <a:xfrm>
            <a:off x="1996138" y="1643063"/>
            <a:ext cx="2148215" cy="2752898"/>
          </a:xfrm>
          <a:prstGeom prst="rect">
            <a:avLst/>
          </a:prstGeom>
        </p:spPr>
      </p:pic>
      <p:sp>
        <p:nvSpPr>
          <p:cNvPr id="13" name="Rectangle 12"/>
          <p:cNvSpPr/>
          <p:nvPr/>
        </p:nvSpPr>
        <p:spPr>
          <a:xfrm>
            <a:off x="1996414" y="6165764"/>
            <a:ext cx="3765518" cy="369332"/>
          </a:xfrm>
          <a:prstGeom prst="rect">
            <a:avLst/>
          </a:prstGeom>
        </p:spPr>
        <p:txBody>
          <a:bodyPr wrap="none">
            <a:spAutoFit/>
          </a:bodyPr>
          <a:lstStyle/>
          <a:p>
            <a:r>
              <a:rPr lang="en-GB" dirty="0">
                <a:hlinkClick r:id="rId5"/>
              </a:rPr>
              <a:t>http://ccl.northwestern.edu/netlogo/</a:t>
            </a:r>
            <a:r>
              <a:rPr lang="en-GB" dirty="0"/>
              <a:t> </a:t>
            </a:r>
          </a:p>
        </p:txBody>
      </p:sp>
      <p:sp>
        <p:nvSpPr>
          <p:cNvPr id="15" name="Rectangle 14"/>
          <p:cNvSpPr/>
          <p:nvPr/>
        </p:nvSpPr>
        <p:spPr>
          <a:xfrm>
            <a:off x="1901892" y="2060153"/>
            <a:ext cx="2242461" cy="337358"/>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p:cNvPicPr>
            <a:picLocks noChangeAspect="1"/>
          </p:cNvPicPr>
          <p:nvPr/>
        </p:nvPicPr>
        <p:blipFill rotWithShape="1">
          <a:blip r:embed="rId6"/>
          <a:srcRect r="36483"/>
          <a:stretch/>
        </p:blipFill>
        <p:spPr>
          <a:xfrm>
            <a:off x="4677301" y="0"/>
            <a:ext cx="4466699" cy="6794719"/>
          </a:xfrm>
          <a:prstGeom prst="rect">
            <a:avLst/>
          </a:prstGeom>
        </p:spPr>
      </p:pic>
      <p:pic>
        <p:nvPicPr>
          <p:cNvPr id="20" name="Picture 19"/>
          <p:cNvPicPr>
            <a:picLocks noChangeAspect="1"/>
          </p:cNvPicPr>
          <p:nvPr/>
        </p:nvPicPr>
        <p:blipFill rotWithShape="1">
          <a:blip r:embed="rId7"/>
          <a:srcRect r="36802"/>
          <a:stretch/>
        </p:blipFill>
        <p:spPr>
          <a:xfrm>
            <a:off x="4689535" y="0"/>
            <a:ext cx="4454465" cy="6810375"/>
          </a:xfrm>
          <a:prstGeom prst="rect">
            <a:avLst/>
          </a:prstGeom>
        </p:spPr>
      </p:pic>
      <p:sp>
        <p:nvSpPr>
          <p:cNvPr id="21" name="Rectangle 20"/>
          <p:cNvSpPr/>
          <p:nvPr/>
        </p:nvSpPr>
        <p:spPr>
          <a:xfrm>
            <a:off x="4689535" y="524039"/>
            <a:ext cx="2242461" cy="337358"/>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4968935" y="4613439"/>
            <a:ext cx="2242461" cy="337358"/>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71027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xit" presetSubtype="0" fill="hold" grpId="1" nodeType="withEffect">
                                  <p:stCondLst>
                                    <p:cond delay="0"/>
                                  </p:stCondLst>
                                  <p:childTnLst>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21" grpId="1"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a:stretch>
            <a:fillRect/>
          </a:stretch>
        </p:blipFill>
        <p:spPr>
          <a:xfrm>
            <a:off x="474157" y="0"/>
            <a:ext cx="8195686" cy="6858000"/>
          </a:xfrm>
          <a:prstGeom prst="rect">
            <a:avLst/>
          </a:prstGeom>
        </p:spPr>
      </p:pic>
      <p:sp>
        <p:nvSpPr>
          <p:cNvPr id="5" name="Rectangle 4"/>
          <p:cNvSpPr/>
          <p:nvPr/>
        </p:nvSpPr>
        <p:spPr>
          <a:xfrm>
            <a:off x="557940" y="1394847"/>
            <a:ext cx="1611824" cy="542441"/>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4"/>
          <a:stretch>
            <a:fillRect/>
          </a:stretch>
        </p:blipFill>
        <p:spPr>
          <a:xfrm>
            <a:off x="474157" y="0"/>
            <a:ext cx="8195686" cy="6858000"/>
          </a:xfrm>
          <a:prstGeom prst="rect">
            <a:avLst/>
          </a:prstGeom>
        </p:spPr>
      </p:pic>
      <p:pic>
        <p:nvPicPr>
          <p:cNvPr id="8" name="Picture 7"/>
          <p:cNvPicPr>
            <a:picLocks noChangeAspect="1"/>
          </p:cNvPicPr>
          <p:nvPr/>
        </p:nvPicPr>
        <p:blipFill>
          <a:blip r:embed="rId5"/>
          <a:stretch>
            <a:fillRect/>
          </a:stretch>
        </p:blipFill>
        <p:spPr>
          <a:xfrm>
            <a:off x="474157" y="0"/>
            <a:ext cx="8195686" cy="6858000"/>
          </a:xfrm>
          <a:prstGeom prst="rect">
            <a:avLst/>
          </a:prstGeom>
        </p:spPr>
      </p:pic>
      <p:pic>
        <p:nvPicPr>
          <p:cNvPr id="9" name="Picture 8"/>
          <p:cNvPicPr>
            <a:picLocks noChangeAspect="1"/>
          </p:cNvPicPr>
          <p:nvPr/>
        </p:nvPicPr>
        <p:blipFill>
          <a:blip r:embed="rId6"/>
          <a:stretch>
            <a:fillRect/>
          </a:stretch>
        </p:blipFill>
        <p:spPr>
          <a:xfrm>
            <a:off x="474157" y="0"/>
            <a:ext cx="8195686" cy="6858000"/>
          </a:xfrm>
          <a:prstGeom prst="rect">
            <a:avLst/>
          </a:prstGeom>
        </p:spPr>
      </p:pic>
      <p:pic>
        <p:nvPicPr>
          <p:cNvPr id="11" name="Picture 10"/>
          <p:cNvPicPr>
            <a:picLocks noChangeAspect="1"/>
          </p:cNvPicPr>
          <p:nvPr/>
        </p:nvPicPr>
        <p:blipFill>
          <a:blip r:embed="rId7"/>
          <a:stretch>
            <a:fillRect/>
          </a:stretch>
        </p:blipFill>
        <p:spPr>
          <a:xfrm>
            <a:off x="474157" y="0"/>
            <a:ext cx="8195686" cy="6858000"/>
          </a:xfrm>
          <a:prstGeom prst="rect">
            <a:avLst/>
          </a:prstGeom>
        </p:spPr>
      </p:pic>
      <p:sp>
        <p:nvSpPr>
          <p:cNvPr id="10" name="Rectangle 9"/>
          <p:cNvSpPr/>
          <p:nvPr/>
        </p:nvSpPr>
        <p:spPr>
          <a:xfrm>
            <a:off x="474157" y="1828800"/>
            <a:ext cx="1153165" cy="697424"/>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06660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stretch>
            <a:fillRect/>
          </a:stretch>
        </p:blipFill>
        <p:spPr>
          <a:xfrm>
            <a:off x="0" y="581025"/>
            <a:ext cx="7772400" cy="6276975"/>
          </a:xfrm>
          <a:prstGeom prst="rect">
            <a:avLst/>
          </a:prstGeom>
        </p:spPr>
      </p:pic>
      <p:sp>
        <p:nvSpPr>
          <p:cNvPr id="4" name="Rectangle 3"/>
          <p:cNvSpPr/>
          <p:nvPr/>
        </p:nvSpPr>
        <p:spPr>
          <a:xfrm flipV="1">
            <a:off x="0" y="581025"/>
            <a:ext cx="9144000" cy="723048"/>
          </a:xfrm>
          <a:prstGeom prst="rect">
            <a:avLst/>
          </a:prstGeom>
          <a:gradFill flip="none" rotWithShape="1">
            <a:gsLst>
              <a:gs pos="0">
                <a:srgbClr val="FFFFFF">
                  <a:alpha val="0"/>
                </a:srgbClr>
              </a:gs>
              <a:gs pos="50000">
                <a:srgbClr val="FFFFFF">
                  <a:alpha val="86000"/>
                </a:srgbClr>
              </a:gs>
              <a:gs pos="100000">
                <a:srgbClr val="FF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0" y="-61734"/>
            <a:ext cx="9144000" cy="769441"/>
          </a:xfrm>
          <a:prstGeom prst="rect">
            <a:avLst/>
          </a:prstGeom>
          <a:noFill/>
        </p:spPr>
        <p:txBody>
          <a:bodyPr wrap="square" rtlCol="0">
            <a:spAutoFit/>
          </a:bodyPr>
          <a:lstStyle/>
          <a:p>
            <a:r>
              <a:rPr lang="en-GB" sz="4400" dirty="0">
                <a:solidFill>
                  <a:srgbClr val="595959"/>
                </a:solidFill>
              </a:rPr>
              <a:t>Pandemic Panic!</a:t>
            </a:r>
          </a:p>
        </p:txBody>
      </p:sp>
      <p:pic>
        <p:nvPicPr>
          <p:cNvPr id="6" name="Picture 5"/>
          <p:cNvPicPr>
            <a:picLocks noChangeAspect="1"/>
          </p:cNvPicPr>
          <p:nvPr/>
        </p:nvPicPr>
        <p:blipFill>
          <a:blip r:embed="rId4"/>
          <a:stretch>
            <a:fillRect/>
          </a:stretch>
        </p:blipFill>
        <p:spPr>
          <a:xfrm>
            <a:off x="5208722" y="111555"/>
            <a:ext cx="3810000" cy="6238875"/>
          </a:xfrm>
          <a:prstGeom prst="rect">
            <a:avLst/>
          </a:prstGeom>
          <a:ln w="38100">
            <a:solidFill>
              <a:schemeClr val="bg1"/>
            </a:solidFill>
          </a:ln>
        </p:spPr>
      </p:pic>
      <p:sp>
        <p:nvSpPr>
          <p:cNvPr id="7" name="Rectangle 5"/>
          <p:cNvSpPr>
            <a:spLocks noChangeArrowheads="1"/>
          </p:cNvSpPr>
          <p:nvPr/>
        </p:nvSpPr>
        <p:spPr bwMode="auto">
          <a:xfrm>
            <a:off x="206375" y="1865313"/>
            <a:ext cx="4877069" cy="720725"/>
          </a:xfrm>
          <a:prstGeom prst="rect">
            <a:avLst/>
          </a:prstGeom>
          <a:solidFill>
            <a:srgbClr val="FFC000"/>
          </a:solidFill>
          <a:ln w="9525">
            <a:solidFill>
              <a:schemeClr val="bg1"/>
            </a:solidFill>
            <a:miter lim="800000"/>
            <a:headEnd/>
            <a:tailEnd/>
          </a:ln>
          <a:effectLst/>
        </p:spPr>
        <p:txBody>
          <a:bodyPr wrap="none" anchor="ctr"/>
          <a:lstStyle/>
          <a:p>
            <a:pPr algn="ctr"/>
            <a:r>
              <a:rPr lang="en-GB" sz="2800" dirty="0">
                <a:solidFill>
                  <a:srgbClr val="C00000"/>
                </a:solidFill>
              </a:rPr>
              <a:t>Create The Population</a:t>
            </a:r>
            <a:endParaRPr lang="en-US" sz="2800" dirty="0">
              <a:solidFill>
                <a:srgbClr val="C00000"/>
              </a:solidFill>
            </a:endParaRPr>
          </a:p>
        </p:txBody>
      </p:sp>
      <p:sp>
        <p:nvSpPr>
          <p:cNvPr id="8" name="Rectangle 6"/>
          <p:cNvSpPr>
            <a:spLocks noChangeArrowheads="1"/>
          </p:cNvSpPr>
          <p:nvPr/>
        </p:nvSpPr>
        <p:spPr bwMode="auto">
          <a:xfrm>
            <a:off x="206375" y="3162300"/>
            <a:ext cx="4877069" cy="720725"/>
          </a:xfrm>
          <a:prstGeom prst="rect">
            <a:avLst/>
          </a:prstGeom>
          <a:solidFill>
            <a:srgbClr val="FFC000"/>
          </a:solidFill>
          <a:ln w="9525">
            <a:solidFill>
              <a:schemeClr val="bg1"/>
            </a:solidFill>
            <a:miter lim="800000"/>
            <a:headEnd/>
            <a:tailEnd/>
          </a:ln>
          <a:effectLst/>
        </p:spPr>
        <p:txBody>
          <a:bodyPr wrap="none" anchor="ctr"/>
          <a:lstStyle/>
          <a:p>
            <a:pPr algn="ctr"/>
            <a:r>
              <a:rPr lang="en-GB" sz="2800" dirty="0">
                <a:solidFill>
                  <a:srgbClr val="C00000"/>
                </a:solidFill>
              </a:rPr>
              <a:t>Seed The Infection, Set Recovery</a:t>
            </a:r>
            <a:endParaRPr lang="en-US" sz="2800" dirty="0">
              <a:solidFill>
                <a:srgbClr val="C00000"/>
              </a:solidFill>
            </a:endParaRPr>
          </a:p>
        </p:txBody>
      </p:sp>
      <p:sp>
        <p:nvSpPr>
          <p:cNvPr id="9" name="Rectangle 7"/>
          <p:cNvSpPr>
            <a:spLocks noChangeArrowheads="1"/>
          </p:cNvSpPr>
          <p:nvPr/>
        </p:nvSpPr>
        <p:spPr bwMode="auto">
          <a:xfrm>
            <a:off x="206375" y="4457700"/>
            <a:ext cx="4877069" cy="720725"/>
          </a:xfrm>
          <a:prstGeom prst="rect">
            <a:avLst/>
          </a:prstGeom>
          <a:solidFill>
            <a:srgbClr val="FFC000"/>
          </a:solidFill>
          <a:ln w="9525">
            <a:solidFill>
              <a:schemeClr val="bg1"/>
            </a:solidFill>
            <a:miter lim="800000"/>
            <a:headEnd/>
            <a:tailEnd/>
          </a:ln>
          <a:effectLst/>
        </p:spPr>
        <p:txBody>
          <a:bodyPr wrap="none" anchor="ctr"/>
          <a:lstStyle/>
          <a:p>
            <a:pPr algn="ctr"/>
            <a:r>
              <a:rPr lang="en-GB" sz="2800" dirty="0">
                <a:solidFill>
                  <a:srgbClr val="C00000"/>
                </a:solidFill>
              </a:rPr>
              <a:t>Spread Infection On Contact</a:t>
            </a:r>
            <a:endParaRPr lang="en-US" sz="2800" dirty="0">
              <a:solidFill>
                <a:srgbClr val="C00000"/>
              </a:solidFill>
            </a:endParaRPr>
          </a:p>
        </p:txBody>
      </p:sp>
      <p:sp>
        <p:nvSpPr>
          <p:cNvPr id="10" name="Line 9"/>
          <p:cNvSpPr>
            <a:spLocks noChangeShapeType="1"/>
          </p:cNvSpPr>
          <p:nvPr/>
        </p:nvSpPr>
        <p:spPr bwMode="auto">
          <a:xfrm>
            <a:off x="2615528" y="2586038"/>
            <a:ext cx="0" cy="576262"/>
          </a:xfrm>
          <a:prstGeom prst="line">
            <a:avLst/>
          </a:prstGeom>
          <a:noFill/>
          <a:ln w="7620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0"/>
          <p:cNvSpPr>
            <a:spLocks noChangeShapeType="1"/>
          </p:cNvSpPr>
          <p:nvPr/>
        </p:nvSpPr>
        <p:spPr bwMode="auto">
          <a:xfrm>
            <a:off x="2615528" y="3881438"/>
            <a:ext cx="0" cy="576262"/>
          </a:xfrm>
          <a:prstGeom prst="line">
            <a:avLst/>
          </a:prstGeom>
          <a:noFill/>
          <a:ln w="7620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Rectangle 11"/>
          <p:cNvSpPr/>
          <p:nvPr/>
        </p:nvSpPr>
        <p:spPr>
          <a:xfrm>
            <a:off x="7590295" y="5224131"/>
            <a:ext cx="673530" cy="431961"/>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8257045" y="5224131"/>
            <a:ext cx="673530" cy="431961"/>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283403" y="5224130"/>
            <a:ext cx="2269921" cy="795669"/>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1677939" y="1456116"/>
            <a:ext cx="3230564" cy="369332"/>
          </a:xfrm>
          <a:prstGeom prst="rect">
            <a:avLst/>
          </a:prstGeom>
        </p:spPr>
        <p:txBody>
          <a:bodyPr wrap="none">
            <a:spAutoFit/>
          </a:bodyPr>
          <a:lstStyle/>
          <a:p>
            <a:r>
              <a:rPr lang="en-GB" dirty="0">
                <a:solidFill>
                  <a:srgbClr val="FFFFFF"/>
                </a:solidFill>
              </a:rPr>
              <a:t>01Epidemic_with_recovery.sltng</a:t>
            </a:r>
          </a:p>
        </p:txBody>
      </p:sp>
    </p:spTree>
    <p:extLst>
      <p:ext uri="{BB962C8B-B14F-4D97-AF65-F5344CB8AC3E}">
        <p14:creationId xmlns:p14="http://schemas.microsoft.com/office/powerpoint/2010/main" val="72823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xit" presetSubtype="0" fill="hold" grpId="1" nodeType="with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xit" presetSubtype="0" fill="hold" grpId="1" nodeType="withEffect">
                                  <p:stCondLst>
                                    <p:cond delay="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2" grpId="1" animBg="1"/>
      <p:bldP spid="13" grpId="0" animBg="1"/>
      <p:bldP spid="14" grpId="0" animBg="1"/>
      <p:bldP spid="1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a:stretch>
            <a:fillRect/>
          </a:stretch>
        </p:blipFill>
        <p:spPr>
          <a:xfrm>
            <a:off x="474157" y="0"/>
            <a:ext cx="8195686" cy="6858000"/>
          </a:xfrm>
          <a:prstGeom prst="rect">
            <a:avLst/>
          </a:prstGeom>
        </p:spPr>
      </p:pic>
      <p:pic>
        <p:nvPicPr>
          <p:cNvPr id="3" name="Picture 2"/>
          <p:cNvPicPr>
            <a:picLocks noChangeAspect="1"/>
          </p:cNvPicPr>
          <p:nvPr/>
        </p:nvPicPr>
        <p:blipFill>
          <a:blip r:embed="rId4"/>
          <a:stretch>
            <a:fillRect/>
          </a:stretch>
        </p:blipFill>
        <p:spPr>
          <a:xfrm>
            <a:off x="474157" y="0"/>
            <a:ext cx="8195686" cy="6858000"/>
          </a:xfrm>
          <a:prstGeom prst="rect">
            <a:avLst/>
          </a:prstGeom>
        </p:spPr>
      </p:pic>
      <p:pic>
        <p:nvPicPr>
          <p:cNvPr id="6" name="Picture 5"/>
          <p:cNvPicPr>
            <a:picLocks noChangeAspect="1"/>
          </p:cNvPicPr>
          <p:nvPr/>
        </p:nvPicPr>
        <p:blipFill rotWithShape="1">
          <a:blip r:embed="rId5"/>
          <a:srcRect l="2535" t="17853" r="4427" b="2824"/>
          <a:stretch/>
        </p:blipFill>
        <p:spPr>
          <a:xfrm>
            <a:off x="681925" y="1255361"/>
            <a:ext cx="7625167" cy="5439905"/>
          </a:xfrm>
          <a:prstGeom prst="rect">
            <a:avLst/>
          </a:prstGeom>
        </p:spPr>
      </p:pic>
      <p:sp>
        <p:nvSpPr>
          <p:cNvPr id="5" name="Rectangle 4"/>
          <p:cNvSpPr/>
          <p:nvPr/>
        </p:nvSpPr>
        <p:spPr>
          <a:xfrm>
            <a:off x="474157" y="340963"/>
            <a:ext cx="1323646" cy="495946"/>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8804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a:stretch>
            <a:fillRect/>
          </a:stretch>
        </p:blipFill>
        <p:spPr>
          <a:xfrm>
            <a:off x="474157" y="0"/>
            <a:ext cx="8195686" cy="6858000"/>
          </a:xfrm>
          <a:prstGeom prst="rect">
            <a:avLst/>
          </a:prstGeom>
        </p:spPr>
      </p:pic>
      <p:sp>
        <p:nvSpPr>
          <p:cNvPr id="5" name="Rectangle 4"/>
          <p:cNvSpPr/>
          <p:nvPr/>
        </p:nvSpPr>
        <p:spPr>
          <a:xfrm>
            <a:off x="474157" y="340963"/>
            <a:ext cx="1323646" cy="495946"/>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474156" y="1314773"/>
            <a:ext cx="6004135" cy="529525"/>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474156" y="3688597"/>
            <a:ext cx="6004135" cy="1115878"/>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640894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xit" presetSubtype="0" fill="hold" grpId="1" nodeType="with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8" grpId="1"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a:stretch>
            <a:fillRect/>
          </a:stretch>
        </p:blipFill>
        <p:spPr>
          <a:xfrm>
            <a:off x="474157" y="0"/>
            <a:ext cx="8195686" cy="6858000"/>
          </a:xfrm>
          <a:prstGeom prst="rect">
            <a:avLst/>
          </a:prstGeom>
        </p:spPr>
      </p:pic>
      <p:pic>
        <p:nvPicPr>
          <p:cNvPr id="3" name="Picture 2"/>
          <p:cNvPicPr>
            <a:picLocks noChangeAspect="1"/>
          </p:cNvPicPr>
          <p:nvPr/>
        </p:nvPicPr>
        <p:blipFill rotWithShape="1">
          <a:blip r:embed="rId4"/>
          <a:srcRect l="1778" t="16949" r="3669" b="2147"/>
          <a:stretch/>
        </p:blipFill>
        <p:spPr>
          <a:xfrm>
            <a:off x="619932" y="1162373"/>
            <a:ext cx="7749154" cy="5548393"/>
          </a:xfrm>
          <a:prstGeom prst="rect">
            <a:avLst/>
          </a:prstGeom>
        </p:spPr>
      </p:pic>
      <p:sp>
        <p:nvSpPr>
          <p:cNvPr id="9" name="Rectangle 8"/>
          <p:cNvSpPr/>
          <p:nvPr/>
        </p:nvSpPr>
        <p:spPr>
          <a:xfrm>
            <a:off x="474156" y="1148597"/>
            <a:ext cx="6270877" cy="2802738"/>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5805174" y="2298294"/>
            <a:ext cx="3032969" cy="1611469"/>
          </a:xfrm>
          <a:prstGeom prst="rect">
            <a:avLst/>
          </a:prstGeom>
        </p:spPr>
      </p:pic>
      <p:sp>
        <p:nvSpPr>
          <p:cNvPr id="12" name="Rectangle 11"/>
          <p:cNvSpPr/>
          <p:nvPr/>
        </p:nvSpPr>
        <p:spPr>
          <a:xfrm>
            <a:off x="470886" y="4098570"/>
            <a:ext cx="6270877" cy="2612196"/>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07636">
            <a:off x="6259560" y="3833903"/>
            <a:ext cx="3025681" cy="1646807"/>
          </a:xfrm>
          <a:prstGeom prst="rect">
            <a:avLst/>
          </a:prstGeom>
        </p:spPr>
      </p:pic>
    </p:spTree>
    <p:extLst>
      <p:ext uri="{BB962C8B-B14F-4D97-AF65-F5344CB8AC3E}">
        <p14:creationId xmlns:p14="http://schemas.microsoft.com/office/powerpoint/2010/main" val="628461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3"/>
          <a:stretch>
            <a:fillRect/>
          </a:stretch>
        </p:blipFill>
        <p:spPr>
          <a:xfrm>
            <a:off x="474157" y="0"/>
            <a:ext cx="8195686" cy="6858000"/>
          </a:xfrm>
          <a:prstGeom prst="rect">
            <a:avLst/>
          </a:prstGeom>
        </p:spPr>
      </p:pic>
      <p:sp>
        <p:nvSpPr>
          <p:cNvPr id="3" name="Rectangle 2"/>
          <p:cNvSpPr/>
          <p:nvPr/>
        </p:nvSpPr>
        <p:spPr>
          <a:xfrm>
            <a:off x="0" y="6555783"/>
            <a:ext cx="9144000" cy="3022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474157" y="1874641"/>
            <a:ext cx="3462412" cy="1875949"/>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rotWithShape="1">
          <a:blip r:embed="rId4"/>
          <a:srcRect l="42706" t="74229" r="15161" b="5887"/>
          <a:stretch/>
        </p:blipFill>
        <p:spPr>
          <a:xfrm>
            <a:off x="474157" y="4566606"/>
            <a:ext cx="8195686" cy="2174697"/>
          </a:xfrm>
          <a:prstGeom prst="rect">
            <a:avLst/>
          </a:prstGeom>
        </p:spPr>
      </p:pic>
      <p:sp>
        <p:nvSpPr>
          <p:cNvPr id="13" name="Rectangle 12"/>
          <p:cNvSpPr/>
          <p:nvPr/>
        </p:nvSpPr>
        <p:spPr>
          <a:xfrm>
            <a:off x="0" y="3853688"/>
            <a:ext cx="9144000" cy="723048"/>
          </a:xfrm>
          <a:prstGeom prst="rect">
            <a:avLst/>
          </a:prstGeom>
          <a:gradFill flip="none" rotWithShape="1">
            <a:gsLst>
              <a:gs pos="0">
                <a:srgbClr val="FFFFFF">
                  <a:alpha val="0"/>
                </a:srgbClr>
              </a:gs>
              <a:gs pos="50000">
                <a:srgbClr val="FFFFFF">
                  <a:alpha val="86000"/>
                </a:srgbClr>
              </a:gs>
              <a:gs pos="100000">
                <a:srgbClr val="FF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474157" y="4566606"/>
            <a:ext cx="8195686" cy="2174697"/>
          </a:xfrm>
          <a:prstGeom prst="roundRect">
            <a:avLst/>
          </a:prstGeom>
          <a:solidFill>
            <a:srgbClr val="DEDEDE"/>
          </a:solidFill>
          <a:ln>
            <a:solidFill>
              <a:srgbClr val="DED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dirty="0">
                <a:solidFill>
                  <a:srgbClr val="C00000"/>
                </a:solidFill>
              </a:rPr>
              <a:t>	Perform a parameter sweep</a:t>
            </a:r>
          </a:p>
          <a:p>
            <a:r>
              <a:rPr lang="en-GB" sz="3600" dirty="0">
                <a:solidFill>
                  <a:srgbClr val="C00000"/>
                </a:solidFill>
              </a:rPr>
              <a:t>	For each set of parameters:</a:t>
            </a:r>
          </a:p>
          <a:p>
            <a:r>
              <a:rPr lang="en-GB" sz="3600" dirty="0">
                <a:solidFill>
                  <a:srgbClr val="C00000"/>
                </a:solidFill>
              </a:rPr>
              <a:t>		Run the model multiple times</a:t>
            </a:r>
          </a:p>
        </p:txBody>
      </p:sp>
      <p:sp>
        <p:nvSpPr>
          <p:cNvPr id="14" name="Rectangle 13"/>
          <p:cNvSpPr/>
          <p:nvPr/>
        </p:nvSpPr>
        <p:spPr>
          <a:xfrm>
            <a:off x="1534332" y="5408908"/>
            <a:ext cx="6617776" cy="1146875"/>
          </a:xfrm>
          <a:prstGeom prst="rect">
            <a:avLst/>
          </a:prstGeom>
          <a:solidFill>
            <a:srgbClr val="DEDEDE"/>
          </a:solidFill>
          <a:ln>
            <a:solidFill>
              <a:srgbClr val="DED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14"/>
          <p:cNvSpPr/>
          <p:nvPr/>
        </p:nvSpPr>
        <p:spPr>
          <a:xfrm>
            <a:off x="474157" y="4566605"/>
            <a:ext cx="8195686" cy="2174697"/>
          </a:xfrm>
          <a:prstGeom prst="roundRect">
            <a:avLst/>
          </a:prstGeom>
          <a:solidFill>
            <a:srgbClr val="DEDEDE"/>
          </a:solidFill>
          <a:ln>
            <a:solidFill>
              <a:srgbClr val="DED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dirty="0">
                <a:solidFill>
                  <a:srgbClr val="C00000"/>
                </a:solidFill>
              </a:rPr>
              <a:t>	</a:t>
            </a:r>
          </a:p>
        </p:txBody>
      </p:sp>
      <p:pic>
        <p:nvPicPr>
          <p:cNvPr id="16" name="Picture 15"/>
          <p:cNvPicPr>
            <a:picLocks noChangeAspect="1"/>
          </p:cNvPicPr>
          <p:nvPr/>
        </p:nvPicPr>
        <p:blipFill rotWithShape="1">
          <a:blip r:embed="rId5"/>
          <a:srcRect l="29155" t="3972" r="49762" b="42003"/>
          <a:stretch/>
        </p:blipFill>
        <p:spPr>
          <a:xfrm>
            <a:off x="1088267" y="288131"/>
            <a:ext cx="2733114" cy="3937538"/>
          </a:xfrm>
          <a:prstGeom prst="rect">
            <a:avLst/>
          </a:prstGeom>
        </p:spPr>
      </p:pic>
      <p:sp>
        <p:nvSpPr>
          <p:cNvPr id="17" name="Rectangle 16"/>
          <p:cNvSpPr/>
          <p:nvPr/>
        </p:nvSpPr>
        <p:spPr>
          <a:xfrm>
            <a:off x="1224365" y="3171825"/>
            <a:ext cx="2712204" cy="436354"/>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214183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1000"/>
                            </p:stCondLst>
                            <p:childTnLst>
                              <p:par>
                                <p:cTn id="21" presetID="10" presetClass="exit" presetSubtype="0" fill="hold" grpId="1" nodeType="after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childTnLst>
                          </p:cTn>
                        </p:par>
                        <p:par>
                          <p:cTn id="24" fill="hold">
                            <p:stCondLst>
                              <p:cond delay="1500"/>
                            </p:stCondLst>
                            <p:childTnLst>
                              <p:par>
                                <p:cTn id="25" presetID="10" presetClass="exit" presetSubtype="0" fill="hold" grpId="0" nodeType="after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par>
                          <p:cTn id="33" fill="hold">
                            <p:stCondLst>
                              <p:cond delay="500"/>
                            </p:stCondLst>
                            <p:childTnLst>
                              <p:par>
                                <p:cTn id="34" presetID="22" presetClass="entr" presetSubtype="1"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up)">
                                      <p:cBhvr>
                                        <p:cTn id="36" dur="500"/>
                                        <p:tgtEl>
                                          <p:spTgt spid="16"/>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14" grpId="0" animBg="1"/>
      <p:bldP spid="14" grpId="1" animBg="1"/>
      <p:bldP spid="15" grpId="0" animBg="1"/>
      <p:bldP spid="15" grpId="1"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3"/>
          <a:stretch>
            <a:fillRect/>
          </a:stretch>
        </p:blipFill>
        <p:spPr>
          <a:xfrm>
            <a:off x="474157" y="0"/>
            <a:ext cx="8195686" cy="6858000"/>
          </a:xfrm>
          <a:prstGeom prst="rect">
            <a:avLst/>
          </a:prstGeom>
        </p:spPr>
      </p:pic>
      <p:pic>
        <p:nvPicPr>
          <p:cNvPr id="16" name="Picture 15"/>
          <p:cNvPicPr>
            <a:picLocks noChangeAspect="1"/>
          </p:cNvPicPr>
          <p:nvPr/>
        </p:nvPicPr>
        <p:blipFill rotWithShape="1">
          <a:blip r:embed="rId4"/>
          <a:srcRect l="29155" t="3972" r="49762" b="42003"/>
          <a:stretch/>
        </p:blipFill>
        <p:spPr>
          <a:xfrm>
            <a:off x="1088267" y="288131"/>
            <a:ext cx="2733114" cy="3937538"/>
          </a:xfrm>
          <a:prstGeom prst="rect">
            <a:avLst/>
          </a:prstGeom>
        </p:spPr>
      </p:pic>
      <p:sp>
        <p:nvSpPr>
          <p:cNvPr id="17" name="Rectangle 16"/>
          <p:cNvSpPr/>
          <p:nvPr/>
        </p:nvSpPr>
        <p:spPr>
          <a:xfrm>
            <a:off x="1224365" y="3171825"/>
            <a:ext cx="2712204" cy="436354"/>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a:blip r:embed="rId5"/>
          <a:stretch>
            <a:fillRect/>
          </a:stretch>
        </p:blipFill>
        <p:spPr>
          <a:xfrm>
            <a:off x="1590998" y="3816922"/>
            <a:ext cx="3533775" cy="1914525"/>
          </a:xfrm>
          <a:prstGeom prst="rect">
            <a:avLst/>
          </a:prstGeom>
        </p:spPr>
      </p:pic>
      <p:sp>
        <p:nvSpPr>
          <p:cNvPr id="19" name="Rectangle 18"/>
          <p:cNvSpPr/>
          <p:nvPr/>
        </p:nvSpPr>
        <p:spPr>
          <a:xfrm>
            <a:off x="1710866" y="5229305"/>
            <a:ext cx="826738" cy="436354"/>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a:blip r:embed="rId6"/>
          <a:stretch>
            <a:fillRect/>
          </a:stretch>
        </p:blipFill>
        <p:spPr>
          <a:xfrm>
            <a:off x="4224150" y="604837"/>
            <a:ext cx="4724400" cy="5648325"/>
          </a:xfrm>
          <a:prstGeom prst="rect">
            <a:avLst/>
          </a:prstGeom>
        </p:spPr>
      </p:pic>
    </p:spTree>
    <p:extLst>
      <p:ext uri="{BB962C8B-B14F-4D97-AF65-F5344CB8AC3E}">
        <p14:creationId xmlns:p14="http://schemas.microsoft.com/office/powerpoint/2010/main" val="1909413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16"/>
                                        </p:tgtEl>
                                      </p:cBhvr>
                                    </p:animEffect>
                                    <p:set>
                                      <p:cBhvr>
                                        <p:cTn id="11" dur="1" fill="hold">
                                          <p:stCondLst>
                                            <p:cond delay="499"/>
                                          </p:stCondLst>
                                        </p:cTn>
                                        <p:tgtEl>
                                          <p:spTgt spid="16"/>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par>
                          <p:cTn id="23" fill="hold">
                            <p:stCondLst>
                              <p:cond delay="2000"/>
                            </p:stCondLst>
                            <p:childTnLst>
                              <p:par>
                                <p:cTn id="24" presetID="10" presetClass="exit" presetSubtype="0" fill="hold" grpId="1" nodeType="after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19"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b="48148"/>
          <a:stretch/>
        </p:blipFill>
        <p:spPr>
          <a:xfrm>
            <a:off x="4224150" y="604837"/>
            <a:ext cx="4724400" cy="2928777"/>
          </a:xfrm>
          <a:prstGeom prst="rect">
            <a:avLst/>
          </a:prstGeom>
        </p:spPr>
      </p:pic>
      <p:sp>
        <p:nvSpPr>
          <p:cNvPr id="10" name="Rectangle 9"/>
          <p:cNvSpPr/>
          <p:nvPr/>
        </p:nvSpPr>
        <p:spPr>
          <a:xfrm>
            <a:off x="4095750" y="1203938"/>
            <a:ext cx="4969899" cy="953878"/>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0" y="446266"/>
            <a:ext cx="4224150" cy="2308324"/>
          </a:xfrm>
          <a:prstGeom prst="rect">
            <a:avLst/>
          </a:prstGeom>
          <a:noFill/>
        </p:spPr>
        <p:txBody>
          <a:bodyPr wrap="square" rtlCol="0">
            <a:spAutoFit/>
          </a:bodyPr>
          <a:lstStyle/>
          <a:p>
            <a:r>
              <a:rPr lang="en-GB" sz="3600" dirty="0">
                <a:solidFill>
                  <a:srgbClr val="595959"/>
                </a:solidFill>
              </a:rPr>
              <a:t>If grass grows faster, investigate the impact on the sheep population.</a:t>
            </a:r>
          </a:p>
        </p:txBody>
      </p:sp>
      <p:sp>
        <p:nvSpPr>
          <p:cNvPr id="13" name="Rectangle 12"/>
          <p:cNvSpPr/>
          <p:nvPr/>
        </p:nvSpPr>
        <p:spPr>
          <a:xfrm>
            <a:off x="4095750" y="2837688"/>
            <a:ext cx="5048250" cy="723048"/>
          </a:xfrm>
          <a:prstGeom prst="rect">
            <a:avLst/>
          </a:prstGeom>
          <a:gradFill flip="none" rotWithShape="1">
            <a:gsLst>
              <a:gs pos="0">
                <a:srgbClr val="FFFFFF">
                  <a:alpha val="0"/>
                </a:srgbClr>
              </a:gs>
              <a:gs pos="50000">
                <a:srgbClr val="FFFFFF">
                  <a:alpha val="86000"/>
                </a:srgbClr>
              </a:gs>
              <a:gs pos="100000">
                <a:srgbClr val="FF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0" y="3244333"/>
            <a:ext cx="3801233" cy="830997"/>
          </a:xfrm>
          <a:prstGeom prst="rect">
            <a:avLst/>
          </a:prstGeom>
        </p:spPr>
        <p:txBody>
          <a:bodyPr wrap="none">
            <a:spAutoFit/>
          </a:bodyPr>
          <a:lstStyle/>
          <a:p>
            <a:r>
              <a:rPr lang="en-GB" sz="4800" dirty="0">
                <a:solidFill>
                  <a:srgbClr val="C00000"/>
                </a:solidFill>
              </a:rPr>
              <a:t>["grass?" true]</a:t>
            </a:r>
          </a:p>
        </p:txBody>
      </p:sp>
      <p:sp>
        <p:nvSpPr>
          <p:cNvPr id="30" name="Rectangle 29"/>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718905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rotWithShape="1">
          <a:blip r:embed="rId3"/>
          <a:srcRect b="48148"/>
          <a:stretch/>
        </p:blipFill>
        <p:spPr>
          <a:xfrm>
            <a:off x="4224150" y="604837"/>
            <a:ext cx="4724400" cy="2928777"/>
          </a:xfrm>
          <a:prstGeom prst="rect">
            <a:avLst/>
          </a:prstGeom>
        </p:spPr>
      </p:pic>
      <p:sp>
        <p:nvSpPr>
          <p:cNvPr id="10" name="Rectangle 9"/>
          <p:cNvSpPr/>
          <p:nvPr/>
        </p:nvSpPr>
        <p:spPr>
          <a:xfrm>
            <a:off x="4095750" y="1203938"/>
            <a:ext cx="4969899" cy="953878"/>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0" y="446266"/>
            <a:ext cx="4224150" cy="2308324"/>
          </a:xfrm>
          <a:prstGeom prst="rect">
            <a:avLst/>
          </a:prstGeom>
          <a:noFill/>
        </p:spPr>
        <p:txBody>
          <a:bodyPr wrap="square" rtlCol="0">
            <a:spAutoFit/>
          </a:bodyPr>
          <a:lstStyle/>
          <a:p>
            <a:r>
              <a:rPr lang="en-GB" sz="3600" dirty="0">
                <a:solidFill>
                  <a:srgbClr val="595959"/>
                </a:solidFill>
              </a:rPr>
              <a:t>If grass grows faster, investigate the impact on the sheep population.</a:t>
            </a:r>
          </a:p>
        </p:txBody>
      </p:sp>
      <p:sp>
        <p:nvSpPr>
          <p:cNvPr id="13" name="Rectangle 12"/>
          <p:cNvSpPr/>
          <p:nvPr/>
        </p:nvSpPr>
        <p:spPr>
          <a:xfrm>
            <a:off x="4095750" y="2837688"/>
            <a:ext cx="5048250" cy="723048"/>
          </a:xfrm>
          <a:prstGeom prst="rect">
            <a:avLst/>
          </a:prstGeom>
          <a:gradFill flip="none" rotWithShape="1">
            <a:gsLst>
              <a:gs pos="0">
                <a:srgbClr val="FFFFFF">
                  <a:alpha val="0"/>
                </a:srgbClr>
              </a:gs>
              <a:gs pos="50000">
                <a:srgbClr val="FFFFFF">
                  <a:alpha val="86000"/>
                </a:srgbClr>
              </a:gs>
              <a:gs pos="100000">
                <a:srgbClr val="FF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ight Brace 6"/>
          <p:cNvSpPr/>
          <p:nvPr/>
        </p:nvSpPr>
        <p:spPr>
          <a:xfrm rot="5400000">
            <a:off x="3998699" y="3165283"/>
            <a:ext cx="402956" cy="5808693"/>
          </a:xfrm>
          <a:prstGeom prst="rightBrace">
            <a:avLst>
              <a:gd name="adj1" fmla="val 103648"/>
              <a:gd name="adj2" fmla="val 5000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TextBox 7"/>
          <p:cNvSpPr txBox="1"/>
          <p:nvPr/>
        </p:nvSpPr>
        <p:spPr>
          <a:xfrm>
            <a:off x="38628" y="6290006"/>
            <a:ext cx="1264898" cy="369332"/>
          </a:xfrm>
          <a:prstGeom prst="rect">
            <a:avLst/>
          </a:prstGeom>
          <a:noFill/>
        </p:spPr>
        <p:txBody>
          <a:bodyPr wrap="none" rtlCol="0">
            <a:spAutoFit/>
          </a:bodyPr>
          <a:lstStyle/>
          <a:p>
            <a:r>
              <a:rPr lang="en-GB" dirty="0">
                <a:solidFill>
                  <a:srgbClr val="C00000"/>
                </a:solidFill>
              </a:rPr>
              <a:t>Initial value</a:t>
            </a:r>
          </a:p>
        </p:txBody>
      </p:sp>
      <p:sp>
        <p:nvSpPr>
          <p:cNvPr id="20" name="TextBox 19"/>
          <p:cNvSpPr txBox="1"/>
          <p:nvPr/>
        </p:nvSpPr>
        <p:spPr>
          <a:xfrm>
            <a:off x="7452048" y="6313837"/>
            <a:ext cx="1183144" cy="369332"/>
          </a:xfrm>
          <a:prstGeom prst="rect">
            <a:avLst/>
          </a:prstGeom>
          <a:noFill/>
        </p:spPr>
        <p:txBody>
          <a:bodyPr wrap="none" rtlCol="0">
            <a:spAutoFit/>
          </a:bodyPr>
          <a:lstStyle/>
          <a:p>
            <a:r>
              <a:rPr lang="en-GB" dirty="0">
                <a:solidFill>
                  <a:srgbClr val="C00000"/>
                </a:solidFill>
              </a:rPr>
              <a:t>Final value</a:t>
            </a:r>
          </a:p>
        </p:txBody>
      </p:sp>
      <p:sp>
        <p:nvSpPr>
          <p:cNvPr id="21" name="TextBox 20"/>
          <p:cNvSpPr txBox="1"/>
          <p:nvPr/>
        </p:nvSpPr>
        <p:spPr>
          <a:xfrm>
            <a:off x="3337689" y="6313837"/>
            <a:ext cx="1772921" cy="369332"/>
          </a:xfrm>
          <a:prstGeom prst="rect">
            <a:avLst/>
          </a:prstGeom>
          <a:noFill/>
        </p:spPr>
        <p:txBody>
          <a:bodyPr wrap="none" rtlCol="0">
            <a:spAutoFit/>
          </a:bodyPr>
          <a:lstStyle/>
          <a:p>
            <a:r>
              <a:rPr lang="en-GB" dirty="0">
                <a:solidFill>
                  <a:srgbClr val="C00000"/>
                </a:solidFill>
              </a:rPr>
              <a:t>Increments of 20</a:t>
            </a:r>
          </a:p>
        </p:txBody>
      </p:sp>
      <p:sp>
        <p:nvSpPr>
          <p:cNvPr id="15" name="TextBox 14"/>
          <p:cNvSpPr txBox="1"/>
          <p:nvPr/>
        </p:nvSpPr>
        <p:spPr>
          <a:xfrm>
            <a:off x="363942" y="4946337"/>
            <a:ext cx="614271" cy="1107996"/>
          </a:xfrm>
          <a:prstGeom prst="rect">
            <a:avLst/>
          </a:prstGeom>
          <a:noFill/>
        </p:spPr>
        <p:txBody>
          <a:bodyPr wrap="none" rtlCol="0">
            <a:spAutoFit/>
          </a:bodyPr>
          <a:lstStyle/>
          <a:p>
            <a:r>
              <a:rPr lang="en-GB" sz="6600" dirty="0">
                <a:solidFill>
                  <a:srgbClr val="C00000"/>
                </a:solidFill>
              </a:rPr>
              <a:t>0</a:t>
            </a:r>
          </a:p>
        </p:txBody>
      </p:sp>
      <p:sp>
        <p:nvSpPr>
          <p:cNvPr id="22" name="TextBox 21"/>
          <p:cNvSpPr txBox="1"/>
          <p:nvPr/>
        </p:nvSpPr>
        <p:spPr>
          <a:xfrm>
            <a:off x="7306880" y="4946337"/>
            <a:ext cx="1473480" cy="1107996"/>
          </a:xfrm>
          <a:prstGeom prst="rect">
            <a:avLst/>
          </a:prstGeom>
          <a:noFill/>
        </p:spPr>
        <p:txBody>
          <a:bodyPr wrap="none" rtlCol="0">
            <a:spAutoFit/>
          </a:bodyPr>
          <a:lstStyle/>
          <a:p>
            <a:r>
              <a:rPr lang="en-GB" sz="6600" dirty="0">
                <a:solidFill>
                  <a:srgbClr val="C00000"/>
                </a:solidFill>
              </a:rPr>
              <a:t>100</a:t>
            </a:r>
          </a:p>
        </p:txBody>
      </p:sp>
      <p:sp>
        <p:nvSpPr>
          <p:cNvPr id="4" name="Rectangle 3"/>
          <p:cNvSpPr/>
          <p:nvPr/>
        </p:nvSpPr>
        <p:spPr>
          <a:xfrm>
            <a:off x="0" y="3244333"/>
            <a:ext cx="6917406" cy="830997"/>
          </a:xfrm>
          <a:prstGeom prst="rect">
            <a:avLst/>
          </a:prstGeom>
        </p:spPr>
        <p:txBody>
          <a:bodyPr wrap="none">
            <a:spAutoFit/>
          </a:bodyPr>
          <a:lstStyle/>
          <a:p>
            <a:r>
              <a:rPr lang="en-GB" sz="4800" dirty="0">
                <a:solidFill>
                  <a:srgbClr val="C00000"/>
                </a:solidFill>
              </a:rPr>
              <a:t>["grass-regrowth-time" 30]</a:t>
            </a:r>
          </a:p>
        </p:txBody>
      </p:sp>
      <p:sp>
        <p:nvSpPr>
          <p:cNvPr id="14" name="Rectangle 13"/>
          <p:cNvSpPr/>
          <p:nvPr/>
        </p:nvSpPr>
        <p:spPr>
          <a:xfrm>
            <a:off x="0" y="4086486"/>
            <a:ext cx="8824980" cy="830997"/>
          </a:xfrm>
          <a:prstGeom prst="rect">
            <a:avLst/>
          </a:prstGeom>
        </p:spPr>
        <p:txBody>
          <a:bodyPr wrap="none">
            <a:spAutoFit/>
          </a:bodyPr>
          <a:lstStyle/>
          <a:p>
            <a:r>
              <a:rPr lang="en-GB" sz="4800" dirty="0">
                <a:solidFill>
                  <a:srgbClr val="C00000"/>
                </a:solidFill>
              </a:rPr>
              <a:t>["grass-regrowth-time" [0 20 100]]</a:t>
            </a:r>
          </a:p>
        </p:txBody>
      </p:sp>
      <p:sp>
        <p:nvSpPr>
          <p:cNvPr id="23" name="TextBox 22"/>
          <p:cNvSpPr txBox="1"/>
          <p:nvPr/>
        </p:nvSpPr>
        <p:spPr>
          <a:xfrm>
            <a:off x="1408846" y="4946337"/>
            <a:ext cx="1043876" cy="1107996"/>
          </a:xfrm>
          <a:prstGeom prst="rect">
            <a:avLst/>
          </a:prstGeom>
          <a:noFill/>
        </p:spPr>
        <p:txBody>
          <a:bodyPr wrap="none" rtlCol="0">
            <a:spAutoFit/>
          </a:bodyPr>
          <a:lstStyle/>
          <a:p>
            <a:r>
              <a:rPr lang="en-GB" sz="6600" dirty="0">
                <a:solidFill>
                  <a:srgbClr val="C00000"/>
                </a:solidFill>
              </a:rPr>
              <a:t>20</a:t>
            </a:r>
          </a:p>
        </p:txBody>
      </p:sp>
      <p:sp>
        <p:nvSpPr>
          <p:cNvPr id="24" name="TextBox 23"/>
          <p:cNvSpPr txBox="1"/>
          <p:nvPr/>
        </p:nvSpPr>
        <p:spPr>
          <a:xfrm>
            <a:off x="5832373" y="4946337"/>
            <a:ext cx="1043876" cy="1107996"/>
          </a:xfrm>
          <a:prstGeom prst="rect">
            <a:avLst/>
          </a:prstGeom>
          <a:noFill/>
        </p:spPr>
        <p:txBody>
          <a:bodyPr wrap="none" rtlCol="0">
            <a:spAutoFit/>
          </a:bodyPr>
          <a:lstStyle/>
          <a:p>
            <a:r>
              <a:rPr lang="en-GB" sz="6600" dirty="0">
                <a:solidFill>
                  <a:srgbClr val="C00000"/>
                </a:solidFill>
              </a:rPr>
              <a:t>80</a:t>
            </a:r>
          </a:p>
        </p:txBody>
      </p:sp>
      <p:sp>
        <p:nvSpPr>
          <p:cNvPr id="25" name="TextBox 24"/>
          <p:cNvSpPr txBox="1"/>
          <p:nvPr/>
        </p:nvSpPr>
        <p:spPr>
          <a:xfrm>
            <a:off x="4357864" y="4946337"/>
            <a:ext cx="1043876" cy="1107996"/>
          </a:xfrm>
          <a:prstGeom prst="rect">
            <a:avLst/>
          </a:prstGeom>
          <a:noFill/>
        </p:spPr>
        <p:txBody>
          <a:bodyPr wrap="none" rtlCol="0">
            <a:spAutoFit/>
          </a:bodyPr>
          <a:lstStyle/>
          <a:p>
            <a:r>
              <a:rPr lang="en-GB" sz="6600" dirty="0">
                <a:solidFill>
                  <a:srgbClr val="C00000"/>
                </a:solidFill>
              </a:rPr>
              <a:t>60</a:t>
            </a:r>
          </a:p>
        </p:txBody>
      </p:sp>
      <p:sp>
        <p:nvSpPr>
          <p:cNvPr id="26" name="TextBox 25"/>
          <p:cNvSpPr txBox="1"/>
          <p:nvPr/>
        </p:nvSpPr>
        <p:spPr>
          <a:xfrm>
            <a:off x="2883355" y="4946337"/>
            <a:ext cx="1043876" cy="1107996"/>
          </a:xfrm>
          <a:prstGeom prst="rect">
            <a:avLst/>
          </a:prstGeom>
          <a:noFill/>
        </p:spPr>
        <p:txBody>
          <a:bodyPr wrap="none" rtlCol="0">
            <a:spAutoFit/>
          </a:bodyPr>
          <a:lstStyle/>
          <a:p>
            <a:r>
              <a:rPr lang="en-GB" sz="6600" dirty="0">
                <a:solidFill>
                  <a:srgbClr val="C00000"/>
                </a:solidFill>
              </a:rPr>
              <a:t>40</a:t>
            </a:r>
          </a:p>
        </p:txBody>
      </p:sp>
      <p:sp>
        <p:nvSpPr>
          <p:cNvPr id="27" name="Rectangle 26"/>
          <p:cNvSpPr/>
          <p:nvPr/>
        </p:nvSpPr>
        <p:spPr>
          <a:xfrm>
            <a:off x="5997844" y="4041648"/>
            <a:ext cx="582855" cy="995067"/>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7297045" y="4041648"/>
            <a:ext cx="1124496" cy="995067"/>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6516371" y="4044154"/>
            <a:ext cx="780674" cy="995067"/>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944199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xit" presetSubtype="0" fill="hold" nodeType="withEffect">
                                  <p:stCondLst>
                                    <p:cond delay="0"/>
                                  </p:stCondLst>
                                  <p:childTnLst>
                                    <p:animEffect transition="out" filter="fade">
                                      <p:cBhvr>
                                        <p:cTn id="14" dur="500"/>
                                        <p:tgtEl>
                                          <p:spTgt spid="4">
                                            <p:txEl>
                                              <p:pRg st="0" end="0"/>
                                            </p:txEl>
                                          </p:spTgt>
                                        </p:tgtEl>
                                      </p:cBhvr>
                                    </p:animEffect>
                                    <p:set>
                                      <p:cBhvr>
                                        <p:cTn id="15"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xit" presetSubtype="0" fill="hold" grpId="1" nodeType="withEffect">
                                  <p:stCondLst>
                                    <p:cond delay="0"/>
                                  </p:stCondLst>
                                  <p:childTnLst>
                                    <p:animEffect transition="out" filter="fade">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28"/>
                                        </p:tgtEl>
                                      </p:cBhvr>
                                    </p:animEffect>
                                    <p:set>
                                      <p:cBhvr>
                                        <p:cTn id="44" dur="1" fill="hold">
                                          <p:stCondLst>
                                            <p:cond delay="499"/>
                                          </p:stCondLst>
                                        </p:cTn>
                                        <p:tgtEl>
                                          <p:spTgt spid="28"/>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childTnLst>
                          </p:cTn>
                        </p:par>
                        <p:par>
                          <p:cTn id="55" fill="hold">
                            <p:stCondLst>
                              <p:cond delay="1000"/>
                            </p:stCondLst>
                            <p:childTnLst>
                              <p:par>
                                <p:cTn id="56" presetID="10" presetClass="entr" presetSubtype="0" fill="hold" grpId="0" nodeType="after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childTnLst>
                          </p:cTn>
                        </p:par>
                        <p:par>
                          <p:cTn id="62" fill="hold">
                            <p:stCondLst>
                              <p:cond delay="1500"/>
                            </p:stCondLst>
                            <p:childTnLst>
                              <p:par>
                                <p:cTn id="63" presetID="10" presetClass="entr" presetSubtype="0" fill="hold" grpId="0" nodeType="after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childTnLst>
                                </p:cTn>
                              </p:par>
                            </p:childTnLst>
                          </p:cTn>
                        </p:par>
                        <p:par>
                          <p:cTn id="66" fill="hold">
                            <p:stCondLst>
                              <p:cond delay="2000"/>
                            </p:stCondLst>
                            <p:childTnLst>
                              <p:par>
                                <p:cTn id="67" presetID="10" presetClass="entr" presetSubtype="0" fill="hold" grpId="0" nodeType="after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20" grpId="0"/>
      <p:bldP spid="21" grpId="0"/>
      <p:bldP spid="15" grpId="0"/>
      <p:bldP spid="22" grpId="0"/>
      <p:bldP spid="4" grpId="0"/>
      <p:bldP spid="14" grpId="0"/>
      <p:bldP spid="23" grpId="0"/>
      <p:bldP spid="24" grpId="0"/>
      <p:bldP spid="25" grpId="0"/>
      <p:bldP spid="26" grpId="0"/>
      <p:bldP spid="27" grpId="0" animBg="1"/>
      <p:bldP spid="27" grpId="1" animBg="1"/>
      <p:bldP spid="28" grpId="0" animBg="1"/>
      <p:bldP spid="28" grpId="1" animBg="1"/>
      <p:bldP spid="2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rotWithShape="1">
          <a:blip r:embed="rId3"/>
          <a:srcRect b="48148"/>
          <a:stretch/>
        </p:blipFill>
        <p:spPr>
          <a:xfrm>
            <a:off x="4224150" y="604837"/>
            <a:ext cx="4724400" cy="2928777"/>
          </a:xfrm>
          <a:prstGeom prst="rect">
            <a:avLst/>
          </a:prstGeom>
        </p:spPr>
      </p:pic>
      <p:sp>
        <p:nvSpPr>
          <p:cNvPr id="10" name="Rectangle 9"/>
          <p:cNvSpPr/>
          <p:nvPr/>
        </p:nvSpPr>
        <p:spPr>
          <a:xfrm>
            <a:off x="4095750" y="1203938"/>
            <a:ext cx="4969899" cy="953878"/>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0" y="446266"/>
            <a:ext cx="4224150" cy="2308324"/>
          </a:xfrm>
          <a:prstGeom prst="rect">
            <a:avLst/>
          </a:prstGeom>
          <a:noFill/>
        </p:spPr>
        <p:txBody>
          <a:bodyPr wrap="square" rtlCol="0">
            <a:spAutoFit/>
          </a:bodyPr>
          <a:lstStyle/>
          <a:p>
            <a:r>
              <a:rPr lang="en-GB" sz="3600" dirty="0">
                <a:solidFill>
                  <a:srgbClr val="595959"/>
                </a:solidFill>
              </a:rPr>
              <a:t>If grass grows faster, investigate the impact on the sheep population.</a:t>
            </a:r>
          </a:p>
        </p:txBody>
      </p:sp>
      <p:sp>
        <p:nvSpPr>
          <p:cNvPr id="4" name="Rectangle 3"/>
          <p:cNvSpPr/>
          <p:nvPr/>
        </p:nvSpPr>
        <p:spPr>
          <a:xfrm>
            <a:off x="0" y="3371333"/>
            <a:ext cx="7382149" cy="830997"/>
          </a:xfrm>
          <a:prstGeom prst="rect">
            <a:avLst/>
          </a:prstGeom>
        </p:spPr>
        <p:txBody>
          <a:bodyPr wrap="none">
            <a:spAutoFit/>
          </a:bodyPr>
          <a:lstStyle/>
          <a:p>
            <a:r>
              <a:rPr lang="en-GB" sz="4800" dirty="0">
                <a:solidFill>
                  <a:srgbClr val="C00000"/>
                </a:solidFill>
              </a:rPr>
              <a:t>[“initial-number-sheep" 100]</a:t>
            </a:r>
          </a:p>
        </p:txBody>
      </p:sp>
      <p:sp>
        <p:nvSpPr>
          <p:cNvPr id="13" name="Rectangle 12"/>
          <p:cNvSpPr/>
          <p:nvPr/>
        </p:nvSpPr>
        <p:spPr>
          <a:xfrm>
            <a:off x="4095750" y="2837688"/>
            <a:ext cx="5048250" cy="723048"/>
          </a:xfrm>
          <a:prstGeom prst="rect">
            <a:avLst/>
          </a:prstGeom>
          <a:gradFill flip="none" rotWithShape="1">
            <a:gsLst>
              <a:gs pos="0">
                <a:srgbClr val="FFFFFF">
                  <a:alpha val="0"/>
                </a:srgbClr>
              </a:gs>
              <a:gs pos="50000">
                <a:srgbClr val="FFFFFF">
                  <a:alpha val="86000"/>
                </a:srgbClr>
              </a:gs>
              <a:gs pos="100000">
                <a:srgbClr val="FF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0" y="4213486"/>
            <a:ext cx="9240030" cy="830997"/>
          </a:xfrm>
          <a:prstGeom prst="rect">
            <a:avLst/>
          </a:prstGeom>
        </p:spPr>
        <p:txBody>
          <a:bodyPr wrap="none">
            <a:spAutoFit/>
          </a:bodyPr>
          <a:lstStyle/>
          <a:p>
            <a:r>
              <a:rPr lang="en-GB" sz="4800" dirty="0">
                <a:solidFill>
                  <a:srgbClr val="C00000"/>
                </a:solidFill>
              </a:rPr>
              <a:t>[“initial-number-sheep" 50 100 150]</a:t>
            </a:r>
          </a:p>
        </p:txBody>
      </p:sp>
      <p:pic>
        <p:nvPicPr>
          <p:cNvPr id="3" name="Picture 2"/>
          <p:cNvPicPr>
            <a:picLocks noChangeAspect="1"/>
          </p:cNvPicPr>
          <p:nvPr/>
        </p:nvPicPr>
        <p:blipFill rotWithShape="1">
          <a:blip r:embed="rId4"/>
          <a:srcRect l="3754" t="13163" r="7016" b="75861"/>
          <a:stretch/>
        </p:blipFill>
        <p:spPr>
          <a:xfrm>
            <a:off x="4401519" y="1348352"/>
            <a:ext cx="4215540" cy="619933"/>
          </a:xfrm>
          <a:prstGeom prst="rect">
            <a:avLst/>
          </a:prstGeom>
        </p:spPr>
      </p:pic>
      <p:sp>
        <p:nvSpPr>
          <p:cNvPr id="11" name="Rectangle 10"/>
          <p:cNvSpPr/>
          <p:nvPr/>
        </p:nvSpPr>
        <p:spPr>
          <a:xfrm>
            <a:off x="5982346" y="4132715"/>
            <a:ext cx="2966204" cy="995067"/>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p:nvPr/>
        </p:nvCxnSpPr>
        <p:spPr>
          <a:xfrm flipH="1">
            <a:off x="4979096" y="2777640"/>
            <a:ext cx="2727702"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979096" y="2572955"/>
            <a:ext cx="301686" cy="369332"/>
          </a:xfrm>
          <a:prstGeom prst="rect">
            <a:avLst/>
          </a:prstGeom>
        </p:spPr>
        <p:txBody>
          <a:bodyPr wrap="none">
            <a:spAutoFit/>
          </a:bodyPr>
          <a:lstStyle/>
          <a:p>
            <a:r>
              <a:rPr lang="en-GB" dirty="0">
                <a:solidFill>
                  <a:srgbClr val="C00000"/>
                </a:solidFill>
              </a:rPr>
              <a:t>5</a:t>
            </a:r>
            <a:endParaRPr lang="en-GB" dirty="0"/>
          </a:p>
        </p:txBody>
      </p:sp>
      <p:sp>
        <p:nvSpPr>
          <p:cNvPr id="15" name="Rectangle 14"/>
          <p:cNvSpPr/>
          <p:nvPr/>
        </p:nvSpPr>
        <p:spPr>
          <a:xfrm>
            <a:off x="4095750" y="2529108"/>
            <a:ext cx="4969899" cy="427086"/>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934815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4">
                                            <p:txEl>
                                              <p:pRg st="0" end="0"/>
                                            </p:txEl>
                                          </p:spTgt>
                                        </p:tgtEl>
                                      </p:cBhvr>
                                    </p:animEffect>
                                    <p:set>
                                      <p:cBhvr>
                                        <p:cTn id="16" dur="1" fill="hold">
                                          <p:stCondLst>
                                            <p:cond delay="499"/>
                                          </p:stCondLst>
                                        </p:cTn>
                                        <p:tgtEl>
                                          <p:spTgt spid="4">
                                            <p:txEl>
                                              <p:pRg st="0" end="0"/>
                                            </p:txEl>
                                          </p:spTgt>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build="allAtOnce"/>
      <p:bldP spid="14" grpId="0"/>
      <p:bldP spid="11" grpId="0" animBg="1"/>
      <p:bldP spid="11" grpId="1" animBg="1"/>
      <p:bldP spid="6" grpId="0"/>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3"/>
          <a:stretch>
            <a:fillRect/>
          </a:stretch>
        </p:blipFill>
        <p:spPr>
          <a:xfrm>
            <a:off x="4224150" y="604837"/>
            <a:ext cx="4724400" cy="5648325"/>
          </a:xfrm>
          <a:prstGeom prst="rect">
            <a:avLst/>
          </a:prstGeom>
        </p:spPr>
      </p:pic>
      <p:pic>
        <p:nvPicPr>
          <p:cNvPr id="9" name="Picture 8"/>
          <p:cNvPicPr>
            <a:picLocks noChangeAspect="1"/>
          </p:cNvPicPr>
          <p:nvPr/>
        </p:nvPicPr>
        <p:blipFill rotWithShape="1">
          <a:blip r:embed="rId4"/>
          <a:srcRect b="48148"/>
          <a:stretch/>
        </p:blipFill>
        <p:spPr>
          <a:xfrm>
            <a:off x="4224150" y="604837"/>
            <a:ext cx="4724400" cy="2928777"/>
          </a:xfrm>
          <a:prstGeom prst="rect">
            <a:avLst/>
          </a:prstGeom>
        </p:spPr>
      </p:pic>
      <p:sp>
        <p:nvSpPr>
          <p:cNvPr id="12" name="TextBox 11"/>
          <p:cNvSpPr txBox="1"/>
          <p:nvPr/>
        </p:nvSpPr>
        <p:spPr>
          <a:xfrm>
            <a:off x="0" y="446266"/>
            <a:ext cx="4224150" cy="2308324"/>
          </a:xfrm>
          <a:prstGeom prst="rect">
            <a:avLst/>
          </a:prstGeom>
          <a:noFill/>
        </p:spPr>
        <p:txBody>
          <a:bodyPr wrap="square" rtlCol="0">
            <a:spAutoFit/>
          </a:bodyPr>
          <a:lstStyle/>
          <a:p>
            <a:r>
              <a:rPr lang="en-GB" sz="3600" dirty="0">
                <a:solidFill>
                  <a:srgbClr val="595959"/>
                </a:solidFill>
              </a:rPr>
              <a:t>If grass grows faster, investigate the impact on the sheep population.</a:t>
            </a:r>
          </a:p>
        </p:txBody>
      </p:sp>
      <p:sp>
        <p:nvSpPr>
          <p:cNvPr id="4" name="Rectangle 3"/>
          <p:cNvSpPr/>
          <p:nvPr/>
        </p:nvSpPr>
        <p:spPr>
          <a:xfrm>
            <a:off x="0" y="3371333"/>
            <a:ext cx="3253198" cy="830997"/>
          </a:xfrm>
          <a:prstGeom prst="rect">
            <a:avLst/>
          </a:prstGeom>
        </p:spPr>
        <p:txBody>
          <a:bodyPr wrap="none">
            <a:spAutoFit/>
          </a:bodyPr>
          <a:lstStyle/>
          <a:p>
            <a:r>
              <a:rPr lang="en-GB" sz="4800" dirty="0">
                <a:solidFill>
                  <a:srgbClr val="C00000"/>
                </a:solidFill>
              </a:rPr>
              <a:t>count sheep</a:t>
            </a:r>
          </a:p>
        </p:txBody>
      </p:sp>
      <p:sp>
        <p:nvSpPr>
          <p:cNvPr id="13" name="Rectangle 12"/>
          <p:cNvSpPr/>
          <p:nvPr/>
        </p:nvSpPr>
        <p:spPr>
          <a:xfrm>
            <a:off x="4095750" y="2837688"/>
            <a:ext cx="5048250" cy="723048"/>
          </a:xfrm>
          <a:prstGeom prst="rect">
            <a:avLst/>
          </a:prstGeom>
          <a:gradFill flip="none" rotWithShape="1">
            <a:gsLst>
              <a:gs pos="0">
                <a:srgbClr val="FFFFFF">
                  <a:alpha val="0"/>
                </a:srgbClr>
              </a:gs>
              <a:gs pos="50000">
                <a:srgbClr val="FFFFFF">
                  <a:alpha val="86000"/>
                </a:srgbClr>
              </a:gs>
              <a:gs pos="100000">
                <a:srgbClr val="FF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0" y="4213486"/>
            <a:ext cx="3472297" cy="830997"/>
          </a:xfrm>
          <a:prstGeom prst="rect">
            <a:avLst/>
          </a:prstGeom>
        </p:spPr>
        <p:txBody>
          <a:bodyPr wrap="none">
            <a:spAutoFit/>
          </a:bodyPr>
          <a:lstStyle/>
          <a:p>
            <a:r>
              <a:rPr lang="en-GB" sz="4800" dirty="0">
                <a:solidFill>
                  <a:srgbClr val="C00000"/>
                </a:solidFill>
              </a:rPr>
              <a:t>count wolves</a:t>
            </a:r>
          </a:p>
        </p:txBody>
      </p:sp>
      <p:sp>
        <p:nvSpPr>
          <p:cNvPr id="16" name="Rectangle 15"/>
          <p:cNvSpPr/>
          <p:nvPr/>
        </p:nvSpPr>
        <p:spPr>
          <a:xfrm>
            <a:off x="4095750" y="3007099"/>
            <a:ext cx="4969899" cy="953878"/>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5"/>
          <a:srcRect l="3662" t="45477" r="7532" b="44048"/>
          <a:stretch/>
        </p:blipFill>
        <p:spPr>
          <a:xfrm>
            <a:off x="4397188" y="3173506"/>
            <a:ext cx="4195483" cy="591670"/>
          </a:xfrm>
          <a:prstGeom prst="rect">
            <a:avLst/>
          </a:prstGeom>
        </p:spPr>
      </p:pic>
    </p:spTree>
    <p:extLst>
      <p:ext uri="{BB962C8B-B14F-4D97-AF65-F5344CB8AC3E}">
        <p14:creationId xmlns:p14="http://schemas.microsoft.com/office/powerpoint/2010/main" val="33091978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10" presetClass="exit" presetSubtype="0" fill="hold" grpId="0"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14" grpId="0"/>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3"/>
          <a:stretch>
            <a:fillRect/>
          </a:stretch>
        </p:blipFill>
        <p:spPr>
          <a:xfrm>
            <a:off x="4224150" y="604837"/>
            <a:ext cx="4724400" cy="5648325"/>
          </a:xfrm>
          <a:prstGeom prst="rect">
            <a:avLst/>
          </a:prstGeom>
        </p:spPr>
      </p:pic>
      <p:pic>
        <p:nvPicPr>
          <p:cNvPr id="9" name="Picture 8"/>
          <p:cNvPicPr>
            <a:picLocks noChangeAspect="1"/>
          </p:cNvPicPr>
          <p:nvPr/>
        </p:nvPicPr>
        <p:blipFill rotWithShape="1">
          <a:blip r:embed="rId4"/>
          <a:srcRect b="48148"/>
          <a:stretch/>
        </p:blipFill>
        <p:spPr>
          <a:xfrm>
            <a:off x="4224150" y="604837"/>
            <a:ext cx="4724400" cy="2928777"/>
          </a:xfrm>
          <a:prstGeom prst="rect">
            <a:avLst/>
          </a:prstGeom>
        </p:spPr>
      </p:pic>
      <p:sp>
        <p:nvSpPr>
          <p:cNvPr id="12" name="TextBox 11"/>
          <p:cNvSpPr txBox="1"/>
          <p:nvPr/>
        </p:nvSpPr>
        <p:spPr>
          <a:xfrm>
            <a:off x="0" y="446266"/>
            <a:ext cx="4224150" cy="2308324"/>
          </a:xfrm>
          <a:prstGeom prst="rect">
            <a:avLst/>
          </a:prstGeom>
          <a:noFill/>
        </p:spPr>
        <p:txBody>
          <a:bodyPr wrap="square" rtlCol="0">
            <a:spAutoFit/>
          </a:bodyPr>
          <a:lstStyle/>
          <a:p>
            <a:r>
              <a:rPr lang="en-GB" sz="3600" dirty="0">
                <a:solidFill>
                  <a:srgbClr val="595959"/>
                </a:solidFill>
              </a:rPr>
              <a:t>If grass grows faster, investigate the impact on the sheep population.</a:t>
            </a:r>
          </a:p>
        </p:txBody>
      </p:sp>
      <p:sp>
        <p:nvSpPr>
          <p:cNvPr id="16" name="Rectangle 15"/>
          <p:cNvSpPr/>
          <p:nvPr/>
        </p:nvSpPr>
        <p:spPr>
          <a:xfrm>
            <a:off x="4095750" y="4023098"/>
            <a:ext cx="4969899" cy="1588201"/>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5"/>
          <a:srcRect l="3662" t="45477" r="7532" b="44048"/>
          <a:stretch/>
        </p:blipFill>
        <p:spPr>
          <a:xfrm>
            <a:off x="4397188" y="3173506"/>
            <a:ext cx="4195483" cy="591670"/>
          </a:xfrm>
          <a:prstGeom prst="rect">
            <a:avLst/>
          </a:prstGeom>
        </p:spPr>
      </p:pic>
      <p:sp>
        <p:nvSpPr>
          <p:cNvPr id="11" name="Rectangle 10"/>
          <p:cNvSpPr/>
          <p:nvPr/>
        </p:nvSpPr>
        <p:spPr>
          <a:xfrm>
            <a:off x="0" y="3371333"/>
            <a:ext cx="4131067" cy="830997"/>
          </a:xfrm>
          <a:prstGeom prst="rect">
            <a:avLst/>
          </a:prstGeom>
        </p:spPr>
        <p:txBody>
          <a:bodyPr wrap="none">
            <a:spAutoFit/>
          </a:bodyPr>
          <a:lstStyle/>
          <a:p>
            <a:r>
              <a:rPr lang="en-GB" sz="4800" dirty="0">
                <a:solidFill>
                  <a:srgbClr val="C00000"/>
                </a:solidFill>
              </a:rPr>
              <a:t>not any? turtles</a:t>
            </a:r>
          </a:p>
        </p:txBody>
      </p:sp>
      <p:pic>
        <p:nvPicPr>
          <p:cNvPr id="3" name="Picture 2"/>
          <p:cNvPicPr>
            <a:picLocks noChangeAspect="1"/>
          </p:cNvPicPr>
          <p:nvPr/>
        </p:nvPicPr>
        <p:blipFill>
          <a:blip r:embed="rId6"/>
          <a:stretch>
            <a:fillRect/>
          </a:stretch>
        </p:blipFill>
        <p:spPr>
          <a:xfrm>
            <a:off x="4224150" y="604837"/>
            <a:ext cx="4724400" cy="6286500"/>
          </a:xfrm>
          <a:prstGeom prst="rect">
            <a:avLst/>
          </a:prstGeom>
        </p:spPr>
      </p:pic>
      <p:sp>
        <p:nvSpPr>
          <p:cNvPr id="15" name="Rectangle 14"/>
          <p:cNvSpPr/>
          <p:nvPr/>
        </p:nvSpPr>
        <p:spPr>
          <a:xfrm>
            <a:off x="4095749" y="5191569"/>
            <a:ext cx="4969899" cy="1061593"/>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790572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16"/>
                                        </p:tgtEl>
                                      </p:cBhvr>
                                    </p:animEffect>
                                    <p:set>
                                      <p:cBhvr>
                                        <p:cTn id="11" dur="1" fill="hold">
                                          <p:stCondLst>
                                            <p:cond delay="499"/>
                                          </p:stCondLst>
                                        </p:cTn>
                                        <p:tgtEl>
                                          <p:spTgt spid="16"/>
                                        </p:tgtEl>
                                        <p:attrNameLst>
                                          <p:attrName>style.visibility</p:attrName>
                                        </p:attrNameLst>
                                      </p:cBhvr>
                                      <p:to>
                                        <p:strVal val="hidden"/>
                                      </p:to>
                                    </p:se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p:cNvPicPr>
            <a:picLocks noChangeAspect="1" noChangeArrowheads="1"/>
          </p:cNvPicPr>
          <p:nvPr/>
        </p:nvPicPr>
        <p:blipFill>
          <a:blip r:embed="rId3">
            <a:extLst>
              <a:ext uri="{28A0092B-C50C-407E-A947-70E740481C1C}">
                <a14:useLocalDpi xmlns:a14="http://schemas.microsoft.com/office/drawing/2010/main" val="0"/>
              </a:ext>
            </a:extLst>
          </a:blip>
          <a:srcRect l="13663" t="40291" r="53925" b="21054"/>
          <a:stretch>
            <a:fillRect/>
          </a:stretch>
        </p:blipFill>
        <p:spPr bwMode="auto">
          <a:xfrm>
            <a:off x="0" y="-26988"/>
            <a:ext cx="9144000" cy="688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5" name="Rectangle 5"/>
          <p:cNvSpPr>
            <a:spLocks noChangeArrowheads="1"/>
          </p:cNvSpPr>
          <p:nvPr/>
        </p:nvSpPr>
        <p:spPr bwMode="auto">
          <a:xfrm>
            <a:off x="5651500" y="115888"/>
            <a:ext cx="3384550" cy="720725"/>
          </a:xfrm>
          <a:prstGeom prst="rect">
            <a:avLst/>
          </a:prstGeom>
          <a:solidFill>
            <a:srgbClr val="FFC000"/>
          </a:solidFill>
          <a:ln w="9525">
            <a:solidFill>
              <a:schemeClr val="tx1"/>
            </a:solidFill>
            <a:miter lim="800000"/>
            <a:headEnd/>
            <a:tailEnd/>
          </a:ln>
          <a:effectLst/>
        </p:spPr>
        <p:txBody>
          <a:bodyPr wrap="none" anchor="ctr"/>
          <a:lstStyle/>
          <a:p>
            <a:pPr algn="ctr"/>
            <a:r>
              <a:rPr lang="en-GB" sz="2800" dirty="0">
                <a:solidFill>
                  <a:srgbClr val="C00000"/>
                </a:solidFill>
              </a:rPr>
              <a:t>Create The Population</a:t>
            </a:r>
            <a:endParaRPr lang="en-US" sz="2800" dirty="0">
              <a:solidFill>
                <a:srgbClr val="C00000"/>
              </a:solidFill>
            </a:endParaRPr>
          </a:p>
        </p:txBody>
      </p:sp>
      <p:sp>
        <p:nvSpPr>
          <p:cNvPr id="30726" name="Rectangle 6"/>
          <p:cNvSpPr>
            <a:spLocks noChangeArrowheads="1"/>
          </p:cNvSpPr>
          <p:nvPr/>
        </p:nvSpPr>
        <p:spPr bwMode="auto">
          <a:xfrm>
            <a:off x="5651500" y="3571875"/>
            <a:ext cx="3384550" cy="720725"/>
          </a:xfrm>
          <a:prstGeom prst="rect">
            <a:avLst/>
          </a:prstGeom>
          <a:solidFill>
            <a:srgbClr val="FFC000"/>
          </a:solidFill>
          <a:ln w="9525">
            <a:solidFill>
              <a:schemeClr val="tx1"/>
            </a:solidFill>
            <a:miter lim="800000"/>
            <a:headEnd/>
            <a:tailEnd/>
          </a:ln>
          <a:effectLst/>
        </p:spPr>
        <p:txBody>
          <a:bodyPr wrap="none" anchor="ctr"/>
          <a:lstStyle/>
          <a:p>
            <a:pPr algn="ctr"/>
            <a:r>
              <a:rPr lang="en-GB" sz="2800" dirty="0">
                <a:solidFill>
                  <a:srgbClr val="C00000"/>
                </a:solidFill>
              </a:rPr>
              <a:t>Seed The Infection</a:t>
            </a:r>
            <a:endParaRPr lang="en-US" sz="2800" dirty="0">
              <a:solidFill>
                <a:srgbClr val="C00000"/>
              </a:solidFill>
            </a:endParaRPr>
          </a:p>
        </p:txBody>
      </p:sp>
      <p:sp>
        <p:nvSpPr>
          <p:cNvPr id="30727" name="Rectangle 7"/>
          <p:cNvSpPr>
            <a:spLocks noChangeArrowheads="1"/>
          </p:cNvSpPr>
          <p:nvPr/>
        </p:nvSpPr>
        <p:spPr bwMode="auto">
          <a:xfrm>
            <a:off x="0" y="3505650"/>
            <a:ext cx="9036050" cy="3349114"/>
          </a:xfrm>
          <a:prstGeom prst="rect">
            <a:avLst/>
          </a:prstGeom>
          <a:solidFill>
            <a:srgbClr val="282828"/>
          </a:solidFill>
          <a:ln>
            <a:noFill/>
          </a:ln>
          <a:effectLst/>
        </p:spPr>
        <p:txBody>
          <a:bodyPr wrap="none" anchor="ctr"/>
          <a:lstStyle/>
          <a:p>
            <a:endParaRPr lang="en-US"/>
          </a:p>
        </p:txBody>
      </p:sp>
    </p:spTree>
    <p:extLst>
      <p:ext uri="{BB962C8B-B14F-4D97-AF65-F5344CB8AC3E}">
        <p14:creationId xmlns:p14="http://schemas.microsoft.com/office/powerpoint/2010/main" val="1052496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0727"/>
                                        </p:tgtEl>
                                      </p:cBhvr>
                                    </p:animEffect>
                                    <p:set>
                                      <p:cBhvr>
                                        <p:cTn id="7" dur="1" fill="hold">
                                          <p:stCondLst>
                                            <p:cond delay="499"/>
                                          </p:stCondLst>
                                        </p:cTn>
                                        <p:tgtEl>
                                          <p:spTgt spid="307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224150" y="614810"/>
            <a:ext cx="4724400" cy="6286500"/>
          </a:xfrm>
          <a:prstGeom prst="rect">
            <a:avLst/>
          </a:prstGeom>
        </p:spPr>
      </p:pic>
      <p:sp>
        <p:nvSpPr>
          <p:cNvPr id="2" name="Rectangle 1"/>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4"/>
          <a:stretch>
            <a:fillRect/>
          </a:stretch>
        </p:blipFill>
        <p:spPr>
          <a:xfrm>
            <a:off x="4224150" y="604837"/>
            <a:ext cx="4724400" cy="6286500"/>
          </a:xfrm>
          <a:prstGeom prst="rect">
            <a:avLst/>
          </a:prstGeom>
        </p:spPr>
      </p:pic>
      <p:sp>
        <p:nvSpPr>
          <p:cNvPr id="12" name="TextBox 11"/>
          <p:cNvSpPr txBox="1"/>
          <p:nvPr/>
        </p:nvSpPr>
        <p:spPr>
          <a:xfrm>
            <a:off x="0" y="446266"/>
            <a:ext cx="4224150" cy="2308324"/>
          </a:xfrm>
          <a:prstGeom prst="rect">
            <a:avLst/>
          </a:prstGeom>
          <a:noFill/>
        </p:spPr>
        <p:txBody>
          <a:bodyPr wrap="square" rtlCol="0">
            <a:spAutoFit/>
          </a:bodyPr>
          <a:lstStyle/>
          <a:p>
            <a:r>
              <a:rPr lang="en-GB" sz="3600" dirty="0">
                <a:solidFill>
                  <a:srgbClr val="595959"/>
                </a:solidFill>
              </a:rPr>
              <a:t>If grass grows faster, investigate the impact on the sheep population.</a:t>
            </a:r>
          </a:p>
        </p:txBody>
      </p:sp>
      <p:sp>
        <p:nvSpPr>
          <p:cNvPr id="11" name="Rectangle 10"/>
          <p:cNvSpPr/>
          <p:nvPr/>
        </p:nvSpPr>
        <p:spPr>
          <a:xfrm>
            <a:off x="0" y="3371333"/>
            <a:ext cx="1435008" cy="830997"/>
          </a:xfrm>
          <a:prstGeom prst="rect">
            <a:avLst/>
          </a:prstGeom>
        </p:spPr>
        <p:txBody>
          <a:bodyPr wrap="none">
            <a:spAutoFit/>
          </a:bodyPr>
          <a:lstStyle/>
          <a:p>
            <a:r>
              <a:rPr lang="en-GB" sz="4800" dirty="0">
                <a:solidFill>
                  <a:srgbClr val="C00000"/>
                </a:solidFill>
              </a:rPr>
              <a:t>1000</a:t>
            </a:r>
          </a:p>
        </p:txBody>
      </p:sp>
      <p:sp>
        <p:nvSpPr>
          <p:cNvPr id="17" name="Rectangle 16"/>
          <p:cNvSpPr/>
          <p:nvPr/>
        </p:nvSpPr>
        <p:spPr>
          <a:xfrm>
            <a:off x="4095749" y="6090834"/>
            <a:ext cx="4969899" cy="543328"/>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5"/>
          <a:stretch>
            <a:fillRect/>
          </a:stretch>
        </p:blipFill>
        <p:spPr>
          <a:xfrm>
            <a:off x="1601509" y="3620953"/>
            <a:ext cx="3533775" cy="1914525"/>
          </a:xfrm>
          <a:prstGeom prst="rect">
            <a:avLst/>
          </a:prstGeom>
        </p:spPr>
      </p:pic>
    </p:spTree>
    <p:extLst>
      <p:ext uri="{BB962C8B-B14F-4D97-AF65-F5344CB8AC3E}">
        <p14:creationId xmlns:p14="http://schemas.microsoft.com/office/powerpoint/2010/main" val="36964569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a:stretch>
            <a:fillRect/>
          </a:stretch>
        </p:blipFill>
        <p:spPr>
          <a:xfrm>
            <a:off x="428625" y="-38100"/>
            <a:ext cx="8286750" cy="6934200"/>
          </a:xfrm>
          <a:prstGeom prst="rect">
            <a:avLst/>
          </a:prstGeom>
        </p:spPr>
      </p:pic>
      <p:pic>
        <p:nvPicPr>
          <p:cNvPr id="4" name="Picture 3"/>
          <p:cNvPicPr>
            <a:picLocks noChangeAspect="1"/>
          </p:cNvPicPr>
          <p:nvPr/>
        </p:nvPicPr>
        <p:blipFill>
          <a:blip r:embed="rId4"/>
          <a:stretch>
            <a:fillRect/>
          </a:stretch>
        </p:blipFill>
        <p:spPr>
          <a:xfrm>
            <a:off x="3612396" y="462769"/>
            <a:ext cx="3810000" cy="1685925"/>
          </a:xfrm>
          <a:prstGeom prst="rect">
            <a:avLst/>
          </a:prstGeom>
        </p:spPr>
      </p:pic>
      <p:pic>
        <p:nvPicPr>
          <p:cNvPr id="7" name="Picture 6"/>
          <p:cNvPicPr>
            <a:picLocks noChangeAspect="1"/>
          </p:cNvPicPr>
          <p:nvPr/>
        </p:nvPicPr>
        <p:blipFill rotWithShape="1">
          <a:blip r:embed="rId5"/>
          <a:srcRect l="24390" r="12002" b="5138"/>
          <a:stretch/>
        </p:blipFill>
        <p:spPr>
          <a:xfrm>
            <a:off x="439279" y="-38100"/>
            <a:ext cx="8276096" cy="6939366"/>
          </a:xfrm>
          <a:prstGeom prst="rect">
            <a:avLst/>
          </a:prstGeom>
        </p:spPr>
      </p:pic>
      <p:sp>
        <p:nvSpPr>
          <p:cNvPr id="14" name="Rectangle 13"/>
          <p:cNvSpPr/>
          <p:nvPr/>
        </p:nvSpPr>
        <p:spPr>
          <a:xfrm>
            <a:off x="2452497" y="2325174"/>
            <a:ext cx="1825035" cy="495518"/>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ysClr val="windowText" lastClr="000000"/>
              </a:solidFill>
            </a:endParaRPr>
          </a:p>
        </p:txBody>
      </p:sp>
    </p:spTree>
    <p:extLst>
      <p:ext uri="{BB962C8B-B14F-4D97-AF65-F5344CB8AC3E}">
        <p14:creationId xmlns:p14="http://schemas.microsoft.com/office/powerpoint/2010/main" val="30711502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3"/>
          <a:srcRect l="24390" r="12002" b="5138"/>
          <a:stretch/>
        </p:blipFill>
        <p:spPr>
          <a:xfrm>
            <a:off x="428625" y="-38100"/>
            <a:ext cx="8276096" cy="6939366"/>
          </a:xfrm>
          <a:prstGeom prst="rect">
            <a:avLst/>
          </a:prstGeom>
        </p:spPr>
      </p:pic>
      <p:pic>
        <p:nvPicPr>
          <p:cNvPr id="9" name="Picture 8"/>
          <p:cNvPicPr>
            <a:picLocks noChangeAspect="1"/>
          </p:cNvPicPr>
          <p:nvPr/>
        </p:nvPicPr>
        <p:blipFill rotWithShape="1">
          <a:blip r:embed="rId4"/>
          <a:srcRect l="24390" r="11883" b="5138"/>
          <a:stretch/>
        </p:blipFill>
        <p:spPr>
          <a:xfrm>
            <a:off x="428625" y="-38100"/>
            <a:ext cx="8291594" cy="6939366"/>
          </a:xfrm>
          <a:prstGeom prst="rect">
            <a:avLst/>
          </a:prstGeom>
        </p:spPr>
      </p:pic>
      <p:sp>
        <p:nvSpPr>
          <p:cNvPr id="14" name="Rectangle 13"/>
          <p:cNvSpPr/>
          <p:nvPr/>
        </p:nvSpPr>
        <p:spPr>
          <a:xfrm>
            <a:off x="1100380" y="4277532"/>
            <a:ext cx="4448013" cy="1999282"/>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ysClr val="windowText" lastClr="000000"/>
              </a:solidFill>
            </a:endParaRPr>
          </a:p>
        </p:txBody>
      </p:sp>
    </p:spTree>
    <p:extLst>
      <p:ext uri="{BB962C8B-B14F-4D97-AF65-F5344CB8AC3E}">
        <p14:creationId xmlns:p14="http://schemas.microsoft.com/office/powerpoint/2010/main" val="182388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xit" presetSubtype="0" fill="hold" grpId="1" nodeType="with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3"/>
          <a:srcRect l="-2" t="23676" r="46796" b="5350"/>
          <a:stretch/>
        </p:blipFill>
        <p:spPr>
          <a:xfrm>
            <a:off x="-1" y="127000"/>
            <a:ext cx="9144001" cy="6858000"/>
          </a:xfrm>
          <a:prstGeom prst="rect">
            <a:avLst/>
          </a:prstGeom>
        </p:spPr>
      </p:pic>
      <p:sp>
        <p:nvSpPr>
          <p:cNvPr id="5" name="Rectangle 4"/>
          <p:cNvSpPr/>
          <p:nvPr/>
        </p:nvSpPr>
        <p:spPr>
          <a:xfrm>
            <a:off x="232475" y="356461"/>
            <a:ext cx="5284922" cy="1704814"/>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232475" y="1851185"/>
            <a:ext cx="8632556" cy="2751811"/>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232475" y="4392906"/>
            <a:ext cx="8632556" cy="1704814"/>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4215539" y="127001"/>
            <a:ext cx="2479729" cy="612312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32222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xit" presetSubtype="0" fill="hold" grpId="1" nodeType="with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xit" presetSubtype="0" fill="hold" grpId="1"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xit" presetSubtype="0" fill="hold" grpId="1" nodeType="with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3"/>
          <a:srcRect l="-2" t="23676" r="46796" b="5350"/>
          <a:stretch/>
        </p:blipFill>
        <p:spPr>
          <a:xfrm>
            <a:off x="-1" y="127000"/>
            <a:ext cx="9144001" cy="6858000"/>
          </a:xfrm>
          <a:prstGeom prst="rect">
            <a:avLst/>
          </a:prstGeom>
        </p:spPr>
      </p:pic>
      <p:pic>
        <p:nvPicPr>
          <p:cNvPr id="3" name="Picture 2"/>
          <p:cNvPicPr>
            <a:picLocks noChangeAspect="1"/>
          </p:cNvPicPr>
          <p:nvPr/>
        </p:nvPicPr>
        <p:blipFill rotWithShape="1">
          <a:blip r:embed="rId4"/>
          <a:srcRect t="27076" r="46665" b="11706"/>
          <a:stretch/>
        </p:blipFill>
        <p:spPr>
          <a:xfrm>
            <a:off x="-2" y="455908"/>
            <a:ext cx="9175595" cy="5921212"/>
          </a:xfrm>
          <a:prstGeom prst="rect">
            <a:avLst/>
          </a:prstGeom>
        </p:spPr>
      </p:pic>
      <p:sp>
        <p:nvSpPr>
          <p:cNvPr id="10" name="Rectangle 9"/>
          <p:cNvSpPr/>
          <p:nvPr/>
        </p:nvSpPr>
        <p:spPr>
          <a:xfrm>
            <a:off x="4215539" y="127001"/>
            <a:ext cx="2479729" cy="612312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503463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392" y="102363"/>
            <a:ext cx="8310398" cy="423716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dirty="0">
                <a:solidFill>
                  <a:srgbClr val="595959"/>
                </a:solidFill>
                <a:latin typeface="+mn-lt"/>
              </a:rPr>
              <a:t>Pupils should be taught to:</a:t>
            </a:r>
          </a:p>
          <a:p>
            <a:pPr marL="457200" indent="-457200">
              <a:lnSpc>
                <a:spcPct val="100000"/>
              </a:lnSpc>
              <a:buFont typeface="Arial" panose="020B0604020202020204" pitchFamily="34" charset="0"/>
              <a:buChar char="•"/>
            </a:pPr>
            <a:r>
              <a:rPr lang="en-US" sz="3600" dirty="0">
                <a:solidFill>
                  <a:srgbClr val="595959"/>
                </a:solidFill>
                <a:latin typeface="+mn-lt"/>
              </a:rPr>
              <a:t>undertake creative projects</a:t>
            </a:r>
          </a:p>
          <a:p>
            <a:pPr>
              <a:lnSpc>
                <a:spcPct val="100000"/>
              </a:lnSpc>
            </a:pPr>
            <a:r>
              <a:rPr lang="en-US" sz="3600" dirty="0">
                <a:solidFill>
                  <a:srgbClr val="595959"/>
                </a:solidFill>
                <a:latin typeface="+mn-lt"/>
              </a:rPr>
              <a:t>that involve selecting … multiple applications … to achieve </a:t>
            </a:r>
          </a:p>
          <a:p>
            <a:pPr>
              <a:lnSpc>
                <a:spcPct val="100000"/>
              </a:lnSpc>
            </a:pPr>
            <a:r>
              <a:rPr lang="en-US" sz="3600" dirty="0">
                <a:solidFill>
                  <a:srgbClr val="595959"/>
                </a:solidFill>
                <a:latin typeface="+mn-lt"/>
              </a:rPr>
              <a:t>challenging goals, including </a:t>
            </a:r>
          </a:p>
          <a:p>
            <a:pPr>
              <a:lnSpc>
                <a:spcPct val="100000"/>
              </a:lnSpc>
            </a:pPr>
            <a:r>
              <a:rPr lang="en-US" sz="3600" dirty="0">
                <a:solidFill>
                  <a:srgbClr val="595959"/>
                </a:solidFill>
                <a:latin typeface="+mn-lt"/>
              </a:rPr>
              <a:t>collecting and </a:t>
            </a:r>
            <a:r>
              <a:rPr lang="en-US" sz="3600" dirty="0" err="1">
                <a:solidFill>
                  <a:srgbClr val="595959"/>
                </a:solidFill>
                <a:latin typeface="+mn-lt"/>
              </a:rPr>
              <a:t>analysing</a:t>
            </a:r>
            <a:r>
              <a:rPr lang="en-US" sz="3600" dirty="0">
                <a:solidFill>
                  <a:srgbClr val="595959"/>
                </a:solidFill>
                <a:latin typeface="+mn-lt"/>
              </a:rPr>
              <a:t> data …</a:t>
            </a:r>
            <a:br>
              <a:rPr lang="en-US" sz="2800" dirty="0"/>
            </a:br>
            <a:br>
              <a:rPr lang="en-US" sz="2800" dirty="0"/>
            </a:br>
            <a:endParaRPr lang="en-US" sz="2800" dirty="0">
              <a:solidFill>
                <a:schemeClr val="tx1">
                  <a:lumMod val="50000"/>
                  <a:lumOff val="50000"/>
                </a:schemeClr>
              </a:solidFill>
              <a:latin typeface="+mn-lt"/>
            </a:endParaRPr>
          </a:p>
        </p:txBody>
      </p:sp>
      <p:sp>
        <p:nvSpPr>
          <p:cNvPr id="2" name="Rectangle 1"/>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3"/>
          <a:srcRect l="-2" t="65187" r="46796" b="5350"/>
          <a:stretch/>
        </p:blipFill>
        <p:spPr>
          <a:xfrm>
            <a:off x="-1" y="4138047"/>
            <a:ext cx="9144001" cy="2846952"/>
          </a:xfrm>
          <a:prstGeom prst="rect">
            <a:avLst/>
          </a:prstGeom>
        </p:spPr>
      </p:pic>
      <p:pic>
        <p:nvPicPr>
          <p:cNvPr id="3" name="Picture 2"/>
          <p:cNvPicPr>
            <a:picLocks noChangeAspect="1"/>
          </p:cNvPicPr>
          <p:nvPr/>
        </p:nvPicPr>
        <p:blipFill rotWithShape="1">
          <a:blip r:embed="rId4"/>
          <a:srcRect t="58490" r="46665" b="11706"/>
          <a:stretch/>
        </p:blipFill>
        <p:spPr>
          <a:xfrm>
            <a:off x="-2" y="3494314"/>
            <a:ext cx="9175595" cy="2882805"/>
          </a:xfrm>
          <a:prstGeom prst="rect">
            <a:avLst/>
          </a:prstGeom>
        </p:spPr>
      </p:pic>
      <p:sp>
        <p:nvSpPr>
          <p:cNvPr id="9" name="Rectangle 8"/>
          <p:cNvSpPr/>
          <p:nvPr/>
        </p:nvSpPr>
        <p:spPr>
          <a:xfrm flipV="1">
            <a:off x="0" y="3472688"/>
            <a:ext cx="9144000" cy="723048"/>
          </a:xfrm>
          <a:prstGeom prst="rect">
            <a:avLst/>
          </a:prstGeom>
          <a:gradFill flip="none" rotWithShape="1">
            <a:gsLst>
              <a:gs pos="0">
                <a:srgbClr val="FFFFFF">
                  <a:alpha val="0"/>
                </a:srgbClr>
              </a:gs>
              <a:gs pos="50000">
                <a:srgbClr val="FFFFFF">
                  <a:alpha val="86000"/>
                </a:srgbClr>
              </a:gs>
              <a:gs pos="100000">
                <a:srgbClr val="FF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rotWithShape="1">
          <a:blip r:embed="rId5"/>
          <a:srcRect l="45018" t="20379" r="27663" b="10783"/>
          <a:stretch/>
        </p:blipFill>
        <p:spPr>
          <a:xfrm rot="791412">
            <a:off x="6154511" y="260098"/>
            <a:ext cx="3295257" cy="4668280"/>
          </a:xfrm>
          <a:prstGeom prst="rect">
            <a:avLst/>
          </a:prstGeom>
          <a:ln>
            <a:solidFill>
              <a:schemeClr val="tx1">
                <a:lumMod val="50000"/>
                <a:lumOff val="50000"/>
              </a:schemeClr>
            </a:solidFill>
          </a:ln>
        </p:spPr>
      </p:pic>
    </p:spTree>
    <p:extLst>
      <p:ext uri="{BB962C8B-B14F-4D97-AF65-F5344CB8AC3E}">
        <p14:creationId xmlns:p14="http://schemas.microsoft.com/office/powerpoint/2010/main" val="1627349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p:cNvGrpSpPr/>
          <p:nvPr/>
        </p:nvGrpSpPr>
        <p:grpSpPr>
          <a:xfrm>
            <a:off x="-2" y="3494314"/>
            <a:ext cx="9175595" cy="3490685"/>
            <a:chOff x="-2" y="3494314"/>
            <a:chExt cx="9175595" cy="3490685"/>
          </a:xfrm>
        </p:grpSpPr>
        <p:pic>
          <p:nvPicPr>
            <p:cNvPr id="4" name="Picture 3"/>
            <p:cNvPicPr>
              <a:picLocks noChangeAspect="1"/>
            </p:cNvPicPr>
            <p:nvPr/>
          </p:nvPicPr>
          <p:blipFill rotWithShape="1">
            <a:blip r:embed="rId3"/>
            <a:srcRect l="-2" t="65187" r="46796" b="5350"/>
            <a:stretch/>
          </p:blipFill>
          <p:spPr>
            <a:xfrm>
              <a:off x="-1" y="4138047"/>
              <a:ext cx="9144001" cy="2846952"/>
            </a:xfrm>
            <a:prstGeom prst="rect">
              <a:avLst/>
            </a:prstGeom>
          </p:spPr>
        </p:pic>
        <p:pic>
          <p:nvPicPr>
            <p:cNvPr id="3" name="Picture 2"/>
            <p:cNvPicPr>
              <a:picLocks noChangeAspect="1"/>
            </p:cNvPicPr>
            <p:nvPr/>
          </p:nvPicPr>
          <p:blipFill rotWithShape="1">
            <a:blip r:embed="rId4"/>
            <a:srcRect t="58490" r="46665" b="11706"/>
            <a:stretch/>
          </p:blipFill>
          <p:spPr>
            <a:xfrm>
              <a:off x="-2" y="3494314"/>
              <a:ext cx="9175595" cy="2882805"/>
            </a:xfrm>
            <a:prstGeom prst="rect">
              <a:avLst/>
            </a:prstGeom>
          </p:spPr>
        </p:pic>
      </p:grpSp>
      <p:sp>
        <p:nvSpPr>
          <p:cNvPr id="8" name="Title 1"/>
          <p:cNvSpPr txBox="1">
            <a:spLocks/>
          </p:cNvSpPr>
          <p:nvPr/>
        </p:nvSpPr>
        <p:spPr>
          <a:xfrm>
            <a:off x="45392" y="102363"/>
            <a:ext cx="8310398" cy="423716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dirty="0">
                <a:solidFill>
                  <a:srgbClr val="595959"/>
                </a:solidFill>
                <a:latin typeface="+mn-lt"/>
              </a:rPr>
              <a:t>Pupils should be taught to:</a:t>
            </a:r>
          </a:p>
          <a:p>
            <a:pPr marL="457200" indent="-457200">
              <a:lnSpc>
                <a:spcPct val="100000"/>
              </a:lnSpc>
              <a:buFont typeface="Arial" panose="020B0604020202020204" pitchFamily="34" charset="0"/>
              <a:buChar char="•"/>
            </a:pPr>
            <a:r>
              <a:rPr lang="en-US" sz="3600" dirty="0">
                <a:solidFill>
                  <a:srgbClr val="595959"/>
                </a:solidFill>
                <a:latin typeface="+mn-lt"/>
              </a:rPr>
              <a:t>undertake creative projects</a:t>
            </a:r>
          </a:p>
          <a:p>
            <a:pPr>
              <a:lnSpc>
                <a:spcPct val="100000"/>
              </a:lnSpc>
            </a:pPr>
            <a:r>
              <a:rPr lang="en-US" sz="3600" dirty="0">
                <a:solidFill>
                  <a:srgbClr val="595959"/>
                </a:solidFill>
                <a:latin typeface="+mn-lt"/>
              </a:rPr>
              <a:t>that involve selecting … multiple applications … to achieve </a:t>
            </a:r>
          </a:p>
          <a:p>
            <a:pPr>
              <a:lnSpc>
                <a:spcPct val="100000"/>
              </a:lnSpc>
            </a:pPr>
            <a:r>
              <a:rPr lang="en-US" sz="3600" dirty="0">
                <a:solidFill>
                  <a:srgbClr val="595959"/>
                </a:solidFill>
                <a:latin typeface="+mn-lt"/>
              </a:rPr>
              <a:t>challenging goals, including </a:t>
            </a:r>
          </a:p>
          <a:p>
            <a:pPr>
              <a:lnSpc>
                <a:spcPct val="100000"/>
              </a:lnSpc>
            </a:pPr>
            <a:r>
              <a:rPr lang="en-US" sz="3600" dirty="0">
                <a:solidFill>
                  <a:srgbClr val="595959"/>
                </a:solidFill>
                <a:latin typeface="+mn-lt"/>
              </a:rPr>
              <a:t>collecting and </a:t>
            </a:r>
            <a:r>
              <a:rPr lang="en-US" sz="3600" dirty="0" err="1">
                <a:solidFill>
                  <a:srgbClr val="595959"/>
                </a:solidFill>
                <a:latin typeface="+mn-lt"/>
              </a:rPr>
              <a:t>analysing</a:t>
            </a:r>
            <a:r>
              <a:rPr lang="en-US" sz="3600" dirty="0">
                <a:solidFill>
                  <a:srgbClr val="595959"/>
                </a:solidFill>
                <a:latin typeface="+mn-lt"/>
              </a:rPr>
              <a:t> data …</a:t>
            </a:r>
            <a:br>
              <a:rPr lang="en-US" sz="2800" dirty="0"/>
            </a:br>
            <a:br>
              <a:rPr lang="en-US" sz="2800" dirty="0"/>
            </a:br>
            <a:endParaRPr lang="en-US" sz="2800" dirty="0">
              <a:solidFill>
                <a:schemeClr val="tx1">
                  <a:lumMod val="50000"/>
                  <a:lumOff val="50000"/>
                </a:schemeClr>
              </a:solidFill>
              <a:latin typeface="+mn-lt"/>
            </a:endParaRPr>
          </a:p>
        </p:txBody>
      </p:sp>
      <p:sp>
        <p:nvSpPr>
          <p:cNvPr id="9" name="Rectangle 8"/>
          <p:cNvSpPr/>
          <p:nvPr/>
        </p:nvSpPr>
        <p:spPr>
          <a:xfrm flipV="1">
            <a:off x="0" y="3472688"/>
            <a:ext cx="9144000" cy="723048"/>
          </a:xfrm>
          <a:prstGeom prst="rect">
            <a:avLst/>
          </a:prstGeom>
          <a:gradFill flip="none" rotWithShape="1">
            <a:gsLst>
              <a:gs pos="0">
                <a:srgbClr val="FFFFFF">
                  <a:alpha val="0"/>
                </a:srgbClr>
              </a:gs>
              <a:gs pos="50000">
                <a:srgbClr val="FFFFFF">
                  <a:alpha val="86000"/>
                </a:srgbClr>
              </a:gs>
              <a:gs pos="100000">
                <a:srgbClr val="FF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itle 1"/>
          <p:cNvSpPr txBox="1">
            <a:spLocks/>
          </p:cNvSpPr>
          <p:nvPr/>
        </p:nvSpPr>
        <p:spPr>
          <a:xfrm>
            <a:off x="45392" y="102363"/>
            <a:ext cx="8310398" cy="3671500"/>
          </a:xfrm>
          <a:prstGeom prst="rect">
            <a:avLst/>
          </a:prstGeom>
          <a:solidFill>
            <a:schemeClr val="bg1"/>
          </a:solid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dirty="0">
                <a:solidFill>
                  <a:srgbClr val="595959"/>
                </a:solidFill>
                <a:latin typeface="+mn-lt"/>
              </a:rPr>
              <a:t>Pupils should be taught to:</a:t>
            </a:r>
          </a:p>
          <a:p>
            <a:pPr marL="457200" indent="-457200">
              <a:lnSpc>
                <a:spcPct val="100000"/>
              </a:lnSpc>
              <a:buFont typeface="Arial" panose="020B0604020202020204" pitchFamily="34" charset="0"/>
              <a:buChar char="•"/>
            </a:pPr>
            <a:r>
              <a:rPr lang="en-US" sz="3600" dirty="0">
                <a:solidFill>
                  <a:srgbClr val="595959"/>
                </a:solidFill>
                <a:latin typeface="+mn-lt"/>
              </a:rPr>
              <a:t>design, use and evaluate </a:t>
            </a:r>
          </a:p>
          <a:p>
            <a:pPr>
              <a:lnSpc>
                <a:spcPct val="100000"/>
              </a:lnSpc>
            </a:pPr>
            <a:r>
              <a:rPr lang="en-US" sz="3600" dirty="0">
                <a:solidFill>
                  <a:srgbClr val="595959"/>
                </a:solidFill>
                <a:latin typeface="+mn-lt"/>
              </a:rPr>
              <a:t>computational abstractions</a:t>
            </a:r>
          </a:p>
          <a:p>
            <a:pPr>
              <a:lnSpc>
                <a:spcPct val="100000"/>
              </a:lnSpc>
            </a:pPr>
            <a:r>
              <a:rPr lang="en-US" sz="3600" dirty="0">
                <a:solidFill>
                  <a:srgbClr val="595959"/>
                </a:solidFill>
                <a:latin typeface="+mn-lt"/>
              </a:rPr>
              <a:t>that model the state and </a:t>
            </a:r>
          </a:p>
          <a:p>
            <a:pPr>
              <a:lnSpc>
                <a:spcPct val="100000"/>
              </a:lnSpc>
            </a:pPr>
            <a:r>
              <a:rPr lang="en-US" sz="3600" dirty="0" err="1">
                <a:solidFill>
                  <a:srgbClr val="595959"/>
                </a:solidFill>
                <a:latin typeface="+mn-lt"/>
              </a:rPr>
              <a:t>behaviour</a:t>
            </a:r>
            <a:r>
              <a:rPr lang="en-US" sz="3600" dirty="0">
                <a:solidFill>
                  <a:srgbClr val="595959"/>
                </a:solidFill>
                <a:latin typeface="+mn-lt"/>
              </a:rPr>
              <a:t> of real-world </a:t>
            </a:r>
          </a:p>
          <a:p>
            <a:pPr>
              <a:lnSpc>
                <a:spcPct val="100000"/>
              </a:lnSpc>
            </a:pPr>
            <a:r>
              <a:rPr lang="en-US" sz="3600" dirty="0">
                <a:solidFill>
                  <a:srgbClr val="595959"/>
                </a:solidFill>
                <a:latin typeface="+mn-lt"/>
              </a:rPr>
              <a:t>problems and physical systems</a:t>
            </a:r>
            <a:br>
              <a:rPr lang="en-US" sz="2800" dirty="0"/>
            </a:br>
            <a:br>
              <a:rPr lang="en-US" sz="2800" dirty="0"/>
            </a:br>
            <a:endParaRPr lang="en-US" sz="2800" dirty="0">
              <a:solidFill>
                <a:schemeClr val="tx1">
                  <a:lumMod val="50000"/>
                  <a:lumOff val="50000"/>
                </a:schemeClr>
              </a:solidFill>
              <a:latin typeface="+mn-lt"/>
            </a:endParaRPr>
          </a:p>
        </p:txBody>
      </p:sp>
      <p:pic>
        <p:nvPicPr>
          <p:cNvPr id="13" name="Picture 12"/>
          <p:cNvPicPr>
            <a:picLocks noChangeAspect="1"/>
          </p:cNvPicPr>
          <p:nvPr/>
        </p:nvPicPr>
        <p:blipFill rotWithShape="1">
          <a:blip r:embed="rId5"/>
          <a:srcRect l="42706" t="74229" r="15161" b="5887"/>
          <a:stretch/>
        </p:blipFill>
        <p:spPr>
          <a:xfrm>
            <a:off x="474157" y="4533948"/>
            <a:ext cx="8195686" cy="2174697"/>
          </a:xfrm>
          <a:prstGeom prst="rect">
            <a:avLst/>
          </a:prstGeom>
        </p:spPr>
      </p:pic>
      <p:pic>
        <p:nvPicPr>
          <p:cNvPr id="11" name="Picture 10"/>
          <p:cNvPicPr>
            <a:picLocks noChangeAspect="1"/>
          </p:cNvPicPr>
          <p:nvPr/>
        </p:nvPicPr>
        <p:blipFill rotWithShape="1">
          <a:blip r:embed="rId6"/>
          <a:srcRect l="45018" t="20379" r="27663" b="10783"/>
          <a:stretch/>
        </p:blipFill>
        <p:spPr>
          <a:xfrm rot="791412">
            <a:off x="6154511" y="260098"/>
            <a:ext cx="3295257" cy="4668280"/>
          </a:xfrm>
          <a:prstGeom prst="rect">
            <a:avLst/>
          </a:prstGeom>
          <a:ln>
            <a:solidFill>
              <a:schemeClr val="tx1">
                <a:lumMod val="50000"/>
                <a:lumOff val="50000"/>
              </a:schemeClr>
            </a:solidFill>
          </a:ln>
        </p:spPr>
      </p:pic>
    </p:spTree>
    <p:extLst>
      <p:ext uri="{BB962C8B-B14F-4D97-AF65-F5344CB8AC3E}">
        <p14:creationId xmlns:p14="http://schemas.microsoft.com/office/powerpoint/2010/main" val="26539438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a:solidFill>
                  <a:schemeClr val="tx1">
                    <a:lumMod val="65000"/>
                    <a:lumOff val="35000"/>
                  </a:schemeClr>
                </a:solidFill>
                <a:latin typeface="+mn-lt"/>
              </a:rPr>
              <a:t>Clas</a:t>
            </a:r>
            <a:r>
              <a:rPr lang="en-GB" sz="6600" b="1" dirty="0">
                <a:solidFill>
                  <a:schemeClr val="tx1">
                    <a:lumMod val="65000"/>
                    <a:lumOff val="35000"/>
                  </a:schemeClr>
                </a:solidFill>
                <a:latin typeface="+mn-lt"/>
              </a:rPr>
              <a:t>s based research</a:t>
            </a: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grpSp>
        <p:nvGrpSpPr>
          <p:cNvPr id="19" name="Group 18"/>
          <p:cNvGrpSpPr/>
          <p:nvPr/>
        </p:nvGrpSpPr>
        <p:grpSpPr>
          <a:xfrm>
            <a:off x="-19050" y="3996329"/>
            <a:ext cx="9297017" cy="2995021"/>
            <a:chOff x="-19050" y="3996329"/>
            <a:chExt cx="9297017" cy="2995021"/>
          </a:xfrm>
        </p:grpSpPr>
        <p:sp>
          <p:nvSpPr>
            <p:cNvPr id="2" name="Rectangle 1"/>
            <p:cNvSpPr/>
            <p:nvPr/>
          </p:nvSpPr>
          <p:spPr>
            <a:xfrm>
              <a:off x="7977352" y="5707117"/>
              <a:ext cx="1166648" cy="115088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5"/>
            <a:srcRect l="5051" t="40197" r="27306" b="36458"/>
            <a:stretch/>
          </p:blipFill>
          <p:spPr>
            <a:xfrm>
              <a:off x="19050" y="5219700"/>
              <a:ext cx="9130744" cy="1771650"/>
            </a:xfrm>
            <a:prstGeom prst="rect">
              <a:avLst/>
            </a:prstGeom>
          </p:spPr>
        </p:pic>
        <p:pic>
          <p:nvPicPr>
            <p:cNvPr id="11" name="Picture 10"/>
            <p:cNvPicPr>
              <a:picLocks noChangeAspect="1"/>
            </p:cNvPicPr>
            <p:nvPr/>
          </p:nvPicPr>
          <p:blipFill rotWithShape="1">
            <a:blip r:embed="rId5"/>
            <a:srcRect l="15071" t="21622" r="17047" b="65145"/>
            <a:stretch/>
          </p:blipFill>
          <p:spPr>
            <a:xfrm>
              <a:off x="-19050" y="4291604"/>
              <a:ext cx="9163050" cy="100429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639" y="4449318"/>
              <a:ext cx="3056653" cy="522732"/>
            </a:xfrm>
            <a:prstGeom prst="rect">
              <a:avLst/>
            </a:prstGeom>
            <a:ln>
              <a:solidFill>
                <a:schemeClr val="bg1">
                  <a:lumMod val="65000"/>
                </a:schemeClr>
              </a:solidFill>
            </a:ln>
          </p:spPr>
        </p:pic>
        <p:pic>
          <p:nvPicPr>
            <p:cNvPr id="14" name="Picture 13"/>
            <p:cNvPicPr>
              <a:picLocks noChangeAspect="1"/>
            </p:cNvPicPr>
            <p:nvPr/>
          </p:nvPicPr>
          <p:blipFill rotWithShape="1">
            <a:blip r:embed="rId7"/>
            <a:srcRect l="47218" t="13543" r="19546" b="82031"/>
            <a:stretch/>
          </p:blipFill>
          <p:spPr>
            <a:xfrm>
              <a:off x="4953616" y="3996329"/>
              <a:ext cx="4324351" cy="323850"/>
            </a:xfrm>
            <a:prstGeom prst="rect">
              <a:avLst/>
            </a:prstGeom>
          </p:spPr>
        </p:pic>
        <p:pic>
          <p:nvPicPr>
            <p:cNvPr id="15" name="Picture 14"/>
            <p:cNvPicPr>
              <a:picLocks noChangeAspect="1"/>
            </p:cNvPicPr>
            <p:nvPr/>
          </p:nvPicPr>
          <p:blipFill rotWithShape="1">
            <a:blip r:embed="rId8"/>
            <a:srcRect l="57028" t="22656" r="21449" b="31771"/>
            <a:stretch/>
          </p:blipFill>
          <p:spPr>
            <a:xfrm>
              <a:off x="6958015" y="4241654"/>
              <a:ext cx="1878329" cy="2236106"/>
            </a:xfrm>
            <a:prstGeom prst="rect">
              <a:avLst/>
            </a:prstGeom>
            <a:effectLst>
              <a:outerShdw blurRad="50800" dist="38100" dir="2700000" algn="tl" rotWithShape="0">
                <a:prstClr val="black">
                  <a:alpha val="40000"/>
                </a:prstClr>
              </a:outerShdw>
            </a:effectLst>
          </p:spPr>
        </p:pic>
      </p:grpSp>
      <p:sp>
        <p:nvSpPr>
          <p:cNvPr id="17" name="TextBox 16"/>
          <p:cNvSpPr txBox="1"/>
          <p:nvPr/>
        </p:nvSpPr>
        <p:spPr>
          <a:xfrm>
            <a:off x="1656522" y="2360109"/>
            <a:ext cx="1517788" cy="769441"/>
          </a:xfrm>
          <a:prstGeom prst="rect">
            <a:avLst/>
          </a:prstGeom>
          <a:noFill/>
        </p:spPr>
        <p:txBody>
          <a:bodyPr wrap="none" rtlCol="0">
            <a:spAutoFit/>
          </a:bodyPr>
          <a:lstStyle/>
          <a:p>
            <a:r>
              <a:rPr lang="en-GB" sz="4400" b="1" dirty="0">
                <a:solidFill>
                  <a:schemeClr val="tx1">
                    <a:lumMod val="65000"/>
                    <a:lumOff val="35000"/>
                  </a:schemeClr>
                </a:solidFill>
              </a:rPr>
              <a:t>Why?</a:t>
            </a:r>
          </a:p>
        </p:txBody>
      </p:sp>
      <p:sp>
        <p:nvSpPr>
          <p:cNvPr id="21" name="Rectangle 20"/>
          <p:cNvSpPr/>
          <p:nvPr/>
        </p:nvSpPr>
        <p:spPr>
          <a:xfrm>
            <a:off x="70406" y="3950847"/>
            <a:ext cx="3220369" cy="369332"/>
          </a:xfrm>
          <a:prstGeom prst="rect">
            <a:avLst/>
          </a:prstGeom>
        </p:spPr>
        <p:txBody>
          <a:bodyPr wrap="none">
            <a:spAutoFit/>
          </a:bodyPr>
          <a:lstStyle/>
          <a:p>
            <a:r>
              <a:rPr lang="en-GB" dirty="0">
                <a:hlinkClick r:id="rId9"/>
              </a:rPr>
              <a:t>www.computingatschool.org.uk</a:t>
            </a:r>
            <a:r>
              <a:rPr lang="en-GB" dirty="0"/>
              <a:t> </a:t>
            </a:r>
          </a:p>
        </p:txBody>
      </p:sp>
    </p:spTree>
    <p:extLst>
      <p:ext uri="{BB962C8B-B14F-4D97-AF65-F5344CB8AC3E}">
        <p14:creationId xmlns:p14="http://schemas.microsoft.com/office/powerpoint/2010/main" val="43374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a:solidFill>
                  <a:schemeClr val="tx1">
                    <a:lumMod val="65000"/>
                    <a:lumOff val="35000"/>
                  </a:schemeClr>
                </a:solidFill>
                <a:latin typeface="+mn-lt"/>
              </a:rPr>
              <a:t>Clas</a:t>
            </a:r>
            <a:r>
              <a:rPr lang="en-GB" sz="6600" b="1" dirty="0">
                <a:solidFill>
                  <a:schemeClr val="tx1">
                    <a:lumMod val="65000"/>
                    <a:lumOff val="35000"/>
                  </a:schemeClr>
                </a:solidFill>
                <a:latin typeface="+mn-lt"/>
              </a:rPr>
              <a:t>s based research</a:t>
            </a: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sp>
        <p:nvSpPr>
          <p:cNvPr id="17" name="TextBox 16"/>
          <p:cNvSpPr txBox="1"/>
          <p:nvPr/>
        </p:nvSpPr>
        <p:spPr>
          <a:xfrm>
            <a:off x="1656522" y="2360109"/>
            <a:ext cx="1729512" cy="769441"/>
          </a:xfrm>
          <a:prstGeom prst="rect">
            <a:avLst/>
          </a:prstGeom>
          <a:noFill/>
        </p:spPr>
        <p:txBody>
          <a:bodyPr wrap="none" rtlCol="0">
            <a:spAutoFit/>
          </a:bodyPr>
          <a:lstStyle/>
          <a:p>
            <a:r>
              <a:rPr lang="en-GB" sz="4400" b="1" dirty="0">
                <a:solidFill>
                  <a:schemeClr val="tx1">
                    <a:lumMod val="65000"/>
                    <a:lumOff val="35000"/>
                  </a:schemeClr>
                </a:solidFill>
              </a:rPr>
              <a:t>What?</a:t>
            </a:r>
          </a:p>
        </p:txBody>
      </p:sp>
      <p:sp>
        <p:nvSpPr>
          <p:cNvPr id="7" name="TextBox 6"/>
          <p:cNvSpPr txBox="1"/>
          <p:nvPr/>
        </p:nvSpPr>
        <p:spPr>
          <a:xfrm>
            <a:off x="597578" y="3901322"/>
            <a:ext cx="8546422" cy="2308324"/>
          </a:xfrm>
          <a:prstGeom prst="rect">
            <a:avLst/>
          </a:prstGeom>
          <a:noFill/>
        </p:spPr>
        <p:txBody>
          <a:bodyPr wrap="square" rtlCol="0">
            <a:spAutoFit/>
          </a:bodyPr>
          <a:lstStyle/>
          <a:p>
            <a:pPr eaLnBrk="0" fontAlgn="base" hangingPunct="0">
              <a:spcBef>
                <a:spcPct val="0"/>
              </a:spcBef>
              <a:spcAft>
                <a:spcPct val="0"/>
              </a:spcAft>
              <a:tabLst>
                <a:tab pos="457200" algn="l"/>
              </a:tabLst>
            </a:pPr>
            <a:r>
              <a:rPr lang="en-GB" sz="3600" dirty="0">
                <a:solidFill>
                  <a:schemeClr val="tx1">
                    <a:lumMod val="65000"/>
                    <a:lumOff val="35000"/>
                  </a:schemeClr>
                </a:solidFill>
              </a:rPr>
              <a:t>from your colleagues in geography and science which aspects of this topic would support the pupils’ understanding in geography and science.</a:t>
            </a:r>
          </a:p>
        </p:txBody>
      </p:sp>
      <p:sp>
        <p:nvSpPr>
          <p:cNvPr id="2" name="TextBox 1"/>
          <p:cNvSpPr txBox="1"/>
          <p:nvPr/>
        </p:nvSpPr>
        <p:spPr>
          <a:xfrm>
            <a:off x="597578" y="3272990"/>
            <a:ext cx="2117887" cy="769441"/>
          </a:xfrm>
          <a:prstGeom prst="rect">
            <a:avLst/>
          </a:prstGeom>
          <a:noFill/>
        </p:spPr>
        <p:txBody>
          <a:bodyPr wrap="none" rtlCol="0">
            <a:spAutoFit/>
          </a:bodyPr>
          <a:lstStyle/>
          <a:p>
            <a:r>
              <a:rPr lang="en-GB" sz="4400" b="1" dirty="0">
                <a:solidFill>
                  <a:srgbClr val="C00000"/>
                </a:solidFill>
              </a:rPr>
              <a:t>Find out</a:t>
            </a:r>
          </a:p>
        </p:txBody>
      </p:sp>
    </p:spTree>
    <p:extLst>
      <p:ext uri="{BB962C8B-B14F-4D97-AF65-F5344CB8AC3E}">
        <p14:creationId xmlns:p14="http://schemas.microsoft.com/office/powerpoint/2010/main" val="9540933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a:solidFill>
                  <a:schemeClr val="tx1">
                    <a:lumMod val="65000"/>
                    <a:lumOff val="35000"/>
                  </a:schemeClr>
                </a:solidFill>
                <a:latin typeface="+mn-lt"/>
              </a:rPr>
              <a:t>Clas</a:t>
            </a:r>
            <a:r>
              <a:rPr lang="en-GB" sz="6600" b="1" dirty="0">
                <a:solidFill>
                  <a:schemeClr val="tx1">
                    <a:lumMod val="65000"/>
                    <a:lumOff val="35000"/>
                  </a:schemeClr>
                </a:solidFill>
                <a:latin typeface="+mn-lt"/>
              </a:rPr>
              <a:t>s based research</a:t>
            </a: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sp>
        <p:nvSpPr>
          <p:cNvPr id="17" name="TextBox 16"/>
          <p:cNvSpPr txBox="1"/>
          <p:nvPr/>
        </p:nvSpPr>
        <p:spPr>
          <a:xfrm>
            <a:off x="1656522" y="2360109"/>
            <a:ext cx="1729512" cy="769441"/>
          </a:xfrm>
          <a:prstGeom prst="rect">
            <a:avLst/>
          </a:prstGeom>
          <a:noFill/>
        </p:spPr>
        <p:txBody>
          <a:bodyPr wrap="none" rtlCol="0">
            <a:spAutoFit/>
          </a:bodyPr>
          <a:lstStyle/>
          <a:p>
            <a:r>
              <a:rPr lang="en-GB" sz="4400" b="1" dirty="0">
                <a:solidFill>
                  <a:schemeClr val="tx1">
                    <a:lumMod val="65000"/>
                    <a:lumOff val="35000"/>
                  </a:schemeClr>
                </a:solidFill>
              </a:rPr>
              <a:t>What?</a:t>
            </a:r>
          </a:p>
        </p:txBody>
      </p:sp>
      <p:sp>
        <p:nvSpPr>
          <p:cNvPr id="7" name="TextBox 6"/>
          <p:cNvSpPr txBox="1"/>
          <p:nvPr/>
        </p:nvSpPr>
        <p:spPr>
          <a:xfrm>
            <a:off x="597578" y="3901322"/>
            <a:ext cx="8546422" cy="1754326"/>
          </a:xfrm>
          <a:prstGeom prst="rect">
            <a:avLst/>
          </a:prstGeom>
          <a:noFill/>
        </p:spPr>
        <p:txBody>
          <a:bodyPr wrap="square" rtlCol="0">
            <a:spAutoFit/>
          </a:bodyPr>
          <a:lstStyle/>
          <a:p>
            <a:pPr eaLnBrk="0" fontAlgn="base" hangingPunct="0">
              <a:spcBef>
                <a:spcPct val="0"/>
              </a:spcBef>
              <a:spcAft>
                <a:spcPct val="0"/>
              </a:spcAft>
              <a:tabLst>
                <a:tab pos="457200" algn="l"/>
              </a:tabLst>
            </a:pPr>
            <a:r>
              <a:rPr lang="en-GB" sz="3600" dirty="0">
                <a:solidFill>
                  <a:schemeClr val="tx1">
                    <a:lumMod val="65000"/>
                    <a:lumOff val="35000"/>
                  </a:schemeClr>
                </a:solidFill>
              </a:rPr>
              <a:t>the use of a particular software package to effectively explain the principles and concepts of computer modelling.</a:t>
            </a:r>
          </a:p>
        </p:txBody>
      </p:sp>
      <p:sp>
        <p:nvSpPr>
          <p:cNvPr id="2" name="TextBox 1"/>
          <p:cNvSpPr txBox="1"/>
          <p:nvPr/>
        </p:nvSpPr>
        <p:spPr>
          <a:xfrm>
            <a:off x="597578" y="3272990"/>
            <a:ext cx="2171044" cy="769441"/>
          </a:xfrm>
          <a:prstGeom prst="rect">
            <a:avLst/>
          </a:prstGeom>
          <a:noFill/>
        </p:spPr>
        <p:txBody>
          <a:bodyPr wrap="none" rtlCol="0">
            <a:spAutoFit/>
          </a:bodyPr>
          <a:lstStyle/>
          <a:p>
            <a:r>
              <a:rPr lang="en-GB" sz="4400" b="1" dirty="0">
                <a:solidFill>
                  <a:srgbClr val="C00000"/>
                </a:solidFill>
              </a:rPr>
              <a:t>Evaluate</a:t>
            </a:r>
          </a:p>
        </p:txBody>
      </p:sp>
    </p:spTree>
    <p:extLst>
      <p:ext uri="{BB962C8B-B14F-4D97-AF65-F5344CB8AC3E}">
        <p14:creationId xmlns:p14="http://schemas.microsoft.com/office/powerpoint/2010/main" val="12130842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l="13663" t="22261" r="55829" b="40993"/>
          <a:stretch>
            <a:fillRect/>
          </a:stretch>
        </p:blipFill>
        <p:spPr bwMode="auto">
          <a:xfrm>
            <a:off x="0" y="-26988"/>
            <a:ext cx="9144000" cy="6884988"/>
          </a:xfrm>
          <a:prstGeom prst="rect">
            <a:avLst/>
          </a:prstGeom>
          <a:solidFill>
            <a:srgbClr val="282828"/>
          </a:solidFill>
          <a:ln>
            <a:noFill/>
          </a:ln>
          <a:effectLst/>
        </p:spPr>
      </p:pic>
      <p:sp>
        <p:nvSpPr>
          <p:cNvPr id="32773" name="Rectangle 5"/>
          <p:cNvSpPr>
            <a:spLocks noChangeArrowheads="1"/>
          </p:cNvSpPr>
          <p:nvPr/>
        </p:nvSpPr>
        <p:spPr bwMode="auto">
          <a:xfrm>
            <a:off x="4500563" y="5803900"/>
            <a:ext cx="4464050" cy="720725"/>
          </a:xfrm>
          <a:prstGeom prst="rect">
            <a:avLst/>
          </a:prstGeom>
          <a:solidFill>
            <a:srgbClr val="FFC000"/>
          </a:solidFill>
          <a:ln w="9525">
            <a:solidFill>
              <a:schemeClr val="tx1"/>
            </a:solidFill>
            <a:miter lim="800000"/>
            <a:headEnd/>
            <a:tailEnd/>
          </a:ln>
          <a:effectLst/>
        </p:spPr>
        <p:txBody>
          <a:bodyPr wrap="none" anchor="ctr"/>
          <a:lstStyle/>
          <a:p>
            <a:pPr algn="ctr"/>
            <a:r>
              <a:rPr lang="en-GB" sz="2800" dirty="0">
                <a:solidFill>
                  <a:srgbClr val="C00000"/>
                </a:solidFill>
              </a:rPr>
              <a:t>Make The Population Mobile</a:t>
            </a:r>
            <a:endParaRPr lang="en-US" sz="2800" dirty="0">
              <a:solidFill>
                <a:srgbClr val="C00000"/>
              </a:solidFill>
            </a:endParaRPr>
          </a:p>
        </p:txBody>
      </p:sp>
    </p:spTree>
    <p:extLst>
      <p:ext uri="{BB962C8B-B14F-4D97-AF65-F5344CB8AC3E}">
        <p14:creationId xmlns:p14="http://schemas.microsoft.com/office/powerpoint/2010/main" val="26516176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a:solidFill>
                  <a:schemeClr val="tx1">
                    <a:lumMod val="65000"/>
                    <a:lumOff val="35000"/>
                  </a:schemeClr>
                </a:solidFill>
                <a:latin typeface="+mn-lt"/>
              </a:rPr>
              <a:t>Clas</a:t>
            </a:r>
            <a:r>
              <a:rPr lang="en-GB" sz="6600" b="1" dirty="0">
                <a:solidFill>
                  <a:schemeClr val="tx1">
                    <a:lumMod val="65000"/>
                    <a:lumOff val="35000"/>
                  </a:schemeClr>
                </a:solidFill>
                <a:latin typeface="+mn-lt"/>
              </a:rPr>
              <a:t>s based research</a:t>
            </a: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sp>
        <p:nvSpPr>
          <p:cNvPr id="17" name="TextBox 16"/>
          <p:cNvSpPr txBox="1"/>
          <p:nvPr/>
        </p:nvSpPr>
        <p:spPr>
          <a:xfrm>
            <a:off x="1656522" y="2360109"/>
            <a:ext cx="1729512" cy="769441"/>
          </a:xfrm>
          <a:prstGeom prst="rect">
            <a:avLst/>
          </a:prstGeom>
          <a:noFill/>
        </p:spPr>
        <p:txBody>
          <a:bodyPr wrap="none" rtlCol="0">
            <a:spAutoFit/>
          </a:bodyPr>
          <a:lstStyle/>
          <a:p>
            <a:r>
              <a:rPr lang="en-GB" sz="4400" b="1" dirty="0">
                <a:solidFill>
                  <a:schemeClr val="tx1">
                    <a:lumMod val="65000"/>
                    <a:lumOff val="35000"/>
                  </a:schemeClr>
                </a:solidFill>
              </a:rPr>
              <a:t>What?</a:t>
            </a:r>
          </a:p>
        </p:txBody>
      </p:sp>
      <p:sp>
        <p:nvSpPr>
          <p:cNvPr id="7" name="TextBox 6"/>
          <p:cNvSpPr txBox="1"/>
          <p:nvPr/>
        </p:nvSpPr>
        <p:spPr>
          <a:xfrm>
            <a:off x="597578" y="3901322"/>
            <a:ext cx="8546422" cy="1754326"/>
          </a:xfrm>
          <a:prstGeom prst="rect">
            <a:avLst/>
          </a:prstGeom>
          <a:noFill/>
        </p:spPr>
        <p:txBody>
          <a:bodyPr wrap="square" rtlCol="0">
            <a:spAutoFit/>
          </a:bodyPr>
          <a:lstStyle/>
          <a:p>
            <a:pPr eaLnBrk="0" fontAlgn="base" hangingPunct="0">
              <a:spcBef>
                <a:spcPct val="0"/>
              </a:spcBef>
              <a:spcAft>
                <a:spcPct val="0"/>
              </a:spcAft>
              <a:tabLst>
                <a:tab pos="457200" algn="l"/>
              </a:tabLst>
            </a:pPr>
            <a:r>
              <a:rPr lang="en-GB" sz="3600" dirty="0">
                <a:solidFill>
                  <a:schemeClr val="tx1">
                    <a:lumMod val="65000"/>
                    <a:lumOff val="35000"/>
                  </a:schemeClr>
                </a:solidFill>
              </a:rPr>
              <a:t>school data of the pupils’ science performance and how well they succeed in creating a scientific model.</a:t>
            </a:r>
          </a:p>
        </p:txBody>
      </p:sp>
      <p:sp>
        <p:nvSpPr>
          <p:cNvPr id="2" name="TextBox 1"/>
          <p:cNvSpPr txBox="1"/>
          <p:nvPr/>
        </p:nvSpPr>
        <p:spPr>
          <a:xfrm>
            <a:off x="597578" y="3272990"/>
            <a:ext cx="2303900" cy="769441"/>
          </a:xfrm>
          <a:prstGeom prst="rect">
            <a:avLst/>
          </a:prstGeom>
          <a:noFill/>
        </p:spPr>
        <p:txBody>
          <a:bodyPr wrap="none" rtlCol="0">
            <a:spAutoFit/>
          </a:bodyPr>
          <a:lstStyle/>
          <a:p>
            <a:r>
              <a:rPr lang="en-GB" sz="4400" b="1" dirty="0">
                <a:solidFill>
                  <a:srgbClr val="C00000"/>
                </a:solidFill>
              </a:rPr>
              <a:t>Compare</a:t>
            </a:r>
          </a:p>
        </p:txBody>
      </p:sp>
    </p:spTree>
    <p:extLst>
      <p:ext uri="{BB962C8B-B14F-4D97-AF65-F5344CB8AC3E}">
        <p14:creationId xmlns:p14="http://schemas.microsoft.com/office/powerpoint/2010/main" val="12056611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a:solidFill>
                  <a:schemeClr val="tx1">
                    <a:lumMod val="65000"/>
                    <a:lumOff val="35000"/>
                  </a:schemeClr>
                </a:solidFill>
                <a:latin typeface="+mn-lt"/>
              </a:rPr>
              <a:t>Clas</a:t>
            </a:r>
            <a:r>
              <a:rPr lang="en-GB" sz="6600" b="1" dirty="0">
                <a:solidFill>
                  <a:schemeClr val="tx1">
                    <a:lumMod val="65000"/>
                    <a:lumOff val="35000"/>
                  </a:schemeClr>
                </a:solidFill>
                <a:latin typeface="+mn-lt"/>
              </a:rPr>
              <a:t>s based research</a:t>
            </a: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sp>
        <p:nvSpPr>
          <p:cNvPr id="17" name="TextBox 16"/>
          <p:cNvSpPr txBox="1"/>
          <p:nvPr/>
        </p:nvSpPr>
        <p:spPr>
          <a:xfrm>
            <a:off x="1656522" y="2360109"/>
            <a:ext cx="1729512" cy="769441"/>
          </a:xfrm>
          <a:prstGeom prst="rect">
            <a:avLst/>
          </a:prstGeom>
          <a:noFill/>
        </p:spPr>
        <p:txBody>
          <a:bodyPr wrap="none" rtlCol="0">
            <a:spAutoFit/>
          </a:bodyPr>
          <a:lstStyle/>
          <a:p>
            <a:r>
              <a:rPr lang="en-GB" sz="4400" b="1" dirty="0">
                <a:solidFill>
                  <a:schemeClr val="tx1">
                    <a:lumMod val="65000"/>
                    <a:lumOff val="35000"/>
                  </a:schemeClr>
                </a:solidFill>
              </a:rPr>
              <a:t>What?</a:t>
            </a:r>
          </a:p>
        </p:txBody>
      </p:sp>
      <p:sp>
        <p:nvSpPr>
          <p:cNvPr id="7" name="TextBox 6"/>
          <p:cNvSpPr txBox="1"/>
          <p:nvPr/>
        </p:nvSpPr>
        <p:spPr>
          <a:xfrm>
            <a:off x="597578" y="3901322"/>
            <a:ext cx="8546422" cy="1200329"/>
          </a:xfrm>
          <a:prstGeom prst="rect">
            <a:avLst/>
          </a:prstGeom>
          <a:noFill/>
        </p:spPr>
        <p:txBody>
          <a:bodyPr wrap="square" rtlCol="0">
            <a:spAutoFit/>
          </a:bodyPr>
          <a:lstStyle/>
          <a:p>
            <a:pPr eaLnBrk="0" fontAlgn="base" hangingPunct="0">
              <a:spcBef>
                <a:spcPct val="0"/>
              </a:spcBef>
              <a:spcAft>
                <a:spcPct val="0"/>
              </a:spcAft>
              <a:tabLst>
                <a:tab pos="457200" algn="l"/>
              </a:tabLst>
            </a:pPr>
            <a:r>
              <a:rPr lang="en-GB" sz="3600" dirty="0">
                <a:solidFill>
                  <a:schemeClr val="tx1">
                    <a:lumMod val="65000"/>
                    <a:lumOff val="35000"/>
                  </a:schemeClr>
                </a:solidFill>
              </a:rPr>
              <a:t>a particular sequence of activities that introduce computer modelling to pupils</a:t>
            </a:r>
            <a:r>
              <a:rPr lang="en-GB" sz="3600" dirty="0"/>
              <a:t>.</a:t>
            </a:r>
          </a:p>
        </p:txBody>
      </p:sp>
      <p:sp>
        <p:nvSpPr>
          <p:cNvPr id="2" name="TextBox 1"/>
          <p:cNvSpPr txBox="1"/>
          <p:nvPr/>
        </p:nvSpPr>
        <p:spPr>
          <a:xfrm>
            <a:off x="597578" y="3272990"/>
            <a:ext cx="6625340" cy="769441"/>
          </a:xfrm>
          <a:prstGeom prst="rect">
            <a:avLst/>
          </a:prstGeom>
          <a:noFill/>
        </p:spPr>
        <p:txBody>
          <a:bodyPr wrap="none" rtlCol="0">
            <a:spAutoFit/>
          </a:bodyPr>
          <a:lstStyle/>
          <a:p>
            <a:r>
              <a:rPr lang="en-GB" sz="3600" dirty="0">
                <a:solidFill>
                  <a:schemeClr val="tx1">
                    <a:lumMod val="65000"/>
                    <a:lumOff val="35000"/>
                  </a:schemeClr>
                </a:solidFill>
              </a:rPr>
              <a:t>Design, implement and </a:t>
            </a:r>
            <a:r>
              <a:rPr lang="en-GB" sz="4400" b="1" dirty="0">
                <a:solidFill>
                  <a:srgbClr val="C00000"/>
                </a:solidFill>
              </a:rPr>
              <a:t>evaluate</a:t>
            </a:r>
          </a:p>
        </p:txBody>
      </p:sp>
    </p:spTree>
    <p:extLst>
      <p:ext uri="{BB962C8B-B14F-4D97-AF65-F5344CB8AC3E}">
        <p14:creationId xmlns:p14="http://schemas.microsoft.com/office/powerpoint/2010/main" val="31755419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a:solidFill>
                  <a:schemeClr val="tx1">
                    <a:lumMod val="65000"/>
                    <a:lumOff val="35000"/>
                  </a:schemeClr>
                </a:solidFill>
                <a:latin typeface="+mn-lt"/>
              </a:rPr>
              <a:t>Clas</a:t>
            </a:r>
            <a:r>
              <a:rPr lang="en-GB" sz="6600" b="1" dirty="0">
                <a:solidFill>
                  <a:schemeClr val="tx1">
                    <a:lumMod val="65000"/>
                    <a:lumOff val="35000"/>
                  </a:schemeClr>
                </a:solidFill>
                <a:latin typeface="+mn-lt"/>
              </a:rPr>
              <a:t>s based research</a:t>
            </a: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sp>
        <p:nvSpPr>
          <p:cNvPr id="17" name="TextBox 16"/>
          <p:cNvSpPr txBox="1"/>
          <p:nvPr/>
        </p:nvSpPr>
        <p:spPr>
          <a:xfrm>
            <a:off x="1656522" y="2360109"/>
            <a:ext cx="1523687" cy="769441"/>
          </a:xfrm>
          <a:prstGeom prst="rect">
            <a:avLst/>
          </a:prstGeom>
          <a:noFill/>
        </p:spPr>
        <p:txBody>
          <a:bodyPr wrap="none" rtlCol="0">
            <a:spAutoFit/>
          </a:bodyPr>
          <a:lstStyle/>
          <a:p>
            <a:r>
              <a:rPr lang="en-GB" sz="4400" b="1" dirty="0">
                <a:solidFill>
                  <a:schemeClr val="tx1">
                    <a:lumMod val="65000"/>
                    <a:lumOff val="35000"/>
                  </a:schemeClr>
                </a:solidFill>
              </a:rPr>
              <a:t>How?</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8011" y="2594114"/>
            <a:ext cx="4263886" cy="4263886"/>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54254" y="3831020"/>
            <a:ext cx="3026979" cy="3026979"/>
          </a:xfrm>
          <a:prstGeom prst="rect">
            <a:avLst/>
          </a:prstGeom>
        </p:spPr>
      </p:pic>
    </p:spTree>
    <p:extLst>
      <p:ext uri="{BB962C8B-B14F-4D97-AF65-F5344CB8AC3E}">
        <p14:creationId xmlns:p14="http://schemas.microsoft.com/office/powerpoint/2010/main" val="3672468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a:solidFill>
                  <a:schemeClr val="tx1">
                    <a:lumMod val="65000"/>
                    <a:lumOff val="35000"/>
                  </a:schemeClr>
                </a:solidFill>
                <a:latin typeface="+mn-lt"/>
              </a:rPr>
              <a:t>Class based research</a:t>
            </a: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sp>
        <p:nvSpPr>
          <p:cNvPr id="7" name="Rectangle 6"/>
          <p:cNvSpPr/>
          <p:nvPr/>
        </p:nvSpPr>
        <p:spPr>
          <a:xfrm>
            <a:off x="0" y="5924550"/>
            <a:ext cx="9144000" cy="514350"/>
          </a:xfrm>
          <a:prstGeom prst="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a:solidFill>
                  <a:schemeClr val="bg1">
                    <a:lumMod val="95000"/>
                  </a:schemeClr>
                </a:solidFill>
              </a:rPr>
              <a:t>Qualifications and Certifications</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697" y="5613556"/>
            <a:ext cx="1015873" cy="1244444"/>
          </a:xfrm>
          <a:prstGeom prst="rect">
            <a:avLst/>
          </a:prstGeom>
        </p:spPr>
      </p:pic>
      <p:pic>
        <p:nvPicPr>
          <p:cNvPr id="11" name="Picture 10"/>
          <p:cNvPicPr>
            <a:picLocks noChangeAspect="1"/>
          </p:cNvPicPr>
          <p:nvPr/>
        </p:nvPicPr>
        <p:blipFill rotWithShape="1">
          <a:blip r:embed="rId5"/>
          <a:srcRect l="3295" t="29177" r="29064" b="25770"/>
          <a:stretch/>
        </p:blipFill>
        <p:spPr>
          <a:xfrm>
            <a:off x="209550" y="2133600"/>
            <a:ext cx="8801100" cy="3295650"/>
          </a:xfrm>
          <a:prstGeom prst="rect">
            <a:avLst/>
          </a:prstGeom>
          <a:ln>
            <a:solidFill>
              <a:srgbClr val="515151"/>
            </a:solidFill>
          </a:ln>
        </p:spPr>
      </p:pic>
      <p:sp>
        <p:nvSpPr>
          <p:cNvPr id="2" name="Rectangle 1"/>
          <p:cNvSpPr/>
          <p:nvPr/>
        </p:nvSpPr>
        <p:spPr>
          <a:xfrm>
            <a:off x="6324600" y="2190750"/>
            <a:ext cx="2628900" cy="177165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266700" y="2190750"/>
            <a:ext cx="2628900" cy="177165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3162300" y="2190750"/>
            <a:ext cx="2628900" cy="177165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3943350" y="6457950"/>
            <a:ext cx="5181600" cy="369332"/>
          </a:xfrm>
          <a:prstGeom prst="rect">
            <a:avLst/>
          </a:prstGeom>
        </p:spPr>
        <p:txBody>
          <a:bodyPr wrap="square">
            <a:spAutoFit/>
          </a:bodyPr>
          <a:lstStyle/>
          <a:p>
            <a:pPr algn="r"/>
            <a:r>
              <a:rPr lang="en-GB" dirty="0">
                <a:hlinkClick r:id="rId6"/>
              </a:rPr>
              <a:t>www.computingatschool.org.uk/certificate</a:t>
            </a:r>
            <a:r>
              <a:rPr lang="en-GB" dirty="0"/>
              <a:t> </a:t>
            </a:r>
          </a:p>
        </p:txBody>
      </p:sp>
    </p:spTree>
    <p:extLst>
      <p:ext uri="{BB962C8B-B14F-4D97-AF65-F5344CB8AC3E}">
        <p14:creationId xmlns:p14="http://schemas.microsoft.com/office/powerpoint/2010/main" val="28279234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2" grpId="1" animBg="1"/>
      <p:bldP spid="14" grpId="0" animBg="1"/>
      <p:bldP spid="14" grpId="1" animBg="1"/>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8607"/>
          <a:stretch/>
        </p:blipFill>
        <p:spPr>
          <a:xfrm>
            <a:off x="15498" y="0"/>
            <a:ext cx="9128904" cy="6865749"/>
          </a:xfrm>
          <a:prstGeom prst="rect">
            <a:avLst/>
          </a:prstGeom>
        </p:spPr>
      </p:pic>
      <p:sp>
        <p:nvSpPr>
          <p:cNvPr id="12" name="Title 1"/>
          <p:cNvSpPr txBox="1">
            <a:spLocks/>
          </p:cNvSpPr>
          <p:nvPr/>
        </p:nvSpPr>
        <p:spPr>
          <a:xfrm>
            <a:off x="0" y="325717"/>
            <a:ext cx="9128904" cy="240198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ts val="7000"/>
              </a:lnSpc>
            </a:pPr>
            <a:r>
              <a:rPr lang="en-GB" sz="6600" b="1" dirty="0">
                <a:solidFill>
                  <a:srgbClr val="C00000"/>
                </a:solidFill>
                <a:latin typeface="+mn-lt"/>
              </a:rPr>
              <a:t>Building</a:t>
            </a:r>
          </a:p>
          <a:p>
            <a:pPr algn="r">
              <a:lnSpc>
                <a:spcPts val="7000"/>
              </a:lnSpc>
            </a:pPr>
            <a:r>
              <a:rPr lang="en-GB" sz="6600" b="1" dirty="0">
                <a:solidFill>
                  <a:srgbClr val="C00000"/>
                </a:solidFill>
                <a:latin typeface="+mn-lt"/>
              </a:rPr>
              <a:t>Models</a:t>
            </a:r>
          </a:p>
        </p:txBody>
      </p:sp>
      <p:sp>
        <p:nvSpPr>
          <p:cNvPr id="14"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a:solidFill>
                  <a:schemeClr val="bg1"/>
                </a:solidFill>
              </a:rPr>
              <a:t>Simulating Our World</a:t>
            </a:r>
          </a:p>
        </p:txBody>
      </p: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16187" t="2542" r="13378" b="9645"/>
          <a:stretch/>
        </p:blipFill>
        <p:spPr>
          <a:xfrm rot="600000">
            <a:off x="7024321" y="4345645"/>
            <a:ext cx="1881548" cy="2526224"/>
          </a:xfrm>
          <a:prstGeom prst="rect">
            <a:avLst/>
          </a:prstGeom>
          <a:ln>
            <a:solidFill>
              <a:schemeClr val="bg1"/>
            </a:solidFill>
          </a:ln>
        </p:spPr>
      </p:pic>
    </p:spTree>
    <p:extLst>
      <p:ext uri="{BB962C8B-B14F-4D97-AF65-F5344CB8AC3E}">
        <p14:creationId xmlns:p14="http://schemas.microsoft.com/office/powerpoint/2010/main" val="3059957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10343" t="18803" r="42721" b="34152"/>
          <a:stretch/>
        </p:blipFill>
        <p:spPr>
          <a:xfrm>
            <a:off x="3338760" y="139491"/>
            <a:ext cx="5679164" cy="3200417"/>
          </a:xfrm>
          <a:prstGeom prst="rect">
            <a:avLst/>
          </a:prstGeom>
          <a:ln>
            <a:solidFill>
              <a:schemeClr val="bg1">
                <a:lumMod val="75000"/>
              </a:schemeClr>
            </a:solidFill>
          </a:ln>
        </p:spPr>
      </p:pic>
      <p:pic>
        <p:nvPicPr>
          <p:cNvPr id="7" name="Picture 6"/>
          <p:cNvPicPr>
            <a:picLocks noChangeAspect="1"/>
          </p:cNvPicPr>
          <p:nvPr/>
        </p:nvPicPr>
        <p:blipFill>
          <a:blip r:embed="rId4"/>
          <a:stretch>
            <a:fillRect/>
          </a:stretch>
        </p:blipFill>
        <p:spPr>
          <a:xfrm rot="-900000">
            <a:off x="218467" y="2526989"/>
            <a:ext cx="3148065" cy="4080825"/>
          </a:xfrm>
          <a:prstGeom prst="rect">
            <a:avLst/>
          </a:prstGeom>
          <a:ln>
            <a:solidFill>
              <a:schemeClr val="bg1">
                <a:lumMod val="75000"/>
              </a:schemeClr>
            </a:solidFill>
          </a:ln>
        </p:spPr>
      </p:pic>
      <p:sp>
        <p:nvSpPr>
          <p:cNvPr id="2" name="Rectangle 1"/>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977684" y="3339908"/>
            <a:ext cx="3166316" cy="369332"/>
          </a:xfrm>
          <a:prstGeom prst="rect">
            <a:avLst/>
          </a:prstGeom>
        </p:spPr>
        <p:txBody>
          <a:bodyPr wrap="none">
            <a:spAutoFit/>
          </a:bodyPr>
          <a:lstStyle/>
          <a:p>
            <a:r>
              <a:rPr lang="en-GB" dirty="0">
                <a:hlinkClick r:id="rId5"/>
              </a:rPr>
              <a:t>https://youtu.be/Fywq_jKCDpY</a:t>
            </a:r>
            <a:r>
              <a:rPr lang="en-GB" dirty="0"/>
              <a:t> </a:t>
            </a:r>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16187" t="2542" r="13378" b="9645"/>
          <a:stretch/>
        </p:blipFill>
        <p:spPr>
          <a:xfrm rot="600000">
            <a:off x="7024321" y="4345645"/>
            <a:ext cx="1881548" cy="2526224"/>
          </a:xfrm>
          <a:prstGeom prst="rect">
            <a:avLst/>
          </a:prstGeom>
          <a:ln>
            <a:solidFill>
              <a:schemeClr val="bg1"/>
            </a:solidFill>
          </a:ln>
        </p:spPr>
      </p:pic>
      <p:pic>
        <p:nvPicPr>
          <p:cNvPr id="6" name="Picture 5"/>
          <p:cNvPicPr>
            <a:picLocks noChangeAspect="1"/>
          </p:cNvPicPr>
          <p:nvPr/>
        </p:nvPicPr>
        <p:blipFill>
          <a:blip r:embed="rId7"/>
          <a:stretch>
            <a:fillRect/>
          </a:stretch>
        </p:blipFill>
        <p:spPr>
          <a:xfrm rot="-300000">
            <a:off x="980909" y="2304543"/>
            <a:ext cx="3148065" cy="4080825"/>
          </a:xfrm>
          <a:prstGeom prst="rect">
            <a:avLst/>
          </a:prstGeom>
          <a:ln>
            <a:solidFill>
              <a:schemeClr val="bg1">
                <a:lumMod val="75000"/>
              </a:schemeClr>
            </a:solidFill>
          </a:ln>
        </p:spPr>
      </p:pic>
      <p:pic>
        <p:nvPicPr>
          <p:cNvPr id="5" name="Picture 4"/>
          <p:cNvPicPr>
            <a:picLocks noChangeAspect="1"/>
          </p:cNvPicPr>
          <p:nvPr/>
        </p:nvPicPr>
        <p:blipFill>
          <a:blip r:embed="rId8"/>
          <a:stretch>
            <a:fillRect/>
          </a:stretch>
        </p:blipFill>
        <p:spPr>
          <a:xfrm rot="300000">
            <a:off x="1964920" y="2318238"/>
            <a:ext cx="3141588" cy="4093780"/>
          </a:xfrm>
          <a:prstGeom prst="rect">
            <a:avLst/>
          </a:prstGeom>
          <a:ln>
            <a:solidFill>
              <a:schemeClr val="bg1">
                <a:lumMod val="75000"/>
              </a:schemeClr>
            </a:solidFill>
          </a:ln>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295" y="86690"/>
            <a:ext cx="1190476" cy="695238"/>
          </a:xfrm>
          <a:prstGeom prst="rect">
            <a:avLst/>
          </a:prstGeom>
        </p:spPr>
      </p:pic>
    </p:spTree>
    <p:extLst>
      <p:ext uri="{BB962C8B-B14F-4D97-AF65-F5344CB8AC3E}">
        <p14:creationId xmlns:p14="http://schemas.microsoft.com/office/powerpoint/2010/main" val="30072804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12624" y="5796366"/>
            <a:ext cx="1131376" cy="1061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ym typeface="Wingdings" panose="05000000000000000000" pitchFamily="2" charset="2"/>
              </a:rPr>
              <a:t></a:t>
            </a:r>
            <a:endParaRPr lang="en-GB"/>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4963"/>
          <a:stretch/>
        </p:blipFill>
        <p:spPr>
          <a:xfrm>
            <a:off x="0" y="933799"/>
            <a:ext cx="9144000" cy="5940529"/>
          </a:xfrm>
          <a:prstGeom prst="rect">
            <a:avLst/>
          </a:prstGeom>
        </p:spPr>
      </p:pic>
      <p:sp>
        <p:nvSpPr>
          <p:cNvPr id="4" name="TextBox 3"/>
          <p:cNvSpPr txBox="1"/>
          <p:nvPr/>
        </p:nvSpPr>
        <p:spPr>
          <a:xfrm>
            <a:off x="7659298" y="4211316"/>
            <a:ext cx="1484702" cy="3170099"/>
          </a:xfrm>
          <a:prstGeom prst="rect">
            <a:avLst/>
          </a:prstGeom>
          <a:noFill/>
        </p:spPr>
        <p:txBody>
          <a:bodyPr wrap="none" rtlCol="0">
            <a:spAutoFit/>
          </a:bodyPr>
          <a:lstStyle/>
          <a:p>
            <a:r>
              <a:rPr lang="en-GB" sz="20000" b="1" dirty="0">
                <a:solidFill>
                  <a:srgbClr val="DEDEDE"/>
                </a:solidFill>
              </a:rPr>
              <a:t>7</a:t>
            </a:r>
          </a:p>
        </p:txBody>
      </p:sp>
      <p:sp>
        <p:nvSpPr>
          <p:cNvPr id="5" name="TextBox 4"/>
          <p:cNvSpPr txBox="1"/>
          <p:nvPr/>
        </p:nvSpPr>
        <p:spPr>
          <a:xfrm>
            <a:off x="8076370" y="6287969"/>
            <a:ext cx="1122423" cy="461665"/>
          </a:xfrm>
          <a:prstGeom prst="rect">
            <a:avLst/>
          </a:prstGeom>
          <a:noFill/>
        </p:spPr>
        <p:txBody>
          <a:bodyPr wrap="none" rtlCol="0">
            <a:spAutoFit/>
          </a:bodyPr>
          <a:lstStyle/>
          <a:p>
            <a:r>
              <a:rPr lang="en-GB" sz="2400" b="1" dirty="0">
                <a:solidFill>
                  <a:schemeClr val="bg1"/>
                </a:solidFill>
              </a:rPr>
              <a:t>activity</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95" y="86690"/>
            <a:ext cx="1190476" cy="695238"/>
          </a:xfrm>
          <a:prstGeom prst="rect">
            <a:avLst/>
          </a:prstGeom>
        </p:spPr>
      </p:pic>
      <p:sp>
        <p:nvSpPr>
          <p:cNvPr id="12" name="Rectangle 11"/>
          <p:cNvSpPr/>
          <p:nvPr/>
        </p:nvSpPr>
        <p:spPr>
          <a:xfrm rot="16200000" flipH="1" flipV="1">
            <a:off x="4298905" y="-3375521"/>
            <a:ext cx="546187" cy="9144003"/>
          </a:xfrm>
          <a:prstGeom prst="rect">
            <a:avLst/>
          </a:prstGeom>
          <a:gradFill flip="none" rotWithShape="1">
            <a:gsLst>
              <a:gs pos="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2139043" y="-6561"/>
            <a:ext cx="6825338" cy="2123658"/>
          </a:xfrm>
          <a:prstGeom prst="rect">
            <a:avLst/>
          </a:prstGeom>
          <a:noFill/>
        </p:spPr>
        <p:txBody>
          <a:bodyPr wrap="square">
            <a:spAutoFit/>
          </a:bodyPr>
          <a:lstStyle/>
          <a:p>
            <a:pPr algn="r"/>
            <a:r>
              <a:rPr lang="en-GB" sz="6600" b="1" dirty="0">
                <a:solidFill>
                  <a:srgbClr val="595959"/>
                </a:solidFill>
              </a:rPr>
              <a:t>The Undersea </a:t>
            </a:r>
            <a:r>
              <a:rPr lang="en-GB" sz="6600" b="1" dirty="0">
                <a:solidFill>
                  <a:srgbClr val="DEDEDE"/>
                </a:solidFill>
              </a:rPr>
              <a:t>World</a:t>
            </a:r>
          </a:p>
        </p:txBody>
      </p:sp>
    </p:spTree>
    <p:extLst>
      <p:ext uri="{BB962C8B-B14F-4D97-AF65-F5344CB8AC3E}">
        <p14:creationId xmlns:p14="http://schemas.microsoft.com/office/powerpoint/2010/main" val="15490856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2372" r="12519" b="13802"/>
          <a:stretch/>
        </p:blipFill>
        <p:spPr>
          <a:xfrm>
            <a:off x="0" y="0"/>
            <a:ext cx="9144000" cy="5899930"/>
          </a:xfrm>
          <a:prstGeom prst="rect">
            <a:avLst/>
          </a:prstGeom>
        </p:spPr>
      </p:pic>
      <p:sp>
        <p:nvSpPr>
          <p:cNvPr id="4" name="Rectangle 4"/>
          <p:cNvSpPr txBox="1">
            <a:spLocks noChangeArrowheads="1"/>
          </p:cNvSpPr>
          <p:nvPr/>
        </p:nvSpPr>
        <p:spPr>
          <a:xfrm>
            <a:off x="0" y="5877272"/>
            <a:ext cx="8678003" cy="98072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a:solidFill>
                  <a:srgbClr val="595959"/>
                </a:solidFill>
                <a:latin typeface="+mn-lt"/>
              </a:rPr>
              <a:t>Stage 1: Intended Outcome</a:t>
            </a:r>
            <a:endParaRPr lang="en-US" dirty="0">
              <a:solidFill>
                <a:srgbClr val="595959"/>
              </a:solidFill>
              <a:latin typeface="+mn-lt"/>
            </a:endParaRPr>
          </a:p>
        </p:txBody>
      </p:sp>
      <p:sp>
        <p:nvSpPr>
          <p:cNvPr id="5" name="Rectangle 4"/>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7659298" y="4211316"/>
            <a:ext cx="1484702" cy="3170099"/>
          </a:xfrm>
          <a:prstGeom prst="rect">
            <a:avLst/>
          </a:prstGeom>
          <a:noFill/>
        </p:spPr>
        <p:txBody>
          <a:bodyPr wrap="none" rtlCol="0">
            <a:spAutoFit/>
          </a:bodyPr>
          <a:lstStyle/>
          <a:p>
            <a:r>
              <a:rPr lang="en-GB" sz="20000" b="1" dirty="0">
                <a:solidFill>
                  <a:srgbClr val="DEDEDE"/>
                </a:solidFill>
              </a:rPr>
              <a:t>7</a:t>
            </a:r>
          </a:p>
        </p:txBody>
      </p:sp>
      <p:sp>
        <p:nvSpPr>
          <p:cNvPr id="7" name="TextBox 6"/>
          <p:cNvSpPr txBox="1"/>
          <p:nvPr/>
        </p:nvSpPr>
        <p:spPr>
          <a:xfrm>
            <a:off x="8076370" y="6287969"/>
            <a:ext cx="1122423" cy="461665"/>
          </a:xfrm>
          <a:prstGeom prst="rect">
            <a:avLst/>
          </a:prstGeom>
          <a:noFill/>
        </p:spPr>
        <p:txBody>
          <a:bodyPr wrap="none" rtlCol="0">
            <a:spAutoFit/>
          </a:bodyPr>
          <a:lstStyle/>
          <a:p>
            <a:r>
              <a:rPr lang="en-GB" sz="2400" b="1" dirty="0">
                <a:solidFill>
                  <a:srgbClr val="595959"/>
                </a:solidFill>
              </a:rPr>
              <a:t>activity</a:t>
            </a:r>
          </a:p>
        </p:txBody>
      </p:sp>
    </p:spTree>
    <p:extLst>
      <p:ext uri="{BB962C8B-B14F-4D97-AF65-F5344CB8AC3E}">
        <p14:creationId xmlns:p14="http://schemas.microsoft.com/office/powerpoint/2010/main" val="11492051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shIntr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97" y="0"/>
            <a:ext cx="9144000" cy="5811837"/>
          </a:xfrm>
          <a:prstGeom prst="rect">
            <a:avLst/>
          </a:prstGeom>
        </p:spPr>
      </p:pic>
      <p:sp>
        <p:nvSpPr>
          <p:cNvPr id="4" name="Rectangle 4"/>
          <p:cNvSpPr txBox="1">
            <a:spLocks noChangeArrowheads="1"/>
          </p:cNvSpPr>
          <p:nvPr/>
        </p:nvSpPr>
        <p:spPr>
          <a:xfrm>
            <a:off x="0" y="5877272"/>
            <a:ext cx="8678003" cy="98072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a:solidFill>
                  <a:srgbClr val="595959"/>
                </a:solidFill>
                <a:latin typeface="+mn-lt"/>
              </a:rPr>
              <a:t>Stage 1: Intended Outcome</a:t>
            </a:r>
            <a:endParaRPr lang="en-US" dirty="0">
              <a:solidFill>
                <a:srgbClr val="595959"/>
              </a:solidFill>
              <a:latin typeface="+mn-lt"/>
            </a:endParaRPr>
          </a:p>
        </p:txBody>
      </p:sp>
      <p:sp>
        <p:nvSpPr>
          <p:cNvPr id="5" name="Rectangle 4"/>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1518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4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5877272"/>
            <a:ext cx="8678003" cy="98072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pc="-50" dirty="0">
                <a:solidFill>
                  <a:srgbClr val="595959"/>
                </a:solidFill>
                <a:latin typeface="+mn-lt"/>
              </a:rPr>
              <a:t>Stage 1: Starting Point</a:t>
            </a:r>
            <a:endParaRPr lang="en-US" spc="-50" dirty="0">
              <a:solidFill>
                <a:srgbClr val="595959"/>
              </a:solidFill>
              <a:latin typeface="+mn-lt"/>
            </a:endParaRPr>
          </a:p>
        </p:txBody>
      </p:sp>
      <p:sp>
        <p:nvSpPr>
          <p:cNvPr id="5" name="Rectangle 4"/>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rotWithShape="1">
          <a:blip r:embed="rId3"/>
          <a:srcRect r="40176" b="14063"/>
          <a:stretch/>
        </p:blipFill>
        <p:spPr>
          <a:xfrm>
            <a:off x="0" y="0"/>
            <a:ext cx="7277100" cy="5877272"/>
          </a:xfrm>
          <a:prstGeom prst="rect">
            <a:avLst/>
          </a:prstGeom>
        </p:spPr>
      </p:pic>
      <p:pic>
        <p:nvPicPr>
          <p:cNvPr id="12" name="Picture 11"/>
          <p:cNvPicPr>
            <a:picLocks noChangeAspect="1"/>
          </p:cNvPicPr>
          <p:nvPr/>
        </p:nvPicPr>
        <p:blipFill>
          <a:blip r:embed="rId4"/>
          <a:stretch>
            <a:fillRect/>
          </a:stretch>
        </p:blipFill>
        <p:spPr>
          <a:xfrm>
            <a:off x="0" y="1"/>
            <a:ext cx="7277472" cy="5877272"/>
          </a:xfrm>
          <a:prstGeom prst="rect">
            <a:avLst/>
          </a:prstGeom>
        </p:spPr>
      </p:pic>
      <p:pic>
        <p:nvPicPr>
          <p:cNvPr id="10" name="Picture 9"/>
          <p:cNvPicPr>
            <a:picLocks noChangeAspect="1"/>
          </p:cNvPicPr>
          <p:nvPr/>
        </p:nvPicPr>
        <p:blipFill rotWithShape="1">
          <a:blip r:embed="rId3"/>
          <a:srcRect l="59824" r="7101" b="14063"/>
          <a:stretch/>
        </p:blipFill>
        <p:spPr>
          <a:xfrm>
            <a:off x="5120708" y="980728"/>
            <a:ext cx="4023292" cy="5877272"/>
          </a:xfrm>
          <a:prstGeom prst="rect">
            <a:avLst/>
          </a:prstGeom>
          <a:ln>
            <a:solidFill>
              <a:schemeClr val="bg1"/>
            </a:solidFill>
          </a:ln>
        </p:spPr>
      </p:pic>
    </p:spTree>
    <p:extLst>
      <p:ext uri="{BB962C8B-B14F-4D97-AF65-F5344CB8AC3E}">
        <p14:creationId xmlns:p14="http://schemas.microsoft.com/office/powerpoint/2010/main" val="197979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rcRect l="24011" t="21646" r="39796" b="34875"/>
          <a:stretch>
            <a:fillRect/>
          </a:stretch>
        </p:blipFill>
        <p:spPr bwMode="auto">
          <a:xfrm>
            <a:off x="0" y="-26988"/>
            <a:ext cx="9144000" cy="688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0" name="Rectangle 6"/>
          <p:cNvSpPr>
            <a:spLocks noChangeArrowheads="1"/>
          </p:cNvSpPr>
          <p:nvPr/>
        </p:nvSpPr>
        <p:spPr bwMode="auto">
          <a:xfrm>
            <a:off x="180023" y="5805488"/>
            <a:ext cx="4464050" cy="720725"/>
          </a:xfrm>
          <a:prstGeom prst="rect">
            <a:avLst/>
          </a:prstGeom>
          <a:solidFill>
            <a:srgbClr val="FFC000"/>
          </a:solidFill>
          <a:ln w="9525">
            <a:solidFill>
              <a:schemeClr val="tx1"/>
            </a:solidFill>
            <a:miter lim="800000"/>
            <a:headEnd/>
            <a:tailEnd/>
          </a:ln>
          <a:effectLst/>
        </p:spPr>
        <p:txBody>
          <a:bodyPr wrap="none" anchor="ctr"/>
          <a:lstStyle/>
          <a:p>
            <a:pPr algn="ctr"/>
            <a:r>
              <a:rPr lang="en-GB" sz="2800" dirty="0">
                <a:solidFill>
                  <a:srgbClr val="C00000"/>
                </a:solidFill>
              </a:rPr>
              <a:t>Spread Infection On Contact</a:t>
            </a:r>
            <a:endParaRPr lang="en-US" sz="2800" dirty="0">
              <a:solidFill>
                <a:srgbClr val="C00000"/>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926263" y="5154633"/>
            <a:ext cx="3048907" cy="1646807"/>
          </a:xfrm>
          <a:prstGeom prst="rect">
            <a:avLst/>
          </a:prstGeom>
        </p:spPr>
      </p:pic>
    </p:spTree>
    <p:extLst>
      <p:ext uri="{BB962C8B-B14F-4D97-AF65-F5344CB8AC3E}">
        <p14:creationId xmlns:p14="http://schemas.microsoft.com/office/powerpoint/2010/main" val="549639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rotWithShape="1">
          <a:blip r:embed="rId3"/>
          <a:srcRect r="40176" b="14063"/>
          <a:stretch/>
        </p:blipFill>
        <p:spPr>
          <a:xfrm>
            <a:off x="0" y="0"/>
            <a:ext cx="7277100" cy="5877272"/>
          </a:xfrm>
          <a:prstGeom prst="rect">
            <a:avLst/>
          </a:prstGeom>
        </p:spPr>
      </p:pic>
      <p:sp>
        <p:nvSpPr>
          <p:cNvPr id="2" name="Rectangle 1"/>
          <p:cNvSpPr/>
          <p:nvPr/>
        </p:nvSpPr>
        <p:spPr>
          <a:xfrm>
            <a:off x="0" y="0"/>
            <a:ext cx="7277100" cy="5877272"/>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4"/>
          <a:stretch>
            <a:fillRect/>
          </a:stretch>
        </p:blipFill>
        <p:spPr>
          <a:xfrm>
            <a:off x="3429001" y="927341"/>
            <a:ext cx="5715000" cy="5930660"/>
          </a:xfrm>
          <a:prstGeom prst="rect">
            <a:avLst/>
          </a:prstGeom>
          <a:ln>
            <a:solidFill>
              <a:schemeClr val="bg1"/>
            </a:solidFill>
          </a:ln>
        </p:spPr>
      </p:pic>
      <p:pic>
        <p:nvPicPr>
          <p:cNvPr id="11" name="Picture 10"/>
          <p:cNvPicPr>
            <a:picLocks noChangeAspect="1"/>
          </p:cNvPicPr>
          <p:nvPr/>
        </p:nvPicPr>
        <p:blipFill>
          <a:blip r:embed="rId5"/>
          <a:stretch>
            <a:fillRect/>
          </a:stretch>
        </p:blipFill>
        <p:spPr>
          <a:xfrm>
            <a:off x="3429001" y="927340"/>
            <a:ext cx="5714999" cy="5930659"/>
          </a:xfrm>
          <a:prstGeom prst="rect">
            <a:avLst/>
          </a:prstGeom>
          <a:ln>
            <a:solidFill>
              <a:schemeClr val="bg1"/>
            </a:solidFill>
          </a:ln>
        </p:spPr>
      </p:pic>
      <p:sp>
        <p:nvSpPr>
          <p:cNvPr id="3" name="Rectangle 2"/>
          <p:cNvSpPr/>
          <p:nvPr/>
        </p:nvSpPr>
        <p:spPr>
          <a:xfrm>
            <a:off x="6750724" y="4610100"/>
            <a:ext cx="1459826" cy="66675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6"/>
          <a:stretch>
            <a:fillRect/>
          </a:stretch>
        </p:blipFill>
        <p:spPr>
          <a:xfrm>
            <a:off x="3428999" y="927339"/>
            <a:ext cx="5715001" cy="5930661"/>
          </a:xfrm>
          <a:prstGeom prst="rect">
            <a:avLst/>
          </a:prstGeom>
          <a:ln>
            <a:solidFill>
              <a:schemeClr val="bg1"/>
            </a:solidFill>
          </a:ln>
        </p:spPr>
      </p:pic>
      <p:pic>
        <p:nvPicPr>
          <p:cNvPr id="14" name="Picture 13"/>
          <p:cNvPicPr>
            <a:picLocks noChangeAspect="1"/>
          </p:cNvPicPr>
          <p:nvPr/>
        </p:nvPicPr>
        <p:blipFill rotWithShape="1">
          <a:blip r:embed="rId6"/>
          <a:srcRect l="58677" t="51166" r="16991" b="27634"/>
          <a:stretch/>
        </p:blipFill>
        <p:spPr>
          <a:xfrm>
            <a:off x="212291" y="190500"/>
            <a:ext cx="4003387" cy="3619500"/>
          </a:xfrm>
          <a:prstGeom prst="rect">
            <a:avLst/>
          </a:prstGeom>
          <a:ln w="76200">
            <a:solidFill>
              <a:srgbClr val="FFC000"/>
            </a:solidFill>
          </a:ln>
        </p:spPr>
      </p:pic>
      <p:sp>
        <p:nvSpPr>
          <p:cNvPr id="6" name="Rectangle 5"/>
          <p:cNvSpPr/>
          <p:nvPr/>
        </p:nvSpPr>
        <p:spPr>
          <a:xfrm>
            <a:off x="6750723" y="3962400"/>
            <a:ext cx="1459827" cy="131445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9673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xit" presetSubtype="0" fill="hold" grpId="1" nodeType="with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rotWithShape="1">
          <a:blip r:embed="rId3"/>
          <a:srcRect r="40176" b="14063"/>
          <a:stretch/>
        </p:blipFill>
        <p:spPr>
          <a:xfrm>
            <a:off x="0" y="0"/>
            <a:ext cx="7277100" cy="5877272"/>
          </a:xfrm>
          <a:prstGeom prst="rect">
            <a:avLst/>
          </a:prstGeom>
        </p:spPr>
      </p:pic>
      <p:pic>
        <p:nvPicPr>
          <p:cNvPr id="10" name="Picture 9"/>
          <p:cNvPicPr>
            <a:picLocks noChangeAspect="1"/>
          </p:cNvPicPr>
          <p:nvPr/>
        </p:nvPicPr>
        <p:blipFill rotWithShape="1">
          <a:blip r:embed="rId3"/>
          <a:srcRect l="59824" r="7101" b="14063"/>
          <a:stretch/>
        </p:blipFill>
        <p:spPr>
          <a:xfrm>
            <a:off x="5120708" y="980728"/>
            <a:ext cx="4023292" cy="5877272"/>
          </a:xfrm>
          <a:prstGeom prst="rect">
            <a:avLst/>
          </a:prstGeom>
          <a:ln>
            <a:solidFill>
              <a:schemeClr val="bg1"/>
            </a:solidFill>
          </a:ln>
        </p:spPr>
      </p:pic>
      <p:pic>
        <p:nvPicPr>
          <p:cNvPr id="2" name="Picture 1"/>
          <p:cNvPicPr>
            <a:picLocks noChangeAspect="1"/>
          </p:cNvPicPr>
          <p:nvPr/>
        </p:nvPicPr>
        <p:blipFill>
          <a:blip r:embed="rId4"/>
          <a:stretch>
            <a:fillRect/>
          </a:stretch>
        </p:blipFill>
        <p:spPr>
          <a:xfrm>
            <a:off x="5133975" y="980729"/>
            <a:ext cx="4025529" cy="5877272"/>
          </a:xfrm>
          <a:prstGeom prst="rect">
            <a:avLst/>
          </a:prstGeom>
          <a:ln>
            <a:solidFill>
              <a:schemeClr val="bg1"/>
            </a:solidFill>
          </a:ln>
        </p:spPr>
      </p:pic>
      <p:sp>
        <p:nvSpPr>
          <p:cNvPr id="3" name="Rectangle 2"/>
          <p:cNvSpPr/>
          <p:nvPr/>
        </p:nvSpPr>
        <p:spPr>
          <a:xfrm>
            <a:off x="1676400" y="394931"/>
            <a:ext cx="1314450" cy="4953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809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5133975" y="980729"/>
            <a:ext cx="4025529" cy="5877272"/>
          </a:xfrm>
          <a:prstGeom prst="rect">
            <a:avLst/>
          </a:prstGeom>
          <a:ln>
            <a:solidFill>
              <a:schemeClr val="bg1"/>
            </a:solidFill>
          </a:ln>
        </p:spPr>
      </p:pic>
      <p:pic>
        <p:nvPicPr>
          <p:cNvPr id="4" name="Picture 3"/>
          <p:cNvPicPr>
            <a:picLocks noChangeAspect="1"/>
          </p:cNvPicPr>
          <p:nvPr/>
        </p:nvPicPr>
        <p:blipFill>
          <a:blip r:embed="rId4"/>
          <a:stretch>
            <a:fillRect/>
          </a:stretch>
        </p:blipFill>
        <p:spPr>
          <a:xfrm>
            <a:off x="154980" y="128546"/>
            <a:ext cx="7120740" cy="6318746"/>
          </a:xfrm>
          <a:prstGeom prst="rect">
            <a:avLst/>
          </a:prstGeom>
        </p:spPr>
      </p:pic>
      <p:sp>
        <p:nvSpPr>
          <p:cNvPr id="6" name="Rectangle 5"/>
          <p:cNvSpPr/>
          <p:nvPr/>
        </p:nvSpPr>
        <p:spPr>
          <a:xfrm>
            <a:off x="371959" y="980729"/>
            <a:ext cx="1565329" cy="1468003"/>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755396" y="2775949"/>
            <a:ext cx="1565329" cy="1468003"/>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1476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3"/>
          <a:srcRect l="15191" t="6528" r="40176" b="33547"/>
          <a:stretch/>
        </p:blipFill>
        <p:spPr>
          <a:xfrm>
            <a:off x="96" y="0"/>
            <a:ext cx="9143903" cy="6902246"/>
          </a:xfrm>
          <a:prstGeom prst="rect">
            <a:avLst/>
          </a:prstGeom>
        </p:spPr>
      </p:pic>
      <p:pic>
        <p:nvPicPr>
          <p:cNvPr id="3" name="Picture 2"/>
          <p:cNvPicPr>
            <a:picLocks noChangeAspect="1"/>
          </p:cNvPicPr>
          <p:nvPr/>
        </p:nvPicPr>
        <p:blipFill rotWithShape="1">
          <a:blip r:embed="rId4"/>
          <a:srcRect l="25395" t="7622" b="22648"/>
          <a:stretch/>
        </p:blipFill>
        <p:spPr>
          <a:xfrm>
            <a:off x="0" y="0"/>
            <a:ext cx="9144002" cy="6902245"/>
          </a:xfrm>
          <a:prstGeom prst="rect">
            <a:avLst/>
          </a:prstGeom>
        </p:spPr>
      </p:pic>
      <p:sp>
        <p:nvSpPr>
          <p:cNvPr id="8" name="Rectangle 7"/>
          <p:cNvSpPr/>
          <p:nvPr/>
        </p:nvSpPr>
        <p:spPr>
          <a:xfrm>
            <a:off x="2563221" y="2732201"/>
            <a:ext cx="855406" cy="825909"/>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3166452" y="5362414"/>
            <a:ext cx="2397440" cy="781912"/>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7776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3"/>
          <a:srcRect l="25395" t="7622" b="71867"/>
          <a:stretch/>
        </p:blipFill>
        <p:spPr>
          <a:xfrm>
            <a:off x="0" y="1"/>
            <a:ext cx="9144002" cy="2030278"/>
          </a:xfrm>
          <a:prstGeom prst="rect">
            <a:avLst/>
          </a:prstGeom>
        </p:spPr>
      </p:pic>
      <p:pic>
        <p:nvPicPr>
          <p:cNvPr id="9" name="Picture 8"/>
          <p:cNvPicPr>
            <a:picLocks noChangeAspect="1"/>
          </p:cNvPicPr>
          <p:nvPr/>
        </p:nvPicPr>
        <p:blipFill rotWithShape="1">
          <a:blip r:embed="rId4"/>
          <a:srcRect l="25486" t="15141" r="1" b="23430"/>
          <a:stretch/>
        </p:blipFill>
        <p:spPr>
          <a:xfrm>
            <a:off x="0" y="759430"/>
            <a:ext cx="9148313" cy="611793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79453" y="5273968"/>
            <a:ext cx="3032969" cy="1611469"/>
          </a:xfrm>
          <a:prstGeom prst="rect">
            <a:avLst/>
          </a:prstGeom>
        </p:spPr>
      </p:pic>
      <p:pic>
        <p:nvPicPr>
          <p:cNvPr id="13" name="Picture 12"/>
          <p:cNvPicPr>
            <a:picLocks noChangeAspect="1"/>
          </p:cNvPicPr>
          <p:nvPr/>
        </p:nvPicPr>
        <p:blipFill>
          <a:blip r:embed="rId6"/>
          <a:stretch>
            <a:fillRect/>
          </a:stretch>
        </p:blipFill>
        <p:spPr>
          <a:xfrm>
            <a:off x="5120708" y="980728"/>
            <a:ext cx="4038796" cy="5896642"/>
          </a:xfrm>
          <a:prstGeom prst="rect">
            <a:avLst/>
          </a:prstGeom>
          <a:ln>
            <a:solidFill>
              <a:schemeClr val="bg1"/>
            </a:solidFill>
          </a:ln>
        </p:spPr>
      </p:pic>
    </p:spTree>
    <p:extLst>
      <p:ext uri="{BB962C8B-B14F-4D97-AF65-F5344CB8AC3E}">
        <p14:creationId xmlns:p14="http://schemas.microsoft.com/office/powerpoint/2010/main" val="173592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3"/>
          <a:srcRect l="25395" t="7622" b="71867"/>
          <a:stretch/>
        </p:blipFill>
        <p:spPr>
          <a:xfrm>
            <a:off x="0" y="1"/>
            <a:ext cx="9144002" cy="2030278"/>
          </a:xfrm>
          <a:prstGeom prst="rect">
            <a:avLst/>
          </a:prstGeom>
        </p:spPr>
      </p:pic>
      <p:pic>
        <p:nvPicPr>
          <p:cNvPr id="9" name="Picture 8"/>
          <p:cNvPicPr>
            <a:picLocks noChangeAspect="1"/>
          </p:cNvPicPr>
          <p:nvPr/>
        </p:nvPicPr>
        <p:blipFill rotWithShape="1">
          <a:blip r:embed="rId4"/>
          <a:srcRect l="25486" t="15141" r="1" b="23430"/>
          <a:stretch/>
        </p:blipFill>
        <p:spPr>
          <a:xfrm>
            <a:off x="0" y="759430"/>
            <a:ext cx="9148313" cy="611793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79453" y="5273968"/>
            <a:ext cx="3032969" cy="1611469"/>
          </a:xfrm>
          <a:prstGeom prst="rect">
            <a:avLst/>
          </a:prstGeom>
        </p:spPr>
      </p:pic>
      <p:pic>
        <p:nvPicPr>
          <p:cNvPr id="2" name="Picture 1"/>
          <p:cNvPicPr>
            <a:picLocks noChangeAspect="1"/>
          </p:cNvPicPr>
          <p:nvPr/>
        </p:nvPicPr>
        <p:blipFill rotWithShape="1">
          <a:blip r:embed="rId6"/>
          <a:srcRect l="56428" t="27720" r="4939" b="34638"/>
          <a:stretch/>
        </p:blipFill>
        <p:spPr>
          <a:xfrm>
            <a:off x="4215539" y="2244207"/>
            <a:ext cx="4494505" cy="3536660"/>
          </a:xfrm>
          <a:prstGeom prst="rect">
            <a:avLst/>
          </a:prstGeom>
          <a:ln w="38100">
            <a:solidFill>
              <a:schemeClr val="bg1"/>
            </a:solidFill>
          </a:ln>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007636">
            <a:off x="6205321" y="5294556"/>
            <a:ext cx="3025681" cy="1646807"/>
          </a:xfrm>
          <a:prstGeom prst="rect">
            <a:avLst/>
          </a:prstGeom>
        </p:spPr>
      </p:pic>
      <p:sp>
        <p:nvSpPr>
          <p:cNvPr id="4" name="Rectangle 3"/>
          <p:cNvSpPr/>
          <p:nvPr/>
        </p:nvSpPr>
        <p:spPr>
          <a:xfrm>
            <a:off x="2030278" y="1828800"/>
            <a:ext cx="1658319" cy="960895"/>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027698" y="4600416"/>
            <a:ext cx="1658319" cy="960895"/>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8049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3"/>
          <a:srcRect l="25395" t="7622" b="71867"/>
          <a:stretch/>
        </p:blipFill>
        <p:spPr>
          <a:xfrm>
            <a:off x="0" y="1"/>
            <a:ext cx="9144002" cy="2030278"/>
          </a:xfrm>
          <a:prstGeom prst="rect">
            <a:avLst/>
          </a:prstGeom>
        </p:spPr>
      </p:pic>
      <p:pic>
        <p:nvPicPr>
          <p:cNvPr id="9" name="Picture 8"/>
          <p:cNvPicPr>
            <a:picLocks noChangeAspect="1"/>
          </p:cNvPicPr>
          <p:nvPr/>
        </p:nvPicPr>
        <p:blipFill rotWithShape="1">
          <a:blip r:embed="rId4"/>
          <a:srcRect l="25486" t="15141" r="1" b="23430"/>
          <a:stretch/>
        </p:blipFill>
        <p:spPr>
          <a:xfrm>
            <a:off x="0" y="759430"/>
            <a:ext cx="9148313" cy="6117939"/>
          </a:xfrm>
          <a:prstGeom prst="rect">
            <a:avLst/>
          </a:prstGeom>
        </p:spPr>
      </p:pic>
      <p:pic>
        <p:nvPicPr>
          <p:cNvPr id="15" name="Picture 14"/>
          <p:cNvPicPr>
            <a:picLocks noChangeAspect="1"/>
          </p:cNvPicPr>
          <p:nvPr/>
        </p:nvPicPr>
        <p:blipFill rotWithShape="1">
          <a:blip r:embed="rId5"/>
          <a:srcRect l="45324" t="27545" r="17915" b="30894"/>
          <a:stretch/>
        </p:blipFill>
        <p:spPr>
          <a:xfrm>
            <a:off x="4215540" y="2252073"/>
            <a:ext cx="4510006" cy="4117729"/>
          </a:xfrm>
          <a:prstGeom prst="rect">
            <a:avLst/>
          </a:prstGeom>
          <a:ln w="38100">
            <a:solidFill>
              <a:schemeClr val="bg1"/>
            </a:solidFill>
          </a:ln>
        </p:spPr>
      </p:pic>
      <p:cxnSp>
        <p:nvCxnSpPr>
          <p:cNvPr id="7" name="Straight Connector 6"/>
          <p:cNvCxnSpPr/>
          <p:nvPr/>
        </p:nvCxnSpPr>
        <p:spPr>
          <a:xfrm>
            <a:off x="4211227" y="5233264"/>
            <a:ext cx="0" cy="932474"/>
          </a:xfrm>
          <a:prstGeom prst="line">
            <a:avLst/>
          </a:prstGeom>
          <a:ln w="76200">
            <a:solidFill>
              <a:srgbClr val="282828"/>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17726" y="5233264"/>
            <a:ext cx="2572719" cy="932474"/>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79453" y="5273968"/>
            <a:ext cx="3032969" cy="1611469"/>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007636">
            <a:off x="6205321" y="5294556"/>
            <a:ext cx="3025681" cy="1646807"/>
          </a:xfrm>
          <a:prstGeom prst="rect">
            <a:avLst/>
          </a:prstGeom>
        </p:spPr>
      </p:pic>
      <p:sp>
        <p:nvSpPr>
          <p:cNvPr id="10" name="Rectangle 9"/>
          <p:cNvSpPr/>
          <p:nvPr/>
        </p:nvSpPr>
        <p:spPr>
          <a:xfrm>
            <a:off x="1332854" y="3980489"/>
            <a:ext cx="2572719" cy="932474"/>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rotWithShape="1">
          <a:blip r:embed="rId5"/>
          <a:srcRect l="45324" t="27545" r="17915" b="49978"/>
          <a:stretch/>
        </p:blipFill>
        <p:spPr>
          <a:xfrm>
            <a:off x="4211227" y="2252073"/>
            <a:ext cx="4510006" cy="2226938"/>
          </a:xfrm>
          <a:prstGeom prst="rect">
            <a:avLst/>
          </a:prstGeom>
          <a:ln w="38100">
            <a:solidFill>
              <a:schemeClr val="bg1"/>
            </a:solidFill>
          </a:ln>
        </p:spPr>
      </p:pic>
    </p:spTree>
    <p:extLst>
      <p:ext uri="{BB962C8B-B14F-4D97-AF65-F5344CB8AC3E}">
        <p14:creationId xmlns:p14="http://schemas.microsoft.com/office/powerpoint/2010/main" val="319278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animBg="1"/>
      <p:bldP spid="10"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3"/>
          <a:srcRect l="25395" t="7622" b="71867"/>
          <a:stretch/>
        </p:blipFill>
        <p:spPr>
          <a:xfrm>
            <a:off x="0" y="1"/>
            <a:ext cx="9144002" cy="2030278"/>
          </a:xfrm>
          <a:prstGeom prst="rect">
            <a:avLst/>
          </a:prstGeom>
        </p:spPr>
      </p:pic>
      <p:pic>
        <p:nvPicPr>
          <p:cNvPr id="9" name="Picture 8"/>
          <p:cNvPicPr>
            <a:picLocks noChangeAspect="1"/>
          </p:cNvPicPr>
          <p:nvPr/>
        </p:nvPicPr>
        <p:blipFill rotWithShape="1">
          <a:blip r:embed="rId4"/>
          <a:srcRect l="25486" t="15141" r="1" b="23430"/>
          <a:stretch/>
        </p:blipFill>
        <p:spPr>
          <a:xfrm>
            <a:off x="0" y="759430"/>
            <a:ext cx="9148313" cy="6117939"/>
          </a:xfrm>
          <a:prstGeom prst="rect">
            <a:avLst/>
          </a:prstGeom>
        </p:spPr>
      </p:pic>
      <p:sp>
        <p:nvSpPr>
          <p:cNvPr id="10" name="Rectangle 9"/>
          <p:cNvSpPr/>
          <p:nvPr/>
        </p:nvSpPr>
        <p:spPr>
          <a:xfrm>
            <a:off x="1332854" y="1097810"/>
            <a:ext cx="2572719" cy="2962745"/>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rotWithShape="1">
          <a:blip r:embed="rId5"/>
          <a:srcRect l="20411" t="25307" r="43129" b="33877"/>
          <a:stretch/>
        </p:blipFill>
        <p:spPr>
          <a:xfrm>
            <a:off x="4219998" y="2253344"/>
            <a:ext cx="4499459" cy="4116458"/>
          </a:xfrm>
          <a:prstGeom prst="rect">
            <a:avLst/>
          </a:prstGeom>
          <a:ln w="38100">
            <a:solidFill>
              <a:schemeClr val="bg1"/>
            </a:solidFill>
          </a:ln>
        </p:spPr>
      </p:pic>
      <p:pic>
        <p:nvPicPr>
          <p:cNvPr id="19" name="Picture 18"/>
          <p:cNvPicPr>
            <a:picLocks noChangeAspect="1"/>
          </p:cNvPicPr>
          <p:nvPr/>
        </p:nvPicPr>
        <p:blipFill rotWithShape="1">
          <a:blip r:embed="rId6"/>
          <a:srcRect l="37199" t="22405" r="36572" b="10858"/>
          <a:stretch/>
        </p:blipFill>
        <p:spPr>
          <a:xfrm rot="600000">
            <a:off x="5854777" y="1214849"/>
            <a:ext cx="3412671" cy="4881966"/>
          </a:xfrm>
          <a:prstGeom prst="rect">
            <a:avLst/>
          </a:prstGeom>
        </p:spPr>
      </p:pic>
    </p:spTree>
    <p:extLst>
      <p:ext uri="{BB962C8B-B14F-4D97-AF65-F5344CB8AC3E}">
        <p14:creationId xmlns:p14="http://schemas.microsoft.com/office/powerpoint/2010/main" val="86666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5877272"/>
            <a:ext cx="8678003" cy="98072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pc="-50" dirty="0">
                <a:solidFill>
                  <a:srgbClr val="595959"/>
                </a:solidFill>
                <a:latin typeface="+mn-lt"/>
              </a:rPr>
              <a:t>Stage 2: Extending Your Model</a:t>
            </a:r>
            <a:endParaRPr lang="en-US" spc="-50" dirty="0">
              <a:solidFill>
                <a:srgbClr val="595959"/>
              </a:solidFill>
              <a:latin typeface="+mn-lt"/>
            </a:endParaRPr>
          </a:p>
        </p:txBody>
      </p:sp>
      <p:sp>
        <p:nvSpPr>
          <p:cNvPr id="5" name="Rectangle 4"/>
          <p:cNvSpPr/>
          <p:nvPr/>
        </p:nvSpPr>
        <p:spPr>
          <a:xfrm>
            <a:off x="8043620" y="5842861"/>
            <a:ext cx="1100380" cy="1015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3"/>
          <a:srcRect l="9966" t="24099" r="12602" b="13839"/>
          <a:stretch/>
        </p:blipFill>
        <p:spPr>
          <a:xfrm>
            <a:off x="153599" y="3160427"/>
            <a:ext cx="5952733" cy="2682434"/>
          </a:xfrm>
          <a:prstGeom prst="rect">
            <a:avLst/>
          </a:prstGeom>
          <a:ln w="57150">
            <a:solidFill>
              <a:srgbClr val="C00000"/>
            </a:solidFill>
          </a:ln>
        </p:spPr>
      </p:pic>
      <p:pic>
        <p:nvPicPr>
          <p:cNvPr id="7" name="Picture 6"/>
          <p:cNvPicPr>
            <a:picLocks noChangeAspect="1"/>
          </p:cNvPicPr>
          <p:nvPr/>
        </p:nvPicPr>
        <p:blipFill rotWithShape="1">
          <a:blip r:embed="rId4"/>
          <a:srcRect l="37199" t="22405" r="36572" b="10858"/>
          <a:stretch/>
        </p:blipFill>
        <p:spPr>
          <a:xfrm rot="600000">
            <a:off x="5854777" y="1214849"/>
            <a:ext cx="3412671" cy="4881966"/>
          </a:xfrm>
          <a:prstGeom prst="rect">
            <a:avLst/>
          </a:prstGeom>
          <a:ln>
            <a:solidFill>
              <a:schemeClr val="bg1">
                <a:lumMod val="50000"/>
              </a:schemeClr>
            </a:solidFill>
          </a:ln>
        </p:spPr>
      </p:pic>
      <p:pic>
        <p:nvPicPr>
          <p:cNvPr id="3" name="Picture 2"/>
          <p:cNvPicPr>
            <a:picLocks noChangeAspect="1"/>
          </p:cNvPicPr>
          <p:nvPr/>
        </p:nvPicPr>
        <p:blipFill rotWithShape="1">
          <a:blip r:embed="rId5"/>
          <a:srcRect l="37199" t="22991" r="36572" b="11493"/>
          <a:stretch/>
        </p:blipFill>
        <p:spPr>
          <a:xfrm rot="-300000">
            <a:off x="5368641" y="408723"/>
            <a:ext cx="3412671" cy="4792574"/>
          </a:xfrm>
          <a:prstGeom prst="rect">
            <a:avLst/>
          </a:prstGeom>
          <a:ln>
            <a:solidFill>
              <a:schemeClr val="bg1">
                <a:lumMod val="50000"/>
              </a:schemeClr>
            </a:solidFill>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38765" y="1497032"/>
            <a:ext cx="3048907" cy="1646807"/>
          </a:xfrm>
          <a:prstGeom prst="rect">
            <a:avLst/>
          </a:prstGeom>
        </p:spPr>
      </p:pic>
    </p:spTree>
    <p:extLst>
      <p:ext uri="{BB962C8B-B14F-4D97-AF65-F5344CB8AC3E}">
        <p14:creationId xmlns:p14="http://schemas.microsoft.com/office/powerpoint/2010/main" val="130356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15250" y="5734050"/>
            <a:ext cx="1444767" cy="1123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4780" r="18156" b="28186"/>
          <a:stretch/>
        </p:blipFill>
        <p:spPr>
          <a:xfrm>
            <a:off x="4847771" y="0"/>
            <a:ext cx="4312246" cy="685800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251"/>
          <a:stretch/>
        </p:blipFill>
        <p:spPr>
          <a:xfrm>
            <a:off x="0" y="27384"/>
            <a:ext cx="4571999" cy="6858000"/>
          </a:xfrm>
          <a:prstGeom prst="rect">
            <a:avLst/>
          </a:prstGeom>
        </p:spPr>
      </p:pic>
      <p:sp>
        <p:nvSpPr>
          <p:cNvPr id="6" name="Rectangle 5"/>
          <p:cNvSpPr/>
          <p:nvPr/>
        </p:nvSpPr>
        <p:spPr>
          <a:xfrm>
            <a:off x="3851920" y="0"/>
            <a:ext cx="864096" cy="6858000"/>
          </a:xfrm>
          <a:prstGeom prst="rect">
            <a:avLst/>
          </a:prstGeom>
          <a:gradFill>
            <a:gsLst>
              <a:gs pos="0">
                <a:schemeClr val="bg1">
                  <a:alpha val="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flipH="1">
            <a:off x="4850016" y="0"/>
            <a:ext cx="720080" cy="6885384"/>
          </a:xfrm>
          <a:prstGeom prst="rect">
            <a:avLst/>
          </a:prstGeom>
          <a:gradFill>
            <a:gsLst>
              <a:gs pos="0">
                <a:schemeClr val="bg1">
                  <a:alpha val="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4"/>
          <p:cNvSpPr txBox="1">
            <a:spLocks noChangeArrowheads="1"/>
          </p:cNvSpPr>
          <p:nvPr/>
        </p:nvSpPr>
        <p:spPr>
          <a:xfrm>
            <a:off x="9543" y="-3612"/>
            <a:ext cx="4571999" cy="79402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spc="-50" dirty="0">
                <a:solidFill>
                  <a:srgbClr val="595959"/>
                </a:solidFill>
                <a:latin typeface="+mn-lt"/>
              </a:rPr>
              <a:t>Thinking about thinking</a:t>
            </a:r>
          </a:p>
        </p:txBody>
      </p:sp>
      <p:sp>
        <p:nvSpPr>
          <p:cNvPr id="8" name="Rectangle 4"/>
          <p:cNvSpPr txBox="1">
            <a:spLocks noChangeArrowheads="1"/>
          </p:cNvSpPr>
          <p:nvPr/>
        </p:nvSpPr>
        <p:spPr>
          <a:xfrm>
            <a:off x="4717895" y="-11361"/>
            <a:ext cx="4426106" cy="79402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spc="-50" dirty="0">
                <a:solidFill>
                  <a:schemeClr val="bg1"/>
                </a:solidFill>
                <a:latin typeface="+mn-lt"/>
              </a:rPr>
              <a:t>Learning to learn</a:t>
            </a:r>
          </a:p>
        </p:txBody>
      </p:sp>
    </p:spTree>
    <p:extLst>
      <p:ext uri="{BB962C8B-B14F-4D97-AF65-F5344CB8AC3E}">
        <p14:creationId xmlns:p14="http://schemas.microsoft.com/office/powerpoint/2010/main" val="22642092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2519" r="12519"/>
          <a:stretch/>
        </p:blipFill>
        <p:spPr>
          <a:xfrm>
            <a:off x="0" y="-19050"/>
            <a:ext cx="9144000" cy="6858000"/>
          </a:xfrm>
          <a:prstGeom prst="rect">
            <a:avLst/>
          </a:prstGeom>
        </p:spPr>
      </p:pic>
    </p:spTree>
    <p:extLst>
      <p:ext uri="{BB962C8B-B14F-4D97-AF65-F5344CB8AC3E}">
        <p14:creationId xmlns:p14="http://schemas.microsoft.com/office/powerpoint/2010/main" val="16338451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15250" y="5734050"/>
            <a:ext cx="1444767" cy="1123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2" descr="Description: wordle 2.png"/>
          <p:cNvPicPr>
            <a:picLocks noChangeAspect="1" noChangeArrowheads="1"/>
          </p:cNvPicPr>
          <p:nvPr/>
        </p:nvPicPr>
        <p:blipFill rotWithShape="1">
          <a:blip r:embed="rId3">
            <a:extLst>
              <a:ext uri="{28A0092B-C50C-407E-A947-70E740481C1C}">
                <a14:useLocalDpi xmlns:a14="http://schemas.microsoft.com/office/drawing/2010/main" val="0"/>
              </a:ext>
            </a:extLst>
          </a:blip>
          <a:srcRect l="30445"/>
          <a:stretch/>
        </p:blipFill>
        <p:spPr bwMode="auto">
          <a:xfrm>
            <a:off x="4876800" y="2242265"/>
            <a:ext cx="4267200" cy="115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251"/>
          <a:stretch/>
        </p:blipFill>
        <p:spPr>
          <a:xfrm>
            <a:off x="0" y="27384"/>
            <a:ext cx="4571999" cy="6858000"/>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32147" t="34125" r="36348"/>
          <a:stretch/>
        </p:blipFill>
        <p:spPr>
          <a:xfrm>
            <a:off x="4860783" y="-14050"/>
            <a:ext cx="1157991" cy="2421331"/>
          </a:xfrm>
          <a:prstGeom prst="rect">
            <a:avLst/>
          </a:prstGeom>
        </p:spPr>
      </p:pic>
      <p:sp>
        <p:nvSpPr>
          <p:cNvPr id="6" name="Rectangle 5"/>
          <p:cNvSpPr/>
          <p:nvPr/>
        </p:nvSpPr>
        <p:spPr>
          <a:xfrm>
            <a:off x="3851920" y="0"/>
            <a:ext cx="864096" cy="6858000"/>
          </a:xfrm>
          <a:prstGeom prst="rect">
            <a:avLst/>
          </a:prstGeom>
          <a:gradFill>
            <a:gsLst>
              <a:gs pos="0">
                <a:schemeClr val="bg1">
                  <a:alpha val="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flipH="1">
            <a:off x="4850016" y="0"/>
            <a:ext cx="720080" cy="6885384"/>
          </a:xfrm>
          <a:prstGeom prst="rect">
            <a:avLst/>
          </a:prstGeom>
          <a:gradFill>
            <a:gsLst>
              <a:gs pos="0">
                <a:schemeClr val="bg1">
                  <a:alpha val="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4"/>
          <p:cNvSpPr txBox="1">
            <a:spLocks noChangeArrowheads="1"/>
          </p:cNvSpPr>
          <p:nvPr/>
        </p:nvSpPr>
        <p:spPr>
          <a:xfrm>
            <a:off x="9543" y="-3612"/>
            <a:ext cx="4571999" cy="79402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spc="-50" dirty="0">
                <a:solidFill>
                  <a:srgbClr val="595959"/>
                </a:solidFill>
                <a:latin typeface="+mn-lt"/>
              </a:rPr>
              <a:t>Thinking about thinking</a:t>
            </a:r>
          </a:p>
        </p:txBody>
      </p:sp>
      <p:sp>
        <p:nvSpPr>
          <p:cNvPr id="11" name="TextBox 10"/>
          <p:cNvSpPr txBox="1"/>
          <p:nvPr/>
        </p:nvSpPr>
        <p:spPr>
          <a:xfrm>
            <a:off x="5038732" y="58026"/>
            <a:ext cx="4121285" cy="1887696"/>
          </a:xfrm>
          <a:prstGeom prst="rect">
            <a:avLst/>
          </a:prstGeom>
          <a:noFill/>
        </p:spPr>
        <p:txBody>
          <a:bodyPr wrap="square" rtlCol="0">
            <a:spAutoFit/>
          </a:bodyPr>
          <a:lstStyle/>
          <a:p>
            <a:pPr algn="r">
              <a:lnSpc>
                <a:spcPts val="7000"/>
              </a:lnSpc>
            </a:pPr>
            <a:r>
              <a:rPr lang="en-GB" sz="6600" b="1" dirty="0">
                <a:solidFill>
                  <a:schemeClr val="tx1">
                    <a:lumMod val="65000"/>
                    <a:lumOff val="35000"/>
                  </a:schemeClr>
                </a:solidFill>
              </a:rPr>
              <a:t>Points to Ponder</a:t>
            </a:r>
          </a:p>
        </p:txBody>
      </p:sp>
      <p:sp>
        <p:nvSpPr>
          <p:cNvPr id="2" name="Rectangle 1"/>
          <p:cNvSpPr/>
          <p:nvPr/>
        </p:nvSpPr>
        <p:spPr>
          <a:xfrm>
            <a:off x="5251315" y="3656902"/>
            <a:ext cx="3896179" cy="2308324"/>
          </a:xfrm>
          <a:prstGeom prst="rect">
            <a:avLst/>
          </a:prstGeom>
        </p:spPr>
        <p:txBody>
          <a:bodyPr wrap="square">
            <a:spAutoFit/>
          </a:bodyPr>
          <a:lstStyle/>
          <a:p>
            <a:pPr algn="r">
              <a:defRPr/>
            </a:pPr>
            <a:r>
              <a:rPr lang="en-US" sz="3600" dirty="0">
                <a:solidFill>
                  <a:schemeClr val="tx1">
                    <a:lumMod val="65000"/>
                    <a:lumOff val="35000"/>
                  </a:schemeClr>
                </a:solidFill>
              </a:rPr>
              <a:t>To what extent is there generic educational value in model building?</a:t>
            </a:r>
            <a:endParaRPr lang="en-GB" sz="3600" dirty="0">
              <a:solidFill>
                <a:schemeClr val="tx1">
                  <a:lumMod val="65000"/>
                  <a:lumOff val="35000"/>
                </a:schemeClr>
              </a:solidFill>
            </a:endParaRPr>
          </a:p>
        </p:txBody>
      </p:sp>
    </p:spTree>
    <p:extLst>
      <p:ext uri="{BB962C8B-B14F-4D97-AF65-F5344CB8AC3E}">
        <p14:creationId xmlns:p14="http://schemas.microsoft.com/office/powerpoint/2010/main" val="35500698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81627" y="5935851"/>
            <a:ext cx="1162373" cy="9221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161" y="3328262"/>
            <a:ext cx="4485209" cy="3363906"/>
          </a:xfrm>
          <a:prstGeom prst="rect">
            <a:avLst/>
          </a:prstGeom>
        </p:spPr>
      </p:pic>
      <p:pic>
        <p:nvPicPr>
          <p:cNvPr id="3" name="Picture 2"/>
          <p:cNvPicPr>
            <a:picLocks noChangeAspect="1"/>
          </p:cNvPicPr>
          <p:nvPr/>
        </p:nvPicPr>
        <p:blipFill rotWithShape="1">
          <a:blip r:embed="rId4"/>
          <a:srcRect l="10468" t="19015" r="42721" b="34163"/>
          <a:stretch/>
        </p:blipFill>
        <p:spPr>
          <a:xfrm>
            <a:off x="2481862" y="1100369"/>
            <a:ext cx="6485713" cy="3647349"/>
          </a:xfrm>
          <a:prstGeom prst="rect">
            <a:avLst/>
          </a:prstGeom>
          <a:ln>
            <a:solidFill>
              <a:schemeClr val="bg1"/>
            </a:solidFill>
          </a:ln>
        </p:spPr>
      </p:pic>
      <p:sp>
        <p:nvSpPr>
          <p:cNvPr id="6" name="TextBox 5"/>
          <p:cNvSpPr txBox="1"/>
          <p:nvPr/>
        </p:nvSpPr>
        <p:spPr>
          <a:xfrm>
            <a:off x="5603119" y="-4"/>
            <a:ext cx="3541867" cy="950581"/>
          </a:xfrm>
          <a:prstGeom prst="rect">
            <a:avLst/>
          </a:prstGeom>
          <a:noFill/>
        </p:spPr>
        <p:txBody>
          <a:bodyPr wrap="none" rtlCol="0">
            <a:spAutoFit/>
          </a:bodyPr>
          <a:lstStyle/>
          <a:p>
            <a:pPr algn="r">
              <a:lnSpc>
                <a:spcPts val="6600"/>
              </a:lnSpc>
            </a:pPr>
            <a:r>
              <a:rPr lang="en-GB" sz="6600" b="1" dirty="0">
                <a:solidFill>
                  <a:schemeClr val="tx1">
                    <a:lumMod val="50000"/>
                    <a:lumOff val="50000"/>
                  </a:schemeClr>
                </a:solidFill>
              </a:rPr>
              <a:t>Summary</a:t>
            </a:r>
          </a:p>
        </p:txBody>
      </p:sp>
      <p:sp>
        <p:nvSpPr>
          <p:cNvPr id="9" name="Rectangle 8"/>
          <p:cNvSpPr/>
          <p:nvPr/>
        </p:nvSpPr>
        <p:spPr>
          <a:xfrm>
            <a:off x="88034" y="2958930"/>
            <a:ext cx="2471318" cy="369332"/>
          </a:xfrm>
          <a:prstGeom prst="rect">
            <a:avLst/>
          </a:prstGeom>
        </p:spPr>
        <p:txBody>
          <a:bodyPr wrap="none">
            <a:spAutoFit/>
          </a:bodyPr>
          <a:lstStyle/>
          <a:p>
            <a:r>
              <a:rPr lang="en-GB" dirty="0">
                <a:hlinkClick r:id="rId5"/>
              </a:rPr>
              <a:t>youtu.be/Nu7Zcj8HGUk</a:t>
            </a:r>
            <a:r>
              <a:rPr lang="en-GB" dirty="0"/>
              <a:t> </a:t>
            </a:r>
          </a:p>
        </p:txBody>
      </p:sp>
    </p:spTree>
    <p:extLst>
      <p:ext uri="{BB962C8B-B14F-4D97-AF65-F5344CB8AC3E}">
        <p14:creationId xmlns:p14="http://schemas.microsoft.com/office/powerpoint/2010/main" val="36697372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81627" y="5935851"/>
            <a:ext cx="1162373" cy="9221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5603119" y="-4"/>
            <a:ext cx="3541867" cy="950581"/>
          </a:xfrm>
          <a:prstGeom prst="rect">
            <a:avLst/>
          </a:prstGeom>
          <a:noFill/>
        </p:spPr>
        <p:txBody>
          <a:bodyPr wrap="none" rtlCol="0">
            <a:spAutoFit/>
          </a:bodyPr>
          <a:lstStyle/>
          <a:p>
            <a:pPr algn="r">
              <a:lnSpc>
                <a:spcPts val="6600"/>
              </a:lnSpc>
            </a:pPr>
            <a:r>
              <a:rPr lang="en-GB" sz="6600" b="1" dirty="0">
                <a:solidFill>
                  <a:schemeClr val="tx1">
                    <a:lumMod val="50000"/>
                    <a:lumOff val="50000"/>
                  </a:schemeClr>
                </a:solidFill>
              </a:rPr>
              <a:t>Summary</a:t>
            </a:r>
          </a:p>
        </p:txBody>
      </p:sp>
      <p:sp>
        <p:nvSpPr>
          <p:cNvPr id="7" name="Title 1"/>
          <p:cNvSpPr txBox="1">
            <a:spLocks/>
          </p:cNvSpPr>
          <p:nvPr/>
        </p:nvSpPr>
        <p:spPr>
          <a:xfrm>
            <a:off x="19182" y="1009521"/>
            <a:ext cx="9031208" cy="850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a:solidFill>
                  <a:srgbClr val="C00000"/>
                </a:solidFill>
                <a:latin typeface="+mn-lt"/>
              </a:rPr>
              <a:t>Dynamic </a:t>
            </a:r>
            <a:r>
              <a:rPr lang="en-US" b="1" dirty="0" err="1">
                <a:solidFill>
                  <a:srgbClr val="C00000"/>
                </a:solidFill>
                <a:latin typeface="+mn-lt"/>
              </a:rPr>
              <a:t>decentralised</a:t>
            </a:r>
            <a:r>
              <a:rPr lang="en-US" b="1" dirty="0">
                <a:solidFill>
                  <a:srgbClr val="C00000"/>
                </a:solidFill>
                <a:latin typeface="+mn-lt"/>
              </a:rPr>
              <a:t> systems are</a:t>
            </a:r>
          </a:p>
        </p:txBody>
      </p:sp>
      <p:sp>
        <p:nvSpPr>
          <p:cNvPr id="10" name="Title 1"/>
          <p:cNvSpPr txBox="1">
            <a:spLocks/>
          </p:cNvSpPr>
          <p:nvPr/>
        </p:nvSpPr>
        <p:spPr>
          <a:xfrm>
            <a:off x="-19182" y="4114801"/>
            <a:ext cx="9031208" cy="15631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en-US" b="1" dirty="0">
              <a:solidFill>
                <a:srgbClr val="C00000"/>
              </a:solidFill>
              <a:latin typeface="+mn-lt"/>
            </a:endParaRPr>
          </a:p>
        </p:txBody>
      </p:sp>
      <p:sp>
        <p:nvSpPr>
          <p:cNvPr id="9" name="Title 1"/>
          <p:cNvSpPr txBox="1">
            <a:spLocks/>
          </p:cNvSpPr>
          <p:nvPr/>
        </p:nvSpPr>
        <p:spPr>
          <a:xfrm>
            <a:off x="-19182" y="2006806"/>
            <a:ext cx="9031208" cy="9406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a:solidFill>
                  <a:srgbClr val="C00000"/>
                </a:solidFill>
                <a:latin typeface="+mn-lt"/>
              </a:rPr>
              <a:t>everywhere!</a:t>
            </a:r>
          </a:p>
        </p:txBody>
      </p:sp>
    </p:spTree>
    <p:extLst>
      <p:ext uri="{BB962C8B-B14F-4D97-AF65-F5344CB8AC3E}">
        <p14:creationId xmlns:p14="http://schemas.microsoft.com/office/powerpoint/2010/main" val="22652894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81627" y="5935851"/>
            <a:ext cx="1162373" cy="9221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5603119" y="-4"/>
            <a:ext cx="3541867" cy="950581"/>
          </a:xfrm>
          <a:prstGeom prst="rect">
            <a:avLst/>
          </a:prstGeom>
          <a:noFill/>
        </p:spPr>
        <p:txBody>
          <a:bodyPr wrap="none" rtlCol="0">
            <a:spAutoFit/>
          </a:bodyPr>
          <a:lstStyle/>
          <a:p>
            <a:pPr algn="r">
              <a:lnSpc>
                <a:spcPts val="6600"/>
              </a:lnSpc>
            </a:pPr>
            <a:r>
              <a:rPr lang="en-GB" sz="6600" b="1" dirty="0">
                <a:solidFill>
                  <a:schemeClr val="tx1">
                    <a:lumMod val="50000"/>
                    <a:lumOff val="50000"/>
                  </a:schemeClr>
                </a:solidFill>
              </a:rPr>
              <a:t>Summary</a:t>
            </a:r>
          </a:p>
        </p:txBody>
      </p:sp>
      <p:sp>
        <p:nvSpPr>
          <p:cNvPr id="7" name="Title 1"/>
          <p:cNvSpPr txBox="1">
            <a:spLocks/>
          </p:cNvSpPr>
          <p:nvPr/>
        </p:nvSpPr>
        <p:spPr>
          <a:xfrm>
            <a:off x="19182" y="1009521"/>
            <a:ext cx="9031208" cy="850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a:solidFill>
                  <a:srgbClr val="C00000"/>
                </a:solidFill>
                <a:latin typeface="+mn-lt"/>
              </a:rPr>
              <a:t>Dynamic </a:t>
            </a:r>
            <a:r>
              <a:rPr lang="en-US" b="1" dirty="0" err="1">
                <a:solidFill>
                  <a:srgbClr val="C00000"/>
                </a:solidFill>
                <a:latin typeface="+mn-lt"/>
              </a:rPr>
              <a:t>decentralised</a:t>
            </a:r>
            <a:r>
              <a:rPr lang="en-US" b="1" dirty="0">
                <a:solidFill>
                  <a:srgbClr val="C00000"/>
                </a:solidFill>
                <a:latin typeface="+mn-lt"/>
              </a:rPr>
              <a:t> systems are</a:t>
            </a:r>
          </a:p>
        </p:txBody>
      </p:sp>
      <p:sp>
        <p:nvSpPr>
          <p:cNvPr id="8" name="Title 1"/>
          <p:cNvSpPr txBox="1">
            <a:spLocks/>
          </p:cNvSpPr>
          <p:nvPr/>
        </p:nvSpPr>
        <p:spPr>
          <a:xfrm>
            <a:off x="0" y="3094491"/>
            <a:ext cx="9031208" cy="98050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a:solidFill>
                  <a:srgbClr val="C00000"/>
                </a:solidFill>
                <a:latin typeface="+mn-lt"/>
              </a:rPr>
              <a:t>following simple rules …</a:t>
            </a:r>
          </a:p>
        </p:txBody>
      </p:sp>
      <p:sp>
        <p:nvSpPr>
          <p:cNvPr id="10" name="Title 1"/>
          <p:cNvSpPr txBox="1">
            <a:spLocks/>
          </p:cNvSpPr>
          <p:nvPr/>
        </p:nvSpPr>
        <p:spPr>
          <a:xfrm>
            <a:off x="-19182" y="4114801"/>
            <a:ext cx="9031208" cy="15631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en-US" b="1" dirty="0">
              <a:solidFill>
                <a:srgbClr val="C00000"/>
              </a:solidFill>
              <a:latin typeface="+mn-lt"/>
            </a:endParaRPr>
          </a:p>
        </p:txBody>
      </p:sp>
      <p:sp>
        <p:nvSpPr>
          <p:cNvPr id="11" name="Title 1"/>
          <p:cNvSpPr txBox="1">
            <a:spLocks/>
          </p:cNvSpPr>
          <p:nvPr/>
        </p:nvSpPr>
        <p:spPr>
          <a:xfrm>
            <a:off x="-19182" y="4222007"/>
            <a:ext cx="9031208" cy="94021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a:solidFill>
                  <a:srgbClr val="C00000"/>
                </a:solidFill>
                <a:latin typeface="+mn-lt"/>
              </a:rPr>
              <a:t>… from which </a:t>
            </a:r>
            <a:r>
              <a:rPr lang="en-US" b="1" dirty="0" err="1">
                <a:solidFill>
                  <a:srgbClr val="C00000"/>
                </a:solidFill>
                <a:latin typeface="+mn-lt"/>
              </a:rPr>
              <a:t>behaviour</a:t>
            </a:r>
            <a:r>
              <a:rPr lang="en-US" b="1" dirty="0">
                <a:solidFill>
                  <a:srgbClr val="C00000"/>
                </a:solidFill>
                <a:latin typeface="+mn-lt"/>
              </a:rPr>
              <a:t> emerges</a:t>
            </a:r>
          </a:p>
        </p:txBody>
      </p:sp>
      <p:sp>
        <p:nvSpPr>
          <p:cNvPr id="9" name="Title 1"/>
          <p:cNvSpPr txBox="1">
            <a:spLocks/>
          </p:cNvSpPr>
          <p:nvPr/>
        </p:nvSpPr>
        <p:spPr>
          <a:xfrm>
            <a:off x="-19182" y="2006806"/>
            <a:ext cx="9031208" cy="9406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a:solidFill>
                  <a:srgbClr val="C00000"/>
                </a:solidFill>
                <a:latin typeface="+mn-lt"/>
              </a:rPr>
              <a:t>many agents interacting</a:t>
            </a:r>
          </a:p>
        </p:txBody>
      </p:sp>
    </p:spTree>
    <p:extLst>
      <p:ext uri="{BB962C8B-B14F-4D97-AF65-F5344CB8AC3E}">
        <p14:creationId xmlns:p14="http://schemas.microsoft.com/office/powerpoint/2010/main" val="3882004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81627" y="5935851"/>
            <a:ext cx="1162373" cy="9221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5603119" y="-4"/>
            <a:ext cx="3541867" cy="950581"/>
          </a:xfrm>
          <a:prstGeom prst="rect">
            <a:avLst/>
          </a:prstGeom>
          <a:noFill/>
        </p:spPr>
        <p:txBody>
          <a:bodyPr wrap="none" rtlCol="0">
            <a:spAutoFit/>
          </a:bodyPr>
          <a:lstStyle/>
          <a:p>
            <a:pPr algn="r">
              <a:lnSpc>
                <a:spcPts val="6600"/>
              </a:lnSpc>
            </a:pPr>
            <a:r>
              <a:rPr lang="en-GB" sz="6600" b="1" dirty="0">
                <a:solidFill>
                  <a:schemeClr val="tx1">
                    <a:lumMod val="50000"/>
                    <a:lumOff val="50000"/>
                  </a:schemeClr>
                </a:solidFill>
              </a:rPr>
              <a:t>Summary</a:t>
            </a:r>
          </a:p>
        </p:txBody>
      </p:sp>
      <p:sp>
        <p:nvSpPr>
          <p:cNvPr id="7" name="Title 1"/>
          <p:cNvSpPr txBox="1">
            <a:spLocks/>
          </p:cNvSpPr>
          <p:nvPr/>
        </p:nvSpPr>
        <p:spPr>
          <a:xfrm>
            <a:off x="19182" y="1009521"/>
            <a:ext cx="9031208" cy="850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a:solidFill>
                  <a:srgbClr val="C00000"/>
                </a:solidFill>
                <a:latin typeface="+mn-lt"/>
              </a:rPr>
              <a:t>Dynamic </a:t>
            </a:r>
            <a:r>
              <a:rPr lang="en-US" b="1" dirty="0" err="1">
                <a:solidFill>
                  <a:srgbClr val="C00000"/>
                </a:solidFill>
                <a:latin typeface="+mn-lt"/>
              </a:rPr>
              <a:t>decentralised</a:t>
            </a:r>
            <a:r>
              <a:rPr lang="en-US" b="1" dirty="0">
                <a:solidFill>
                  <a:srgbClr val="C00000"/>
                </a:solidFill>
                <a:latin typeface="+mn-lt"/>
              </a:rPr>
              <a:t> systems are</a:t>
            </a:r>
          </a:p>
        </p:txBody>
      </p:sp>
      <p:sp>
        <p:nvSpPr>
          <p:cNvPr id="8" name="Title 1"/>
          <p:cNvSpPr txBox="1">
            <a:spLocks/>
          </p:cNvSpPr>
          <p:nvPr/>
        </p:nvSpPr>
        <p:spPr>
          <a:xfrm>
            <a:off x="0" y="3094491"/>
            <a:ext cx="9031208" cy="98050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a:solidFill>
                  <a:srgbClr val="C00000"/>
                </a:solidFill>
                <a:latin typeface="+mn-lt"/>
              </a:rPr>
              <a:t>motivational</a:t>
            </a:r>
          </a:p>
        </p:txBody>
      </p:sp>
      <p:sp>
        <p:nvSpPr>
          <p:cNvPr id="10" name="Title 1"/>
          <p:cNvSpPr txBox="1">
            <a:spLocks/>
          </p:cNvSpPr>
          <p:nvPr/>
        </p:nvSpPr>
        <p:spPr>
          <a:xfrm>
            <a:off x="-19182" y="4114801"/>
            <a:ext cx="9031208" cy="15631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en-US" b="1" dirty="0">
              <a:solidFill>
                <a:srgbClr val="C00000"/>
              </a:solidFill>
              <a:latin typeface="+mn-lt"/>
            </a:endParaRPr>
          </a:p>
        </p:txBody>
      </p:sp>
      <p:sp>
        <p:nvSpPr>
          <p:cNvPr id="11" name="Title 1"/>
          <p:cNvSpPr txBox="1">
            <a:spLocks/>
          </p:cNvSpPr>
          <p:nvPr/>
        </p:nvSpPr>
        <p:spPr>
          <a:xfrm>
            <a:off x="-19182" y="4222007"/>
            <a:ext cx="9031208" cy="94021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a:solidFill>
                  <a:srgbClr val="C00000"/>
                </a:solidFill>
                <a:latin typeface="+mn-lt"/>
              </a:rPr>
              <a:t>easy to model</a:t>
            </a:r>
          </a:p>
        </p:txBody>
      </p:sp>
      <p:sp>
        <p:nvSpPr>
          <p:cNvPr id="9" name="Title 1"/>
          <p:cNvSpPr txBox="1">
            <a:spLocks/>
          </p:cNvSpPr>
          <p:nvPr/>
        </p:nvSpPr>
        <p:spPr>
          <a:xfrm>
            <a:off x="-19182" y="2006806"/>
            <a:ext cx="9031208" cy="9406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a:solidFill>
                  <a:srgbClr val="C00000"/>
                </a:solidFill>
                <a:latin typeface="+mn-lt"/>
              </a:rPr>
              <a:t>unpredictable</a:t>
            </a:r>
          </a:p>
        </p:txBody>
      </p:sp>
    </p:spTree>
    <p:extLst>
      <p:ext uri="{BB962C8B-B14F-4D97-AF65-F5344CB8AC3E}">
        <p14:creationId xmlns:p14="http://schemas.microsoft.com/office/powerpoint/2010/main" val="12709647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81627" y="5935851"/>
            <a:ext cx="1162373" cy="9221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5603119" y="-4"/>
            <a:ext cx="3541867" cy="950581"/>
          </a:xfrm>
          <a:prstGeom prst="rect">
            <a:avLst/>
          </a:prstGeom>
          <a:noFill/>
        </p:spPr>
        <p:txBody>
          <a:bodyPr wrap="none" rtlCol="0">
            <a:spAutoFit/>
          </a:bodyPr>
          <a:lstStyle/>
          <a:p>
            <a:pPr algn="r">
              <a:lnSpc>
                <a:spcPts val="6600"/>
              </a:lnSpc>
            </a:pPr>
            <a:r>
              <a:rPr lang="en-GB" sz="6600" b="1" dirty="0">
                <a:solidFill>
                  <a:schemeClr val="tx1">
                    <a:lumMod val="50000"/>
                    <a:lumOff val="50000"/>
                  </a:schemeClr>
                </a:solidFill>
              </a:rPr>
              <a:t>Summary</a:t>
            </a:r>
          </a:p>
        </p:txBody>
      </p:sp>
      <p:sp>
        <p:nvSpPr>
          <p:cNvPr id="7" name="Title 1"/>
          <p:cNvSpPr txBox="1">
            <a:spLocks/>
          </p:cNvSpPr>
          <p:nvPr/>
        </p:nvSpPr>
        <p:spPr>
          <a:xfrm>
            <a:off x="19182" y="1009521"/>
            <a:ext cx="9031208" cy="850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a:solidFill>
                  <a:srgbClr val="C00000"/>
                </a:solidFill>
                <a:latin typeface="+mn-lt"/>
              </a:rPr>
              <a:t>Dynamic </a:t>
            </a:r>
            <a:r>
              <a:rPr lang="en-US" b="1" dirty="0" err="1">
                <a:solidFill>
                  <a:srgbClr val="C00000"/>
                </a:solidFill>
                <a:latin typeface="+mn-lt"/>
              </a:rPr>
              <a:t>decentralised</a:t>
            </a:r>
            <a:r>
              <a:rPr lang="en-US" b="1" dirty="0">
                <a:solidFill>
                  <a:srgbClr val="C00000"/>
                </a:solidFill>
                <a:latin typeface="+mn-lt"/>
              </a:rPr>
              <a:t> systems are</a:t>
            </a:r>
          </a:p>
        </p:txBody>
      </p:sp>
      <p:sp>
        <p:nvSpPr>
          <p:cNvPr id="8" name="Title 1"/>
          <p:cNvSpPr txBox="1">
            <a:spLocks/>
          </p:cNvSpPr>
          <p:nvPr/>
        </p:nvSpPr>
        <p:spPr>
          <a:xfrm>
            <a:off x="0" y="3094491"/>
            <a:ext cx="9031208" cy="98050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a:solidFill>
                  <a:schemeClr val="bg1">
                    <a:lumMod val="75000"/>
                  </a:schemeClr>
                </a:solidFill>
                <a:latin typeface="+mn-lt"/>
              </a:rPr>
              <a:t>motivational</a:t>
            </a:r>
          </a:p>
        </p:txBody>
      </p:sp>
      <p:sp>
        <p:nvSpPr>
          <p:cNvPr id="10" name="Title 1"/>
          <p:cNvSpPr txBox="1">
            <a:spLocks/>
          </p:cNvSpPr>
          <p:nvPr/>
        </p:nvSpPr>
        <p:spPr>
          <a:xfrm>
            <a:off x="-19182" y="4114801"/>
            <a:ext cx="9031208" cy="15631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en-US" b="1" dirty="0">
              <a:solidFill>
                <a:srgbClr val="C00000"/>
              </a:solidFill>
              <a:latin typeface="+mn-lt"/>
            </a:endParaRPr>
          </a:p>
        </p:txBody>
      </p:sp>
      <p:sp>
        <p:nvSpPr>
          <p:cNvPr id="11" name="Title 1"/>
          <p:cNvSpPr txBox="1">
            <a:spLocks/>
          </p:cNvSpPr>
          <p:nvPr/>
        </p:nvSpPr>
        <p:spPr>
          <a:xfrm>
            <a:off x="-19182" y="4222007"/>
            <a:ext cx="9031208" cy="94021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a:solidFill>
                  <a:schemeClr val="bg1">
                    <a:lumMod val="75000"/>
                  </a:schemeClr>
                </a:solidFill>
                <a:latin typeface="+mn-lt"/>
              </a:rPr>
              <a:t>easy to model</a:t>
            </a:r>
          </a:p>
        </p:txBody>
      </p:sp>
      <p:sp>
        <p:nvSpPr>
          <p:cNvPr id="9" name="Title 1"/>
          <p:cNvSpPr txBox="1">
            <a:spLocks/>
          </p:cNvSpPr>
          <p:nvPr/>
        </p:nvSpPr>
        <p:spPr>
          <a:xfrm>
            <a:off x="-19182" y="2006806"/>
            <a:ext cx="9031208" cy="9406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a:solidFill>
                  <a:schemeClr val="bg1">
                    <a:lumMod val="75000"/>
                  </a:schemeClr>
                </a:solidFill>
                <a:latin typeface="+mn-lt"/>
              </a:rPr>
              <a:t>unpredictable</a:t>
            </a:r>
          </a:p>
        </p:txBody>
      </p:sp>
      <p:sp>
        <p:nvSpPr>
          <p:cNvPr id="12" name="Title 1"/>
          <p:cNvSpPr txBox="1">
            <a:spLocks/>
          </p:cNvSpPr>
          <p:nvPr/>
        </p:nvSpPr>
        <p:spPr>
          <a:xfrm>
            <a:off x="19182" y="5309232"/>
            <a:ext cx="9031208" cy="15631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a:solidFill>
                  <a:srgbClr val="C00000"/>
                </a:solidFill>
                <a:latin typeface="+mn-lt"/>
              </a:rPr>
              <a:t>a stimulating environment to learn how to think like a computer scientist</a:t>
            </a:r>
          </a:p>
        </p:txBody>
      </p:sp>
    </p:spTree>
    <p:extLst>
      <p:ext uri="{BB962C8B-B14F-4D97-AF65-F5344CB8AC3E}">
        <p14:creationId xmlns:p14="http://schemas.microsoft.com/office/powerpoint/2010/main" val="10127970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a:solidFill>
                  <a:srgbClr val="C00000"/>
                </a:solidFill>
                <a:latin typeface="+mn-lt"/>
              </a:rPr>
              <a:t>Computing is about </a:t>
            </a:r>
          </a:p>
          <a:p>
            <a:pPr>
              <a:lnSpc>
                <a:spcPct val="100000"/>
              </a:lnSpc>
            </a:pPr>
            <a:r>
              <a:rPr lang="en-US" b="1" dirty="0">
                <a:solidFill>
                  <a:srgbClr val="C00000"/>
                </a:solidFill>
                <a:latin typeface="+mn-lt"/>
              </a:rPr>
              <a:t>much more than</a:t>
            </a:r>
          </a:p>
          <a:p>
            <a:pPr>
              <a:lnSpc>
                <a:spcPct val="100000"/>
              </a:lnSpc>
            </a:pPr>
            <a:r>
              <a:rPr lang="en-US" b="1" dirty="0">
                <a:solidFill>
                  <a:srgbClr val="C00000"/>
                </a:solidFill>
                <a:latin typeface="+mn-lt"/>
              </a:rPr>
              <a:t>programming</a:t>
            </a:r>
          </a:p>
          <a:p>
            <a:pPr>
              <a:lnSpc>
                <a:spcPct val="100000"/>
              </a:lnSpc>
            </a:pPr>
            <a:endParaRPr lang="en-US" b="1" dirty="0">
              <a:solidFill>
                <a:srgbClr val="C00000"/>
              </a:solidFill>
              <a:latin typeface="+mn-lt"/>
            </a:endParaRPr>
          </a:p>
          <a:p>
            <a:pPr>
              <a:lnSpc>
                <a:spcPct val="100000"/>
              </a:lnSpc>
            </a:pPr>
            <a:endParaRPr lang="en-US" b="1" dirty="0">
              <a:solidFill>
                <a:srgbClr val="C00000"/>
              </a:solidFill>
              <a:latin typeface="+mn-lt"/>
            </a:endParaRPr>
          </a:p>
          <a:p>
            <a:pPr>
              <a:lnSpc>
                <a:spcPct val="100000"/>
              </a:lnSpc>
            </a:pPr>
            <a:endParaRPr lang="en-US" b="1" dirty="0">
              <a:solidFill>
                <a:srgbClr val="C00000"/>
              </a:solidFill>
              <a:latin typeface="+mn-lt"/>
            </a:endParaRPr>
          </a:p>
          <a:p>
            <a:pPr>
              <a:lnSpc>
                <a:spcPct val="100000"/>
              </a:lnSpc>
            </a:pPr>
            <a:endParaRPr lang="en-US" b="1" dirty="0">
              <a:solidFill>
                <a:srgbClr val="C00000"/>
              </a:solidFill>
              <a:latin typeface="+mn-lt"/>
            </a:endParaRPr>
          </a:p>
          <a:p>
            <a:pPr>
              <a:lnSpc>
                <a:spcPct val="100000"/>
              </a:lnSpc>
            </a:pPr>
            <a:endParaRPr lang="en-US" b="1" dirty="0">
              <a:solidFill>
                <a:srgbClr val="C00000"/>
              </a:solidFill>
              <a:latin typeface="+mn-lt"/>
            </a:endParaRPr>
          </a:p>
          <a:p>
            <a:pPr>
              <a:lnSpc>
                <a:spcPct val="100000"/>
              </a:lnSpc>
            </a:pPr>
            <a:endParaRPr lang="en-US" b="1" dirty="0">
              <a:solidFill>
                <a:srgbClr val="C00000"/>
              </a:solidFill>
              <a:latin typeface="+mn-lt"/>
            </a:endParaRPr>
          </a:p>
        </p:txBody>
      </p:sp>
      <p:sp>
        <p:nvSpPr>
          <p:cNvPr id="2" name="TextBox 1"/>
          <p:cNvSpPr txBox="1"/>
          <p:nvPr/>
        </p:nvSpPr>
        <p:spPr>
          <a:xfrm>
            <a:off x="5603119" y="-4"/>
            <a:ext cx="3541867" cy="950581"/>
          </a:xfrm>
          <a:prstGeom prst="rect">
            <a:avLst/>
          </a:prstGeom>
          <a:noFill/>
        </p:spPr>
        <p:txBody>
          <a:bodyPr wrap="none" rtlCol="0">
            <a:spAutoFit/>
          </a:bodyPr>
          <a:lstStyle/>
          <a:p>
            <a:pPr algn="r">
              <a:lnSpc>
                <a:spcPts val="6600"/>
              </a:lnSpc>
            </a:pPr>
            <a:r>
              <a:rPr lang="en-GB" sz="6600" b="1" dirty="0">
                <a:solidFill>
                  <a:schemeClr val="tx1">
                    <a:lumMod val="50000"/>
                    <a:lumOff val="50000"/>
                  </a:schemeClr>
                </a:solidFill>
              </a:rPr>
              <a:t>Summary</a:t>
            </a:r>
          </a:p>
        </p:txBody>
      </p:sp>
    </p:spTree>
    <p:extLst>
      <p:ext uri="{BB962C8B-B14F-4D97-AF65-F5344CB8AC3E}">
        <p14:creationId xmlns:p14="http://schemas.microsoft.com/office/powerpoint/2010/main" val="4010033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a:solidFill>
                  <a:schemeClr val="bg1">
                    <a:lumMod val="85000"/>
                  </a:schemeClr>
                </a:solidFill>
                <a:latin typeface="+mn-lt"/>
              </a:rPr>
              <a:t>Computing is about </a:t>
            </a:r>
          </a:p>
          <a:p>
            <a:pPr>
              <a:lnSpc>
                <a:spcPct val="100000"/>
              </a:lnSpc>
            </a:pPr>
            <a:r>
              <a:rPr lang="en-US" b="1" dirty="0">
                <a:solidFill>
                  <a:schemeClr val="bg1">
                    <a:lumMod val="85000"/>
                  </a:schemeClr>
                </a:solidFill>
                <a:latin typeface="+mn-lt"/>
              </a:rPr>
              <a:t>much more than</a:t>
            </a:r>
          </a:p>
          <a:p>
            <a:pPr>
              <a:lnSpc>
                <a:spcPct val="100000"/>
              </a:lnSpc>
            </a:pPr>
            <a:r>
              <a:rPr lang="en-US" b="1" dirty="0">
                <a:solidFill>
                  <a:schemeClr val="bg1">
                    <a:lumMod val="85000"/>
                  </a:schemeClr>
                </a:solidFill>
                <a:latin typeface="+mn-lt"/>
              </a:rPr>
              <a:t>programming</a:t>
            </a:r>
          </a:p>
          <a:p>
            <a:pPr>
              <a:lnSpc>
                <a:spcPct val="100000"/>
              </a:lnSpc>
            </a:pPr>
            <a:endParaRPr lang="en-US" b="1" dirty="0">
              <a:solidFill>
                <a:srgbClr val="C00000"/>
              </a:solidFill>
              <a:latin typeface="+mn-lt"/>
            </a:endParaRPr>
          </a:p>
          <a:p>
            <a:pPr>
              <a:lnSpc>
                <a:spcPct val="100000"/>
              </a:lnSpc>
            </a:pPr>
            <a:r>
              <a:rPr lang="en-US" b="1" dirty="0">
                <a:solidFill>
                  <a:srgbClr val="C00000"/>
                </a:solidFill>
                <a:latin typeface="+mn-lt"/>
              </a:rPr>
              <a:t>Computing is about a</a:t>
            </a:r>
          </a:p>
          <a:p>
            <a:pPr>
              <a:lnSpc>
                <a:spcPct val="100000"/>
              </a:lnSpc>
            </a:pPr>
            <a:r>
              <a:rPr lang="en-US" b="1" dirty="0">
                <a:solidFill>
                  <a:srgbClr val="C00000"/>
                </a:solidFill>
                <a:latin typeface="+mn-lt"/>
              </a:rPr>
              <a:t>way of thinking</a:t>
            </a:r>
          </a:p>
          <a:p>
            <a:pPr>
              <a:lnSpc>
                <a:spcPct val="100000"/>
              </a:lnSpc>
            </a:pPr>
            <a:endParaRPr lang="en-US" b="1" dirty="0">
              <a:solidFill>
                <a:srgbClr val="C00000"/>
              </a:solidFill>
              <a:latin typeface="+mn-lt"/>
            </a:endParaRPr>
          </a:p>
          <a:p>
            <a:pPr>
              <a:lnSpc>
                <a:spcPct val="100000"/>
              </a:lnSpc>
            </a:pPr>
            <a:endParaRPr lang="en-US" b="1" dirty="0">
              <a:solidFill>
                <a:srgbClr val="C00000"/>
              </a:solidFill>
              <a:latin typeface="+mn-lt"/>
            </a:endParaRPr>
          </a:p>
          <a:p>
            <a:pPr>
              <a:lnSpc>
                <a:spcPct val="100000"/>
              </a:lnSpc>
            </a:pPr>
            <a:endParaRPr lang="en-US" b="1" dirty="0">
              <a:solidFill>
                <a:srgbClr val="C00000"/>
              </a:solidFill>
              <a:latin typeface="+mn-lt"/>
            </a:endParaRPr>
          </a:p>
        </p:txBody>
      </p:sp>
      <p:sp>
        <p:nvSpPr>
          <p:cNvPr id="5" name="TextBox 4"/>
          <p:cNvSpPr txBox="1"/>
          <p:nvPr/>
        </p:nvSpPr>
        <p:spPr>
          <a:xfrm>
            <a:off x="5603119" y="-4"/>
            <a:ext cx="3541867" cy="950581"/>
          </a:xfrm>
          <a:prstGeom prst="rect">
            <a:avLst/>
          </a:prstGeom>
          <a:noFill/>
        </p:spPr>
        <p:txBody>
          <a:bodyPr wrap="none" rtlCol="0">
            <a:spAutoFit/>
          </a:bodyPr>
          <a:lstStyle/>
          <a:p>
            <a:pPr algn="r">
              <a:lnSpc>
                <a:spcPts val="6600"/>
              </a:lnSpc>
            </a:pPr>
            <a:r>
              <a:rPr lang="en-GB" sz="6600" b="1" dirty="0">
                <a:solidFill>
                  <a:schemeClr val="tx1">
                    <a:lumMod val="50000"/>
                    <a:lumOff val="50000"/>
                  </a:schemeClr>
                </a:solidFill>
              </a:rPr>
              <a:t>Summary</a:t>
            </a:r>
          </a:p>
        </p:txBody>
      </p:sp>
    </p:spTree>
    <p:extLst>
      <p:ext uri="{BB962C8B-B14F-4D97-AF65-F5344CB8AC3E}">
        <p14:creationId xmlns:p14="http://schemas.microsoft.com/office/powerpoint/2010/main" val="5112182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a:solidFill>
                  <a:schemeClr val="bg1">
                    <a:lumMod val="85000"/>
                  </a:schemeClr>
                </a:solidFill>
                <a:latin typeface="+mn-lt"/>
              </a:rPr>
              <a:t>Computing is about </a:t>
            </a:r>
          </a:p>
          <a:p>
            <a:pPr>
              <a:lnSpc>
                <a:spcPct val="100000"/>
              </a:lnSpc>
            </a:pPr>
            <a:r>
              <a:rPr lang="en-US" b="1" dirty="0">
                <a:solidFill>
                  <a:schemeClr val="bg1">
                    <a:lumMod val="85000"/>
                  </a:schemeClr>
                </a:solidFill>
                <a:latin typeface="+mn-lt"/>
              </a:rPr>
              <a:t>much more than</a:t>
            </a:r>
          </a:p>
          <a:p>
            <a:pPr>
              <a:lnSpc>
                <a:spcPct val="100000"/>
              </a:lnSpc>
            </a:pPr>
            <a:r>
              <a:rPr lang="en-US" b="1" dirty="0">
                <a:solidFill>
                  <a:schemeClr val="bg1">
                    <a:lumMod val="85000"/>
                  </a:schemeClr>
                </a:solidFill>
                <a:latin typeface="+mn-lt"/>
              </a:rPr>
              <a:t>programming</a:t>
            </a:r>
          </a:p>
          <a:p>
            <a:pPr>
              <a:lnSpc>
                <a:spcPct val="100000"/>
              </a:lnSpc>
            </a:pPr>
            <a:endParaRPr lang="en-US" b="1" dirty="0">
              <a:solidFill>
                <a:schemeClr val="bg1">
                  <a:lumMod val="85000"/>
                </a:schemeClr>
              </a:solidFill>
              <a:latin typeface="+mn-lt"/>
            </a:endParaRPr>
          </a:p>
          <a:p>
            <a:pPr>
              <a:lnSpc>
                <a:spcPct val="100000"/>
              </a:lnSpc>
            </a:pPr>
            <a:r>
              <a:rPr lang="en-US" b="1" dirty="0">
                <a:solidFill>
                  <a:schemeClr val="bg1">
                    <a:lumMod val="85000"/>
                  </a:schemeClr>
                </a:solidFill>
                <a:latin typeface="+mn-lt"/>
              </a:rPr>
              <a:t>Computing is about a</a:t>
            </a:r>
          </a:p>
          <a:p>
            <a:pPr>
              <a:lnSpc>
                <a:spcPct val="100000"/>
              </a:lnSpc>
            </a:pPr>
            <a:r>
              <a:rPr lang="en-US" b="1" dirty="0">
                <a:solidFill>
                  <a:schemeClr val="bg1">
                    <a:lumMod val="85000"/>
                  </a:schemeClr>
                </a:solidFill>
                <a:latin typeface="+mn-lt"/>
              </a:rPr>
              <a:t>way of thinking</a:t>
            </a:r>
          </a:p>
          <a:p>
            <a:pPr>
              <a:lnSpc>
                <a:spcPct val="100000"/>
              </a:lnSpc>
            </a:pPr>
            <a:endParaRPr lang="en-US" b="1" dirty="0">
              <a:solidFill>
                <a:srgbClr val="C00000"/>
              </a:solidFill>
              <a:latin typeface="+mn-lt"/>
            </a:endParaRPr>
          </a:p>
          <a:p>
            <a:pPr>
              <a:lnSpc>
                <a:spcPct val="100000"/>
              </a:lnSpc>
            </a:pPr>
            <a:endParaRPr lang="en-US" b="1" dirty="0">
              <a:solidFill>
                <a:srgbClr val="C00000"/>
              </a:solidFill>
              <a:latin typeface="+mn-lt"/>
            </a:endParaRPr>
          </a:p>
          <a:p>
            <a:pPr>
              <a:lnSpc>
                <a:spcPct val="100000"/>
              </a:lnSpc>
            </a:pPr>
            <a:endParaRPr lang="en-US" b="1" dirty="0">
              <a:solidFill>
                <a:srgbClr val="C00000"/>
              </a:solidFill>
              <a:latin typeface="+mn-lt"/>
            </a:endParaRPr>
          </a:p>
        </p:txBody>
      </p:sp>
      <p:sp>
        <p:nvSpPr>
          <p:cNvPr id="2" name="Rectangle 1"/>
          <p:cNvSpPr/>
          <p:nvPr/>
        </p:nvSpPr>
        <p:spPr>
          <a:xfrm>
            <a:off x="19182" y="5390369"/>
            <a:ext cx="9124818" cy="1446550"/>
          </a:xfrm>
          <a:prstGeom prst="rect">
            <a:avLst/>
          </a:prstGeom>
        </p:spPr>
        <p:txBody>
          <a:bodyPr wrap="square">
            <a:spAutoFit/>
          </a:bodyPr>
          <a:lstStyle/>
          <a:p>
            <a:pPr>
              <a:lnSpc>
                <a:spcPct val="100000"/>
              </a:lnSpc>
            </a:pPr>
            <a:r>
              <a:rPr lang="en-US" sz="4400" b="1" dirty="0">
                <a:solidFill>
                  <a:srgbClr val="C00000"/>
                </a:solidFill>
              </a:rPr>
              <a:t>Concepts are transferable to other problem solving contexts </a:t>
            </a:r>
          </a:p>
        </p:txBody>
      </p:sp>
      <p:sp>
        <p:nvSpPr>
          <p:cNvPr id="8" name="TextBox 7"/>
          <p:cNvSpPr txBox="1"/>
          <p:nvPr/>
        </p:nvSpPr>
        <p:spPr>
          <a:xfrm>
            <a:off x="5603119" y="-4"/>
            <a:ext cx="3541867" cy="950581"/>
          </a:xfrm>
          <a:prstGeom prst="rect">
            <a:avLst/>
          </a:prstGeom>
          <a:noFill/>
        </p:spPr>
        <p:txBody>
          <a:bodyPr wrap="none" rtlCol="0">
            <a:spAutoFit/>
          </a:bodyPr>
          <a:lstStyle/>
          <a:p>
            <a:pPr algn="r">
              <a:lnSpc>
                <a:spcPts val="6600"/>
              </a:lnSpc>
            </a:pPr>
            <a:r>
              <a:rPr lang="en-GB" sz="6600" b="1" dirty="0">
                <a:solidFill>
                  <a:schemeClr val="tx1">
                    <a:lumMod val="50000"/>
                    <a:lumOff val="50000"/>
                  </a:schemeClr>
                </a:solidFill>
              </a:rPr>
              <a:t>Summary</a:t>
            </a:r>
          </a:p>
        </p:txBody>
      </p:sp>
    </p:spTree>
    <p:extLst>
      <p:ext uri="{BB962C8B-B14F-4D97-AF65-F5344CB8AC3E}">
        <p14:creationId xmlns:p14="http://schemas.microsoft.com/office/powerpoint/2010/main" val="35496157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15868"/>
            <a:ext cx="3484918" cy="3484918"/>
          </a:xfrm>
          <a:prstGeom prst="rect">
            <a:avLst/>
          </a:prstGeom>
        </p:spPr>
      </p:pic>
      <p:sp>
        <p:nvSpPr>
          <p:cNvPr id="9" name="Rectangle 8"/>
          <p:cNvSpPr/>
          <p:nvPr/>
        </p:nvSpPr>
        <p:spPr>
          <a:xfrm>
            <a:off x="53010" y="35653"/>
            <a:ext cx="4846007" cy="1938992"/>
          </a:xfrm>
          <a:prstGeom prst="rect">
            <a:avLst/>
          </a:prstGeom>
        </p:spPr>
        <p:txBody>
          <a:bodyPr wrap="none">
            <a:spAutoFit/>
          </a:bodyPr>
          <a:lstStyle/>
          <a:p>
            <a:r>
              <a:rPr lang="en-US" sz="6000" b="1" kern="1400" spc="-150" dirty="0">
                <a:solidFill>
                  <a:srgbClr val="C00000"/>
                </a:solidFill>
              </a:rPr>
              <a:t>Computational </a:t>
            </a:r>
          </a:p>
          <a:p>
            <a:r>
              <a:rPr lang="en-US" sz="6000" b="1" kern="1400" spc="-150" dirty="0">
                <a:solidFill>
                  <a:srgbClr val="C00000"/>
                </a:solidFill>
              </a:rPr>
              <a:t>Thinking</a:t>
            </a:r>
          </a:p>
        </p:txBody>
      </p:sp>
      <p:sp>
        <p:nvSpPr>
          <p:cNvPr id="3" name="Rectangle 2"/>
          <p:cNvSpPr/>
          <p:nvPr/>
        </p:nvSpPr>
        <p:spPr>
          <a:xfrm>
            <a:off x="7044267" y="5774267"/>
            <a:ext cx="2099733"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1" y="0"/>
            <a:ext cx="9144000" cy="6159650"/>
            <a:chOff x="0" y="48919"/>
            <a:chExt cx="9144000" cy="615965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919"/>
              <a:ext cx="9144000" cy="6159650"/>
            </a:xfrm>
            <a:prstGeom prst="rect">
              <a:avLst/>
            </a:prstGeom>
          </p:spPr>
        </p:pic>
        <p:sp>
          <p:nvSpPr>
            <p:cNvPr id="5" name="Rectangle 4"/>
            <p:cNvSpPr/>
            <p:nvPr/>
          </p:nvSpPr>
          <p:spPr>
            <a:xfrm>
              <a:off x="7683690" y="5240740"/>
              <a:ext cx="1460310" cy="7506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le 5"/>
          <p:cNvSpPr/>
          <p:nvPr/>
        </p:nvSpPr>
        <p:spPr>
          <a:xfrm>
            <a:off x="1530442" y="6194736"/>
            <a:ext cx="7613558" cy="646331"/>
          </a:xfrm>
          <a:prstGeom prst="rect">
            <a:avLst/>
          </a:prstGeom>
          <a:noFill/>
        </p:spPr>
        <p:txBody>
          <a:bodyPr wrap="square">
            <a:spAutoFit/>
          </a:bodyPr>
          <a:lstStyle/>
          <a:p>
            <a:pPr algn="r">
              <a:lnSpc>
                <a:spcPct val="90000"/>
              </a:lnSpc>
            </a:pPr>
            <a:r>
              <a:rPr lang="en-US" sz="4000" b="1" kern="1400" spc="-150" dirty="0">
                <a:solidFill>
                  <a:schemeClr val="tx1">
                    <a:lumMod val="75000"/>
                    <a:lumOff val="25000"/>
                  </a:schemeClr>
                </a:solidFill>
              </a:rPr>
              <a:t>A special way of looking at the world</a:t>
            </a:r>
          </a:p>
        </p:txBody>
      </p:sp>
    </p:spTree>
    <p:extLst>
      <p:ext uri="{BB962C8B-B14F-4D97-AF65-F5344CB8AC3E}">
        <p14:creationId xmlns:p14="http://schemas.microsoft.com/office/powerpoint/2010/main" val="15532453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73139" y="5842861"/>
            <a:ext cx="1270860" cy="1015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Infec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46" y="46073"/>
            <a:ext cx="9146045" cy="6479271"/>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5926263" y="5154633"/>
            <a:ext cx="3048907" cy="1646807"/>
          </a:xfrm>
          <a:prstGeom prst="rect">
            <a:avLst/>
          </a:prstGeom>
        </p:spPr>
      </p:pic>
    </p:spTree>
    <p:extLst>
      <p:ext uri="{BB962C8B-B14F-4D97-AF65-F5344CB8AC3E}">
        <p14:creationId xmlns:p14="http://schemas.microsoft.com/office/powerpoint/2010/main" val="20223779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000875" cy="2387600"/>
          </a:xfrm>
        </p:spPr>
        <p:txBody>
          <a:bodyPr>
            <a:normAutofit/>
          </a:bodyPr>
          <a:lstStyle/>
          <a:p>
            <a:r>
              <a:rPr lang="en-GB" sz="8000" b="1" dirty="0">
                <a:solidFill>
                  <a:srgbClr val="C00000"/>
                </a:solidFill>
                <a:latin typeface="+mn-lt"/>
              </a:rPr>
              <a:t>Join CAS</a:t>
            </a:r>
          </a:p>
        </p:txBody>
      </p:sp>
      <p:sp>
        <p:nvSpPr>
          <p:cNvPr id="3" name="Subtitle 2"/>
          <p:cNvSpPr>
            <a:spLocks noGrp="1"/>
          </p:cNvSpPr>
          <p:nvPr>
            <p:ph type="subTitle" idx="1"/>
          </p:nvPr>
        </p:nvSpPr>
        <p:spPr>
          <a:xfrm>
            <a:off x="25759" y="3576280"/>
            <a:ext cx="6032142" cy="1655762"/>
          </a:xfrm>
        </p:spPr>
        <p:txBody>
          <a:bodyPr>
            <a:normAutofit/>
          </a:bodyPr>
          <a:lstStyle/>
          <a:p>
            <a:pPr algn="r"/>
            <a:r>
              <a:rPr lang="en-GB" sz="4400" b="1" dirty="0">
                <a:solidFill>
                  <a:srgbClr val="C00000"/>
                </a:solidFill>
              </a:rPr>
              <a:t>Thanks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1" y="4094078"/>
            <a:ext cx="3837905" cy="27639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7022" y="64395"/>
            <a:ext cx="3769217" cy="560116"/>
          </a:xfrm>
          <a:prstGeom prst="rect">
            <a:avLst/>
          </a:prstGeom>
        </p:spPr>
      </p:pic>
      <p:pic>
        <p:nvPicPr>
          <p:cNvPr id="7" name="Picture 6"/>
          <p:cNvPicPr>
            <a:picLocks noChangeAspect="1"/>
          </p:cNvPicPr>
          <p:nvPr/>
        </p:nvPicPr>
        <p:blipFill rotWithShape="1">
          <a:blip r:embed="rId5"/>
          <a:srcRect l="45111" t="20698" r="27880" b="11005"/>
          <a:stretch/>
        </p:blipFill>
        <p:spPr>
          <a:xfrm rot="574103">
            <a:off x="6263140" y="2252647"/>
            <a:ext cx="3238983" cy="4604686"/>
          </a:xfrm>
          <a:prstGeom prst="rect">
            <a:avLst/>
          </a:prstGeom>
          <a:ln>
            <a:solidFill>
              <a:schemeClr val="bg1">
                <a:lumMod val="65000"/>
              </a:schemeClr>
            </a:solidFill>
          </a:ln>
        </p:spPr>
      </p:pic>
      <p:sp>
        <p:nvSpPr>
          <p:cNvPr id="9" name="Subtitle 2"/>
          <p:cNvSpPr txBox="1">
            <a:spLocks/>
          </p:cNvSpPr>
          <p:nvPr/>
        </p:nvSpPr>
        <p:spPr>
          <a:xfrm>
            <a:off x="25757" y="1665320"/>
            <a:ext cx="4474806"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sz="4400" b="1" dirty="0">
                <a:solidFill>
                  <a:srgbClr val="C00000"/>
                </a:solidFill>
              </a:rPr>
              <a:t>Not a member?</a:t>
            </a:r>
          </a:p>
        </p:txBody>
      </p:sp>
    </p:spTree>
    <p:extLst>
      <p:ext uri="{BB962C8B-B14F-4D97-AF65-F5344CB8AC3E}">
        <p14:creationId xmlns:p14="http://schemas.microsoft.com/office/powerpoint/2010/main" val="16760509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0" y="-61734"/>
            <a:ext cx="9144000" cy="1446550"/>
          </a:xfrm>
          <a:prstGeom prst="rect">
            <a:avLst/>
          </a:prstGeom>
          <a:noFill/>
        </p:spPr>
        <p:txBody>
          <a:bodyPr wrap="square" rtlCol="0">
            <a:spAutoFit/>
          </a:bodyPr>
          <a:lstStyle/>
          <a:p>
            <a:r>
              <a:rPr lang="en-GB" sz="4400" dirty="0">
                <a:solidFill>
                  <a:schemeClr val="bg1"/>
                </a:solidFill>
              </a:rPr>
              <a:t>Allowing Agents</a:t>
            </a:r>
          </a:p>
          <a:p>
            <a:r>
              <a:rPr lang="en-GB" sz="4400" dirty="0">
                <a:solidFill>
                  <a:schemeClr val="bg1"/>
                </a:solidFill>
              </a:rPr>
              <a:t>To Recover</a:t>
            </a:r>
          </a:p>
        </p:txBody>
      </p:sp>
      <p:sp>
        <p:nvSpPr>
          <p:cNvPr id="43015" name="Line 7"/>
          <p:cNvSpPr>
            <a:spLocks noChangeShapeType="1"/>
          </p:cNvSpPr>
          <p:nvPr/>
        </p:nvSpPr>
        <p:spPr bwMode="auto">
          <a:xfrm>
            <a:off x="6550805" y="836613"/>
            <a:ext cx="0" cy="576262"/>
          </a:xfrm>
          <a:prstGeom prst="line">
            <a:avLst/>
          </a:prstGeom>
          <a:noFill/>
          <a:ln w="7620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6" name="Line 8"/>
          <p:cNvSpPr>
            <a:spLocks noChangeShapeType="1"/>
          </p:cNvSpPr>
          <p:nvPr/>
        </p:nvSpPr>
        <p:spPr bwMode="auto">
          <a:xfrm>
            <a:off x="6550805" y="2250996"/>
            <a:ext cx="0" cy="576263"/>
          </a:xfrm>
          <a:prstGeom prst="line">
            <a:avLst/>
          </a:prstGeom>
          <a:noFill/>
          <a:ln w="7620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Rectangle 6"/>
          <p:cNvSpPr>
            <a:spLocks noChangeArrowheads="1"/>
          </p:cNvSpPr>
          <p:nvPr/>
        </p:nvSpPr>
        <p:spPr bwMode="auto">
          <a:xfrm>
            <a:off x="4068763" y="115888"/>
            <a:ext cx="4967287" cy="720725"/>
          </a:xfrm>
          <a:prstGeom prst="rect">
            <a:avLst/>
          </a:prstGeom>
          <a:solidFill>
            <a:srgbClr val="FFC000"/>
          </a:solidFill>
          <a:ln w="9525">
            <a:solidFill>
              <a:srgbClr val="FFC000"/>
            </a:solidFill>
            <a:miter lim="800000"/>
            <a:headEnd/>
            <a:tailEnd/>
          </a:ln>
          <a:effectLst/>
        </p:spPr>
        <p:txBody>
          <a:bodyPr wrap="none" anchor="ctr"/>
          <a:lstStyle/>
          <a:p>
            <a:pPr algn="ctr"/>
            <a:r>
              <a:rPr lang="en-GB" sz="2800" dirty="0">
                <a:solidFill>
                  <a:srgbClr val="C00000"/>
                </a:solidFill>
              </a:rPr>
              <a:t>Set A Recovery Variable</a:t>
            </a:r>
            <a:endParaRPr lang="en-US" sz="2800" dirty="0">
              <a:solidFill>
                <a:srgbClr val="C00000"/>
              </a:solidFill>
            </a:endParaRPr>
          </a:p>
        </p:txBody>
      </p:sp>
      <p:sp>
        <p:nvSpPr>
          <p:cNvPr id="11" name="Rectangle 7"/>
          <p:cNvSpPr>
            <a:spLocks noChangeArrowheads="1"/>
          </p:cNvSpPr>
          <p:nvPr/>
        </p:nvSpPr>
        <p:spPr bwMode="auto">
          <a:xfrm>
            <a:off x="4068763" y="1527175"/>
            <a:ext cx="4967287" cy="723821"/>
          </a:xfrm>
          <a:prstGeom prst="rect">
            <a:avLst/>
          </a:prstGeom>
          <a:solidFill>
            <a:srgbClr val="FFC000"/>
          </a:solidFill>
          <a:ln w="9525">
            <a:solidFill>
              <a:srgbClr val="FFC000"/>
            </a:solidFill>
            <a:miter lim="800000"/>
            <a:headEnd/>
            <a:tailEnd/>
          </a:ln>
          <a:effectLst/>
        </p:spPr>
        <p:txBody>
          <a:bodyPr wrap="none" anchor="ctr"/>
          <a:lstStyle/>
          <a:p>
            <a:pPr algn="ctr"/>
            <a:r>
              <a:rPr lang="en-GB" sz="2800" dirty="0">
                <a:solidFill>
                  <a:srgbClr val="C00000"/>
                </a:solidFill>
              </a:rPr>
              <a:t>Create A ‘Get Well’ Procedure</a:t>
            </a:r>
          </a:p>
        </p:txBody>
      </p:sp>
      <p:sp>
        <p:nvSpPr>
          <p:cNvPr id="12" name="Rectangle 5"/>
          <p:cNvSpPr>
            <a:spLocks noChangeArrowheads="1"/>
          </p:cNvSpPr>
          <p:nvPr/>
        </p:nvSpPr>
        <p:spPr bwMode="auto">
          <a:xfrm>
            <a:off x="4138612" y="2965886"/>
            <a:ext cx="4897438" cy="720725"/>
          </a:xfrm>
          <a:prstGeom prst="rect">
            <a:avLst/>
          </a:prstGeom>
          <a:solidFill>
            <a:srgbClr val="FFC000"/>
          </a:solidFill>
          <a:ln w="9525">
            <a:solidFill>
              <a:srgbClr val="FFC000"/>
            </a:solidFill>
            <a:miter lim="800000"/>
            <a:headEnd/>
            <a:tailEnd/>
          </a:ln>
          <a:effectLst/>
        </p:spPr>
        <p:txBody>
          <a:bodyPr wrap="none" anchor="ctr"/>
          <a:lstStyle/>
          <a:p>
            <a:pPr algn="ctr"/>
            <a:r>
              <a:rPr lang="en-GB" sz="2800" dirty="0">
                <a:solidFill>
                  <a:srgbClr val="C00000"/>
                </a:solidFill>
              </a:rPr>
              <a:t>Call Procedure On Each Step </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5926263" y="5154633"/>
            <a:ext cx="3048907" cy="1646807"/>
          </a:xfrm>
          <a:prstGeom prst="rect">
            <a:avLst/>
          </a:prstGeom>
        </p:spPr>
      </p:pic>
    </p:spTree>
    <p:extLst>
      <p:ext uri="{BB962C8B-B14F-4D97-AF65-F5344CB8AC3E}">
        <p14:creationId xmlns:p14="http://schemas.microsoft.com/office/powerpoint/2010/main" val="26102087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3015"/>
                                        </p:tgtEl>
                                        <p:attrNameLst>
                                          <p:attrName>style.visibility</p:attrName>
                                        </p:attrNameLst>
                                      </p:cBhvr>
                                      <p:to>
                                        <p:strVal val="visible"/>
                                      </p:to>
                                    </p:set>
                                    <p:animEffect transition="in" filter="wipe(up)">
                                      <p:cBhvr>
                                        <p:cTn id="7" dur="500"/>
                                        <p:tgtEl>
                                          <p:spTgt spid="430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3016"/>
                                        </p:tgtEl>
                                        <p:attrNameLst>
                                          <p:attrName>style.visibility</p:attrName>
                                        </p:attrNameLst>
                                      </p:cBhvr>
                                      <p:to>
                                        <p:strVal val="visible"/>
                                      </p:to>
                                    </p:set>
                                    <p:animEffect transition="in" filter="wipe(up)">
                                      <p:cBhvr>
                                        <p:cTn id="15" dur="500"/>
                                        <p:tgtEl>
                                          <p:spTgt spid="430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5" grpId="0" animBg="1"/>
      <p:bldP spid="43016" grpId="0" animBg="1"/>
      <p:bldP spid="11" grpId="0" animBg="1"/>
      <p:bldP spid="12" grpId="0" animBg="1"/>
    </p:bldLst>
  </p:timing>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BFBFBF"/>
      </a:hlink>
      <a:folHlink>
        <a:srgbClr val="FFFFFF"/>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30035</TotalTime>
  <Words>8276</Words>
  <Application>Microsoft Office PowerPoint</Application>
  <PresentationFormat>On-screen Show (4:3)</PresentationFormat>
  <Paragraphs>851</Paragraphs>
  <Slides>80</Slides>
  <Notes>80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80</vt:i4>
      </vt:variant>
    </vt:vector>
  </HeadingPairs>
  <TitlesOfParts>
    <vt:vector size="8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Join CAS</vt:lpstr>
    </vt:vector>
  </TitlesOfParts>
  <Company>SCCM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Bits AND Chips</dc:title>
  <dc:creator>R Davies</dc:creator>
  <cp:lastModifiedBy>Ann Winskill</cp:lastModifiedBy>
  <cp:revision>1291</cp:revision>
  <dcterms:created xsi:type="dcterms:W3CDTF">2013-10-17T07:30:44Z</dcterms:created>
  <dcterms:modified xsi:type="dcterms:W3CDTF">2022-05-13T13:20:53Z</dcterms:modified>
</cp:coreProperties>
</file>