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8"/>
  </p:notesMasterIdLst>
  <p:sldIdLst>
    <p:sldId id="865" r:id="rId2"/>
    <p:sldId id="876" r:id="rId3"/>
    <p:sldId id="875" r:id="rId4"/>
    <p:sldId id="866" r:id="rId5"/>
    <p:sldId id="867" r:id="rId6"/>
    <p:sldId id="868" r:id="rId7"/>
    <p:sldId id="869" r:id="rId8"/>
    <p:sldId id="870" r:id="rId9"/>
    <p:sldId id="871" r:id="rId10"/>
    <p:sldId id="877" r:id="rId11"/>
    <p:sldId id="873" r:id="rId12"/>
    <p:sldId id="878" r:id="rId13"/>
    <p:sldId id="879" r:id="rId14"/>
    <p:sldId id="880" r:id="rId15"/>
    <p:sldId id="881" r:id="rId16"/>
    <p:sldId id="882" r:id="rId17"/>
    <p:sldId id="883" r:id="rId18"/>
    <p:sldId id="884" r:id="rId19"/>
    <p:sldId id="885" r:id="rId20"/>
    <p:sldId id="886" r:id="rId21"/>
    <p:sldId id="887" r:id="rId22"/>
    <p:sldId id="888" r:id="rId23"/>
    <p:sldId id="889" r:id="rId24"/>
    <p:sldId id="890" r:id="rId25"/>
    <p:sldId id="891" r:id="rId26"/>
    <p:sldId id="892" r:id="rId27"/>
    <p:sldId id="893" r:id="rId28"/>
    <p:sldId id="894" r:id="rId29"/>
    <p:sldId id="895" r:id="rId30"/>
    <p:sldId id="896" r:id="rId31"/>
    <p:sldId id="897" r:id="rId32"/>
    <p:sldId id="898" r:id="rId33"/>
    <p:sldId id="899" r:id="rId34"/>
    <p:sldId id="900" r:id="rId35"/>
    <p:sldId id="901" r:id="rId36"/>
    <p:sldId id="902" r:id="rId37"/>
    <p:sldId id="903" r:id="rId38"/>
    <p:sldId id="904" r:id="rId39"/>
    <p:sldId id="905" r:id="rId40"/>
    <p:sldId id="906" r:id="rId41"/>
    <p:sldId id="907" r:id="rId42"/>
    <p:sldId id="908" r:id="rId43"/>
    <p:sldId id="909" r:id="rId44"/>
    <p:sldId id="910" r:id="rId45"/>
    <p:sldId id="911" r:id="rId46"/>
    <p:sldId id="912" r:id="rId47"/>
    <p:sldId id="913" r:id="rId48"/>
    <p:sldId id="914" r:id="rId49"/>
    <p:sldId id="915" r:id="rId50"/>
    <p:sldId id="916" r:id="rId51"/>
    <p:sldId id="917" r:id="rId52"/>
    <p:sldId id="918" r:id="rId53"/>
    <p:sldId id="919" r:id="rId54"/>
    <p:sldId id="920" r:id="rId55"/>
    <p:sldId id="921" r:id="rId56"/>
    <p:sldId id="922" r:id="rId57"/>
    <p:sldId id="923" r:id="rId58"/>
    <p:sldId id="924" r:id="rId59"/>
    <p:sldId id="925" r:id="rId60"/>
    <p:sldId id="926" r:id="rId61"/>
    <p:sldId id="927" r:id="rId62"/>
    <p:sldId id="928" r:id="rId63"/>
    <p:sldId id="929" r:id="rId64"/>
    <p:sldId id="930" r:id="rId65"/>
    <p:sldId id="931" r:id="rId66"/>
    <p:sldId id="932" r:id="rId67"/>
    <p:sldId id="933" r:id="rId68"/>
    <p:sldId id="934" r:id="rId69"/>
    <p:sldId id="935" r:id="rId70"/>
    <p:sldId id="936" r:id="rId71"/>
    <p:sldId id="937" r:id="rId72"/>
    <p:sldId id="938" r:id="rId73"/>
    <p:sldId id="939" r:id="rId74"/>
    <p:sldId id="940" r:id="rId75"/>
    <p:sldId id="941" r:id="rId76"/>
    <p:sldId id="942" r:id="rId77"/>
    <p:sldId id="943" r:id="rId78"/>
    <p:sldId id="944" r:id="rId79"/>
    <p:sldId id="945" r:id="rId80"/>
    <p:sldId id="946" r:id="rId81"/>
    <p:sldId id="947" r:id="rId82"/>
    <p:sldId id="948" r:id="rId83"/>
    <p:sldId id="949" r:id="rId84"/>
    <p:sldId id="950" r:id="rId85"/>
    <p:sldId id="951" r:id="rId86"/>
    <p:sldId id="952" r:id="rId87"/>
    <p:sldId id="953" r:id="rId88"/>
    <p:sldId id="954" r:id="rId89"/>
    <p:sldId id="955" r:id="rId90"/>
    <p:sldId id="956" r:id="rId91"/>
    <p:sldId id="957" r:id="rId92"/>
    <p:sldId id="958" r:id="rId93"/>
    <p:sldId id="959" r:id="rId94"/>
    <p:sldId id="960" r:id="rId95"/>
    <p:sldId id="961" r:id="rId96"/>
    <p:sldId id="962" r:id="rId97"/>
    <p:sldId id="963" r:id="rId98"/>
    <p:sldId id="964" r:id="rId99"/>
    <p:sldId id="965" r:id="rId100"/>
    <p:sldId id="966" r:id="rId101"/>
    <p:sldId id="967" r:id="rId102"/>
    <p:sldId id="968" r:id="rId103"/>
    <p:sldId id="969" r:id="rId104"/>
    <p:sldId id="970" r:id="rId105"/>
    <p:sldId id="971" r:id="rId106"/>
    <p:sldId id="972" r:id="rId107"/>
    <p:sldId id="973" r:id="rId108"/>
    <p:sldId id="974" r:id="rId109"/>
    <p:sldId id="975" r:id="rId110"/>
    <p:sldId id="976" r:id="rId111"/>
    <p:sldId id="977" r:id="rId112"/>
    <p:sldId id="978" r:id="rId113"/>
    <p:sldId id="979" r:id="rId114"/>
    <p:sldId id="980" r:id="rId115"/>
    <p:sldId id="981" r:id="rId116"/>
    <p:sldId id="982" r:id="rId117"/>
    <p:sldId id="983" r:id="rId118"/>
    <p:sldId id="984" r:id="rId119"/>
    <p:sldId id="985" r:id="rId120"/>
    <p:sldId id="986" r:id="rId121"/>
    <p:sldId id="987" r:id="rId122"/>
    <p:sldId id="988" r:id="rId123"/>
    <p:sldId id="989" r:id="rId124"/>
    <p:sldId id="990" r:id="rId125"/>
    <p:sldId id="991" r:id="rId126"/>
    <p:sldId id="992" r:id="rId127"/>
    <p:sldId id="993" r:id="rId128"/>
    <p:sldId id="994" r:id="rId129"/>
    <p:sldId id="995" r:id="rId130"/>
    <p:sldId id="996" r:id="rId131"/>
    <p:sldId id="997" r:id="rId132"/>
    <p:sldId id="998" r:id="rId133"/>
    <p:sldId id="999" r:id="rId134"/>
    <p:sldId id="1000" r:id="rId135"/>
    <p:sldId id="1001" r:id="rId136"/>
    <p:sldId id="1002" r:id="rId137"/>
    <p:sldId id="1003" r:id="rId138"/>
    <p:sldId id="1004" r:id="rId139"/>
    <p:sldId id="1005" r:id="rId140"/>
    <p:sldId id="1006" r:id="rId141"/>
    <p:sldId id="1007" r:id="rId142"/>
    <p:sldId id="1008" r:id="rId143"/>
    <p:sldId id="1009" r:id="rId144"/>
    <p:sldId id="1010" r:id="rId145"/>
    <p:sldId id="1011" r:id="rId146"/>
    <p:sldId id="1012" r:id="rId147"/>
    <p:sldId id="1013" r:id="rId148"/>
    <p:sldId id="1014" r:id="rId149"/>
    <p:sldId id="1015" r:id="rId150"/>
    <p:sldId id="1016" r:id="rId151"/>
    <p:sldId id="1017" r:id="rId152"/>
    <p:sldId id="1018" r:id="rId153"/>
    <p:sldId id="1019" r:id="rId154"/>
    <p:sldId id="1020" r:id="rId155"/>
    <p:sldId id="1021" r:id="rId156"/>
    <p:sldId id="1022" r:id="rId157"/>
    <p:sldId id="1023" r:id="rId158"/>
    <p:sldId id="1024" r:id="rId159"/>
    <p:sldId id="1025" r:id="rId160"/>
    <p:sldId id="1026" r:id="rId161"/>
    <p:sldId id="1027" r:id="rId162"/>
    <p:sldId id="1028" r:id="rId163"/>
    <p:sldId id="1029" r:id="rId164"/>
    <p:sldId id="1030" r:id="rId165"/>
    <p:sldId id="1031" r:id="rId166"/>
    <p:sldId id="1032" r:id="rId167"/>
    <p:sldId id="1033" r:id="rId168"/>
    <p:sldId id="1034" r:id="rId169"/>
    <p:sldId id="1035" r:id="rId170"/>
    <p:sldId id="1036" r:id="rId171"/>
    <p:sldId id="1037" r:id="rId172"/>
    <p:sldId id="1038" r:id="rId173"/>
    <p:sldId id="1039" r:id="rId174"/>
    <p:sldId id="1040" r:id="rId175"/>
    <p:sldId id="1041" r:id="rId176"/>
    <p:sldId id="1042" r:id="rId177"/>
    <p:sldId id="1043" r:id="rId178"/>
    <p:sldId id="1044" r:id="rId179"/>
    <p:sldId id="1045" r:id="rId180"/>
    <p:sldId id="1046" r:id="rId181"/>
    <p:sldId id="1047" r:id="rId182"/>
    <p:sldId id="1048" r:id="rId183"/>
    <p:sldId id="1049" r:id="rId184"/>
    <p:sldId id="1050" r:id="rId185"/>
    <p:sldId id="1051" r:id="rId186"/>
    <p:sldId id="1052" r:id="rId187"/>
    <p:sldId id="1053" r:id="rId188"/>
    <p:sldId id="1054" r:id="rId189"/>
    <p:sldId id="1055" r:id="rId190"/>
    <p:sldId id="1056" r:id="rId191"/>
    <p:sldId id="1057" r:id="rId192"/>
    <p:sldId id="1058" r:id="rId193"/>
    <p:sldId id="1059" r:id="rId194"/>
    <p:sldId id="1060" r:id="rId195"/>
    <p:sldId id="1061" r:id="rId196"/>
    <p:sldId id="1062" r:id="rId197"/>
    <p:sldId id="1063" r:id="rId198"/>
    <p:sldId id="1064" r:id="rId199"/>
    <p:sldId id="1065" r:id="rId200"/>
    <p:sldId id="1066" r:id="rId201"/>
    <p:sldId id="1067" r:id="rId202"/>
    <p:sldId id="1068" r:id="rId203"/>
    <p:sldId id="1069" r:id="rId204"/>
    <p:sldId id="1070" r:id="rId205"/>
    <p:sldId id="1071" r:id="rId206"/>
    <p:sldId id="1072" r:id="rId207"/>
    <p:sldId id="1073" r:id="rId208"/>
    <p:sldId id="1074" r:id="rId209"/>
    <p:sldId id="1075" r:id="rId210"/>
    <p:sldId id="1076" r:id="rId211"/>
    <p:sldId id="1077" r:id="rId212"/>
    <p:sldId id="1078" r:id="rId213"/>
    <p:sldId id="1079" r:id="rId214"/>
    <p:sldId id="1080" r:id="rId215"/>
    <p:sldId id="1081" r:id="rId216"/>
    <p:sldId id="1082" r:id="rId217"/>
    <p:sldId id="1083" r:id="rId218"/>
    <p:sldId id="1084" r:id="rId219"/>
    <p:sldId id="1085" r:id="rId220"/>
    <p:sldId id="1086" r:id="rId221"/>
    <p:sldId id="1087" r:id="rId222"/>
    <p:sldId id="1088" r:id="rId223"/>
    <p:sldId id="1089" r:id="rId224"/>
    <p:sldId id="1090" r:id="rId225"/>
    <p:sldId id="1091" r:id="rId226"/>
    <p:sldId id="1092" r:id="rId2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80"/>
    <a:srgbClr val="DEDEDE"/>
    <a:srgbClr val="FFC000"/>
    <a:srgbClr val="FFFFFF"/>
    <a:srgbClr val="0469B3"/>
    <a:srgbClr val="E1F5E1"/>
    <a:srgbClr val="F6F5F1"/>
    <a:srgbClr val="232323"/>
    <a:srgbClr val="F9F58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43" autoAdjust="0"/>
    <p:restoredTop sz="73788" autoAdjust="0"/>
  </p:normalViewPr>
  <p:slideViewPr>
    <p:cSldViewPr snapToGrid="0">
      <p:cViewPr varScale="1">
        <p:scale>
          <a:sx n="55" d="100"/>
          <a:sy n="55" d="100"/>
        </p:scale>
        <p:origin x="1974" y="66"/>
      </p:cViewPr>
      <p:guideLst/>
    </p:cSldViewPr>
  </p:slideViewPr>
  <p:outlineViewPr>
    <p:cViewPr>
      <p:scale>
        <a:sx n="33" d="100"/>
        <a:sy n="33" d="100"/>
      </p:scale>
      <p:origin x="0" y="-18786"/>
    </p:cViewPr>
  </p:outlineViewPr>
  <p:notesTextViewPr>
    <p:cViewPr>
      <p:scale>
        <a:sx n="100" d="100"/>
        <a:sy n="100" d="100"/>
      </p:scale>
      <p:origin x="0" y="0"/>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presProps" Target="presProps.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B4E03-DB6C-4210-AA1B-167BB1F46911}" type="datetimeFigureOut">
              <a:rPr lang="en-GB" smtClean="0"/>
              <a:t>15/02/2017</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26D3B5-75D9-4B81-9605-012F6554737F}" type="slidenum">
              <a:rPr lang="en-GB" smtClean="0"/>
              <a:t>‹#›</a:t>
            </a:fld>
            <a:endParaRPr lang="en-GB" dirty="0"/>
          </a:p>
        </p:txBody>
      </p:sp>
    </p:spTree>
    <p:extLst>
      <p:ext uri="{BB962C8B-B14F-4D97-AF65-F5344CB8AC3E}">
        <p14:creationId xmlns:p14="http://schemas.microsoft.com/office/powerpoint/2010/main" val="2875170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3" Type="http://schemas.openxmlformats.org/officeDocument/2006/relationships/hyperlink" Target="https://youtu.be/d9SWNLZvA8g" TargetMode="External"/><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www.kolls.net/gatesim"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 brief introduction outlining the purpose</a:t>
            </a:r>
            <a:r>
              <a:rPr lang="en-US" altLang="en-US" baseline="0" dirty="0" smtClean="0"/>
              <a:t> of the Tenderfoot project.</a:t>
            </a:r>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6BDF44-BAC6-4B3F-A27F-92D10597B52D}" type="slidenum">
              <a:rPr lang="en-US" altLang="en-US"/>
              <a:pPr/>
              <a:t>1</a:t>
            </a:fld>
            <a:endParaRPr lang="en-US" altLang="en-US"/>
          </a:p>
        </p:txBody>
      </p:sp>
    </p:spTree>
    <p:extLst>
      <p:ext uri="{BB962C8B-B14F-4D97-AF65-F5344CB8AC3E}">
        <p14:creationId xmlns:p14="http://schemas.microsoft.com/office/powerpoint/2010/main" val="4059058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The</a:t>
            </a:r>
            <a:r>
              <a:rPr lang="en-US" altLang="en-US" baseline="0" dirty="0" smtClean="0"/>
              <a:t> Unit is subdivided into sessions. This allows you to take the material and offer shorter sessions to fit local circumstances.</a:t>
            </a:r>
          </a:p>
          <a:p>
            <a:pPr>
              <a:spcBef>
                <a:spcPct val="0"/>
              </a:spcBef>
            </a:pPr>
            <a:endParaRPr lang="en-US" altLang="en-US" baseline="0" dirty="0" smtClean="0"/>
          </a:p>
          <a:p>
            <a:pPr>
              <a:spcBef>
                <a:spcPct val="0"/>
              </a:spcBef>
            </a:pPr>
            <a:r>
              <a:rPr lang="en-US" altLang="en-US" baseline="0" dirty="0" smtClean="0"/>
              <a:t>A summary of the sessions and indicative timings is included to facilitate planning.</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10</a:t>
            </a:fld>
            <a:endParaRPr lang="en-US" altLang="en-US"/>
          </a:p>
        </p:txBody>
      </p:sp>
    </p:spTree>
    <p:extLst>
      <p:ext uri="{BB962C8B-B14F-4D97-AF65-F5344CB8AC3E}">
        <p14:creationId xmlns:p14="http://schemas.microsoft.com/office/powerpoint/2010/main" val="7929620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could ask students what values are compared next. (click)</a:t>
            </a:r>
          </a:p>
          <a:p>
            <a:r>
              <a:rPr lang="en-GB" dirty="0" smtClean="0"/>
              <a:t>What does the bitwise XOR of 000</a:t>
            </a:r>
            <a:r>
              <a:rPr lang="en-GB" baseline="0" dirty="0" smtClean="0"/>
              <a:t> and 010 give?</a:t>
            </a:r>
          </a:p>
          <a:p>
            <a:r>
              <a:rPr lang="en-GB" baseline="0" dirty="0" smtClean="0"/>
              <a:t>(click)</a:t>
            </a:r>
          </a:p>
          <a:p>
            <a:r>
              <a:rPr lang="en-GB" baseline="0" dirty="0" smtClean="0"/>
              <a:t>In this case the answer is 010, which is 2 in base 10.</a:t>
            </a:r>
          </a:p>
          <a:p>
            <a:r>
              <a:rPr lang="en-GB" baseline="0" dirty="0" smtClean="0"/>
              <a:t>(click)</a:t>
            </a:r>
          </a:p>
          <a:p>
            <a:r>
              <a:rPr lang="en-GB" baseline="0" dirty="0" smtClean="0"/>
              <a:t>Is 2 &lt; 1? </a:t>
            </a:r>
          </a:p>
          <a:p>
            <a:r>
              <a:rPr lang="en-GB" baseline="0" dirty="0" smtClean="0"/>
              <a:t>(click)</a:t>
            </a:r>
          </a:p>
          <a:p>
            <a:r>
              <a:rPr lang="en-GB" baseline="0" dirty="0" smtClean="0"/>
              <a:t>Clearly not, so the cell is filled black.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115</a:t>
            </a:fld>
            <a:endParaRPr lang="en-GB"/>
          </a:p>
        </p:txBody>
      </p:sp>
    </p:spTree>
    <p:extLst>
      <p:ext uri="{BB962C8B-B14F-4D97-AF65-F5344CB8AC3E}">
        <p14:creationId xmlns:p14="http://schemas.microsoft.com/office/powerpoint/2010/main" val="318019342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continue up the column doing</a:t>
            </a:r>
            <a:r>
              <a:rPr lang="en-GB" baseline="0" dirty="0" smtClean="0"/>
              <a:t> a similar bitwise comparison.</a:t>
            </a:r>
          </a:p>
          <a:p>
            <a:r>
              <a:rPr lang="en-GB" baseline="0" dirty="0" smtClean="0"/>
              <a:t>Students can be challenged at this stage to work out what colour each of the cells in that column will be.</a:t>
            </a:r>
          </a:p>
          <a:p>
            <a:r>
              <a:rPr lang="en-GB" baseline="0" dirty="0" smtClean="0"/>
              <a:t>(click)</a:t>
            </a:r>
          </a:p>
          <a:p>
            <a:r>
              <a:rPr lang="en-GB" baseline="0" dirty="0" smtClean="0"/>
              <a:t>Every further cell will be black.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116</a:t>
            </a:fld>
            <a:endParaRPr lang="en-GB"/>
          </a:p>
        </p:txBody>
      </p:sp>
    </p:spTree>
    <p:extLst>
      <p:ext uri="{BB962C8B-B14F-4D97-AF65-F5344CB8AC3E}">
        <p14:creationId xmlns:p14="http://schemas.microsoft.com/office/powerpoint/2010/main" val="11530070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continue the comparisons into the next column.</a:t>
            </a:r>
          </a:p>
          <a:p>
            <a:r>
              <a:rPr lang="en-GB" dirty="0" smtClean="0"/>
              <a:t>A sequence of clicks walks through the calculation for the next cell.</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117</a:t>
            </a:fld>
            <a:endParaRPr lang="en-GB"/>
          </a:p>
        </p:txBody>
      </p:sp>
    </p:spTree>
    <p:extLst>
      <p:ext uri="{BB962C8B-B14F-4D97-AF65-F5344CB8AC3E}">
        <p14:creationId xmlns:p14="http://schemas.microsoft.com/office/powerpoint/2010/main" val="182730900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a:t>
            </a:r>
            <a:r>
              <a:rPr lang="en-GB" baseline="0" dirty="0" smtClean="0"/>
              <a:t> is a similar sequence</a:t>
            </a:r>
            <a:r>
              <a:rPr lang="en-GB" dirty="0" smtClean="0"/>
              <a:t> of clicks for the next square.</a:t>
            </a:r>
          </a:p>
          <a:p>
            <a:r>
              <a:rPr lang="en-GB" dirty="0" smtClean="0"/>
              <a:t>It’s worth seeing</a:t>
            </a:r>
            <a:r>
              <a:rPr lang="en-GB" baseline="0" dirty="0" smtClean="0"/>
              <a:t> if the students can do the process without any prompts.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118</a:t>
            </a:fld>
            <a:endParaRPr lang="en-GB"/>
          </a:p>
        </p:txBody>
      </p:sp>
    </p:spTree>
    <p:extLst>
      <p:ext uri="{BB962C8B-B14F-4D97-AF65-F5344CB8AC3E}">
        <p14:creationId xmlns:p14="http://schemas.microsoft.com/office/powerpoint/2010/main" val="316011156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By now, they may be able to spot a pattern developing.</a:t>
            </a:r>
          </a:p>
          <a:p>
            <a:r>
              <a:rPr lang="en-GB" dirty="0" smtClean="0"/>
              <a:t>Ask them to predict</a:t>
            </a:r>
            <a:r>
              <a:rPr lang="en-GB" baseline="0" dirty="0" smtClean="0"/>
              <a:t> what the completed grid will look like, before revealing it. (click)</a:t>
            </a:r>
          </a:p>
          <a:p>
            <a:r>
              <a:rPr lang="en-GB" baseline="0" dirty="0" smtClean="0"/>
              <a:t>Point out that this is the pattern when the threshold value (n) is set to 1.</a:t>
            </a:r>
          </a:p>
          <a:p>
            <a:r>
              <a:rPr lang="en-GB" baseline="0" dirty="0" smtClean="0"/>
              <a:t>(click)</a:t>
            </a:r>
          </a:p>
          <a:p>
            <a:r>
              <a:rPr lang="en-GB" baseline="0" dirty="0" smtClean="0"/>
              <a:t>Once complete we increment the threshold value and start again.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119</a:t>
            </a:fld>
            <a:endParaRPr lang="en-GB"/>
          </a:p>
        </p:txBody>
      </p:sp>
    </p:spTree>
    <p:extLst>
      <p:ext uri="{BB962C8B-B14F-4D97-AF65-F5344CB8AC3E}">
        <p14:creationId xmlns:p14="http://schemas.microsoft.com/office/powerpoint/2010/main" val="220438312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might be a good time to get students to try to work out the pattern when the threshold is set to 2.</a:t>
            </a:r>
          </a:p>
          <a:p>
            <a:r>
              <a:rPr lang="en-GB" baseline="0" dirty="0" smtClean="0"/>
              <a:t>The first column is completed to help get them going. </a:t>
            </a:r>
          </a:p>
          <a:p>
            <a:r>
              <a:rPr lang="en-GB" baseline="0" dirty="0" smtClean="0"/>
              <a:t>The answer might surprise them, and will be revealed on click.</a:t>
            </a:r>
          </a:p>
          <a:p>
            <a:r>
              <a:rPr lang="en-GB" baseline="0" dirty="0" smtClean="0"/>
              <a:t>It may be helpful to take particular squares and work through the calculation so students see how the pattern is derived.</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120</a:t>
            </a:fld>
            <a:endParaRPr lang="en-GB"/>
          </a:p>
        </p:txBody>
      </p:sp>
    </p:spTree>
    <p:extLst>
      <p:ext uri="{BB962C8B-B14F-4D97-AF65-F5344CB8AC3E}">
        <p14:creationId xmlns:p14="http://schemas.microsoft.com/office/powerpoint/2010/main" val="217761724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Again, we increment the threshold value.</a:t>
            </a:r>
          </a:p>
          <a:p>
            <a:r>
              <a:rPr lang="en-GB" dirty="0" smtClean="0"/>
              <a:t>Students</a:t>
            </a:r>
            <a:r>
              <a:rPr lang="en-GB" baseline="0" dirty="0" smtClean="0"/>
              <a:t> can either calculate the new values or try to predict the pattern.</a:t>
            </a:r>
          </a:p>
          <a:p>
            <a:r>
              <a:rPr lang="en-GB" baseline="0" dirty="0" smtClean="0"/>
              <a:t>If predicting, the result may well surprise them again. Again a click will reveal it.</a:t>
            </a:r>
          </a:p>
          <a:p>
            <a:endParaRPr lang="en-GB" baseline="0" dirty="0" smtClean="0"/>
          </a:p>
          <a:p>
            <a:r>
              <a:rPr lang="en-GB" baseline="0" dirty="0" smtClean="0"/>
              <a:t>A group activity might be to work out the rest of the sequence, with each child in a group taking a different threshold value. There are templates provided in the resources to allow students to calculate the values themselves.</a:t>
            </a:r>
          </a:p>
          <a:p>
            <a:r>
              <a:rPr lang="en-GB" baseline="0" dirty="0" smtClean="0"/>
              <a:t>An 8 by 8 grid makes a good group activity, with a lot of individual calculations (64 per threshold value). A smaller 4 by 4 grid is also provided which could be used as a (homework) exercise to establish understanding.</a:t>
            </a:r>
          </a:p>
          <a:p>
            <a:endParaRPr lang="en-GB" baseline="0" dirty="0" smtClean="0"/>
          </a:p>
          <a:p>
            <a:endParaRPr lang="en-GB" baseline="0" dirty="0" smtClean="0"/>
          </a:p>
          <a:p>
            <a:r>
              <a:rPr lang="en-GB" baseline="0" dirty="0" smtClean="0"/>
              <a:t>If an 8 by 8 grid is too hard, a 4 by 4 template is also included.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121</a:t>
            </a:fld>
            <a:endParaRPr lang="en-GB"/>
          </a:p>
        </p:txBody>
      </p:sp>
    </p:spTree>
    <p:extLst>
      <p:ext uri="{BB962C8B-B14F-4D97-AF65-F5344CB8AC3E}">
        <p14:creationId xmlns:p14="http://schemas.microsoft.com/office/powerpoint/2010/main" val="176062553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process</a:t>
            </a:r>
            <a:r>
              <a:rPr lang="en-GB" baseline="0" dirty="0" smtClean="0"/>
              <a:t> can be applied to any sized grid, but numbers divisible by 4 give a nice regular pattern.</a:t>
            </a:r>
          </a:p>
          <a:p>
            <a:endParaRPr lang="en-GB" baseline="0" dirty="0" smtClean="0"/>
          </a:p>
          <a:p>
            <a:r>
              <a:rPr lang="en-GB" baseline="0" dirty="0" smtClean="0"/>
              <a:t>This shows the sequence of patterns generated by a 16 by 16 grid.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122</a:t>
            </a:fld>
            <a:endParaRPr lang="en-GB"/>
          </a:p>
        </p:txBody>
      </p:sp>
    </p:spTree>
    <p:extLst>
      <p:ext uri="{BB962C8B-B14F-4D97-AF65-F5344CB8AC3E}">
        <p14:creationId xmlns:p14="http://schemas.microsoft.com/office/powerpoint/2010/main" val="305221128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beauty of the pattern becomes</a:t>
            </a:r>
            <a:r>
              <a:rPr lang="en-GB" baseline="0" dirty="0" smtClean="0"/>
              <a:t> more apparent when you cycle through the threshold values, creating an animation. This animation came from Wolfram </a:t>
            </a:r>
            <a:r>
              <a:rPr lang="en-GB" baseline="0" dirty="0" err="1" smtClean="0"/>
              <a:t>MathWorld</a:t>
            </a:r>
            <a:r>
              <a:rPr lang="en-GB" baseline="0" dirty="0" smtClean="0"/>
              <a:t>.</a:t>
            </a:r>
          </a:p>
          <a:p>
            <a:r>
              <a:rPr lang="en-GB" baseline="0" dirty="0" smtClean="0"/>
              <a:t>http://mathworld.wolfram.com/MunchingSquares.html </a:t>
            </a:r>
          </a:p>
          <a:p>
            <a:endParaRPr lang="en-GB" baseline="0" dirty="0" smtClean="0"/>
          </a:p>
          <a:p>
            <a:r>
              <a:rPr lang="en-GB" baseline="0" dirty="0" smtClean="0"/>
              <a:t>If you use the group activity to calculate the pattern for each threshold value, the individual patterns can be competed on the ‘master templates’ provided for each threshold value. By reproducing the ‘master templates’ on card and cutting them out students can see the animation effect by creating a ‘flick book’ of their answers</a:t>
            </a:r>
          </a:p>
          <a:p>
            <a:endParaRPr lang="en-GB" baseline="0" dirty="0" smtClean="0"/>
          </a:p>
          <a:p>
            <a:r>
              <a:rPr lang="en-GB" baseline="0" dirty="0" smtClean="0"/>
              <a:t>Our task is to try to code an application to do something similar.</a:t>
            </a:r>
          </a:p>
          <a:p>
            <a:r>
              <a:rPr lang="en-GB" baseline="0" dirty="0" smtClean="0"/>
              <a:t>(click)</a:t>
            </a:r>
          </a:p>
          <a:p>
            <a:r>
              <a:rPr lang="en-GB" baseline="0" dirty="0" smtClean="0"/>
              <a:t>Before we worry about the language we will use, let’s try to decompose the problem.</a:t>
            </a:r>
          </a:p>
          <a:p>
            <a:r>
              <a:rPr lang="en-GB" baseline="0" dirty="0" smtClean="0"/>
              <a:t>(click)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123</a:t>
            </a:fld>
            <a:endParaRPr lang="en-GB"/>
          </a:p>
        </p:txBody>
      </p:sp>
    </p:spTree>
    <p:extLst>
      <p:ext uri="{BB962C8B-B14F-4D97-AF65-F5344CB8AC3E}">
        <p14:creationId xmlns:p14="http://schemas.microsoft.com/office/powerpoint/2010/main" val="24582084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Discuss with the group the steps required to develop a solution.</a:t>
            </a:r>
          </a:p>
          <a:p>
            <a:endParaRPr lang="en-GB" baseline="0" dirty="0" smtClean="0"/>
          </a:p>
          <a:p>
            <a:r>
              <a:rPr lang="en-GB" baseline="0" dirty="0" smtClean="0"/>
              <a:t>A good starting point can be to identify answers to the 4 areas outlined. (click) which are based on a basic model of a computer. </a:t>
            </a:r>
          </a:p>
          <a:p>
            <a:r>
              <a:rPr lang="en-GB" baseline="0" dirty="0" smtClean="0"/>
              <a:t>The best starting point is usually to consider the output first. This often informs what data needs to be input.</a:t>
            </a:r>
          </a:p>
          <a:p>
            <a:r>
              <a:rPr lang="en-GB" baseline="0" dirty="0" smtClean="0"/>
              <a:t>A series of two clicks will reveal suggestions for Output and Inputs. </a:t>
            </a:r>
          </a:p>
          <a:p>
            <a:r>
              <a:rPr lang="en-GB" baseline="0" dirty="0" smtClean="0"/>
              <a:t>From this we can usually get some idea of what needs to be stored and the processes involved (click)</a:t>
            </a:r>
          </a:p>
          <a:p>
            <a:r>
              <a:rPr lang="en-GB" baseline="0" dirty="0" smtClean="0"/>
              <a:t>The latter two boxes equate roughly to the algorithms and data structures required in our program.</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124</a:t>
            </a:fld>
            <a:endParaRPr lang="en-GB"/>
          </a:p>
        </p:txBody>
      </p:sp>
    </p:spTree>
    <p:extLst>
      <p:ext uri="{BB962C8B-B14F-4D97-AF65-F5344CB8AC3E}">
        <p14:creationId xmlns:p14="http://schemas.microsoft.com/office/powerpoint/2010/main" val="1699443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Finally, there is a</a:t>
            </a:r>
            <a:r>
              <a:rPr lang="en-US" altLang="en-US" baseline="0" dirty="0" smtClean="0"/>
              <a:t> summary of the key points in the presentation where we hope Trainers will facilitate discussion and debate.</a:t>
            </a:r>
          </a:p>
          <a:p>
            <a:pPr>
              <a:spcBef>
                <a:spcPct val="0"/>
              </a:spcBef>
            </a:pPr>
            <a:endParaRPr lang="en-US" altLang="en-US" baseline="0" dirty="0" smtClean="0"/>
          </a:p>
          <a:p>
            <a:pPr>
              <a:spcBef>
                <a:spcPct val="0"/>
              </a:spcBef>
            </a:pPr>
            <a:r>
              <a:rPr lang="en-US" altLang="en-US" baseline="0" dirty="0" smtClean="0"/>
              <a:t>A key element in the CPD is to encourage reflective practice, promote action research and encourage teachers to consider the BCS Certificate in CS Teaching.</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11</a:t>
            </a:fld>
            <a:endParaRPr lang="en-US" altLang="en-US"/>
          </a:p>
        </p:txBody>
      </p:sp>
    </p:spTree>
    <p:extLst>
      <p:ext uri="{BB962C8B-B14F-4D97-AF65-F5344CB8AC3E}">
        <p14:creationId xmlns:p14="http://schemas.microsoft.com/office/powerpoint/2010/main" val="370979254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a:t>
            </a:r>
            <a:r>
              <a:rPr lang="en-GB" baseline="0" dirty="0" smtClean="0"/>
              <a:t> now consider the data structures in more detail.</a:t>
            </a:r>
          </a:p>
          <a:p>
            <a:r>
              <a:rPr lang="en-GB" baseline="0" dirty="0" smtClean="0"/>
              <a:t>(click)</a:t>
            </a:r>
          </a:p>
          <a:p>
            <a:r>
              <a:rPr lang="en-GB" baseline="0" dirty="0" smtClean="0"/>
              <a:t>The threshold value is a single entity, so a single variable will be fine, but what about a structure to hold the value for each square. What data structure do we know that can store lots of similar items? (click)</a:t>
            </a:r>
          </a:p>
          <a:p>
            <a:r>
              <a:rPr lang="en-GB" baseline="0" dirty="0" smtClean="0"/>
              <a:t>A list of course (sometimes called an array).</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125</a:t>
            </a:fld>
            <a:endParaRPr lang="en-GB"/>
          </a:p>
        </p:txBody>
      </p:sp>
    </p:spTree>
    <p:extLst>
      <p:ext uri="{BB962C8B-B14F-4D97-AF65-F5344CB8AC3E}">
        <p14:creationId xmlns:p14="http://schemas.microsoft.com/office/powerpoint/2010/main" val="171443449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Each</a:t>
            </a:r>
            <a:r>
              <a:rPr lang="en-GB" baseline="0" dirty="0" smtClean="0"/>
              <a:t> square will hold a value of True or False. This will be the result of evaluating whether the result of the bitwise XOR is less than the threshold value, but we can start with them all holding nothing (or zero).</a:t>
            </a:r>
          </a:p>
          <a:p>
            <a:r>
              <a:rPr lang="en-GB" baseline="0" dirty="0" smtClean="0"/>
              <a:t>(click)</a:t>
            </a:r>
          </a:p>
          <a:p>
            <a:r>
              <a:rPr lang="en-GB" baseline="0" dirty="0" smtClean="0"/>
              <a:t>We could hold all these in a long list of 64 values but we would have to keep working out which position in the list corresponded to which square in the grid.</a:t>
            </a:r>
          </a:p>
          <a:p>
            <a:r>
              <a:rPr lang="en-GB" baseline="0" dirty="0" smtClean="0"/>
              <a:t>A much neater way of storing the values is to think of each row as a separate list (click) </a:t>
            </a:r>
          </a:p>
          <a:p>
            <a:r>
              <a:rPr lang="en-GB" baseline="0" dirty="0" smtClean="0"/>
              <a:t>We could then store these lists in a big ‘list of the lists’.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126</a:t>
            </a:fld>
            <a:endParaRPr lang="en-GB"/>
          </a:p>
        </p:txBody>
      </p:sp>
    </p:spTree>
    <p:extLst>
      <p:ext uri="{BB962C8B-B14F-4D97-AF65-F5344CB8AC3E}">
        <p14:creationId xmlns:p14="http://schemas.microsoft.com/office/powerpoint/2010/main" val="317324350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Such a structure is sometimes known as a two dimensional list or array.</a:t>
            </a:r>
          </a:p>
          <a:p>
            <a:r>
              <a:rPr lang="en-GB" dirty="0" smtClean="0"/>
              <a:t>Each</a:t>
            </a:r>
            <a:r>
              <a:rPr lang="en-GB" baseline="0" dirty="0" smtClean="0"/>
              <a:t> list still has 8 index positions (0 to 7).</a:t>
            </a:r>
          </a:p>
          <a:p>
            <a:r>
              <a:rPr lang="en-GB" baseline="0" dirty="0" smtClean="0"/>
              <a:t>(click)</a:t>
            </a:r>
          </a:p>
          <a:p>
            <a:r>
              <a:rPr lang="en-GB" baseline="0" dirty="0" smtClean="0"/>
              <a:t>But we now put those into a big list so each small list also has an index position.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127</a:t>
            </a:fld>
            <a:endParaRPr lang="en-GB"/>
          </a:p>
        </p:txBody>
      </p:sp>
    </p:spTree>
    <p:extLst>
      <p:ext uri="{BB962C8B-B14F-4D97-AF65-F5344CB8AC3E}">
        <p14:creationId xmlns:p14="http://schemas.microsoft.com/office/powerpoint/2010/main" val="73432702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call our large list </a:t>
            </a:r>
            <a:r>
              <a:rPr lang="en-GB" dirty="0" err="1" smtClean="0"/>
              <a:t>squaresList</a:t>
            </a:r>
            <a:r>
              <a:rPr lang="en-GB" dirty="0" smtClean="0"/>
              <a:t>. (click)</a:t>
            </a:r>
          </a:p>
          <a:p>
            <a:r>
              <a:rPr lang="en-GB" dirty="0" smtClean="0"/>
              <a:t>Any</a:t>
            </a:r>
            <a:r>
              <a:rPr lang="en-GB" baseline="0" dirty="0" smtClean="0"/>
              <a:t> </a:t>
            </a:r>
            <a:r>
              <a:rPr lang="en-GB" baseline="0" dirty="0" err="1" smtClean="0"/>
              <a:t>individualsquare</a:t>
            </a:r>
            <a:r>
              <a:rPr lang="en-GB" baseline="0" dirty="0" smtClean="0"/>
              <a:t> can now be referred to by (click) </a:t>
            </a:r>
          </a:p>
          <a:p>
            <a:r>
              <a:rPr lang="en-GB" baseline="0" dirty="0" smtClean="0"/>
              <a:t>Which small list it is in (click)</a:t>
            </a:r>
          </a:p>
          <a:p>
            <a:r>
              <a:rPr lang="en-GB" baseline="0" dirty="0" smtClean="0"/>
              <a:t>Which becomes the first index inside the brackets. (click)</a:t>
            </a:r>
          </a:p>
          <a:p>
            <a:r>
              <a:rPr lang="en-GB" baseline="0" dirty="0" smtClean="0"/>
              <a:t>And then by which position in that list (click)</a:t>
            </a:r>
          </a:p>
          <a:p>
            <a:r>
              <a:rPr lang="en-GB" baseline="0" dirty="0" smtClean="0"/>
              <a:t>Which becomes a second index.</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128</a:t>
            </a:fld>
            <a:endParaRPr lang="en-GB"/>
          </a:p>
        </p:txBody>
      </p:sp>
    </p:spTree>
    <p:extLst>
      <p:ext uri="{BB962C8B-B14F-4D97-AF65-F5344CB8AC3E}">
        <p14:creationId xmlns:p14="http://schemas.microsoft.com/office/powerpoint/2010/main" val="280603587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Just</a:t>
            </a:r>
            <a:r>
              <a:rPr lang="en-GB" baseline="0" dirty="0" smtClean="0"/>
              <a:t> to ensure that is clear, here is another example: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129</a:t>
            </a:fld>
            <a:endParaRPr lang="en-GB"/>
          </a:p>
        </p:txBody>
      </p:sp>
    </p:spTree>
    <p:extLst>
      <p:ext uri="{BB962C8B-B14F-4D97-AF65-F5344CB8AC3E}">
        <p14:creationId xmlns:p14="http://schemas.microsoft.com/office/powerpoint/2010/main" val="261445926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And one with less prompts.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130</a:t>
            </a:fld>
            <a:endParaRPr lang="en-GB"/>
          </a:p>
        </p:txBody>
      </p:sp>
    </p:spTree>
    <p:extLst>
      <p:ext uri="{BB962C8B-B14F-4D97-AF65-F5344CB8AC3E}">
        <p14:creationId xmlns:p14="http://schemas.microsoft.com/office/powerpoint/2010/main" val="268597137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Finally one with no prompts.</a:t>
            </a:r>
          </a:p>
          <a:p>
            <a:endParaRPr lang="en-GB" baseline="0" dirty="0" smtClean="0"/>
          </a:p>
          <a:p>
            <a:r>
              <a:rPr lang="en-GB" baseline="0" dirty="0" smtClean="0"/>
              <a:t>Further questions can be asked if needed, but note one thing (click)</a:t>
            </a:r>
          </a:p>
          <a:p>
            <a:r>
              <a:rPr lang="en-GB" baseline="0" dirty="0" smtClean="0"/>
              <a:t>We’ve flipped our grid, so the position 0,0 is now the top left, rather than the bottom left of the grid.</a:t>
            </a:r>
          </a:p>
          <a:p>
            <a:r>
              <a:rPr lang="en-GB" baseline="0" dirty="0" smtClean="0"/>
              <a:t>This reflects the fact that computer screens and graphic windows usually reference the location of a pixel from the top left.</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131</a:t>
            </a:fld>
            <a:endParaRPr lang="en-GB"/>
          </a:p>
        </p:txBody>
      </p:sp>
    </p:spTree>
    <p:extLst>
      <p:ext uri="{BB962C8B-B14F-4D97-AF65-F5344CB8AC3E}">
        <p14:creationId xmlns:p14="http://schemas.microsoft.com/office/powerpoint/2010/main" val="247908826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We’ve considered the data structures needed in our program.</a:t>
            </a:r>
          </a:p>
          <a:p>
            <a:r>
              <a:rPr lang="en-GB" baseline="0" dirty="0" smtClean="0"/>
              <a:t>Now let’s consider the algorithm.</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132</a:t>
            </a:fld>
            <a:endParaRPr lang="en-GB"/>
          </a:p>
        </p:txBody>
      </p:sp>
    </p:spTree>
    <p:extLst>
      <p:ext uri="{BB962C8B-B14F-4D97-AF65-F5344CB8AC3E}">
        <p14:creationId xmlns:p14="http://schemas.microsoft.com/office/powerpoint/2010/main" val="60507580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Again, we can decompose the idea further.</a:t>
            </a:r>
          </a:p>
          <a:p>
            <a:r>
              <a:rPr lang="en-GB" baseline="0" dirty="0" smtClean="0"/>
              <a:t>First, lets consider how we might implement the second statement: calculating each squares value.</a:t>
            </a:r>
          </a:p>
          <a:p>
            <a:r>
              <a:rPr lang="en-GB" baseline="0" dirty="0" smtClean="0"/>
              <a:t>We can break this down into a sequence of steps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133</a:t>
            </a:fld>
            <a:endParaRPr lang="en-GB"/>
          </a:p>
        </p:txBody>
      </p:sp>
    </p:spTree>
    <p:extLst>
      <p:ext uri="{BB962C8B-B14F-4D97-AF65-F5344CB8AC3E}">
        <p14:creationId xmlns:p14="http://schemas.microsoft.com/office/powerpoint/2010/main" val="93670413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Again, we can decompose the idea further.</a:t>
            </a:r>
          </a:p>
          <a:p>
            <a:r>
              <a:rPr lang="en-GB" baseline="0" dirty="0" smtClean="0"/>
              <a:t>First, lets consider how we might implement the second statement: calculating each squares value.</a:t>
            </a:r>
          </a:p>
          <a:p>
            <a:r>
              <a:rPr lang="en-GB" baseline="0" dirty="0" smtClean="0"/>
              <a:t>We can break this down into a sequence of steps. Let’s consider just one square to start with.</a:t>
            </a:r>
          </a:p>
          <a:p>
            <a:r>
              <a:rPr lang="en-GB" baseline="0" dirty="0" smtClean="0"/>
              <a:t>A sequence of clicks illustrates the steps.</a:t>
            </a:r>
          </a:p>
          <a:p>
            <a:endParaRPr lang="en-GB" baseline="0" dirty="0" smtClean="0"/>
          </a:p>
          <a:p>
            <a:r>
              <a:rPr lang="en-GB" baseline="0" dirty="0" smtClean="0"/>
              <a:t>Implementing this might be very easy, or very hard!</a:t>
            </a:r>
          </a:p>
          <a:p>
            <a:r>
              <a:rPr lang="en-GB" baseline="0" dirty="0" smtClean="0"/>
              <a:t>Many programming languages have built in support for converting numbers to binary.</a:t>
            </a:r>
          </a:p>
          <a:p>
            <a:r>
              <a:rPr lang="en-GB" baseline="0" dirty="0" smtClean="0"/>
              <a:t>Many have built in functions for doing bitwise operations, as this is a common task in computing.</a:t>
            </a:r>
          </a:p>
          <a:p>
            <a:r>
              <a:rPr lang="en-GB" baseline="0" dirty="0" smtClean="0"/>
              <a:t>Let’s not worry about this for the moment, just assume we can do it, abstract away the detail and call it compute value.</a:t>
            </a:r>
          </a:p>
        </p:txBody>
      </p:sp>
      <p:sp>
        <p:nvSpPr>
          <p:cNvPr id="4" name="Slide Number Placeholder 3"/>
          <p:cNvSpPr>
            <a:spLocks noGrp="1"/>
          </p:cNvSpPr>
          <p:nvPr>
            <p:ph type="sldNum" sz="quarter" idx="10"/>
          </p:nvPr>
        </p:nvSpPr>
        <p:spPr/>
        <p:txBody>
          <a:bodyPr/>
          <a:lstStyle/>
          <a:p>
            <a:fld id="{D426D3B5-75D9-4B81-9605-012F6554737F}" type="slidenum">
              <a:rPr lang="en-GB" smtClean="0"/>
              <a:t>134</a:t>
            </a:fld>
            <a:endParaRPr lang="en-GB"/>
          </a:p>
        </p:txBody>
      </p:sp>
    </p:spTree>
    <p:extLst>
      <p:ext uri="{BB962C8B-B14F-4D97-AF65-F5344CB8AC3E}">
        <p14:creationId xmlns:p14="http://schemas.microsoft.com/office/powerpoint/2010/main" val="437867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Detailed</a:t>
            </a:r>
            <a:r>
              <a:rPr lang="en-US" altLang="en-US" baseline="0" dirty="0" smtClean="0"/>
              <a:t> notes are then included f</a:t>
            </a:r>
            <a:r>
              <a:rPr lang="en-US" altLang="en-US" dirty="0" smtClean="0"/>
              <a:t>or each session, along with any </a:t>
            </a:r>
            <a:r>
              <a:rPr lang="en-US" altLang="en-US" dirty="0" err="1" smtClean="0"/>
              <a:t>photocopiable</a:t>
            </a:r>
            <a:r>
              <a:rPr lang="en-US" altLang="en-US" dirty="0" smtClean="0"/>
              <a:t> resources.</a:t>
            </a:r>
          </a:p>
          <a:p>
            <a:pPr>
              <a:spcBef>
                <a:spcPct val="0"/>
              </a:spcBef>
            </a:pPr>
            <a:r>
              <a:rPr lang="en-US" altLang="en-US" dirty="0" smtClean="0"/>
              <a:t>This allows each session to be delivered as a stand alone input</a:t>
            </a:r>
            <a:r>
              <a:rPr lang="en-US" altLang="en-US" baseline="0" dirty="0" smtClean="0"/>
              <a:t> to best fit local circumstances.</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12</a:t>
            </a:fld>
            <a:endParaRPr lang="en-US" altLang="en-US"/>
          </a:p>
        </p:txBody>
      </p:sp>
    </p:spTree>
    <p:extLst>
      <p:ext uri="{BB962C8B-B14F-4D97-AF65-F5344CB8AC3E}">
        <p14:creationId xmlns:p14="http://schemas.microsoft.com/office/powerpoint/2010/main" val="347417383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Once we can compute the value for one square what do we need to do?</a:t>
            </a:r>
          </a:p>
          <a:p>
            <a:endParaRPr lang="en-GB" baseline="0" dirty="0" smtClean="0"/>
          </a:p>
          <a:p>
            <a:r>
              <a:rPr lang="en-GB" baseline="0" dirty="0" smtClean="0"/>
              <a:t>We need to do the same thing for the next one, and the next one, and so on.</a:t>
            </a:r>
          </a:p>
          <a:p>
            <a:r>
              <a:rPr lang="en-GB" baseline="0" dirty="0" smtClean="0"/>
              <a:t>There are only 3 constructs in algorithms: Sequence, selection and repetition. Which would we use for this?</a:t>
            </a:r>
          </a:p>
          <a:p>
            <a:r>
              <a:rPr lang="en-GB" baseline="0" dirty="0" smtClean="0"/>
              <a:t>(click)</a:t>
            </a:r>
          </a:p>
          <a:p>
            <a:r>
              <a:rPr lang="en-GB" baseline="0" dirty="0" smtClean="0"/>
              <a:t>Repetition.</a:t>
            </a:r>
          </a:p>
          <a:p>
            <a:r>
              <a:rPr lang="en-GB" baseline="0" dirty="0" smtClean="0"/>
              <a:t>Specifically, a counter controlled loop will allow us to move along the row.</a:t>
            </a:r>
          </a:p>
          <a:p>
            <a:r>
              <a:rPr lang="en-GB" baseline="0" dirty="0" smtClean="0"/>
              <a:t>(click)</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135</a:t>
            </a:fld>
            <a:endParaRPr lang="en-GB"/>
          </a:p>
        </p:txBody>
      </p:sp>
    </p:spTree>
    <p:extLst>
      <p:ext uri="{BB962C8B-B14F-4D97-AF65-F5344CB8AC3E}">
        <p14:creationId xmlns:p14="http://schemas.microsoft.com/office/powerpoint/2010/main" val="256635912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Remember, the row is really the first small list in our 2D ‘list of lists’.</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136</a:t>
            </a:fld>
            <a:endParaRPr lang="en-GB"/>
          </a:p>
        </p:txBody>
      </p:sp>
    </p:spTree>
    <p:extLst>
      <p:ext uri="{BB962C8B-B14F-4D97-AF65-F5344CB8AC3E}">
        <p14:creationId xmlns:p14="http://schemas.microsoft.com/office/powerpoint/2010/main" val="267187935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We’ve now computed the value in the first row.</a:t>
            </a:r>
          </a:p>
          <a:p>
            <a:r>
              <a:rPr lang="en-GB" baseline="0" dirty="0" smtClean="0"/>
              <a:t>What next?</a:t>
            </a:r>
          </a:p>
          <a:p>
            <a:r>
              <a:rPr lang="en-GB" baseline="0" dirty="0" smtClean="0"/>
              <a:t>(click)</a:t>
            </a:r>
          </a:p>
          <a:p>
            <a:r>
              <a:rPr lang="en-GB" baseline="0" dirty="0" smtClean="0"/>
              <a:t>We need to do the same thing for every row (or small list)</a:t>
            </a:r>
          </a:p>
          <a:p>
            <a:r>
              <a:rPr lang="en-GB" baseline="0" dirty="0" smtClean="0"/>
              <a:t>(click)</a:t>
            </a:r>
          </a:p>
          <a:p>
            <a:r>
              <a:rPr lang="en-GB" baseline="0" dirty="0" smtClean="0"/>
              <a:t>Notice again that we will use a counter controlled loop to do this.</a:t>
            </a:r>
          </a:p>
        </p:txBody>
      </p:sp>
      <p:sp>
        <p:nvSpPr>
          <p:cNvPr id="4" name="Slide Number Placeholder 3"/>
          <p:cNvSpPr>
            <a:spLocks noGrp="1"/>
          </p:cNvSpPr>
          <p:nvPr>
            <p:ph type="sldNum" sz="quarter" idx="10"/>
          </p:nvPr>
        </p:nvSpPr>
        <p:spPr/>
        <p:txBody>
          <a:bodyPr/>
          <a:lstStyle/>
          <a:p>
            <a:fld id="{D426D3B5-75D9-4B81-9605-012F6554737F}" type="slidenum">
              <a:rPr lang="en-GB" smtClean="0"/>
              <a:t>137</a:t>
            </a:fld>
            <a:endParaRPr lang="en-GB"/>
          </a:p>
        </p:txBody>
      </p:sp>
    </p:spTree>
    <p:extLst>
      <p:ext uri="{BB962C8B-B14F-4D97-AF65-F5344CB8AC3E}">
        <p14:creationId xmlns:p14="http://schemas.microsoft.com/office/powerpoint/2010/main" val="237960485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 can now see what will happen as this is executed when the threshold value is 1. (click)</a:t>
            </a:r>
          </a:p>
          <a:p>
            <a:r>
              <a:rPr lang="en-GB" baseline="0" dirty="0" smtClean="0"/>
              <a:t>Each squares value is computed in turn, and true or false replaces the 0 in each position.</a:t>
            </a:r>
          </a:p>
        </p:txBody>
      </p:sp>
      <p:sp>
        <p:nvSpPr>
          <p:cNvPr id="4" name="Slide Number Placeholder 3"/>
          <p:cNvSpPr>
            <a:spLocks noGrp="1"/>
          </p:cNvSpPr>
          <p:nvPr>
            <p:ph type="sldNum" sz="quarter" idx="10"/>
          </p:nvPr>
        </p:nvSpPr>
        <p:spPr/>
        <p:txBody>
          <a:bodyPr/>
          <a:lstStyle/>
          <a:p>
            <a:fld id="{D426D3B5-75D9-4B81-9605-012F6554737F}" type="slidenum">
              <a:rPr lang="en-GB" smtClean="0"/>
              <a:t>138</a:t>
            </a:fld>
            <a:endParaRPr lang="en-GB"/>
          </a:p>
        </p:txBody>
      </p:sp>
    </p:spTree>
    <p:extLst>
      <p:ext uri="{BB962C8B-B14F-4D97-AF65-F5344CB8AC3E}">
        <p14:creationId xmlns:p14="http://schemas.microsoft.com/office/powerpoint/2010/main" val="132806530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 now need to consider how to iterate through each threshold value up to the size of the grid.</a:t>
            </a:r>
          </a:p>
          <a:p>
            <a:endParaRPr lang="en-GB" baseline="0" dirty="0" smtClean="0"/>
          </a:p>
          <a:p>
            <a:r>
              <a:rPr lang="en-GB" baseline="0" dirty="0" smtClean="0"/>
              <a:t>Remember we want our animation to continue to repeat, like that shown (click)</a:t>
            </a:r>
          </a:p>
          <a:p>
            <a:r>
              <a:rPr lang="en-GB" baseline="0" dirty="0" smtClean="0"/>
              <a:t>How can we do this? Will a counter controlled loop work in this case?</a:t>
            </a:r>
          </a:p>
        </p:txBody>
      </p:sp>
      <p:sp>
        <p:nvSpPr>
          <p:cNvPr id="4" name="Slide Number Placeholder 3"/>
          <p:cNvSpPr>
            <a:spLocks noGrp="1"/>
          </p:cNvSpPr>
          <p:nvPr>
            <p:ph type="sldNum" sz="quarter" idx="10"/>
          </p:nvPr>
        </p:nvSpPr>
        <p:spPr/>
        <p:txBody>
          <a:bodyPr/>
          <a:lstStyle/>
          <a:p>
            <a:fld id="{D426D3B5-75D9-4B81-9605-012F6554737F}" type="slidenum">
              <a:rPr lang="en-GB" smtClean="0"/>
              <a:t>139</a:t>
            </a:fld>
            <a:endParaRPr lang="en-GB"/>
          </a:p>
        </p:txBody>
      </p:sp>
    </p:spTree>
    <p:extLst>
      <p:ext uri="{BB962C8B-B14F-4D97-AF65-F5344CB8AC3E}">
        <p14:creationId xmlns:p14="http://schemas.microsoft.com/office/powerpoint/2010/main" val="87937971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If we start with the threshold set to 0, what needs to be done once we enter the main loop? (click)</a:t>
            </a:r>
          </a:p>
          <a:p>
            <a:r>
              <a:rPr lang="en-GB" baseline="0" dirty="0" smtClean="0"/>
              <a:t>Add 1 to the threshold to get our starting value.</a:t>
            </a:r>
          </a:p>
          <a:p>
            <a:endParaRPr lang="en-GB" baseline="0" dirty="0" smtClean="0"/>
          </a:p>
          <a:p>
            <a:r>
              <a:rPr lang="en-GB" baseline="0" dirty="0" smtClean="0"/>
              <a:t>What needs to be done at the end, before repeating? (click)</a:t>
            </a:r>
          </a:p>
          <a:p>
            <a:r>
              <a:rPr lang="en-GB" baseline="0" dirty="0" smtClean="0"/>
              <a:t>We need to check if it has reached the size of the grid, and if so, set it back to zero.</a:t>
            </a:r>
          </a:p>
          <a:p>
            <a:endParaRPr lang="en-GB" baseline="0" dirty="0" smtClean="0"/>
          </a:p>
          <a:p>
            <a:r>
              <a:rPr lang="en-GB" baseline="0" dirty="0" smtClean="0"/>
              <a:t>There are 3 constructs in algorithms: sequence, selection </a:t>
            </a:r>
            <a:r>
              <a:rPr lang="en-GB" baseline="0" dirty="0" err="1" smtClean="0"/>
              <a:t>amd</a:t>
            </a:r>
            <a:r>
              <a:rPr lang="en-GB" baseline="0" dirty="0" smtClean="0"/>
              <a:t> repetition. What is the last line an example of?</a:t>
            </a:r>
          </a:p>
          <a:p>
            <a:r>
              <a:rPr lang="en-GB" baseline="0" dirty="0" smtClean="0"/>
              <a:t>(click)</a:t>
            </a:r>
          </a:p>
          <a:p>
            <a:r>
              <a:rPr lang="en-GB" baseline="0" dirty="0" smtClean="0"/>
              <a:t>It’s a selection structure: If</a:t>
            </a:r>
          </a:p>
        </p:txBody>
      </p:sp>
      <p:sp>
        <p:nvSpPr>
          <p:cNvPr id="4" name="Slide Number Placeholder 3"/>
          <p:cNvSpPr>
            <a:spLocks noGrp="1"/>
          </p:cNvSpPr>
          <p:nvPr>
            <p:ph type="sldNum" sz="quarter" idx="10"/>
          </p:nvPr>
        </p:nvSpPr>
        <p:spPr/>
        <p:txBody>
          <a:bodyPr/>
          <a:lstStyle/>
          <a:p>
            <a:fld id="{D426D3B5-75D9-4B81-9605-012F6554737F}" type="slidenum">
              <a:rPr lang="en-GB" smtClean="0"/>
              <a:t>140</a:t>
            </a:fld>
            <a:endParaRPr lang="en-GB"/>
          </a:p>
        </p:txBody>
      </p:sp>
    </p:spTree>
    <p:extLst>
      <p:ext uri="{BB962C8B-B14F-4D97-AF65-F5344CB8AC3E}">
        <p14:creationId xmlns:p14="http://schemas.microsoft.com/office/powerpoint/2010/main" val="312976091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algorithm will loop back and cycle through the threshold values.</a:t>
            </a:r>
          </a:p>
          <a:p>
            <a:endParaRPr lang="en-GB" baseline="0" dirty="0" smtClean="0"/>
          </a:p>
          <a:p>
            <a:r>
              <a:rPr lang="en-GB" baseline="0" dirty="0" smtClean="0"/>
              <a:t>What sort of repetition is this an example of? </a:t>
            </a:r>
          </a:p>
          <a:p>
            <a:r>
              <a:rPr lang="en-GB" baseline="0" dirty="0" smtClean="0"/>
              <a:t>There are two types of loops, counter controlled and condition controlled. (click)</a:t>
            </a:r>
          </a:p>
          <a:p>
            <a:r>
              <a:rPr lang="en-GB" baseline="0" dirty="0" smtClean="0"/>
              <a:t>This time we need a condition controlled loop, but what is the condition that will stop it?</a:t>
            </a:r>
          </a:p>
          <a:p>
            <a:r>
              <a:rPr lang="en-GB" baseline="0" dirty="0" smtClean="0"/>
              <a:t>That can be discussed – maybe a key press can stop the algorithm?</a:t>
            </a:r>
          </a:p>
          <a:p>
            <a:endParaRPr lang="en-GB" baseline="0" dirty="0" smtClean="0"/>
          </a:p>
          <a:p>
            <a:r>
              <a:rPr lang="en-GB" baseline="0" dirty="0" smtClean="0"/>
              <a:t>As an aside, there are two ways of phrasing a condition controlled loop, either repeating until a condition stops the loop (as in this case), or repeating while a condition remains true. We could use either.</a:t>
            </a:r>
          </a:p>
        </p:txBody>
      </p:sp>
      <p:sp>
        <p:nvSpPr>
          <p:cNvPr id="4" name="Slide Number Placeholder 3"/>
          <p:cNvSpPr>
            <a:spLocks noGrp="1"/>
          </p:cNvSpPr>
          <p:nvPr>
            <p:ph type="sldNum" sz="quarter" idx="10"/>
          </p:nvPr>
        </p:nvSpPr>
        <p:spPr/>
        <p:txBody>
          <a:bodyPr/>
          <a:lstStyle/>
          <a:p>
            <a:fld id="{D426D3B5-75D9-4B81-9605-012F6554737F}" type="slidenum">
              <a:rPr lang="en-GB" smtClean="0"/>
              <a:t>141</a:t>
            </a:fld>
            <a:endParaRPr lang="en-GB"/>
          </a:p>
        </p:txBody>
      </p:sp>
    </p:spTree>
    <p:extLst>
      <p:ext uri="{BB962C8B-B14F-4D97-AF65-F5344CB8AC3E}">
        <p14:creationId xmlns:p14="http://schemas.microsoft.com/office/powerpoint/2010/main" val="30832926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Now that we have an understanding of the key process, let’s not worry too much about how we implement it.</a:t>
            </a:r>
          </a:p>
          <a:p>
            <a:endParaRPr lang="en-GB" baseline="0" dirty="0" smtClean="0"/>
          </a:p>
          <a:p>
            <a:r>
              <a:rPr lang="en-GB" baseline="0" dirty="0" smtClean="0"/>
              <a:t>Instead, lets abstract away the detail and just call it ‘compute all squares’.</a:t>
            </a:r>
          </a:p>
          <a:p>
            <a:r>
              <a:rPr lang="en-GB" baseline="0" dirty="0" smtClean="0"/>
              <a:t>Until we come to implement this, we want to work at a higher level of abstraction, so we can plan and understand the structure of our program.</a:t>
            </a:r>
          </a:p>
        </p:txBody>
      </p:sp>
      <p:sp>
        <p:nvSpPr>
          <p:cNvPr id="4" name="Slide Number Placeholder 3"/>
          <p:cNvSpPr>
            <a:spLocks noGrp="1"/>
          </p:cNvSpPr>
          <p:nvPr>
            <p:ph type="sldNum" sz="quarter" idx="10"/>
          </p:nvPr>
        </p:nvSpPr>
        <p:spPr/>
        <p:txBody>
          <a:bodyPr/>
          <a:lstStyle/>
          <a:p>
            <a:fld id="{D426D3B5-75D9-4B81-9605-012F6554737F}" type="slidenum">
              <a:rPr lang="en-GB" smtClean="0"/>
              <a:t>142</a:t>
            </a:fld>
            <a:endParaRPr lang="en-GB"/>
          </a:p>
        </p:txBody>
      </p:sp>
    </p:spTree>
    <p:extLst>
      <p:ext uri="{BB962C8B-B14F-4D97-AF65-F5344CB8AC3E}">
        <p14:creationId xmlns:p14="http://schemas.microsoft.com/office/powerpoint/2010/main" val="384440713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a:t>
            </a:r>
            <a:r>
              <a:rPr lang="en-GB" baseline="0" dirty="0" smtClean="0"/>
              <a:t> take stock again, in our planning.</a:t>
            </a:r>
          </a:p>
          <a:p>
            <a:r>
              <a:rPr lang="en-GB" baseline="0" dirty="0" smtClean="0"/>
              <a:t>We’ve considered what inputs we need, and how to store any data.</a:t>
            </a:r>
          </a:p>
          <a:p>
            <a:r>
              <a:rPr lang="en-GB" baseline="0" dirty="0" smtClean="0"/>
              <a:t>We’ve also considered the process to work out the values of the squares.</a:t>
            </a:r>
          </a:p>
          <a:p>
            <a:endParaRPr lang="en-GB" baseline="0" dirty="0" smtClean="0"/>
          </a:p>
          <a:p>
            <a:r>
              <a:rPr lang="en-GB" baseline="0" dirty="0" smtClean="0"/>
              <a:t>All that remains is to consider how the result will be displayed.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143</a:t>
            </a:fld>
            <a:endParaRPr lang="en-GB"/>
          </a:p>
        </p:txBody>
      </p:sp>
    </p:spTree>
    <p:extLst>
      <p:ext uri="{BB962C8B-B14F-4D97-AF65-F5344CB8AC3E}">
        <p14:creationId xmlns:p14="http://schemas.microsoft.com/office/powerpoint/2010/main" val="345405273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Again, we can decompose the idea further. (click)</a:t>
            </a:r>
          </a:p>
          <a:p>
            <a:r>
              <a:rPr lang="en-GB" baseline="0" dirty="0" smtClean="0"/>
              <a:t>We already know how to get the value of each square, all we need to do is consider how to draw it.</a:t>
            </a:r>
          </a:p>
          <a:p>
            <a:r>
              <a:rPr lang="en-GB" baseline="0" dirty="0" smtClean="0"/>
              <a:t>(click)</a:t>
            </a:r>
          </a:p>
          <a:p>
            <a:r>
              <a:rPr lang="en-GB" baseline="0" dirty="0" smtClean="0"/>
              <a:t>Ask the students what steps are required for each value. Clicks reveal the answer.</a:t>
            </a:r>
          </a:p>
        </p:txBody>
      </p:sp>
      <p:sp>
        <p:nvSpPr>
          <p:cNvPr id="4" name="Slide Number Placeholder 3"/>
          <p:cNvSpPr>
            <a:spLocks noGrp="1"/>
          </p:cNvSpPr>
          <p:nvPr>
            <p:ph type="sldNum" sz="quarter" idx="10"/>
          </p:nvPr>
        </p:nvSpPr>
        <p:spPr/>
        <p:txBody>
          <a:bodyPr/>
          <a:lstStyle/>
          <a:p>
            <a:fld id="{D426D3B5-75D9-4B81-9605-012F6554737F}" type="slidenum">
              <a:rPr lang="en-GB" smtClean="0"/>
              <a:t>144</a:t>
            </a:fld>
            <a:endParaRPr lang="en-GB"/>
          </a:p>
        </p:txBody>
      </p:sp>
    </p:spTree>
    <p:extLst>
      <p:ext uri="{BB962C8B-B14F-4D97-AF65-F5344CB8AC3E}">
        <p14:creationId xmlns:p14="http://schemas.microsoft.com/office/powerpoint/2010/main" val="1172129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Introductory slides that establish a common format to the start of a Master Teacher session. Please</a:t>
            </a:r>
            <a:r>
              <a:rPr lang="en-GB" baseline="0" dirty="0" smtClean="0"/>
              <a:t> do </a:t>
            </a:r>
            <a:r>
              <a:rPr lang="en-GB" dirty="0" smtClean="0"/>
              <a:t>stress the ethos at the start: there is no them – only us! If our subject is to develop all practising teachers</a:t>
            </a:r>
            <a:r>
              <a:rPr lang="en-GB" baseline="0" dirty="0" smtClean="0"/>
              <a:t> have valuable contributions to make, regardless of prior experience. The CAS model recognises that good pedagogy is a process of discussion and development, facilitated through our Community of Practice. </a:t>
            </a:r>
            <a:endParaRPr lang="en-GB" dirty="0" smtClean="0"/>
          </a:p>
          <a:p>
            <a:endParaRPr lang="en-GB" dirty="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a:t>
            </a:fld>
            <a:endParaRPr lang="en-GB" dirty="0"/>
          </a:p>
        </p:txBody>
      </p:sp>
    </p:spTree>
    <p:extLst>
      <p:ext uri="{BB962C8B-B14F-4D97-AF65-F5344CB8AC3E}">
        <p14:creationId xmlns:p14="http://schemas.microsoft.com/office/powerpoint/2010/main" val="147211754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Let’s now consider how to draw a square.</a:t>
            </a:r>
          </a:p>
          <a:p>
            <a:r>
              <a:rPr lang="en-GB" baseline="0" dirty="0" smtClean="0"/>
              <a:t>We’ll assume we want to draw from the top left corner of a screen or window and we want each square to be 4 pixels high / wide.</a:t>
            </a:r>
          </a:p>
          <a:p>
            <a:r>
              <a:rPr lang="en-GB" baseline="0" dirty="0" smtClean="0"/>
              <a:t>A chart has been started for the first square in our list [0,0] listing the starting and ending pixel values on both the X and Y axis. </a:t>
            </a:r>
          </a:p>
          <a:p>
            <a:endParaRPr lang="en-GB" baseline="0" dirty="0" smtClean="0"/>
          </a:p>
          <a:p>
            <a:r>
              <a:rPr lang="en-GB" baseline="0" dirty="0" smtClean="0"/>
              <a:t>As a class complete the values for the next two square [0,1] (click)</a:t>
            </a:r>
          </a:p>
          <a:p>
            <a:endParaRPr lang="en-GB" baseline="0" dirty="0" smtClean="0"/>
          </a:p>
          <a:p>
            <a:r>
              <a:rPr lang="en-GB" baseline="0" dirty="0" smtClean="0"/>
              <a:t> … and [0,2] (click)</a:t>
            </a:r>
          </a:p>
          <a:p>
            <a:r>
              <a:rPr lang="en-GB" baseline="0" dirty="0" smtClean="0"/>
              <a:t>Another click reveals the co-ordinates for [0,2].</a:t>
            </a:r>
          </a:p>
          <a:p>
            <a:endParaRPr lang="en-GB" baseline="0" dirty="0" smtClean="0"/>
          </a:p>
          <a:p>
            <a:r>
              <a:rPr lang="en-GB" baseline="0" dirty="0" smtClean="0"/>
              <a:t>These would continue along the top row.</a:t>
            </a:r>
          </a:p>
          <a:p>
            <a:r>
              <a:rPr lang="en-GB" baseline="0" dirty="0" smtClean="0"/>
              <a:t>Encourage students to see if they can spot a pattern in the way the start and end co-ordinates advance.</a:t>
            </a:r>
          </a:p>
          <a:p>
            <a:r>
              <a:rPr lang="en-GB" baseline="0" dirty="0" smtClean="0"/>
              <a:t>Pattern recognition is an important part of computational thinking. </a:t>
            </a:r>
          </a:p>
          <a:p>
            <a:r>
              <a:rPr lang="en-GB" baseline="0" dirty="0" smtClean="0"/>
              <a:t>It allows us to generalise a sequence, so we should be able to code it for any number of squares (or size of square)</a:t>
            </a:r>
          </a:p>
        </p:txBody>
      </p:sp>
      <p:sp>
        <p:nvSpPr>
          <p:cNvPr id="4" name="Slide Number Placeholder 3"/>
          <p:cNvSpPr>
            <a:spLocks noGrp="1"/>
          </p:cNvSpPr>
          <p:nvPr>
            <p:ph type="sldNum" sz="quarter" idx="10"/>
          </p:nvPr>
        </p:nvSpPr>
        <p:spPr/>
        <p:txBody>
          <a:bodyPr/>
          <a:lstStyle/>
          <a:p>
            <a:fld id="{D426D3B5-75D9-4B81-9605-012F6554737F}" type="slidenum">
              <a:rPr lang="en-GB" smtClean="0"/>
              <a:t>145</a:t>
            </a:fld>
            <a:endParaRPr lang="en-GB"/>
          </a:p>
        </p:txBody>
      </p:sp>
    </p:spTree>
    <p:extLst>
      <p:ext uri="{BB962C8B-B14F-4D97-AF65-F5344CB8AC3E}">
        <p14:creationId xmlns:p14="http://schemas.microsoft.com/office/powerpoint/2010/main" val="10418355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If students only come up with fixed relationships </a:t>
            </a:r>
            <a:r>
              <a:rPr lang="en-GB" baseline="0" dirty="0" err="1" smtClean="0"/>
              <a:t>ie</a:t>
            </a:r>
            <a:r>
              <a:rPr lang="en-GB" baseline="0" dirty="0" smtClean="0"/>
              <a:t> that X always increases by 4 and Y remains the same, encourage them to see how these values relate to the index positions of the value in the list.</a:t>
            </a:r>
          </a:p>
          <a:p>
            <a:endParaRPr lang="en-GB" baseline="0" dirty="0" smtClean="0"/>
          </a:p>
          <a:p>
            <a:r>
              <a:rPr lang="en-GB" baseline="0" dirty="0" smtClean="0"/>
              <a:t>The starting X co-ordinate is given by multiplying the second index position by 4.</a:t>
            </a:r>
          </a:p>
          <a:p>
            <a:r>
              <a:rPr lang="en-GB" baseline="0" dirty="0" smtClean="0"/>
              <a:t>The finishing X co-ordinate is the starting X co-ordinate plus 4.</a:t>
            </a:r>
          </a:p>
          <a:p>
            <a:endParaRPr lang="en-GB" baseline="0" dirty="0" smtClean="0"/>
          </a:p>
          <a:p>
            <a:r>
              <a:rPr lang="en-GB" baseline="0" dirty="0" smtClean="0"/>
              <a:t>Similarly, the starting Y co-ordinate is derived by multiplying the first index position by 4, and the end co-ordinate calculated by adding 4 to that value.</a:t>
            </a:r>
          </a:p>
          <a:p>
            <a:endParaRPr lang="en-GB" baseline="0" dirty="0" smtClean="0"/>
          </a:p>
          <a:p>
            <a:r>
              <a:rPr lang="en-GB" baseline="0" dirty="0" smtClean="0"/>
              <a:t>We can show this more clearly by considering values in the second row.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146</a:t>
            </a:fld>
            <a:endParaRPr lang="en-GB"/>
          </a:p>
        </p:txBody>
      </p:sp>
    </p:spTree>
    <p:extLst>
      <p:ext uri="{BB962C8B-B14F-4D97-AF65-F5344CB8AC3E}">
        <p14:creationId xmlns:p14="http://schemas.microsoft.com/office/powerpoint/2010/main" val="426531256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Having decomposed the problem, and armed with the analysis as a result, we can now state the problem as a sequence of higher level abstractions. (click)</a:t>
            </a:r>
          </a:p>
          <a:p>
            <a:r>
              <a:rPr lang="en-GB" baseline="0" dirty="0" smtClean="0"/>
              <a:t>First we’ll create the data structures required and allow a user to input the variables required. (click)</a:t>
            </a:r>
          </a:p>
          <a:p>
            <a:r>
              <a:rPr lang="en-GB" baseline="0" dirty="0" smtClean="0"/>
              <a:t>Secondly we’ll implement the algorithms required to process the data and output it.</a:t>
            </a:r>
          </a:p>
          <a:p>
            <a:r>
              <a:rPr lang="en-GB" baseline="0" dirty="0" smtClean="0"/>
              <a:t>Remember, we need to keep looping round and performing the algorithms over and over again. (click)</a:t>
            </a:r>
          </a:p>
          <a:p>
            <a:endParaRPr lang="en-GB" baseline="0" dirty="0" smtClean="0"/>
          </a:p>
          <a:p>
            <a:r>
              <a:rPr lang="en-GB" baseline="0" dirty="0" smtClean="0"/>
              <a:t>Hopefully that has gone some way to illuminating the idea that programs are just ways of combining algorithms (a sequence of steps) with data structures (ways to hold the values).</a:t>
            </a:r>
          </a:p>
          <a:p>
            <a:r>
              <a:rPr lang="en-GB" baseline="0" dirty="0" smtClean="0"/>
              <a:t>Moreover, the two essential techniques we use over and over again to design programs are decomposition (breaking problems into smaller parts) and abstraction (allowing us to see the wood from the trees).</a:t>
            </a:r>
          </a:p>
        </p:txBody>
      </p:sp>
      <p:sp>
        <p:nvSpPr>
          <p:cNvPr id="4" name="Slide Number Placeholder 3"/>
          <p:cNvSpPr>
            <a:spLocks noGrp="1"/>
          </p:cNvSpPr>
          <p:nvPr>
            <p:ph type="sldNum" sz="quarter" idx="10"/>
          </p:nvPr>
        </p:nvSpPr>
        <p:spPr/>
        <p:txBody>
          <a:bodyPr/>
          <a:lstStyle/>
          <a:p>
            <a:fld id="{D426D3B5-75D9-4B81-9605-012F6554737F}" type="slidenum">
              <a:rPr lang="en-GB" smtClean="0"/>
              <a:t>147</a:t>
            </a:fld>
            <a:endParaRPr lang="en-GB"/>
          </a:p>
        </p:txBody>
      </p:sp>
    </p:spTree>
    <p:extLst>
      <p:ext uri="{BB962C8B-B14F-4D97-AF65-F5344CB8AC3E}">
        <p14:creationId xmlns:p14="http://schemas.microsoft.com/office/powerpoint/2010/main" val="93687199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Notice that up to now we haven’t considered what programming language to use.</a:t>
            </a:r>
          </a:p>
          <a:p>
            <a:endParaRPr lang="en-GB" baseline="0" dirty="0" smtClean="0"/>
          </a:p>
          <a:p>
            <a:r>
              <a:rPr lang="en-GB" baseline="0" dirty="0" smtClean="0"/>
              <a:t>Our program can be described independently of any language.</a:t>
            </a:r>
          </a:p>
          <a:p>
            <a:endParaRPr lang="en-GB" baseline="0" dirty="0" smtClean="0"/>
          </a:p>
          <a:p>
            <a:r>
              <a:rPr lang="en-GB" baseline="0" dirty="0" smtClean="0"/>
              <a:t>Nonetheless, the final challenge is to implement it so we do need to evaluate possible options.</a:t>
            </a:r>
          </a:p>
          <a:p>
            <a:r>
              <a:rPr lang="en-GB" baseline="0" dirty="0" smtClean="0"/>
              <a:t>Lets discuss possible criteria for selecting a language. (click)</a:t>
            </a:r>
          </a:p>
          <a:p>
            <a:r>
              <a:rPr lang="en-GB" baseline="0" dirty="0" smtClean="0"/>
              <a:t>The criteria table suggests two essential elements.</a:t>
            </a:r>
          </a:p>
          <a:p>
            <a:r>
              <a:rPr lang="en-GB" baseline="0" dirty="0" smtClean="0"/>
              <a:t>Direct a discussion towards identifying these, whilst building a list of other desirable factors.</a:t>
            </a:r>
          </a:p>
          <a:p>
            <a:r>
              <a:rPr lang="en-GB" baseline="0" dirty="0" smtClean="0"/>
              <a:t>(clicks will reveal the essential functionality)</a:t>
            </a:r>
          </a:p>
          <a:p>
            <a:r>
              <a:rPr lang="en-GB" baseline="0" dirty="0" smtClean="0"/>
              <a:t>There may be many more desirable elements – these are just some to facilitate debate.</a:t>
            </a:r>
          </a:p>
          <a:p>
            <a:r>
              <a:rPr lang="en-GB" baseline="0" dirty="0" smtClean="0"/>
              <a:t>Notice there are few of the sort of factors that often pepper the ‘language wars’ often seen on forums.</a:t>
            </a:r>
          </a:p>
        </p:txBody>
      </p:sp>
      <p:sp>
        <p:nvSpPr>
          <p:cNvPr id="4" name="Slide Number Placeholder 3"/>
          <p:cNvSpPr>
            <a:spLocks noGrp="1"/>
          </p:cNvSpPr>
          <p:nvPr>
            <p:ph type="sldNum" sz="quarter" idx="10"/>
          </p:nvPr>
        </p:nvSpPr>
        <p:spPr/>
        <p:txBody>
          <a:bodyPr/>
          <a:lstStyle/>
          <a:p>
            <a:fld id="{D426D3B5-75D9-4B81-9605-012F6554737F}" type="slidenum">
              <a:rPr lang="en-GB" smtClean="0"/>
              <a:t>148</a:t>
            </a:fld>
            <a:endParaRPr lang="en-GB"/>
          </a:p>
        </p:txBody>
      </p:sp>
    </p:spTree>
    <p:extLst>
      <p:ext uri="{BB962C8B-B14F-4D97-AF65-F5344CB8AC3E}">
        <p14:creationId xmlns:p14="http://schemas.microsoft.com/office/powerpoint/2010/main" val="121895780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Python is a possible contender, as is </a:t>
            </a:r>
            <a:r>
              <a:rPr lang="en-GB" dirty="0" err="1" smtClean="0"/>
              <a:t>Greenfoot</a:t>
            </a:r>
            <a:r>
              <a:rPr lang="en-GB" dirty="0" smtClean="0"/>
              <a:t> (Java).</a:t>
            </a:r>
          </a:p>
          <a:p>
            <a:r>
              <a:rPr lang="en-GB" dirty="0" smtClean="0"/>
              <a:t>Wolfram Mathematica</a:t>
            </a:r>
            <a:r>
              <a:rPr lang="en-GB" baseline="0" dirty="0" smtClean="0"/>
              <a:t> might be a good choice.</a:t>
            </a:r>
          </a:p>
          <a:p>
            <a:r>
              <a:rPr lang="en-GB" baseline="0" dirty="0" smtClean="0"/>
              <a:t>You’ll find implementations in many languages at the Rosetta Code link displayed.</a:t>
            </a:r>
            <a:endParaRPr lang="en-GB" dirty="0" smtClean="0"/>
          </a:p>
          <a:p>
            <a:endParaRPr lang="en-GB" dirty="0" smtClean="0"/>
          </a:p>
          <a:p>
            <a:r>
              <a:rPr lang="en-GB" dirty="0" smtClean="0"/>
              <a:t>We’ll use Game Maker, from </a:t>
            </a:r>
            <a:r>
              <a:rPr lang="en-GB" dirty="0" err="1" smtClean="0"/>
              <a:t>YoYo</a:t>
            </a:r>
            <a:r>
              <a:rPr lang="en-GB" dirty="0" smtClean="0"/>
              <a:t> Games to develop our solution.</a:t>
            </a:r>
          </a:p>
          <a:p>
            <a:r>
              <a:rPr lang="en-GB" dirty="0" smtClean="0"/>
              <a:t>The choice may surprise you but it is an ideal environment.</a:t>
            </a:r>
          </a:p>
          <a:p>
            <a:r>
              <a:rPr lang="en-GB" dirty="0" smtClean="0"/>
              <a:t>The</a:t>
            </a:r>
            <a:r>
              <a:rPr lang="en-GB" baseline="0" dirty="0" smtClean="0"/>
              <a:t> ‘</a:t>
            </a:r>
            <a:r>
              <a:rPr lang="en-GB" baseline="0" dirty="0" err="1" smtClean="0"/>
              <a:t>Lite</a:t>
            </a:r>
            <a:r>
              <a:rPr lang="en-GB" baseline="0" dirty="0" smtClean="0"/>
              <a:t>’ version is free, and is widely used in schools, so children may already be familiar with it.</a:t>
            </a:r>
          </a:p>
          <a:p>
            <a:r>
              <a:rPr lang="en-GB" baseline="0" dirty="0" smtClean="0"/>
              <a:t>It was developed by Mark </a:t>
            </a:r>
            <a:r>
              <a:rPr lang="en-GB" baseline="0" dirty="0" err="1" smtClean="0"/>
              <a:t>Overmaars</a:t>
            </a:r>
            <a:r>
              <a:rPr lang="en-GB" baseline="0" dirty="0" smtClean="0"/>
              <a:t> at Utrecht University to teach game design and programming.</a:t>
            </a:r>
          </a:p>
          <a:p>
            <a:r>
              <a:rPr lang="en-GB" baseline="0" dirty="0" smtClean="0"/>
              <a:t>Behind the Graphical User Interface is a powerful programming language.</a:t>
            </a:r>
          </a:p>
          <a:p>
            <a:r>
              <a:rPr lang="en-GB" baseline="0" dirty="0" smtClean="0"/>
              <a:t>Moreover, it satisfies both of our essential criteria:</a:t>
            </a:r>
          </a:p>
          <a:p>
            <a:r>
              <a:rPr lang="en-GB" baseline="0" dirty="0" smtClean="0"/>
              <a:t>The language supports bitwise operations and it has drawing capabilities.</a:t>
            </a:r>
          </a:p>
          <a:p>
            <a:endParaRPr lang="en-GB" baseline="0" dirty="0" smtClean="0"/>
          </a:p>
          <a:p>
            <a:r>
              <a:rPr lang="en-GB" baseline="0" dirty="0" smtClean="0"/>
              <a:t>By familiarising yourselves with this scripting capability, you may be able to introduce simple coding into more traditional ‘game design’ projects.</a:t>
            </a:r>
          </a:p>
          <a:p>
            <a:r>
              <a:rPr lang="en-GB" baseline="0" dirty="0" smtClean="0"/>
              <a:t>(click)</a:t>
            </a:r>
          </a:p>
          <a:p>
            <a:r>
              <a:rPr lang="en-GB" baseline="0" dirty="0" smtClean="0"/>
              <a:t>For those not familiar with the interface, a Game maker project is made up of a variety of resources. These are organised in the folders down the left hand side. New resources can be added from the drop down menu, as shown. Notice that one of the resources we can add is Scripts. We’ll be adding some Scripts soon.</a:t>
            </a:r>
          </a:p>
          <a:p>
            <a:endParaRPr lang="en-GB" baseline="0" dirty="0" smtClean="0"/>
          </a:p>
          <a:p>
            <a:r>
              <a:rPr lang="en-GB" baseline="0" dirty="0" smtClean="0"/>
              <a:t>A game takes place in one or more rooms. We will therefore need a room (as shown). We don’t need to worry about any of the detailed properties – we just need somewhere for the action to happen.</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149</a:t>
            </a:fld>
            <a:endParaRPr lang="en-GB"/>
          </a:p>
        </p:txBody>
      </p:sp>
    </p:spTree>
    <p:extLst>
      <p:ext uri="{BB962C8B-B14F-4D97-AF65-F5344CB8AC3E}">
        <p14:creationId xmlns:p14="http://schemas.microsoft.com/office/powerpoint/2010/main" val="145735814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Inside a room, one or more objects can be placed.</a:t>
            </a:r>
          </a:p>
          <a:p>
            <a:r>
              <a:rPr lang="en-GB" dirty="0" smtClean="0"/>
              <a:t>An object has many properties:</a:t>
            </a:r>
            <a:r>
              <a:rPr lang="en-GB" baseline="0" dirty="0" smtClean="0"/>
              <a:t> what it looks like, it’s size and so forth.</a:t>
            </a:r>
          </a:p>
          <a:p>
            <a:r>
              <a:rPr lang="en-GB" baseline="0" dirty="0" smtClean="0"/>
              <a:t>An object can be defined to respond to various Events, such as keypresses, collisions etc.</a:t>
            </a:r>
          </a:p>
          <a:p>
            <a:r>
              <a:rPr lang="en-GB" baseline="0" dirty="0" smtClean="0"/>
              <a:t>Students normally program the behaviour of an object by dragging a sequence of Actions that would be triggered by a particular Event.</a:t>
            </a:r>
          </a:p>
          <a:p>
            <a:r>
              <a:rPr lang="en-GB" baseline="0" dirty="0" smtClean="0"/>
              <a:t>In a normal Game Design scenario, children would identify the objects required for their game, and the behaviours they wished to associate with the responses to identified Events.</a:t>
            </a:r>
          </a:p>
          <a:p>
            <a:endParaRPr lang="en-GB" baseline="0" dirty="0" smtClean="0"/>
          </a:p>
          <a:p>
            <a:r>
              <a:rPr lang="en-GB" baseline="0" dirty="0" smtClean="0"/>
              <a:t>In our project, we are simply using the room as a canvas (with a helpful grid structure), and we will need one object to control the start of the script. It is unseen, so no visible appearance is needed.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a:t>
            </a:r>
          </a:p>
          <a:p>
            <a:r>
              <a:rPr lang="en-GB" baseline="0" dirty="0" smtClean="0"/>
              <a:t>Once the object is created, normally called </a:t>
            </a:r>
            <a:r>
              <a:rPr lang="en-GB" baseline="0" dirty="0" err="1" smtClean="0"/>
              <a:t>objController</a:t>
            </a:r>
            <a:r>
              <a:rPr lang="en-GB" baseline="0" dirty="0" smtClean="0"/>
              <a:t>, we drag an instance of it into our room, as shown.</a:t>
            </a:r>
          </a:p>
          <a:p>
            <a:r>
              <a:rPr lang="en-GB" baseline="0" dirty="0" smtClean="0"/>
              <a:t>(click) </a:t>
            </a:r>
          </a:p>
          <a:p>
            <a:r>
              <a:rPr lang="en-GB" baseline="0" dirty="0" smtClean="0"/>
              <a:t>In the Room Properties, under the objects tab, we have selected our object, and clicked the top left square to place an instance in the room.</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150</a:t>
            </a:fld>
            <a:endParaRPr lang="en-GB"/>
          </a:p>
        </p:txBody>
      </p:sp>
    </p:spTree>
    <p:extLst>
      <p:ext uri="{BB962C8B-B14F-4D97-AF65-F5344CB8AC3E}">
        <p14:creationId xmlns:p14="http://schemas.microsoft.com/office/powerpoint/2010/main" val="67664381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the Controller</a:t>
            </a:r>
            <a:r>
              <a:rPr lang="en-GB" baseline="0" dirty="0" smtClean="0"/>
              <a:t> object properties dialogue open, select Add Event (click).</a:t>
            </a:r>
          </a:p>
          <a:p>
            <a:r>
              <a:rPr lang="en-GB" baseline="0" dirty="0" smtClean="0"/>
              <a:t>We are going to add 4 Events, which correspond to our program outline. (click)</a:t>
            </a:r>
          </a:p>
          <a:p>
            <a:r>
              <a:rPr lang="en-GB" baseline="0" dirty="0" smtClean="0"/>
              <a:t>The Create event will be used to set up the data structures.</a:t>
            </a:r>
          </a:p>
          <a:p>
            <a:r>
              <a:rPr lang="en-GB" baseline="0" dirty="0" smtClean="0"/>
              <a:t>The Step event will execute the algorithms to calculate each value in the list.</a:t>
            </a:r>
          </a:p>
          <a:p>
            <a:r>
              <a:rPr lang="en-GB" baseline="0" dirty="0" smtClean="0"/>
              <a:t>The Draw event will draw the output, using the room as a canvas grid.</a:t>
            </a:r>
          </a:p>
          <a:p>
            <a:r>
              <a:rPr lang="en-GB" baseline="0" dirty="0" smtClean="0"/>
              <a:t>(click)</a:t>
            </a:r>
          </a:p>
          <a:p>
            <a:r>
              <a:rPr lang="en-GB" baseline="0" dirty="0" smtClean="0"/>
              <a:t>Finally the </a:t>
            </a:r>
            <a:r>
              <a:rPr lang="en-GB" baseline="0" dirty="0" err="1" smtClean="0"/>
              <a:t>Key_Press</a:t>
            </a:r>
            <a:r>
              <a:rPr lang="en-GB" baseline="0" dirty="0" smtClean="0"/>
              <a:t> event is set to a key of your choice (R is used here). When this is presses it invokes the Action from the Main1 tab, to Restart the Current Room.</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151</a:t>
            </a:fld>
            <a:endParaRPr lang="en-GB"/>
          </a:p>
        </p:txBody>
      </p:sp>
    </p:spTree>
    <p:extLst>
      <p:ext uri="{BB962C8B-B14F-4D97-AF65-F5344CB8AC3E}">
        <p14:creationId xmlns:p14="http://schemas.microsoft.com/office/powerpoint/2010/main" val="375218593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Each of the first 3 Events</a:t>
            </a:r>
            <a:r>
              <a:rPr lang="en-GB" baseline="0" dirty="0" smtClean="0"/>
              <a:t> simply executes a piece of code.</a:t>
            </a:r>
          </a:p>
          <a:p>
            <a:r>
              <a:rPr lang="en-GB" baseline="0" dirty="0" smtClean="0"/>
              <a:t>When you drag the Code icon from the Control tab into the Actions area, it opens a code editor. (click)</a:t>
            </a:r>
          </a:p>
          <a:p>
            <a:r>
              <a:rPr lang="en-GB" baseline="0" dirty="0" smtClean="0"/>
              <a:t>This is where you will prepare each of your 3 scripts.</a:t>
            </a:r>
          </a:p>
          <a:p>
            <a:r>
              <a:rPr lang="en-GB" baseline="0" dirty="0" smtClean="0"/>
              <a:t>You can save them as text files whilst you are working on them, but the Code Editor provides simple syntax checking.</a:t>
            </a:r>
          </a:p>
          <a:p>
            <a:endParaRPr lang="en-GB" baseline="0" dirty="0" smtClean="0"/>
          </a:p>
          <a:p>
            <a:r>
              <a:rPr lang="en-GB" baseline="0" dirty="0" smtClean="0"/>
              <a:t>That’s the challenge. The next slide outlines how you might find out more about the syntax of the Game Maker language.</a:t>
            </a:r>
          </a:p>
        </p:txBody>
      </p:sp>
      <p:sp>
        <p:nvSpPr>
          <p:cNvPr id="4" name="Slide Number Placeholder 3"/>
          <p:cNvSpPr>
            <a:spLocks noGrp="1"/>
          </p:cNvSpPr>
          <p:nvPr>
            <p:ph type="sldNum" sz="quarter" idx="10"/>
          </p:nvPr>
        </p:nvSpPr>
        <p:spPr/>
        <p:txBody>
          <a:bodyPr/>
          <a:lstStyle/>
          <a:p>
            <a:fld id="{D426D3B5-75D9-4B81-9605-012F6554737F}" type="slidenum">
              <a:rPr lang="en-GB" smtClean="0"/>
              <a:t>152</a:t>
            </a:fld>
            <a:endParaRPr lang="en-GB"/>
          </a:p>
        </p:txBody>
      </p:sp>
    </p:spTree>
    <p:extLst>
      <p:ext uri="{BB962C8B-B14F-4D97-AF65-F5344CB8AC3E}">
        <p14:creationId xmlns:p14="http://schemas.microsoft.com/office/powerpoint/2010/main" val="188093197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Help is available from the menu, or the F1 shortcut. (click)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There is a whole section on the Game Maker Language.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As shown, under the GML Overview, the documented Expressions include bitwise OR, AND </a:t>
            </a:r>
            <a:r>
              <a:rPr lang="en-GB" baseline="0" dirty="0" err="1" smtClean="0"/>
              <a:t>and</a:t>
            </a:r>
            <a:r>
              <a:rPr lang="en-GB" baseline="0" dirty="0" smtClean="0"/>
              <a:t> XOR.</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153</a:t>
            </a:fld>
            <a:endParaRPr lang="en-GB"/>
          </a:p>
        </p:txBody>
      </p:sp>
    </p:spTree>
    <p:extLst>
      <p:ext uri="{BB962C8B-B14F-4D97-AF65-F5344CB8AC3E}">
        <p14:creationId xmlns:p14="http://schemas.microsoft.com/office/powerpoint/2010/main" val="250692717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Another way to navigate Help might be through the search facility.</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Here, a search using ‘draw’ returns a Drawing Shapes topic, which includes details of the command to draw a rectangle.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next slide outlines the pseudocode for the core algorithm, and can be left on display for reference (or handed out as a prompt sheet). It is strongly recommended you try to solve this yourself, before setting it as a challenge.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Warning: the slide after that contains a solution.</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154</a:t>
            </a:fld>
            <a:endParaRPr lang="en-GB"/>
          </a:p>
        </p:txBody>
      </p:sp>
    </p:spTree>
    <p:extLst>
      <p:ext uri="{BB962C8B-B14F-4D97-AF65-F5344CB8AC3E}">
        <p14:creationId xmlns:p14="http://schemas.microsoft.com/office/powerpoint/2010/main" val="2499151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Reminder</a:t>
            </a:r>
            <a:r>
              <a:rPr lang="en-GB" baseline="0" dirty="0" smtClean="0"/>
              <a:t> to go through formalities at start. Placeholders for specific details</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a:t>
            </a:fld>
            <a:endParaRPr lang="en-GB" dirty="0"/>
          </a:p>
        </p:txBody>
      </p:sp>
    </p:spTree>
    <p:extLst>
      <p:ext uri="{BB962C8B-B14F-4D97-AF65-F5344CB8AC3E}">
        <p14:creationId xmlns:p14="http://schemas.microsoft.com/office/powerpoint/2010/main" val="139748510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This slide can be kept on screen as a guide for students.</a:t>
            </a:r>
          </a:p>
          <a:p>
            <a:r>
              <a:rPr lang="en-GB" baseline="0" dirty="0" smtClean="0"/>
              <a:t>Note that the loop doesn’t have to be stated explicitly. </a:t>
            </a:r>
          </a:p>
          <a:p>
            <a:r>
              <a:rPr lang="en-GB" baseline="0" dirty="0" smtClean="0"/>
              <a:t>The Step event is code that continually executes on each ‘step’ of the game animation.</a:t>
            </a:r>
          </a:p>
          <a:p>
            <a:endParaRPr lang="en-GB" baseline="0" dirty="0" smtClean="0"/>
          </a:p>
          <a:p>
            <a:r>
              <a:rPr lang="en-GB" baseline="0" dirty="0" smtClean="0"/>
              <a:t>Warning: A coded solution is given on the next slide.</a:t>
            </a:r>
          </a:p>
        </p:txBody>
      </p:sp>
      <p:sp>
        <p:nvSpPr>
          <p:cNvPr id="4" name="Slide Number Placeholder 3"/>
          <p:cNvSpPr>
            <a:spLocks noGrp="1"/>
          </p:cNvSpPr>
          <p:nvPr>
            <p:ph type="sldNum" sz="quarter" idx="10"/>
          </p:nvPr>
        </p:nvSpPr>
        <p:spPr/>
        <p:txBody>
          <a:bodyPr/>
          <a:lstStyle/>
          <a:p>
            <a:fld id="{D426D3B5-75D9-4B81-9605-012F6554737F}" type="slidenum">
              <a:rPr lang="en-GB" smtClean="0"/>
              <a:t>155</a:t>
            </a:fld>
            <a:endParaRPr lang="en-GB"/>
          </a:p>
        </p:txBody>
      </p:sp>
    </p:spTree>
    <p:extLst>
      <p:ext uri="{BB962C8B-B14F-4D97-AF65-F5344CB8AC3E}">
        <p14:creationId xmlns:p14="http://schemas.microsoft.com/office/powerpoint/2010/main" val="31550233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solution should demonstrate how simple the required code is.</a:t>
            </a:r>
          </a:p>
          <a:p>
            <a:r>
              <a:rPr lang="en-GB" baseline="0" dirty="0" smtClean="0"/>
              <a:t>The key is mastering a nested loop for iterating through the array.</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156</a:t>
            </a:fld>
            <a:endParaRPr lang="en-GB"/>
          </a:p>
        </p:txBody>
      </p:sp>
    </p:spTree>
    <p:extLst>
      <p:ext uri="{BB962C8B-B14F-4D97-AF65-F5344CB8AC3E}">
        <p14:creationId xmlns:p14="http://schemas.microsoft.com/office/powerpoint/2010/main" val="259545194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sz="1200" dirty="0" smtClean="0">
                <a:solidFill>
                  <a:schemeClr val="bg1">
                    <a:lumMod val="50000"/>
                  </a:schemeClr>
                </a:solidFill>
                <a:latin typeface="+mn-lt"/>
              </a:rPr>
              <a:t>Once coded, there are several logical and bitwise operations you can experiment with.</a:t>
            </a:r>
          </a:p>
          <a:p>
            <a:pPr eaLnBrk="1" hangingPunct="1"/>
            <a:endParaRPr lang="en-GB" altLang="en-US" sz="1200" dirty="0" smtClean="0">
              <a:solidFill>
                <a:schemeClr val="bg1">
                  <a:lumMod val="50000"/>
                </a:schemeClr>
              </a:solidFill>
              <a:latin typeface="+mn-lt"/>
            </a:endParaRPr>
          </a:p>
          <a:p>
            <a:pPr eaLnBrk="1" hangingPunct="1"/>
            <a:r>
              <a:rPr lang="en-GB" altLang="en-US" sz="1200" dirty="0" smtClean="0">
                <a:solidFill>
                  <a:schemeClr val="bg1">
                    <a:lumMod val="50000"/>
                  </a:schemeClr>
                </a:solidFill>
                <a:latin typeface="+mn-lt"/>
              </a:rPr>
              <a:t>Game Maker uses </a:t>
            </a:r>
            <a:r>
              <a:rPr lang="en-GB" sz="1200" dirty="0" smtClean="0">
                <a:solidFill>
                  <a:schemeClr val="bg1">
                    <a:lumMod val="50000"/>
                  </a:schemeClr>
                </a:solidFill>
                <a:latin typeface="+mn-lt"/>
              </a:rPr>
              <a:t>| for a bitwise OR and &amp; for bitwise AND </a:t>
            </a:r>
          </a:p>
          <a:p>
            <a:pPr eaLnBrk="1" hangingPunct="1"/>
            <a:r>
              <a:rPr lang="en-GB" altLang="en-US" sz="1200" dirty="0" smtClean="0">
                <a:solidFill>
                  <a:schemeClr val="bg1">
                    <a:lumMod val="50000"/>
                  </a:schemeClr>
                </a:solidFill>
                <a:latin typeface="+mn-lt"/>
              </a:rPr>
              <a:t>A ~ is used for NOT</a:t>
            </a:r>
          </a:p>
          <a:p>
            <a:pPr eaLnBrk="1" hangingPunct="1"/>
            <a:r>
              <a:rPr lang="en-GB" altLang="en-US" sz="1200" dirty="0" smtClean="0">
                <a:solidFill>
                  <a:schemeClr val="bg1">
                    <a:lumMod val="50000"/>
                  </a:schemeClr>
                </a:solidFill>
                <a:latin typeface="+mn-lt"/>
              </a:rPr>
              <a:t>You can experiment with &gt;, &lt; and ==</a:t>
            </a:r>
          </a:p>
          <a:p>
            <a:pPr eaLnBrk="1" hangingPunct="1"/>
            <a:r>
              <a:rPr lang="en-GB" altLang="en-US" sz="1200" dirty="0" smtClean="0">
                <a:solidFill>
                  <a:schemeClr val="bg1">
                    <a:lumMod val="50000"/>
                  </a:schemeClr>
                </a:solidFill>
                <a:latin typeface="+mn-lt"/>
              </a:rPr>
              <a:t>Explore div and mod (floor division and remainder) too.</a:t>
            </a:r>
          </a:p>
          <a:p>
            <a:pPr eaLnBrk="1" hangingPunct="1"/>
            <a:endParaRPr lang="en-GB" altLang="en-US" sz="1200" dirty="0" smtClean="0">
              <a:solidFill>
                <a:schemeClr val="bg1">
                  <a:lumMod val="50000"/>
                </a:schemeClr>
              </a:solidFill>
              <a:latin typeface="+mn-lt"/>
            </a:endParaRPr>
          </a:p>
          <a:p>
            <a:pPr eaLnBrk="1" hangingPunct="1"/>
            <a:r>
              <a:rPr lang="en-GB" altLang="en-US" sz="1200" dirty="0" smtClean="0">
                <a:solidFill>
                  <a:schemeClr val="bg1">
                    <a:lumMod val="50000"/>
                  </a:schemeClr>
                </a:solidFill>
                <a:latin typeface="+mn-lt"/>
              </a:rPr>
              <a:t>All sorts of patterns are possible and often come as a surprise. Several suggestions are given in the Step event code comments.</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157</a:t>
            </a:fld>
            <a:endParaRPr lang="en-GB"/>
          </a:p>
        </p:txBody>
      </p:sp>
    </p:spTree>
    <p:extLst>
      <p:ext uri="{BB962C8B-B14F-4D97-AF65-F5344CB8AC3E}">
        <p14:creationId xmlns:p14="http://schemas.microsoft.com/office/powerpoint/2010/main" val="137480014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 brief pause to encourage a short discussion whilst props are tidied up and the presenter gets ready for the next session.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Use this slide to prompt a discussion about</a:t>
            </a:r>
            <a:r>
              <a:rPr lang="en-GB" baseline="0" dirty="0" smtClean="0"/>
              <a:t> possible coding exercises suitable  for KS3.</a:t>
            </a:r>
            <a:endParaRPr lang="en-GB"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158</a:t>
            </a:fld>
            <a:endParaRPr lang="en-GB"/>
          </a:p>
        </p:txBody>
      </p:sp>
    </p:spTree>
    <p:extLst>
      <p:ext uri="{BB962C8B-B14F-4D97-AF65-F5344CB8AC3E}">
        <p14:creationId xmlns:p14="http://schemas.microsoft.com/office/powerpoint/2010/main" val="33374584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how does a computer actually</a:t>
            </a:r>
            <a:r>
              <a:rPr lang="en-GB" baseline="0" dirty="0" smtClean="0"/>
              <a:t> work?</a:t>
            </a:r>
          </a:p>
          <a:p>
            <a:r>
              <a:rPr lang="en-GB" baseline="0" dirty="0" smtClean="0"/>
              <a:t>Lifting the bonnet of a desktop computer can be an interesting, hands-on classroom experience for children, but it tells them very little about the principles on which they operate.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159</a:t>
            </a:fld>
            <a:endParaRPr lang="en-GB" dirty="0"/>
          </a:p>
        </p:txBody>
      </p:sp>
    </p:spTree>
    <p:extLst>
      <p:ext uri="{BB962C8B-B14F-4D97-AF65-F5344CB8AC3E}">
        <p14:creationId xmlns:p14="http://schemas.microsoft.com/office/powerpoint/2010/main" val="398402845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Before getting out some old computers and the screwdrivers, it helps to have a conceptual model from</a:t>
            </a:r>
            <a:r>
              <a:rPr lang="en-GB" baseline="0" dirty="0" smtClean="0"/>
              <a:t> which to identify the components. We need to abstract away the technical detail and focus on the concept of a computational machine.</a:t>
            </a:r>
          </a:p>
          <a:p>
            <a:endParaRPr lang="en-GB" baseline="0" dirty="0" smtClean="0"/>
          </a:p>
          <a:p>
            <a:r>
              <a:rPr lang="en-GB" baseline="0" dirty="0" smtClean="0"/>
              <a:t>Our starting point is the same as we used when considering a program. </a:t>
            </a:r>
          </a:p>
          <a:p>
            <a:r>
              <a:rPr lang="en-GB" baseline="0" dirty="0" smtClean="0"/>
              <a:t>We can think in terms of a computer as a means to Input data – Process it – Output data</a:t>
            </a:r>
          </a:p>
          <a:p>
            <a:r>
              <a:rPr lang="en-GB" baseline="0" dirty="0" smtClean="0"/>
              <a:t>(click)</a:t>
            </a:r>
          </a:p>
          <a:p>
            <a:r>
              <a:rPr lang="en-GB" baseline="0" dirty="0" smtClean="0"/>
              <a:t>To that, we ought to add the ability to store (and retrieve) data too.</a:t>
            </a:r>
          </a:p>
          <a:p>
            <a:r>
              <a:rPr lang="en-GB" baseline="0" dirty="0" smtClean="0"/>
              <a:t>(click)</a:t>
            </a:r>
          </a:p>
          <a:p>
            <a:r>
              <a:rPr lang="en-GB" baseline="0" dirty="0" smtClean="0"/>
              <a:t>When we begin to look ‘under the hood’, and ask how a computer processes information we can identify two key components: the CPU and Memory.</a:t>
            </a:r>
          </a:p>
          <a:p>
            <a:r>
              <a:rPr lang="en-GB" baseline="0" dirty="0" smtClean="0"/>
              <a:t>Again, data flows between the two components.</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160</a:t>
            </a:fld>
            <a:endParaRPr lang="en-GB"/>
          </a:p>
        </p:txBody>
      </p:sp>
    </p:spTree>
    <p:extLst>
      <p:ext uri="{BB962C8B-B14F-4D97-AF65-F5344CB8AC3E}">
        <p14:creationId xmlns:p14="http://schemas.microsoft.com/office/powerpoint/2010/main" val="384146755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data is passed between components</a:t>
            </a:r>
            <a:r>
              <a:rPr lang="en-GB" baseline="0" dirty="0" smtClean="0"/>
              <a:t> using buses.</a:t>
            </a:r>
          </a:p>
          <a:p>
            <a:r>
              <a:rPr lang="en-GB" baseline="0" dirty="0" smtClean="0"/>
              <a:t>(click)</a:t>
            </a:r>
          </a:p>
          <a:p>
            <a:r>
              <a:rPr lang="en-GB" baseline="0" dirty="0" smtClean="0"/>
              <a:t>We can further subdivide memory into RAM (Random Access Memory) and the much smaller ROM (Read Only Memory).</a:t>
            </a:r>
          </a:p>
          <a:p>
            <a:r>
              <a:rPr lang="en-GB" baseline="0" dirty="0" smtClean="0"/>
              <a:t>As the name implies, Read Only Memory can’t be altered, so the data flow is one way, rather than two.</a:t>
            </a:r>
          </a:p>
          <a:p>
            <a:r>
              <a:rPr lang="en-GB" baseline="0" dirty="0" smtClean="0"/>
              <a:t>In simple terms, the ROM stores the instructions that allow a computer to start and check that it can receive and send data to the peripherals (input / output / storage).</a:t>
            </a:r>
          </a:p>
          <a:p>
            <a:endParaRPr lang="en-GB" baseline="0" dirty="0" smtClean="0"/>
          </a:p>
          <a:p>
            <a:r>
              <a:rPr lang="en-GB" baseline="0" dirty="0" smtClean="0"/>
              <a:t>Programs and any data they use are loaded into RAM so they can be run. When the computer is turned off, they disappear, so we save any data or programs as files on the backing storage (often a hard drive).</a:t>
            </a:r>
          </a:p>
          <a:p>
            <a:r>
              <a:rPr lang="en-GB" baseline="0" dirty="0" smtClean="0"/>
              <a:t>(click)</a:t>
            </a:r>
          </a:p>
          <a:p>
            <a:r>
              <a:rPr lang="en-GB" baseline="0" dirty="0" smtClean="0"/>
              <a:t>A nice but old 3 minute video (link on slide) provides a simple introduction for children, making an analogy between the CPU and an </a:t>
            </a:r>
            <a:r>
              <a:rPr lang="en-GB" baseline="0" dirty="0" err="1" smtClean="0"/>
              <a:t>untelligent</a:t>
            </a:r>
            <a:r>
              <a:rPr lang="en-GB" baseline="0" dirty="0" smtClean="0"/>
              <a:t> filing clerk. It also introduces the idea that a program is executed by fetching, decoding and executing each instruction in turn.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161</a:t>
            </a:fld>
            <a:endParaRPr lang="en-GB"/>
          </a:p>
        </p:txBody>
      </p:sp>
    </p:spTree>
    <p:extLst>
      <p:ext uri="{BB962C8B-B14F-4D97-AF65-F5344CB8AC3E}">
        <p14:creationId xmlns:p14="http://schemas.microsoft.com/office/powerpoint/2010/main" val="1755602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we lift the lid on the CPU, we can identify</a:t>
            </a:r>
            <a:r>
              <a:rPr lang="en-GB" baseline="0" dirty="0" smtClean="0"/>
              <a:t> another two key components: the Control Unit, which decodes the instructions it receives, and the Arithmetic and Logic Unit which performs any manipulation and calculation.</a:t>
            </a:r>
          </a:p>
          <a:p>
            <a:endParaRPr lang="en-GB" baseline="0" dirty="0" smtClean="0"/>
          </a:p>
          <a:p>
            <a:r>
              <a:rPr lang="en-GB" baseline="0" dirty="0" smtClean="0"/>
              <a:t>Again, buses link the components together, allowing data to be transferred around the different components.</a:t>
            </a:r>
          </a:p>
          <a:p>
            <a:r>
              <a:rPr lang="en-GB" baseline="0" dirty="0" smtClean="0"/>
              <a:t>Buses inside the chip tend to be referred to as internal, rather than external buses.</a:t>
            </a:r>
          </a:p>
          <a:p>
            <a:endParaRPr lang="en-GB" baseline="0" dirty="0" smtClean="0"/>
          </a:p>
          <a:p>
            <a:r>
              <a:rPr lang="en-GB" baseline="0" dirty="0" smtClean="0"/>
              <a:t>The processor is the chip that lies at the heart of a computer. If we lift the lid on a desktop pc, they often look like this.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162</a:t>
            </a:fld>
            <a:endParaRPr lang="en-GB"/>
          </a:p>
        </p:txBody>
      </p:sp>
    </p:spTree>
    <p:extLst>
      <p:ext uri="{BB962C8B-B14F-4D97-AF65-F5344CB8AC3E}">
        <p14:creationId xmlns:p14="http://schemas.microsoft.com/office/powerpoint/2010/main" val="135372189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chip itself is a tiny</a:t>
            </a:r>
            <a:r>
              <a:rPr lang="en-GB" baseline="0" dirty="0" smtClean="0"/>
              <a:t> piece of silicon sitting inside this housing.  You can get a feel for the size from this photo which compares it to a grain of rice.</a:t>
            </a:r>
          </a:p>
          <a:p>
            <a:r>
              <a:rPr lang="en-GB" baseline="0" dirty="0" smtClean="0"/>
              <a:t>(click)</a:t>
            </a:r>
          </a:p>
          <a:p>
            <a:r>
              <a:rPr lang="en-GB" baseline="0" dirty="0" smtClean="0"/>
              <a:t>The chip is wired to the pins of the housing as shown.</a:t>
            </a:r>
          </a:p>
          <a:p>
            <a:endParaRPr lang="en-GB" baseline="0" dirty="0" smtClean="0"/>
          </a:p>
          <a:p>
            <a:r>
              <a:rPr lang="en-GB" baseline="0" dirty="0" smtClean="0"/>
              <a:t>The chip is really just a lot of switches, connected to create the sort of logic gates we saw earlier.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163</a:t>
            </a:fld>
            <a:endParaRPr lang="en-GB"/>
          </a:p>
        </p:txBody>
      </p:sp>
    </p:spTree>
    <p:extLst>
      <p:ext uri="{BB962C8B-B14F-4D97-AF65-F5344CB8AC3E}">
        <p14:creationId xmlns:p14="http://schemas.microsoft.com/office/powerpoint/2010/main" val="403298816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Chips</a:t>
            </a:r>
            <a:r>
              <a:rPr lang="en-GB" baseline="0" dirty="0" smtClean="0"/>
              <a:t> are made from silicon, which is a key component of sand. </a:t>
            </a:r>
          </a:p>
          <a:p>
            <a:r>
              <a:rPr lang="en-GB" baseline="0" dirty="0" smtClean="0"/>
              <a:t>Many chips are produced on a single wafer.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link (</a:t>
            </a:r>
            <a:r>
              <a:rPr lang="en-GB" dirty="0" smtClean="0">
                <a:hlinkClick r:id="rId3"/>
              </a:rPr>
              <a:t>https://youtu.be/d9SWNLZvA8g</a:t>
            </a:r>
            <a:r>
              <a:rPr lang="en-GB" baseline="0" dirty="0" smtClean="0"/>
              <a:t>) is a 2 minute Intel video showing the process.</a:t>
            </a:r>
          </a:p>
          <a:p>
            <a:r>
              <a:rPr lang="en-GB" baseline="0" dirty="0" smtClean="0"/>
              <a:t>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164</a:t>
            </a:fld>
            <a:endParaRPr lang="en-GB"/>
          </a:p>
        </p:txBody>
      </p:sp>
    </p:spTree>
    <p:extLst>
      <p:ext uri="{BB962C8B-B14F-4D97-AF65-F5344CB8AC3E}">
        <p14:creationId xmlns:p14="http://schemas.microsoft.com/office/powerpoint/2010/main" val="3351789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It is important to be explicit about the intended outcomes of the day for attendees.</a:t>
            </a:r>
          </a:p>
          <a:p>
            <a:r>
              <a:rPr lang="en-GB" sz="1200" kern="1200" dirty="0" smtClean="0">
                <a:solidFill>
                  <a:schemeClr val="tx1"/>
                </a:solidFill>
                <a:effectLst/>
                <a:latin typeface="+mn-lt"/>
                <a:ea typeface="+mn-ea"/>
                <a:cs typeface="+mn-cs"/>
              </a:rPr>
              <a:t>Do not assume they will be aware of the purpose or target audience of the materials.</a:t>
            </a:r>
          </a:p>
          <a:p>
            <a:r>
              <a:rPr lang="en-GB" sz="1200" kern="1200" dirty="0" smtClean="0">
                <a:solidFill>
                  <a:schemeClr val="tx1"/>
                </a:solidFill>
                <a:effectLst/>
                <a:latin typeface="+mn-lt"/>
                <a:ea typeface="+mn-ea"/>
                <a:cs typeface="+mn-cs"/>
              </a:rPr>
              <a:t>By stating the intentions, it helps avoid getting </a:t>
            </a:r>
            <a:r>
              <a:rPr lang="en-GB" sz="1200" kern="1200" dirty="0" err="1" smtClean="0">
                <a:solidFill>
                  <a:schemeClr val="tx1"/>
                </a:solidFill>
                <a:effectLst/>
                <a:latin typeface="+mn-lt"/>
                <a:ea typeface="+mn-ea"/>
                <a:cs typeface="+mn-cs"/>
              </a:rPr>
              <a:t>sidetracked</a:t>
            </a:r>
            <a:r>
              <a:rPr lang="en-GB" sz="1200" kern="1200" dirty="0" smtClean="0">
                <a:solidFill>
                  <a:schemeClr val="tx1"/>
                </a:solidFill>
                <a:effectLst/>
                <a:latin typeface="+mn-lt"/>
                <a:ea typeface="+mn-ea"/>
                <a:cs typeface="+mn-cs"/>
              </a:rPr>
              <a:t> into discussing the detail of individual classroom activities.</a:t>
            </a:r>
          </a:p>
          <a:p>
            <a:r>
              <a:rPr lang="en-GB" sz="1200" kern="1200" dirty="0" smtClean="0">
                <a:solidFill>
                  <a:schemeClr val="tx1"/>
                </a:solidFill>
                <a:effectLst/>
                <a:latin typeface="+mn-lt"/>
                <a:ea typeface="+mn-ea"/>
                <a:cs typeface="+mn-cs"/>
              </a:rPr>
              <a:t>The primary aim is to </a:t>
            </a:r>
            <a:r>
              <a:rPr lang="en-GB" sz="1200" b="1" i="1" kern="1200" dirty="0" smtClean="0">
                <a:solidFill>
                  <a:schemeClr val="tx1"/>
                </a:solidFill>
                <a:effectLst/>
                <a:latin typeface="+mn-lt"/>
                <a:ea typeface="+mn-ea"/>
                <a:cs typeface="+mn-cs"/>
              </a:rPr>
              <a:t>educate teachers </a:t>
            </a:r>
            <a:r>
              <a:rPr lang="en-GB" sz="1200" kern="1200" dirty="0" smtClean="0">
                <a:solidFill>
                  <a:schemeClr val="tx1"/>
                </a:solidFill>
                <a:effectLst/>
                <a:latin typeface="+mn-lt"/>
                <a:ea typeface="+mn-ea"/>
                <a:cs typeface="+mn-cs"/>
              </a:rPr>
              <a:t>and illustrate the breadth and depth of Computer Science. The specific outcomes </a:t>
            </a:r>
            <a:r>
              <a:rPr lang="en-GB" sz="1200" b="1" i="1" kern="1200" dirty="0" smtClean="0">
                <a:solidFill>
                  <a:schemeClr val="tx1"/>
                </a:solidFill>
                <a:effectLst/>
                <a:latin typeface="+mn-lt"/>
                <a:ea typeface="+mn-ea"/>
                <a:cs typeface="+mn-cs"/>
              </a:rPr>
              <a:t>for teachers </a:t>
            </a:r>
            <a:r>
              <a:rPr lang="en-GB" sz="1200" kern="1200" dirty="0" smtClean="0">
                <a:solidFill>
                  <a:schemeClr val="tx1"/>
                </a:solidFill>
                <a:effectLst/>
                <a:latin typeface="+mn-lt"/>
                <a:ea typeface="+mn-ea"/>
                <a:cs typeface="+mn-cs"/>
              </a:rPr>
              <a:t>from this unit, are:</a:t>
            </a:r>
          </a:p>
          <a:p>
            <a:endParaRPr lang="en-GB" sz="1200" kern="1200" dirty="0" smtClean="0">
              <a:solidFill>
                <a:schemeClr val="tx1"/>
              </a:solidFill>
              <a:effectLst/>
              <a:latin typeface="+mn-lt"/>
              <a:ea typeface="+mn-ea"/>
              <a:cs typeface="+mn-cs"/>
            </a:endParaRPr>
          </a:p>
          <a:p>
            <a:pPr>
              <a:lnSpc>
                <a:spcPct val="100000"/>
              </a:lnSpc>
            </a:pPr>
            <a:r>
              <a:rPr lang="en-US" sz="1200" dirty="0" smtClean="0">
                <a:solidFill>
                  <a:schemeClr val="bg1">
                    <a:lumMod val="50000"/>
                  </a:schemeClr>
                </a:solidFill>
                <a:latin typeface="+mn-lt"/>
              </a:rPr>
              <a:t>Be familiar with Boolean logic and machine architecture. </a:t>
            </a:r>
          </a:p>
          <a:p>
            <a:pPr>
              <a:lnSpc>
                <a:spcPct val="100000"/>
              </a:lnSpc>
            </a:pPr>
            <a:r>
              <a:rPr lang="en-US" sz="1200" dirty="0" smtClean="0">
                <a:solidFill>
                  <a:schemeClr val="bg1">
                    <a:lumMod val="50000"/>
                  </a:schemeClr>
                </a:solidFill>
                <a:latin typeface="+mn-lt"/>
              </a:rPr>
              <a:t>Be able to express combinational logic circuits as truth tables.</a:t>
            </a:r>
          </a:p>
          <a:p>
            <a:pPr>
              <a:lnSpc>
                <a:spcPct val="100000"/>
              </a:lnSpc>
            </a:pPr>
            <a:r>
              <a:rPr lang="en-US" sz="1200" dirty="0" smtClean="0">
                <a:solidFill>
                  <a:schemeClr val="bg1">
                    <a:lumMod val="50000"/>
                  </a:schemeClr>
                </a:solidFill>
                <a:latin typeface="+mn-lt"/>
              </a:rPr>
              <a:t>Make connections with circuits in processors.</a:t>
            </a:r>
          </a:p>
          <a:p>
            <a:pPr>
              <a:lnSpc>
                <a:spcPct val="100000"/>
              </a:lnSpc>
            </a:pPr>
            <a:r>
              <a:rPr lang="en-US" sz="1200" dirty="0" smtClean="0">
                <a:solidFill>
                  <a:schemeClr val="bg1">
                    <a:lumMod val="50000"/>
                  </a:schemeClr>
                </a:solidFill>
                <a:latin typeface="+mn-lt"/>
              </a:rPr>
              <a:t>Investigate exercises exploring / coding bitwise operations.</a:t>
            </a:r>
          </a:p>
          <a:p>
            <a:pPr>
              <a:lnSpc>
                <a:spcPct val="100000"/>
              </a:lnSpc>
            </a:pPr>
            <a:r>
              <a:rPr lang="en-US" sz="1200" dirty="0" smtClean="0">
                <a:solidFill>
                  <a:schemeClr val="bg1">
                    <a:lumMod val="50000"/>
                  </a:schemeClr>
                </a:solidFill>
                <a:latin typeface="+mn-lt"/>
              </a:rPr>
              <a:t>Become familiar with the fetch execute cycle, Von Neumann bottleneck and the potential of parallel processing.</a:t>
            </a:r>
          </a:p>
          <a:p>
            <a:pPr>
              <a:lnSpc>
                <a:spcPct val="100000"/>
              </a:lnSpc>
            </a:pPr>
            <a:endParaRPr lang="en-US" sz="1200" dirty="0" smtClean="0">
              <a:solidFill>
                <a:schemeClr val="bg1">
                  <a:lumMod val="50000"/>
                </a:schemeClr>
              </a:solidFill>
              <a:latin typeface="+mn-lt"/>
            </a:endParaRPr>
          </a:p>
          <a:p>
            <a:pPr>
              <a:lnSpc>
                <a:spcPct val="100000"/>
              </a:lnSpc>
            </a:pPr>
            <a:r>
              <a:rPr lang="en-US" sz="1200" dirty="0" smtClean="0">
                <a:solidFill>
                  <a:schemeClr val="bg1">
                    <a:lumMod val="50000"/>
                  </a:schemeClr>
                </a:solidFill>
                <a:latin typeface="+mn-lt"/>
              </a:rPr>
              <a:t>And</a:t>
            </a:r>
            <a:r>
              <a:rPr lang="en-US" sz="1200" baseline="0" dirty="0" smtClean="0">
                <a:solidFill>
                  <a:schemeClr val="bg1">
                    <a:lumMod val="50000"/>
                  </a:schemeClr>
                </a:solidFill>
                <a:latin typeface="+mn-lt"/>
              </a:rPr>
              <a:t> leave </a:t>
            </a:r>
            <a:r>
              <a:rPr lang="en-US" sz="1200" dirty="0" smtClean="0">
                <a:solidFill>
                  <a:schemeClr val="bg1">
                    <a:lumMod val="50000"/>
                  </a:schemeClr>
                </a:solidFill>
                <a:latin typeface="+mn-lt"/>
              </a:rPr>
              <a:t>inspired to introducing these key ideas at KS3.</a:t>
            </a:r>
          </a:p>
          <a:p>
            <a:pPr>
              <a:lnSpc>
                <a:spcPct val="100000"/>
              </a:lnSpc>
            </a:pP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purpose of Tenderfoot is to equip</a:t>
            </a:r>
            <a:r>
              <a:rPr lang="en-GB" sz="1200" b="1" i="1" kern="1200" dirty="0" smtClean="0">
                <a:solidFill>
                  <a:schemeClr val="tx1"/>
                </a:solidFill>
                <a:effectLst/>
                <a:latin typeface="+mn-lt"/>
                <a:ea typeface="+mn-ea"/>
                <a:cs typeface="+mn-cs"/>
              </a:rPr>
              <a:t> trainers </a:t>
            </a:r>
            <a:r>
              <a:rPr lang="en-GB" sz="1200" kern="1200" dirty="0" smtClean="0">
                <a:solidFill>
                  <a:schemeClr val="tx1"/>
                </a:solidFill>
                <a:effectLst/>
                <a:latin typeface="+mn-lt"/>
                <a:ea typeface="+mn-ea"/>
                <a:cs typeface="+mn-cs"/>
              </a:rPr>
              <a:t>with material and ideas to meet these outcomes and broaden the outlook of teachers new to Computing.</a:t>
            </a:r>
          </a:p>
          <a:p>
            <a:r>
              <a:rPr lang="en-GB" sz="1200" kern="1200" dirty="0" smtClean="0">
                <a:solidFill>
                  <a:schemeClr val="tx1"/>
                </a:solidFill>
                <a:effectLst/>
                <a:latin typeface="+mn-lt"/>
                <a:ea typeface="+mn-ea"/>
                <a:cs typeface="+mn-cs"/>
              </a:rPr>
              <a:t>It hopes to provide a buffet of resources on which teachers can draw, to enrich their Key Stage 3 lessons, at the same time as meeting the key aim: providing greater depth of knowledge for </a:t>
            </a:r>
            <a:r>
              <a:rPr lang="en-GB" sz="1200" b="1" i="1" kern="1200" dirty="0" smtClean="0">
                <a:solidFill>
                  <a:schemeClr val="tx1"/>
                </a:solidFill>
                <a:effectLst/>
                <a:latin typeface="+mn-lt"/>
                <a:ea typeface="+mn-ea"/>
                <a:cs typeface="+mn-cs"/>
              </a:rPr>
              <a:t>teachers</a:t>
            </a:r>
            <a:r>
              <a:rPr lang="en-GB" sz="1200" kern="1200" dirty="0" smtClean="0">
                <a:solidFill>
                  <a:schemeClr val="tx1"/>
                </a:solidFill>
                <a:effectLst/>
                <a:latin typeface="+mn-lt"/>
                <a:ea typeface="+mn-ea"/>
                <a:cs typeface="+mn-cs"/>
              </a:rPr>
              <a:t> themselves. </a:t>
            </a:r>
          </a:p>
          <a:p>
            <a:r>
              <a:rPr lang="en-GB" sz="1200" kern="1200" dirty="0" smtClean="0">
                <a:solidFill>
                  <a:schemeClr val="tx1"/>
                </a:solidFill>
                <a:effectLst/>
                <a:latin typeface="+mn-lt"/>
                <a:ea typeface="+mn-ea"/>
                <a:cs typeface="+mn-cs"/>
              </a:rPr>
              <a:t>Developing </a:t>
            </a:r>
            <a:r>
              <a:rPr lang="en-GB" sz="1200" b="1" i="1" kern="1200" dirty="0" smtClean="0">
                <a:solidFill>
                  <a:schemeClr val="tx1"/>
                </a:solidFill>
                <a:effectLst/>
                <a:latin typeface="+mn-lt"/>
                <a:ea typeface="+mn-ea"/>
                <a:cs typeface="+mn-cs"/>
              </a:rPr>
              <a:t>teachers</a:t>
            </a:r>
            <a:r>
              <a:rPr lang="en-GB" sz="1200" kern="1200" dirty="0" smtClean="0">
                <a:solidFill>
                  <a:schemeClr val="tx1"/>
                </a:solidFill>
                <a:effectLst/>
                <a:latin typeface="+mn-lt"/>
                <a:ea typeface="+mn-ea"/>
                <a:cs typeface="+mn-cs"/>
              </a:rPr>
              <a:t> is the focus, not providing activities for pupils.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15</a:t>
            </a:fld>
            <a:endParaRPr lang="en-GB" dirty="0"/>
          </a:p>
        </p:txBody>
      </p:sp>
    </p:spTree>
    <p:extLst>
      <p:ext uri="{BB962C8B-B14F-4D97-AF65-F5344CB8AC3E}">
        <p14:creationId xmlns:p14="http://schemas.microsoft.com/office/powerpoint/2010/main" val="223696571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It’s difficult for children to make the link between the sort of switches they used to make logic gates, and the semi conductor transistors etched onto a wafer.</a:t>
            </a:r>
          </a:p>
          <a:p>
            <a:r>
              <a:rPr lang="en-GB" baseline="0" dirty="0" smtClean="0"/>
              <a:t>This picture shows the actual connections on a wafer. There are three layers. The depth is 22nanometres.</a:t>
            </a:r>
          </a:p>
          <a:p>
            <a:r>
              <a:rPr lang="en-GB" baseline="0" dirty="0" smtClean="0"/>
              <a:t>The link (https://youtu.be/YIkMaQJSyP8) is a 4 minute Intel video which gives children a sense of the scale involved.</a:t>
            </a:r>
          </a:p>
          <a:p>
            <a:r>
              <a:rPr lang="en-GB" baseline="0" dirty="0" smtClean="0"/>
              <a:t>(click)</a:t>
            </a:r>
          </a:p>
          <a:p>
            <a:r>
              <a:rPr lang="en-GB" baseline="0" dirty="0" smtClean="0"/>
              <a:t>To get a sense of the millions of circuit switches involved in running a program, this wonderful website shows the state changes involved in an ARM chip as it executes a simple program.</a:t>
            </a:r>
          </a:p>
          <a:p>
            <a:endParaRPr lang="en-GB" baseline="0" dirty="0" smtClean="0"/>
          </a:p>
          <a:p>
            <a:r>
              <a:rPr lang="en-GB" baseline="0" dirty="0" smtClean="0"/>
              <a:t>Designing a chip can be likened to designing a road map for the entire planet, including footpaths!</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165</a:t>
            </a:fld>
            <a:endParaRPr lang="en-GB"/>
          </a:p>
        </p:txBody>
      </p:sp>
    </p:spTree>
    <p:extLst>
      <p:ext uri="{BB962C8B-B14F-4D97-AF65-F5344CB8AC3E}">
        <p14:creationId xmlns:p14="http://schemas.microsoft.com/office/powerpoint/2010/main" val="273061469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point of this unit is not to get obsessed about the technology, but it is worth pausing and reflecting on what 50 years of technological progress has delivered.</a:t>
            </a:r>
          </a:p>
          <a:p>
            <a:endParaRPr lang="en-GB" baseline="0" dirty="0" smtClean="0"/>
          </a:p>
          <a:p>
            <a:r>
              <a:rPr lang="en-GB" baseline="0" dirty="0" smtClean="0"/>
              <a:t>The Manchester baby was one of the first computers built in the UK. Some key metrics are listed.</a:t>
            </a:r>
          </a:p>
          <a:p>
            <a:r>
              <a:rPr lang="en-GB" baseline="0" dirty="0" smtClean="0"/>
              <a:t>(click)</a:t>
            </a:r>
          </a:p>
          <a:p>
            <a:r>
              <a:rPr lang="en-GB" baseline="0" dirty="0" smtClean="0"/>
              <a:t>Compare that with the ARM9 family of chips, used in many embedded computers, as an example.</a:t>
            </a:r>
          </a:p>
          <a:p>
            <a:r>
              <a:rPr lang="en-GB" baseline="0" dirty="0" smtClean="0"/>
              <a:t>Each comparable metric revealed on clicks.</a:t>
            </a:r>
          </a:p>
          <a:p>
            <a:endParaRPr lang="en-GB" baseline="0" dirty="0" smtClean="0"/>
          </a:p>
          <a:p>
            <a:r>
              <a:rPr lang="en-GB" baseline="0" dirty="0" smtClean="0"/>
              <a:t>It is an improvement by a factor of 50 billion!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166</a:t>
            </a:fld>
            <a:endParaRPr lang="en-GB"/>
          </a:p>
        </p:txBody>
      </p:sp>
    </p:spTree>
    <p:extLst>
      <p:ext uri="{BB962C8B-B14F-4D97-AF65-F5344CB8AC3E}">
        <p14:creationId xmlns:p14="http://schemas.microsoft.com/office/powerpoint/2010/main" val="401862535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quote from Bill</a:t>
            </a:r>
            <a:r>
              <a:rPr lang="en-GB" baseline="0" dirty="0" smtClean="0"/>
              <a:t> Gates puts it in perspective.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167</a:t>
            </a:fld>
            <a:endParaRPr lang="en-GB"/>
          </a:p>
        </p:txBody>
      </p:sp>
    </p:spTree>
    <p:extLst>
      <p:ext uri="{BB962C8B-B14F-4D97-AF65-F5344CB8AC3E}">
        <p14:creationId xmlns:p14="http://schemas.microsoft.com/office/powerpoint/2010/main" val="17723516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It’s one thing to marvel at technological</a:t>
            </a:r>
            <a:r>
              <a:rPr lang="en-GB" baseline="0" dirty="0" smtClean="0"/>
              <a:t> progress, but it doesn’t get us any closer to understanding how a computer actually works.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a:r>
            <a:br>
              <a:rPr lang="en-GB" baseline="0" dirty="0" smtClean="0"/>
            </a:br>
            <a:r>
              <a:rPr lang="en-GB" baseline="0" dirty="0" smtClean="0"/>
              <a:t>Let’s just recap our conceptual model. We’ve added one extra component to complete the picture – the clock.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is the clock that regulates all the switching on/off that happens billions of times per second.</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168</a:t>
            </a:fld>
            <a:endParaRPr lang="en-GB"/>
          </a:p>
        </p:txBody>
      </p:sp>
    </p:spTree>
    <p:extLst>
      <p:ext uri="{BB962C8B-B14F-4D97-AF65-F5344CB8AC3E}">
        <p14:creationId xmlns:p14="http://schemas.microsoft.com/office/powerpoint/2010/main" val="196358511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Welcome to the Human Computer group</a:t>
            </a:r>
            <a:r>
              <a:rPr lang="en-GB" baseline="0" dirty="0" smtClean="0"/>
              <a:t> activity. As a group, children will act out the roles in a computer. </a:t>
            </a:r>
          </a:p>
          <a:p>
            <a:r>
              <a:rPr lang="en-GB" baseline="0" dirty="0" smtClean="0"/>
              <a:t>The activity can work well out of doors.</a:t>
            </a:r>
          </a:p>
          <a:p>
            <a:r>
              <a:rPr lang="en-GB" baseline="0" dirty="0" smtClean="0"/>
              <a:t>The idea and materials comes from Steve Baker (link on slide to explanatory wiki) (click)</a:t>
            </a:r>
          </a:p>
          <a:p>
            <a:r>
              <a:rPr lang="en-GB" baseline="0" dirty="0" smtClean="0"/>
              <a:t>We have our conceptual model, so what parts do we need for our human computer?</a:t>
            </a:r>
          </a:p>
          <a:p>
            <a:r>
              <a:rPr lang="en-GB" baseline="0" dirty="0" smtClean="0"/>
              <a:t>Discuss this before revealing the minimal list of roles we will use.</a:t>
            </a:r>
          </a:p>
          <a:p>
            <a:r>
              <a:rPr lang="en-GB" baseline="0" dirty="0" smtClean="0"/>
              <a:t>Each role equates to part of our model.</a:t>
            </a:r>
          </a:p>
          <a:p>
            <a:r>
              <a:rPr lang="en-GB" baseline="0" dirty="0" smtClean="0"/>
              <a:t>Programs are already loaded into memory, so we have no need for backing storage.</a:t>
            </a:r>
          </a:p>
          <a:p>
            <a:r>
              <a:rPr lang="en-GB" baseline="0" dirty="0" smtClean="0"/>
              <a:t>Our computer is very slow, so we can dispense with the clock.</a:t>
            </a:r>
          </a:p>
          <a:p>
            <a:r>
              <a:rPr lang="en-GB" baseline="0" dirty="0" smtClean="0"/>
              <a:t>ROM is optional.</a:t>
            </a:r>
          </a:p>
          <a:p>
            <a:r>
              <a:rPr lang="en-GB" baseline="0" dirty="0" smtClean="0"/>
              <a:t>This makes a good group activity for between 7 and 10 children.</a:t>
            </a:r>
          </a:p>
          <a:p>
            <a:r>
              <a:rPr lang="en-GB" baseline="0" dirty="0" smtClean="0"/>
              <a:t>It may be worth spending the latter half of a lesson allocating children to groups, assigning roles and ensuring they understand what is involved.</a:t>
            </a:r>
          </a:p>
          <a:p>
            <a:r>
              <a:rPr lang="en-GB" baseline="0" dirty="0" smtClean="0"/>
              <a:t>That allows the following full lesson be given over to executing programs.</a:t>
            </a:r>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169</a:t>
            </a:fld>
            <a:endParaRPr lang="en-GB"/>
          </a:p>
        </p:txBody>
      </p:sp>
    </p:spTree>
    <p:extLst>
      <p:ext uri="{BB962C8B-B14F-4D97-AF65-F5344CB8AC3E}">
        <p14:creationId xmlns:p14="http://schemas.microsoft.com/office/powerpoint/2010/main" val="151498380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Our computer is called SPARK (Small Programs and Real Kids). </a:t>
            </a:r>
          </a:p>
          <a:p>
            <a:r>
              <a:rPr lang="en-GB" baseline="0" dirty="0" smtClean="0"/>
              <a:t>Some components are essential, whilst others allow flexibility to accommodate varying  numbers.</a:t>
            </a:r>
          </a:p>
          <a:p>
            <a:r>
              <a:rPr lang="en-GB" baseline="0" dirty="0" smtClean="0"/>
              <a:t>(click)</a:t>
            </a:r>
          </a:p>
          <a:p>
            <a:r>
              <a:rPr lang="en-GB" baseline="0" dirty="0" smtClean="0"/>
              <a:t>The Control Unit is the key role. They hold the program instructions, should read each out in turn and direct operations. Stay close, or have two children working together in this role.</a:t>
            </a:r>
          </a:p>
          <a:p>
            <a:r>
              <a:rPr lang="en-GB" baseline="0" dirty="0" smtClean="0"/>
              <a:t>(click)</a:t>
            </a:r>
          </a:p>
          <a:p>
            <a:r>
              <a:rPr lang="en-GB" baseline="0" dirty="0" smtClean="0"/>
              <a:t>One child needs to act as the ALU. They could have a calculator or mini white board in case basic calculations need to be performed.</a:t>
            </a:r>
          </a:p>
          <a:p>
            <a:r>
              <a:rPr lang="en-GB" baseline="0" dirty="0" smtClean="0"/>
              <a:t>(click)</a:t>
            </a:r>
          </a:p>
          <a:p>
            <a:r>
              <a:rPr lang="en-GB" baseline="0" dirty="0" smtClean="0"/>
              <a:t>You will need a child as an input unit. They could hold a strip of post-it notes with letters on, to represent keys on a keyboard (or a real keyboard).</a:t>
            </a:r>
          </a:p>
          <a:p>
            <a:r>
              <a:rPr lang="en-GB" baseline="0" dirty="0" smtClean="0"/>
              <a:t>(click)</a:t>
            </a:r>
          </a:p>
          <a:p>
            <a:r>
              <a:rPr lang="en-GB" baseline="0" dirty="0" smtClean="0"/>
              <a:t>An child with a cardboard box on their head (with the screen cut out) would work for an output unit. Or write on a paper to represent a printer.</a:t>
            </a:r>
          </a:p>
          <a:p>
            <a:r>
              <a:rPr lang="en-GB" baseline="0" dirty="0" smtClean="0"/>
              <a:t>(click)</a:t>
            </a:r>
          </a:p>
          <a:p>
            <a:r>
              <a:rPr lang="en-GB" baseline="0" dirty="0" smtClean="0"/>
              <a:t>A child with several pigeonholes (or small boxes) labelled with A, B, C, D </a:t>
            </a:r>
            <a:r>
              <a:rPr lang="en-GB" baseline="0" dirty="0" err="1" smtClean="0"/>
              <a:t>etc</a:t>
            </a:r>
            <a:r>
              <a:rPr lang="en-GB" baseline="0" dirty="0" smtClean="0"/>
              <a:t> can represent memory (RAM).</a:t>
            </a:r>
          </a:p>
          <a:p>
            <a:r>
              <a:rPr lang="en-GB" baseline="0" dirty="0" smtClean="0"/>
              <a:t>(click)</a:t>
            </a:r>
          </a:p>
          <a:p>
            <a:r>
              <a:rPr lang="en-GB" baseline="0" dirty="0" smtClean="0"/>
              <a:t>Energetic pupils can act as buses, running data according to instructions given by the Control Unit. Again, with surplus children, this role can double up.</a:t>
            </a:r>
          </a:p>
          <a:p>
            <a:r>
              <a:rPr lang="en-GB" baseline="0" dirty="0" smtClean="0"/>
              <a:t>(click)</a:t>
            </a:r>
          </a:p>
          <a:p>
            <a:r>
              <a:rPr lang="en-GB" baseline="0" dirty="0" smtClean="0"/>
              <a:t>Finally a user must be identified. Not strictly part of the computer but performs the role of operating the keyboard, or reading from the screen.</a:t>
            </a:r>
          </a:p>
          <a:p>
            <a:r>
              <a:rPr lang="en-GB" baseline="0" dirty="0" smtClean="0"/>
              <a:t>If you have a child who requires firm control, an extra memory component, ROM can be included. Their job is simply to run around at the start putting the correct labels on the other pupils (booting up). Beyond that, they stay still.</a:t>
            </a:r>
          </a:p>
          <a:p>
            <a:r>
              <a:rPr lang="en-GB" baseline="0" dirty="0" smtClean="0"/>
              <a:t>(click)</a:t>
            </a:r>
          </a:p>
          <a:p>
            <a:r>
              <a:rPr lang="en-GB" baseline="0" dirty="0" smtClean="0"/>
              <a:t>Finally, the teacher (or able pupil) can play the role of technician, fixing things if the activity breaks down!</a:t>
            </a:r>
          </a:p>
          <a:p>
            <a:endParaRPr lang="en-GB" baseline="0" dirty="0" smtClean="0"/>
          </a:p>
          <a:p>
            <a:r>
              <a:rPr lang="en-GB" baseline="0" dirty="0" smtClean="0"/>
              <a:t>Once roles are allocated, give out the role descriptions and ensure the children read them carefully.</a:t>
            </a:r>
          </a:p>
          <a:p>
            <a:endParaRPr lang="en-GB" baseline="0" dirty="0" smtClean="0"/>
          </a:p>
          <a:p>
            <a:r>
              <a:rPr lang="en-GB" baseline="0" dirty="0" smtClean="0"/>
              <a:t>A list of equipment and setup instructions is provided.</a:t>
            </a:r>
          </a:p>
          <a:p>
            <a:r>
              <a:rPr lang="en-GB" baseline="0" dirty="0" smtClean="0"/>
              <a:t>Between runs of programs, roles can be changed, or children can double up.</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170</a:t>
            </a:fld>
            <a:endParaRPr lang="en-GB"/>
          </a:p>
        </p:txBody>
      </p:sp>
    </p:spTree>
    <p:extLst>
      <p:ext uri="{BB962C8B-B14F-4D97-AF65-F5344CB8AC3E}">
        <p14:creationId xmlns:p14="http://schemas.microsoft.com/office/powerpoint/2010/main" val="45290404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SPARK runs programs written in the computer language HICCUP.</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You will require a plentiful supply of blank paper squares and marker pens.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Ensure the memory locations are labelled A to F.</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Two programs are provided to get started. They are best printed out on card and put in a ring binder.</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first program calculates currency required for change.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does not need a User or keyboard.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does needs a value in memory location A.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Write 67 on a slip of paper and put it there before you start.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Each instruction is on a separate card.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first five instructions are shown.</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1: The Control Unit writes the message on a slip of paper, gives it to the buses, who show it to the screen.</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screen writes it on a display.</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2: The Control Unit tells Memory to write the value in Box A (67) on a slip of paper, give it to the buses, who show it to the screen, who adds it to the display.</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You will notice that it takes 3 instructions just to get a message on the screen.</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Each instruction is executed in sequence,.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Note instruction 5: Here nothing is done, This is a label or placeholder. It will be used later when a jump is required to return to this place in the program. They are used to control program flow, implementing selection statements and loops.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is therefore very important to keep the cards in order (a ring binder works best).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Children will probably be surprised at how long it takes to work through the program, but if successful the output should say how many of each coin is required to make 67 pence.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171</a:t>
            </a:fld>
            <a:endParaRPr lang="en-GB"/>
          </a:p>
        </p:txBody>
      </p:sp>
    </p:spTree>
    <p:extLst>
      <p:ext uri="{BB962C8B-B14F-4D97-AF65-F5344CB8AC3E}">
        <p14:creationId xmlns:p14="http://schemas.microsoft.com/office/powerpoint/2010/main" val="405712393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After running it, encourage pupils to make simple modifications to test understanding. You can display the code listing on the board or hand it out to aid this.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How would we modify the code to calculate the change for 85 pence?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How could we have a User input the amount?</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172</a:t>
            </a:fld>
            <a:endParaRPr lang="en-GB"/>
          </a:p>
        </p:txBody>
      </p:sp>
    </p:spTree>
    <p:extLst>
      <p:ext uri="{BB962C8B-B14F-4D97-AF65-F5344CB8AC3E}">
        <p14:creationId xmlns:p14="http://schemas.microsoft.com/office/powerpoint/2010/main" val="75867397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Here’s the start of the second program; A High / Low guessing</a:t>
            </a:r>
            <a:r>
              <a:rPr lang="en-GB" baseline="0" dirty="0" smtClean="0"/>
              <a:t> game.</a:t>
            </a:r>
          </a:p>
          <a:p>
            <a:endParaRPr lang="en-GB" baseline="0" dirty="0" smtClean="0"/>
          </a:p>
          <a:p>
            <a:r>
              <a:rPr lang="en-GB" baseline="0" dirty="0" smtClean="0"/>
              <a:t>This introduces user input, so needs the extra role and that of a keyboard.</a:t>
            </a:r>
          </a:p>
          <a:p>
            <a:r>
              <a:rPr lang="en-GB" baseline="0" dirty="0" smtClean="0"/>
              <a:t>The keys required would be &lt;, &gt; and =, but a later extension might require digit keys too.</a:t>
            </a:r>
          </a:p>
          <a:p>
            <a:endParaRPr lang="en-GB" baseline="0" dirty="0" smtClean="0"/>
          </a:p>
          <a:p>
            <a:r>
              <a:rPr lang="en-GB" baseline="0" dirty="0" smtClean="0"/>
              <a:t>Note also that this program uses floor division (ignoring remainders)</a:t>
            </a:r>
          </a:p>
          <a:p>
            <a:endParaRPr lang="en-GB" baseline="0" dirty="0" smtClean="0"/>
          </a:p>
          <a:p>
            <a:r>
              <a:rPr lang="en-GB" baseline="0" dirty="0" smtClean="0"/>
              <a:t>Again, the key to execution is mastering the jumps back to labelled cards, such as card 5.</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173</a:t>
            </a:fld>
            <a:endParaRPr lang="en-GB"/>
          </a:p>
        </p:txBody>
      </p:sp>
    </p:spTree>
    <p:extLst>
      <p:ext uri="{BB962C8B-B14F-4D97-AF65-F5344CB8AC3E}">
        <p14:creationId xmlns:p14="http://schemas.microsoft.com/office/powerpoint/2010/main" val="159359970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Again, after running it, encourage pupils to make simple modifications to test understanding. You can display the code listing on the board or hand it out to aid this.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How could we modify the program so the user thinks of a number between 1 and 100?</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If pupils have studied search algorithms they should be able to recognise this as a divide and conquer routine.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An interesting extension would be to get the pupils to consider how we might alter the language so we can have a different output device, such as a simple robot or floor turtle, like in Logo.</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would make a good group planning homework, which could be tested in the following lesson.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174</a:t>
            </a:fld>
            <a:endParaRPr lang="en-GB"/>
          </a:p>
        </p:txBody>
      </p:sp>
    </p:spTree>
    <p:extLst>
      <p:ext uri="{BB962C8B-B14F-4D97-AF65-F5344CB8AC3E}">
        <p14:creationId xmlns:p14="http://schemas.microsoft.com/office/powerpoint/2010/main" val="1442795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Outline of the day.</a:t>
            </a:r>
          </a:p>
          <a:p>
            <a:r>
              <a:rPr lang="en-GB" dirty="0" smtClean="0"/>
              <a:t>We’ll start with</a:t>
            </a:r>
            <a:r>
              <a:rPr lang="en-GB" baseline="0" dirty="0" smtClean="0"/>
              <a:t> an introduction to logic, highlighting the work of two people in particular, George Boole and Claude Shannon</a:t>
            </a:r>
            <a:r>
              <a:rPr lang="en-GB" dirty="0" smtClean="0"/>
              <a:t>. (click)</a:t>
            </a:r>
          </a:p>
          <a:p>
            <a:r>
              <a:rPr lang="en-GB" dirty="0" smtClean="0"/>
              <a:t>This</a:t>
            </a:r>
            <a:r>
              <a:rPr lang="en-GB" baseline="0" dirty="0" smtClean="0"/>
              <a:t> leads into a nice, if challenging programming activity.</a:t>
            </a:r>
          </a:p>
          <a:p>
            <a:r>
              <a:rPr lang="en-GB" baseline="0" dirty="0" smtClean="0"/>
              <a:t>The second half of the day gets under the hood of a computer, looking at how they actually run a program.</a:t>
            </a:r>
          </a:p>
          <a:p>
            <a:r>
              <a:rPr lang="en-GB" baseline="0" dirty="0" smtClean="0"/>
              <a:t>Finally, we consider a problem in computer architecture and the modern way to overcome it. </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16</a:t>
            </a:fld>
            <a:endParaRPr lang="en-GB" dirty="0"/>
          </a:p>
        </p:txBody>
      </p:sp>
    </p:spTree>
    <p:extLst>
      <p:ext uri="{BB962C8B-B14F-4D97-AF65-F5344CB8AC3E}">
        <p14:creationId xmlns:p14="http://schemas.microsoft.com/office/powerpoint/2010/main" val="190233568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It is worth drawing out of a discussion what insights the pupils have gained about how a computer works.</a:t>
            </a:r>
          </a:p>
          <a:p>
            <a:r>
              <a:rPr lang="en-GB" baseline="0" dirty="0" smtClean="0"/>
              <a:t>The most obvious is how small each of the instructions is, in order to do anything, even simple things.</a:t>
            </a:r>
          </a:p>
          <a:p>
            <a:r>
              <a:rPr lang="en-GB" baseline="0" dirty="0" smtClean="0"/>
              <a:t>The ‘low level’ instructions computers work with are very limited in what they can do.</a:t>
            </a:r>
          </a:p>
          <a:p>
            <a:r>
              <a:rPr lang="en-GB" baseline="0" dirty="0" smtClean="0"/>
              <a:t>(click)</a:t>
            </a:r>
          </a:p>
          <a:p>
            <a:r>
              <a:rPr lang="en-GB" baseline="0" dirty="0" smtClean="0"/>
              <a:t>If children considered developing instructions for a turtle output, you may want to get them to consider what is required to use a mouse as input.</a:t>
            </a:r>
          </a:p>
          <a:p>
            <a:r>
              <a:rPr lang="en-GB" baseline="0" dirty="0" smtClean="0"/>
              <a:t>TED Ed have a very good 4 minute video that traces the journey of a mouse click, and introduces a sense of the complexity involved in todays multitasking systems.</a:t>
            </a:r>
          </a:p>
          <a:p>
            <a:r>
              <a:rPr lang="en-GB" baseline="0" dirty="0" smtClean="0"/>
              <a:t>The sample chapter from Brown Dogs and Barbers, included in the resources (mentioned at the end) explains the same process.</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175</a:t>
            </a:fld>
            <a:endParaRPr lang="en-GB"/>
          </a:p>
        </p:txBody>
      </p:sp>
    </p:spTree>
    <p:extLst>
      <p:ext uri="{BB962C8B-B14F-4D97-AF65-F5344CB8AC3E}">
        <p14:creationId xmlns:p14="http://schemas.microsoft.com/office/powerpoint/2010/main" val="81580400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Try to draw out from a discussion how our Human Computer differs from a ‘real’ computer.</a:t>
            </a:r>
          </a:p>
          <a:p>
            <a:r>
              <a:rPr lang="en-GB" baseline="0" dirty="0" smtClean="0"/>
              <a:t>The four key points are revealed on separate clicks.</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176</a:t>
            </a:fld>
            <a:endParaRPr lang="en-GB"/>
          </a:p>
        </p:txBody>
      </p:sp>
    </p:spTree>
    <p:extLst>
      <p:ext uri="{BB962C8B-B14F-4D97-AF65-F5344CB8AC3E}">
        <p14:creationId xmlns:p14="http://schemas.microsoft.com/office/powerpoint/2010/main" val="264982451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Welcome</a:t>
            </a:r>
            <a:r>
              <a:rPr lang="en-GB" baseline="0" dirty="0" smtClean="0"/>
              <a:t> to the Little Man Computer!</a:t>
            </a:r>
          </a:p>
          <a:p>
            <a:r>
              <a:rPr lang="en-GB" baseline="0" dirty="0" smtClean="0"/>
              <a:t>This simulation takes our understanding of how a computer works one step further.</a:t>
            </a:r>
          </a:p>
          <a:p>
            <a:r>
              <a:rPr lang="en-GB" baseline="0" dirty="0" smtClean="0"/>
              <a:t>Our Control Unit is no longer a Human, but a little character with a crazy hairstyle!</a:t>
            </a:r>
          </a:p>
          <a:p>
            <a:r>
              <a:rPr lang="en-GB" baseline="0" dirty="0" smtClean="0"/>
              <a:t>The process of getting each instruction from memory, before decoding and running is illustrated by the next activity.</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177</a:t>
            </a:fld>
            <a:endParaRPr lang="en-GB"/>
          </a:p>
        </p:txBody>
      </p:sp>
    </p:spTree>
    <p:extLst>
      <p:ext uri="{BB962C8B-B14F-4D97-AF65-F5344CB8AC3E}">
        <p14:creationId xmlns:p14="http://schemas.microsoft.com/office/powerpoint/2010/main" val="155487246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Before we start, let’s review our conceptual model.</a:t>
            </a:r>
          </a:p>
          <a:p>
            <a:r>
              <a:rPr lang="en-GB" dirty="0" smtClean="0"/>
              <a:t>The</a:t>
            </a:r>
            <a:r>
              <a:rPr lang="en-GB" baseline="0" dirty="0" smtClean="0"/>
              <a:t> Little Man has the same components as before. </a:t>
            </a:r>
          </a:p>
          <a:p>
            <a:r>
              <a:rPr lang="en-GB" baseline="0" dirty="0" smtClean="0"/>
              <a:t>(click)</a:t>
            </a:r>
          </a:p>
          <a:p>
            <a:r>
              <a:rPr lang="en-GB" baseline="0" dirty="0" smtClean="0"/>
              <a:t>As before we don’t need to worry about Backing Storage as our program will be in memory (RAM).</a:t>
            </a:r>
          </a:p>
          <a:p>
            <a:r>
              <a:rPr lang="en-GB" baseline="0" dirty="0" smtClean="0"/>
              <a:t>(click)</a:t>
            </a:r>
          </a:p>
          <a:p>
            <a:r>
              <a:rPr lang="en-GB" baseline="0" dirty="0" smtClean="0"/>
              <a:t>The computer is ready to go, so no need to think about the role of ROM.</a:t>
            </a:r>
          </a:p>
          <a:p>
            <a:r>
              <a:rPr lang="en-GB" baseline="0" dirty="0" smtClean="0"/>
              <a:t>The pupil will be the clock, advancing the sequence by clicking the mouse.</a:t>
            </a:r>
          </a:p>
          <a:p>
            <a:r>
              <a:rPr lang="en-GB" baseline="0" dirty="0" smtClean="0"/>
              <a:t>(click)</a:t>
            </a:r>
          </a:p>
          <a:p>
            <a:r>
              <a:rPr lang="en-GB" baseline="0" dirty="0" smtClean="0"/>
              <a:t>But there is one more component we need, and that is known as the Program Counter.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178</a:t>
            </a:fld>
            <a:endParaRPr lang="en-GB"/>
          </a:p>
        </p:txBody>
      </p:sp>
    </p:spTree>
    <p:extLst>
      <p:ext uri="{BB962C8B-B14F-4D97-AF65-F5344CB8AC3E}">
        <p14:creationId xmlns:p14="http://schemas.microsoft.com/office/powerpoint/2010/main" val="228029726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is the opening screen, when the</a:t>
            </a:r>
            <a:r>
              <a:rPr lang="en-GB" baseline="0" dirty="0" smtClean="0"/>
              <a:t> application loads.</a:t>
            </a:r>
          </a:p>
          <a:p>
            <a:r>
              <a:rPr lang="en-GB" baseline="0" dirty="0" smtClean="0"/>
              <a:t>(click)</a:t>
            </a:r>
          </a:p>
          <a:p>
            <a:r>
              <a:rPr lang="en-GB" baseline="0" dirty="0" smtClean="0"/>
              <a:t>The buttons in the bottom right allow you to set whether you watch an animation, or whether the pupil has to provide directions for the little man. </a:t>
            </a:r>
          </a:p>
          <a:p>
            <a:r>
              <a:rPr lang="en-GB" baseline="0" dirty="0" smtClean="0"/>
              <a:t>It is set initially for the Little Man to provide the student with a commentary.</a:t>
            </a:r>
          </a:p>
          <a:p>
            <a:r>
              <a:rPr lang="en-GB" baseline="0" dirty="0" smtClean="0"/>
              <a:t>(click)</a:t>
            </a:r>
          </a:p>
          <a:p>
            <a:r>
              <a:rPr lang="en-GB" baseline="0" dirty="0" smtClean="0"/>
              <a:t>A sample program is already loaded into memory.</a:t>
            </a:r>
          </a:p>
          <a:p>
            <a:r>
              <a:rPr lang="en-GB" baseline="0" dirty="0" smtClean="0"/>
              <a:t>(click)</a:t>
            </a:r>
          </a:p>
          <a:p>
            <a:r>
              <a:rPr lang="en-GB" baseline="0" dirty="0" smtClean="0"/>
              <a:t>We don’t know what it means unless we have a copy of the instruction set.</a:t>
            </a:r>
          </a:p>
          <a:p>
            <a:r>
              <a:rPr lang="en-GB" baseline="0" dirty="0" smtClean="0"/>
              <a:t>Hand these out to students.</a:t>
            </a:r>
          </a:p>
          <a:p>
            <a:r>
              <a:rPr lang="en-GB" baseline="0" dirty="0" smtClean="0"/>
              <a:t>The next slide talks through how to decode the program.</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179</a:t>
            </a:fld>
            <a:endParaRPr lang="en-GB"/>
          </a:p>
        </p:txBody>
      </p:sp>
    </p:spTree>
    <p:extLst>
      <p:ext uri="{BB962C8B-B14F-4D97-AF65-F5344CB8AC3E}">
        <p14:creationId xmlns:p14="http://schemas.microsoft.com/office/powerpoint/2010/main" val="86208624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Here’s the program listed when LMC launches.</a:t>
            </a:r>
          </a:p>
          <a:p>
            <a:r>
              <a:rPr lang="en-GB" dirty="0" smtClean="0"/>
              <a:t>The address column refers to the memory location for each instruction. LMC refers to these as ‘mailboxes’.</a:t>
            </a:r>
          </a:p>
          <a:p>
            <a:r>
              <a:rPr lang="en-GB" dirty="0" smtClean="0"/>
              <a:t>It has 100 mailboxes, from address 00 to 99.</a:t>
            </a:r>
          </a:p>
          <a:p>
            <a:r>
              <a:rPr lang="en-GB" dirty="0" smtClean="0"/>
              <a:t>(click)</a:t>
            </a:r>
            <a:br>
              <a:rPr lang="en-GB" dirty="0" smtClean="0"/>
            </a:br>
            <a:r>
              <a:rPr lang="en-GB" dirty="0" smtClean="0"/>
              <a:t>The instruction in memory location 00 is 500.</a:t>
            </a:r>
          </a:p>
          <a:p>
            <a:r>
              <a:rPr lang="en-GB" dirty="0" smtClean="0"/>
              <a:t>What does that translate to?</a:t>
            </a:r>
          </a:p>
          <a:p>
            <a:r>
              <a:rPr lang="en-GB" dirty="0" smtClean="0"/>
              <a:t>Input a value to the calculator. LMC uses calculator to refer to the ALU.</a:t>
            </a:r>
          </a:p>
        </p:txBody>
      </p:sp>
      <p:sp>
        <p:nvSpPr>
          <p:cNvPr id="4" name="Slide Number Placeholder 3"/>
          <p:cNvSpPr>
            <a:spLocks noGrp="1"/>
          </p:cNvSpPr>
          <p:nvPr>
            <p:ph type="sldNum" sz="quarter" idx="10"/>
          </p:nvPr>
        </p:nvSpPr>
        <p:spPr/>
        <p:txBody>
          <a:bodyPr/>
          <a:lstStyle/>
          <a:p>
            <a:fld id="{D426D3B5-75D9-4B81-9605-012F6554737F}" type="slidenum">
              <a:rPr lang="en-GB" smtClean="0"/>
              <a:t>180</a:t>
            </a:fld>
            <a:endParaRPr lang="en-GB"/>
          </a:p>
        </p:txBody>
      </p:sp>
    </p:spTree>
    <p:extLst>
      <p:ext uri="{BB962C8B-B14F-4D97-AF65-F5344CB8AC3E}">
        <p14:creationId xmlns:p14="http://schemas.microsoft.com/office/powerpoint/2010/main" val="404531026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second instruction isn’t quite as straightforward.</a:t>
            </a:r>
          </a:p>
          <a:p>
            <a:r>
              <a:rPr lang="en-GB" dirty="0" smtClean="0"/>
              <a:t>It’s reproduced at the top of the slide.</a:t>
            </a:r>
          </a:p>
          <a:p>
            <a:r>
              <a:rPr lang="en-GB" dirty="0" smtClean="0"/>
              <a:t>The content</a:t>
            </a:r>
            <a:r>
              <a:rPr lang="en-GB" baseline="0" dirty="0" smtClean="0"/>
              <a:t> can be split into two part: the Opcode and the Operand.</a:t>
            </a:r>
          </a:p>
          <a:p>
            <a:r>
              <a:rPr lang="en-GB" baseline="0" dirty="0" smtClean="0"/>
              <a:t>The Opcode is in the Instructions Set.</a:t>
            </a:r>
          </a:p>
          <a:p>
            <a:r>
              <a:rPr lang="en-GB" baseline="0" dirty="0" smtClean="0"/>
              <a:t>What does it mean?</a:t>
            </a:r>
          </a:p>
          <a:p>
            <a:r>
              <a:rPr lang="en-GB" baseline="0" dirty="0" smtClean="0"/>
              <a:t>Store the contents of the calculator (ALU) into a mailbox.</a:t>
            </a:r>
          </a:p>
          <a:p>
            <a:r>
              <a:rPr lang="en-GB" baseline="0" dirty="0" smtClean="0"/>
              <a:t>But which mailbox?</a:t>
            </a:r>
          </a:p>
          <a:p>
            <a:r>
              <a:rPr lang="en-GB" baseline="0" dirty="0" smtClean="0"/>
              <a:t>(click)</a:t>
            </a:r>
          </a:p>
          <a:p>
            <a:r>
              <a:rPr lang="en-GB" baseline="0" dirty="0" smtClean="0"/>
              <a:t>The XX in the Instruction Set means any given in the operand.</a:t>
            </a:r>
          </a:p>
          <a:p>
            <a:r>
              <a:rPr lang="en-GB" baseline="0" dirty="0" smtClean="0"/>
              <a:t>(click)</a:t>
            </a:r>
          </a:p>
          <a:p>
            <a:r>
              <a:rPr lang="en-GB" baseline="0" dirty="0" smtClean="0"/>
              <a:t>Armed with this knowledge, can the students translate the remaining program and state what it does?</a:t>
            </a:r>
          </a:p>
          <a:p>
            <a:r>
              <a:rPr lang="en-GB" baseline="0" dirty="0" smtClean="0"/>
              <a:t>Work through as a class, line by line.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181</a:t>
            </a:fld>
            <a:endParaRPr lang="en-GB"/>
          </a:p>
        </p:txBody>
      </p:sp>
    </p:spTree>
    <p:extLst>
      <p:ext uri="{BB962C8B-B14F-4D97-AF65-F5344CB8AC3E}">
        <p14:creationId xmlns:p14="http://schemas.microsoft.com/office/powerpoint/2010/main" val="103842503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play button</a:t>
            </a:r>
            <a:r>
              <a:rPr lang="en-GB" baseline="0" dirty="0" smtClean="0"/>
              <a:t> allows us to see the Little Man in operation.</a:t>
            </a:r>
          </a:p>
          <a:p>
            <a:r>
              <a:rPr lang="en-GB" baseline="0" dirty="0" smtClean="0"/>
              <a:t>Before you do so, turn the speed down a touch.</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182</a:t>
            </a:fld>
            <a:endParaRPr lang="en-GB"/>
          </a:p>
        </p:txBody>
      </p:sp>
    </p:spTree>
    <p:extLst>
      <p:ext uri="{BB962C8B-B14F-4D97-AF65-F5344CB8AC3E}">
        <p14:creationId xmlns:p14="http://schemas.microsoft.com/office/powerpoint/2010/main" val="87251760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is the Little Man</a:t>
            </a:r>
            <a:r>
              <a:rPr lang="en-GB" baseline="0" dirty="0" smtClean="0"/>
              <a:t> ready to go.</a:t>
            </a:r>
          </a:p>
          <a:p>
            <a:r>
              <a:rPr lang="en-GB" baseline="0" dirty="0" smtClean="0"/>
              <a:t>The program is listed over on the right, but is loaded into the Memory chip.</a:t>
            </a:r>
          </a:p>
          <a:p>
            <a:r>
              <a:rPr lang="en-GB" baseline="0" dirty="0" smtClean="0"/>
              <a:t>The ALU is represented by the calculator, input and output trays over to the left.</a:t>
            </a:r>
          </a:p>
          <a:p>
            <a:r>
              <a:rPr lang="en-GB" baseline="0" dirty="0" smtClean="0"/>
              <a:t>(click)</a:t>
            </a:r>
          </a:p>
          <a:p>
            <a:r>
              <a:rPr lang="en-GB" baseline="0" dirty="0" smtClean="0"/>
              <a:t>We are at the start of a fetch cycle. </a:t>
            </a:r>
          </a:p>
          <a:p>
            <a:r>
              <a:rPr lang="en-GB" baseline="0" dirty="0" smtClean="0"/>
              <a:t>The instruction must be fetched from memory before the Little Man can decode it.</a:t>
            </a:r>
          </a:p>
          <a:p>
            <a:r>
              <a:rPr lang="en-GB" baseline="0" dirty="0" smtClean="0"/>
              <a:t>But how does he know which instructions to fetch?</a:t>
            </a:r>
          </a:p>
          <a:p>
            <a:r>
              <a:rPr lang="en-GB" baseline="0" dirty="0" smtClean="0"/>
              <a:t>(click)</a:t>
            </a:r>
          </a:p>
          <a:p>
            <a:r>
              <a:rPr lang="en-GB" baseline="0" dirty="0" smtClean="0"/>
              <a:t>He will look at the value in the Program Counter at the front.</a:t>
            </a:r>
          </a:p>
          <a:p>
            <a:r>
              <a:rPr lang="en-GB" baseline="0" dirty="0" smtClean="0"/>
              <a:t>As soon as he knows the value, it is increased by 1, so it is ready for the next Fetch cycle.</a:t>
            </a:r>
          </a:p>
          <a:p>
            <a:r>
              <a:rPr lang="en-GB" baseline="0" dirty="0" smtClean="0"/>
              <a:t>Click the mouse to watch Little Man talk you through what he is doing. </a:t>
            </a:r>
          </a:p>
          <a:p>
            <a:r>
              <a:rPr lang="en-GB" baseline="0" dirty="0" smtClean="0"/>
              <a:t>If it is too fast to read, the Escape button takes you back to the opening screen where you can alter the speed.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183</a:t>
            </a:fld>
            <a:endParaRPr lang="en-GB"/>
          </a:p>
        </p:txBody>
      </p:sp>
    </p:spTree>
    <p:extLst>
      <p:ext uri="{BB962C8B-B14F-4D97-AF65-F5344CB8AC3E}">
        <p14:creationId xmlns:p14="http://schemas.microsoft.com/office/powerpoint/2010/main" val="1211586334"/>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Once the Little Man has fetched the required</a:t>
            </a:r>
            <a:r>
              <a:rPr lang="en-GB" baseline="0" dirty="0" smtClean="0"/>
              <a:t> instruction we enter the Execute Cycle.</a:t>
            </a:r>
          </a:p>
          <a:p>
            <a:r>
              <a:rPr lang="en-GB" baseline="0" dirty="0" smtClean="0"/>
              <a:t>Notice that the instruction has been decoded by the Little Man in the lower right.</a:t>
            </a:r>
          </a:p>
          <a:p>
            <a:endParaRPr lang="en-GB" baseline="0" dirty="0" smtClean="0"/>
          </a:p>
          <a:p>
            <a:r>
              <a:rPr lang="en-GB" baseline="0" dirty="0" smtClean="0"/>
              <a:t>The numbers the Little Man Computer can handle are integers up to 999.</a:t>
            </a:r>
          </a:p>
          <a:p>
            <a:r>
              <a:rPr lang="en-GB" baseline="0" dirty="0" smtClean="0"/>
              <a:t>You cannot input a negative number, but it will handle negative values produced by calculations in the ALU.</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184</a:t>
            </a:fld>
            <a:endParaRPr lang="en-GB"/>
          </a:p>
        </p:txBody>
      </p:sp>
    </p:spTree>
    <p:extLst>
      <p:ext uri="{BB962C8B-B14F-4D97-AF65-F5344CB8AC3E}">
        <p14:creationId xmlns:p14="http://schemas.microsoft.com/office/powerpoint/2010/main" val="2650568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So</a:t>
            </a:r>
            <a:r>
              <a:rPr lang="en-GB" baseline="0" dirty="0" smtClean="0"/>
              <a:t> lets start by s</a:t>
            </a:r>
            <a:r>
              <a:rPr lang="en-GB" dirty="0" smtClean="0"/>
              <a:t>etting the day in the context of new national curriculum</a:t>
            </a:r>
          </a:p>
          <a:p>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17</a:t>
            </a:fld>
            <a:endParaRPr lang="en-GB" dirty="0"/>
          </a:p>
        </p:txBody>
      </p:sp>
    </p:spTree>
    <p:extLst>
      <p:ext uri="{BB962C8B-B14F-4D97-AF65-F5344CB8AC3E}">
        <p14:creationId xmlns:p14="http://schemas.microsoft.com/office/powerpoint/2010/main" val="68104415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reinforce</a:t>
            </a:r>
            <a:r>
              <a:rPr lang="en-GB" baseline="0" dirty="0" smtClean="0"/>
              <a:t> understanding, pupils can see whether they can give directions to the Little Man.</a:t>
            </a:r>
          </a:p>
          <a:p>
            <a:r>
              <a:rPr lang="en-GB" baseline="0" dirty="0" smtClean="0"/>
              <a:t>(click) </a:t>
            </a:r>
          </a:p>
          <a:p>
            <a:r>
              <a:rPr lang="en-GB" baseline="0" dirty="0" smtClean="0"/>
              <a:t>They may find this surprisingly difficult!</a:t>
            </a:r>
          </a:p>
          <a:p>
            <a:r>
              <a:rPr lang="en-GB" baseline="0" dirty="0" smtClean="0"/>
              <a:t>(click)</a:t>
            </a:r>
          </a:p>
          <a:p>
            <a:r>
              <a:rPr lang="en-GB" baseline="0" dirty="0" smtClean="0"/>
              <a:t>A series of programming challenges are in the resources. Apart from the first two, these are probably far too challenging for KS3, but included to allow teachers to practice.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185</a:t>
            </a:fld>
            <a:endParaRPr lang="en-GB"/>
          </a:p>
        </p:txBody>
      </p:sp>
    </p:spTree>
    <p:extLst>
      <p:ext uri="{BB962C8B-B14F-4D97-AF65-F5344CB8AC3E}">
        <p14:creationId xmlns:p14="http://schemas.microsoft.com/office/powerpoint/2010/main" val="202384502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CAS</a:t>
            </a:r>
            <a:r>
              <a:rPr lang="en-GB" baseline="0" dirty="0" smtClean="0"/>
              <a:t> member </a:t>
            </a:r>
            <a:r>
              <a:rPr lang="en-GB" baseline="0" dirty="0" err="1" smtClean="0"/>
              <a:t>Manique</a:t>
            </a:r>
            <a:r>
              <a:rPr lang="en-GB" baseline="0" dirty="0" smtClean="0"/>
              <a:t> Wilson offers a nice analogy for explaining the Fetch Execute Cycle to children.</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You can find the original </a:t>
            </a:r>
            <a:r>
              <a:rPr lang="en-GB" baseline="0" dirty="0" err="1" smtClean="0"/>
              <a:t>powerpoint</a:t>
            </a:r>
            <a:r>
              <a:rPr lang="en-GB" baseline="0" dirty="0" smtClean="0"/>
              <a:t> on the CAS Community: </a:t>
            </a:r>
            <a:r>
              <a:rPr lang="en-GB" dirty="0" smtClean="0"/>
              <a:t>http://community.computingatschool.org.uk/resources/1766</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We can think of a computer as having 3 key components: The Control Unit, Memory and ALU which processes the data.</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a:t>
            </a:r>
            <a:r>
              <a:rPr lang="en-GB" baseline="0" dirty="0" smtClean="0"/>
              <a:t>n </a:t>
            </a:r>
            <a:r>
              <a:rPr lang="en-GB" baseline="0" dirty="0" err="1" smtClean="0"/>
              <a:t>anaology</a:t>
            </a:r>
            <a:r>
              <a:rPr lang="en-GB" baseline="0" dirty="0" smtClean="0"/>
              <a:t> with cooking might be the cook (Control Unit), cookbook (instructions) and ingredients (data) in memory, and mixing the ingredients as the processing.</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final output being the cake of course!</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186</a:t>
            </a:fld>
            <a:endParaRPr lang="en-GB"/>
          </a:p>
        </p:txBody>
      </p:sp>
    </p:spTree>
    <p:extLst>
      <p:ext uri="{BB962C8B-B14F-4D97-AF65-F5344CB8AC3E}">
        <p14:creationId xmlns:p14="http://schemas.microsoft.com/office/powerpoint/2010/main" val="279310086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Notice the example makes a distinction</a:t>
            </a:r>
            <a:r>
              <a:rPr lang="en-GB" baseline="0" dirty="0" smtClean="0"/>
              <a:t> between the Instruction Memory and Data Memory.</a:t>
            </a:r>
          </a:p>
          <a:p>
            <a:r>
              <a:rPr lang="en-GB" baseline="0" dirty="0" smtClean="0"/>
              <a:t>This is an example of a different architecture.</a:t>
            </a:r>
          </a:p>
          <a:p>
            <a:r>
              <a:rPr lang="en-GB" baseline="0" dirty="0" smtClean="0"/>
              <a:t>When data and instructions are stored in the same memory space (as in most PC’s), we talk of Von Neumann architecture., designed initially by John Von Neumann.</a:t>
            </a:r>
          </a:p>
          <a:p>
            <a:r>
              <a:rPr lang="en-GB" baseline="0" dirty="0" smtClean="0"/>
              <a:t>When two separate memory spaces are used (as in most mobile phones) we talk of Harvard architecture.</a:t>
            </a:r>
          </a:p>
          <a:p>
            <a:r>
              <a:rPr lang="en-GB" baseline="0" dirty="0" smtClean="0"/>
              <a:t>Either way, the same Fetch – Decode – Execute cycle is followed.</a:t>
            </a:r>
          </a:p>
        </p:txBody>
      </p:sp>
      <p:sp>
        <p:nvSpPr>
          <p:cNvPr id="4" name="Slide Number Placeholder 3"/>
          <p:cNvSpPr>
            <a:spLocks noGrp="1"/>
          </p:cNvSpPr>
          <p:nvPr>
            <p:ph type="sldNum" sz="quarter" idx="10"/>
          </p:nvPr>
        </p:nvSpPr>
        <p:spPr/>
        <p:txBody>
          <a:bodyPr/>
          <a:lstStyle/>
          <a:p>
            <a:fld id="{D426D3B5-75D9-4B81-9605-012F6554737F}" type="slidenum">
              <a:rPr lang="en-GB" smtClean="0"/>
              <a:t>187</a:t>
            </a:fld>
            <a:endParaRPr lang="en-GB"/>
          </a:p>
        </p:txBody>
      </p:sp>
    </p:spTree>
    <p:extLst>
      <p:ext uri="{BB962C8B-B14F-4D97-AF65-F5344CB8AC3E}">
        <p14:creationId xmlns:p14="http://schemas.microsoft.com/office/powerpoint/2010/main" val="202563014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the fetch finds the next instruction.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188</a:t>
            </a:fld>
            <a:endParaRPr lang="en-GB"/>
          </a:p>
        </p:txBody>
      </p:sp>
    </p:spTree>
    <p:extLst>
      <p:ext uri="{BB962C8B-B14F-4D97-AF65-F5344CB8AC3E}">
        <p14:creationId xmlns:p14="http://schemas.microsoft.com/office/powerpoint/2010/main" val="31898583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instructions is read and understood (decoded) and the data required is found.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189</a:t>
            </a:fld>
            <a:endParaRPr lang="en-GB"/>
          </a:p>
        </p:txBody>
      </p:sp>
    </p:spTree>
    <p:extLst>
      <p:ext uri="{BB962C8B-B14F-4D97-AF65-F5344CB8AC3E}">
        <p14:creationId xmlns:p14="http://schemas.microsoft.com/office/powerpoint/2010/main" val="34790175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Finally it is processed.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190</a:t>
            </a:fld>
            <a:endParaRPr lang="en-GB"/>
          </a:p>
        </p:txBody>
      </p:sp>
    </p:spTree>
    <p:extLst>
      <p:ext uri="{BB962C8B-B14F-4D97-AF65-F5344CB8AC3E}">
        <p14:creationId xmlns:p14="http://schemas.microsoft.com/office/powerpoint/2010/main" val="420068855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Finally, to round this section off, you may wish to watch an old lecture by Richard Feynman, the noted physicist.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Mentioned earlier, and the basis for many of the metaphors about ‘little men’, this Feynman lecture explains how computers work from the inside out, using a file clerk as his analogy.</a:t>
            </a:r>
            <a:endParaRPr lang="en-GB" dirty="0" smtClean="0"/>
          </a:p>
          <a:p>
            <a:r>
              <a:rPr lang="en-GB" dirty="0" smtClean="0"/>
              <a:t>(click)</a:t>
            </a:r>
          </a:p>
          <a:p>
            <a:r>
              <a:rPr lang="en-GB" dirty="0" smtClean="0"/>
              <a:t>We’ve noted that computers use a very small number of ‘low level’ commands. Programming in ‘low level’ languages is difficult and soon after the first computers were developed, ‘high level’ languages also developed.</a:t>
            </a:r>
            <a:r>
              <a:rPr lang="en-GB" baseline="0" dirty="0" smtClean="0"/>
              <a:t> These grouped lots of low level commands together, making it easier for programmers to express their solutions.</a:t>
            </a:r>
          </a:p>
          <a:p>
            <a:endParaRPr lang="en-GB" baseline="0" dirty="0" smtClean="0"/>
          </a:p>
          <a:p>
            <a:r>
              <a:rPr lang="en-GB" baseline="0" dirty="0" smtClean="0"/>
              <a:t>The programming languages we use today are high level languages, and we will look at how they are translated into machine  code in another module.</a:t>
            </a:r>
          </a:p>
          <a:p>
            <a:r>
              <a:rPr lang="en-GB" baseline="0" dirty="0" smtClean="0"/>
              <a:t>But a short, interesting article on the cs4fn website notes that Grace Hopper, the programmer who popularised the term ‘bug’, also developed the first translator for a high level language, Cobol.</a:t>
            </a:r>
          </a:p>
        </p:txBody>
      </p:sp>
      <p:sp>
        <p:nvSpPr>
          <p:cNvPr id="4" name="Slide Number Placeholder 3"/>
          <p:cNvSpPr>
            <a:spLocks noGrp="1"/>
          </p:cNvSpPr>
          <p:nvPr>
            <p:ph type="sldNum" sz="quarter" idx="10"/>
          </p:nvPr>
        </p:nvSpPr>
        <p:spPr/>
        <p:txBody>
          <a:bodyPr/>
          <a:lstStyle/>
          <a:p>
            <a:fld id="{D426D3B5-75D9-4B81-9605-012F6554737F}" type="slidenum">
              <a:rPr lang="en-GB" smtClean="0"/>
              <a:t>191</a:t>
            </a:fld>
            <a:endParaRPr lang="en-GB"/>
          </a:p>
        </p:txBody>
      </p:sp>
    </p:spTree>
    <p:extLst>
      <p:ext uri="{BB962C8B-B14F-4D97-AF65-F5344CB8AC3E}">
        <p14:creationId xmlns:p14="http://schemas.microsoft.com/office/powerpoint/2010/main" val="402313437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 brief pause to encourage a short discussion whilst props are tidied up and the presenter gets ready for the next session.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Use this slide to prompt a discussion about</a:t>
            </a:r>
            <a:r>
              <a:rPr lang="en-GB" baseline="0" dirty="0" smtClean="0"/>
              <a:t> the value of visualisation and analogy.</a:t>
            </a:r>
            <a:endParaRPr lang="en-GB"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192</a:t>
            </a:fld>
            <a:endParaRPr lang="en-GB"/>
          </a:p>
        </p:txBody>
      </p:sp>
    </p:spTree>
    <p:extLst>
      <p:ext uri="{BB962C8B-B14F-4D97-AF65-F5344CB8AC3E}">
        <p14:creationId xmlns:p14="http://schemas.microsoft.com/office/powerpoint/2010/main" val="429030191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193</a:t>
            </a:fld>
            <a:endParaRPr lang="en-GB" dirty="0"/>
          </a:p>
        </p:txBody>
      </p:sp>
    </p:spTree>
    <p:extLst>
      <p:ext uri="{BB962C8B-B14F-4D97-AF65-F5344CB8AC3E}">
        <p14:creationId xmlns:p14="http://schemas.microsoft.com/office/powerpoint/2010/main" val="16929513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Does</a:t>
            </a:r>
            <a:r>
              <a:rPr lang="en-GB" baseline="0" dirty="0" smtClean="0"/>
              <a:t> anyone know who this is?</a:t>
            </a:r>
          </a:p>
          <a:p>
            <a:r>
              <a:rPr lang="en-GB" baseline="0" dirty="0" smtClean="0"/>
              <a:t>(click)</a:t>
            </a:r>
          </a:p>
          <a:p>
            <a:r>
              <a:rPr lang="en-GB" dirty="0" smtClean="0"/>
              <a:t>Gordon Moore, co-founder of Intel (1968).</a:t>
            </a:r>
          </a:p>
          <a:p>
            <a:r>
              <a:rPr lang="en-GB" dirty="0" smtClean="0"/>
              <a:t>Three years</a:t>
            </a:r>
            <a:r>
              <a:rPr lang="en-GB" baseline="0" dirty="0" smtClean="0"/>
              <a:t> earlier, whilst working for Fairchild Semiconductors, he had noted a tendency for the number of transistors packed into a chip had doubled every 18 months or so.</a:t>
            </a:r>
          </a:p>
          <a:p>
            <a:r>
              <a:rPr lang="en-GB" baseline="0" dirty="0" smtClean="0"/>
              <a:t>He speculated the trend would continue for at least another ten years.</a:t>
            </a:r>
          </a:p>
          <a:p>
            <a:r>
              <a:rPr lang="en-GB" baseline="0" dirty="0" smtClean="0"/>
              <a:t>This became known as </a:t>
            </a:r>
            <a:r>
              <a:rPr lang="en-GB" baseline="0" dirty="0" err="1" smtClean="0"/>
              <a:t>Moores</a:t>
            </a:r>
            <a:r>
              <a:rPr lang="en-GB" baseline="0" dirty="0" smtClean="0"/>
              <a:t> Law.</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194</a:t>
            </a:fld>
            <a:endParaRPr lang="en-GB"/>
          </a:p>
        </p:txBody>
      </p:sp>
    </p:spTree>
    <p:extLst>
      <p:ext uri="{BB962C8B-B14F-4D97-AF65-F5344CB8AC3E}">
        <p14:creationId xmlns:p14="http://schemas.microsoft.com/office/powerpoint/2010/main" val="2917082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There</a:t>
            </a:r>
            <a:r>
              <a:rPr lang="en-GB" baseline="0" dirty="0" smtClean="0"/>
              <a:t> is little in the primary school curriculum in this area, but at Key Stage 3 things are quite explicit.</a:t>
            </a:r>
          </a:p>
          <a:p>
            <a:r>
              <a:rPr lang="en-GB" baseline="0" dirty="0" smtClean="0"/>
              <a:t>Each subsequent slide highlights the next phrase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a:t>
            </a:fld>
            <a:endParaRPr lang="en-GB" dirty="0"/>
          </a:p>
        </p:txBody>
      </p:sp>
    </p:spTree>
    <p:extLst>
      <p:ext uri="{BB962C8B-B14F-4D97-AF65-F5344CB8AC3E}">
        <p14:creationId xmlns:p14="http://schemas.microsoft.com/office/powerpoint/2010/main" val="409445634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a:t>
            </a:r>
            <a:r>
              <a:rPr lang="en-GB" baseline="0" dirty="0" smtClean="0"/>
              <a:t> you can see from the graph, which plots the number of transistors in Intel chips, Moore’s Law held true for far longer than 10 years.</a:t>
            </a:r>
          </a:p>
          <a:p>
            <a:endParaRPr lang="en-GB" baseline="0" dirty="0" smtClean="0"/>
          </a:p>
          <a:p>
            <a:r>
              <a:rPr lang="en-GB" baseline="0" dirty="0" smtClean="0"/>
              <a:t>Look carefully at the scale in the left.</a:t>
            </a:r>
          </a:p>
          <a:p>
            <a:r>
              <a:rPr lang="en-GB" baseline="0" dirty="0" smtClean="0"/>
              <a:t>This is not a linear progression, but an exponential one.</a:t>
            </a:r>
          </a:p>
          <a:p>
            <a:r>
              <a:rPr lang="en-GB" baseline="0" dirty="0" smtClean="0"/>
              <a:t>In 1974, the Intel 8080 chip had under 5,000 transistors etched into it.</a:t>
            </a:r>
          </a:p>
          <a:p>
            <a:r>
              <a:rPr lang="en-GB" baseline="0" dirty="0" smtClean="0"/>
              <a:t>In 1984, the 386 had about 300,000 and by 1994, the first Pentium processors had over 3 million.</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195</a:t>
            </a:fld>
            <a:endParaRPr lang="en-GB"/>
          </a:p>
        </p:txBody>
      </p:sp>
    </p:spTree>
    <p:extLst>
      <p:ext uri="{BB962C8B-B14F-4D97-AF65-F5344CB8AC3E}">
        <p14:creationId xmlns:p14="http://schemas.microsoft.com/office/powerpoint/2010/main" val="389604811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When most people talk about Moore’s Law they don’t talk about transistor count, but about processing power.</a:t>
            </a:r>
          </a:p>
          <a:p>
            <a:r>
              <a:rPr lang="en-GB" baseline="0" dirty="0" smtClean="0"/>
              <a:t>That’s because the two are related. </a:t>
            </a:r>
          </a:p>
          <a:p>
            <a:r>
              <a:rPr lang="en-GB" baseline="0" dirty="0" smtClean="0"/>
              <a:t>By squeezing more transistors, particularly those for caches onto a chip, they can reduce the fetch time for data.</a:t>
            </a:r>
          </a:p>
          <a:p>
            <a:r>
              <a:rPr lang="en-GB" baseline="0" dirty="0" smtClean="0"/>
              <a:t>And because the fetch time decreases, they can increase the clock speed.</a:t>
            </a:r>
          </a:p>
          <a:p>
            <a:r>
              <a:rPr lang="en-GB" baseline="0" dirty="0" smtClean="0"/>
              <a:t>So computers have got faster and faster, meaning they can do more and more things.</a:t>
            </a:r>
          </a:p>
          <a:p>
            <a:r>
              <a:rPr lang="en-GB" baseline="0" dirty="0" smtClean="0"/>
              <a:t>(click)</a:t>
            </a:r>
          </a:p>
          <a:p>
            <a:r>
              <a:rPr lang="en-GB" baseline="0" dirty="0" smtClean="0"/>
              <a:t>It’s very difficult for children to appreciate what these clock speeds mean in real time.</a:t>
            </a:r>
          </a:p>
          <a:p>
            <a:r>
              <a:rPr lang="en-GB" baseline="0" dirty="0" smtClean="0"/>
              <a:t>Another 3 minute video from the marvellous old Canadian TV series, Bits and Bytes makes the point well.</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196</a:t>
            </a:fld>
            <a:endParaRPr lang="en-GB"/>
          </a:p>
        </p:txBody>
      </p:sp>
    </p:spTree>
    <p:extLst>
      <p:ext uri="{BB962C8B-B14F-4D97-AF65-F5344CB8AC3E}">
        <p14:creationId xmlns:p14="http://schemas.microsoft.com/office/powerpoint/2010/main" val="79830561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Ask children if they know what MHz stands for.</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Hertz are cycles per second, megahertz millions of cycles per second.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What sort of clock speeds had been achieved by the turn of the new century?</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Around 2 billion cycles per second or 2GigaHertz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Note the same logarithmic scale on the axis as the transistor chart.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 similar exponential growth can be seen in clock speeds.</a:t>
            </a:r>
          </a:p>
          <a:p>
            <a:r>
              <a:rPr lang="en-GB" baseline="0" dirty="0" smtClean="0"/>
              <a:t>(click)</a:t>
            </a:r>
          </a:p>
          <a:p>
            <a:r>
              <a:rPr lang="en-GB" baseline="0" dirty="0" smtClean="0"/>
              <a:t>But notice too what has happened since the start of the new </a:t>
            </a:r>
            <a:r>
              <a:rPr lang="en-GB" baseline="0" dirty="0" err="1" smtClean="0"/>
              <a:t>millenium</a:t>
            </a:r>
            <a:r>
              <a:rPr lang="en-GB" baseline="0" dirty="0" smtClean="0"/>
              <a:t>.</a:t>
            </a:r>
          </a:p>
          <a:p>
            <a:r>
              <a:rPr lang="en-GB" baseline="0" dirty="0" smtClean="0"/>
              <a:t>The rate of growth slowed and clock speeds have reached their peak.</a:t>
            </a:r>
          </a:p>
        </p:txBody>
      </p:sp>
      <p:sp>
        <p:nvSpPr>
          <p:cNvPr id="4" name="Slide Number Placeholder 3"/>
          <p:cNvSpPr>
            <a:spLocks noGrp="1"/>
          </p:cNvSpPr>
          <p:nvPr>
            <p:ph type="sldNum" sz="quarter" idx="10"/>
          </p:nvPr>
        </p:nvSpPr>
        <p:spPr/>
        <p:txBody>
          <a:bodyPr/>
          <a:lstStyle/>
          <a:p>
            <a:fld id="{D426D3B5-75D9-4B81-9605-012F6554737F}" type="slidenum">
              <a:rPr lang="en-GB" smtClean="0"/>
              <a:t>197</a:t>
            </a:fld>
            <a:endParaRPr lang="en-GB"/>
          </a:p>
        </p:txBody>
      </p:sp>
    </p:spTree>
    <p:extLst>
      <p:ext uri="{BB962C8B-B14F-4D97-AF65-F5344CB8AC3E}">
        <p14:creationId xmlns:p14="http://schemas.microsoft.com/office/powerpoint/2010/main" val="118473820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reason for this is heat.</a:t>
            </a:r>
          </a:p>
          <a:p>
            <a:r>
              <a:rPr lang="en-GB" dirty="0" smtClean="0"/>
              <a:t>Transistors are so closely packed that they</a:t>
            </a:r>
            <a:r>
              <a:rPr lang="en-GB" baseline="0" dirty="0" smtClean="0"/>
              <a:t> generate a huge amount of heat. </a:t>
            </a:r>
          </a:p>
          <a:p>
            <a:r>
              <a:rPr lang="en-GB" baseline="0" dirty="0" smtClean="0"/>
              <a:t>Dissipating this has meant ever larger heat sinks, sitting on top of processors.</a:t>
            </a:r>
          </a:p>
          <a:p>
            <a:r>
              <a:rPr lang="en-GB" baseline="0" dirty="0" smtClean="0"/>
              <a:t>Children will see these if they take a pc apart.</a:t>
            </a:r>
          </a:p>
          <a:p>
            <a:endParaRPr lang="en-GB" baseline="0" dirty="0" smtClean="0"/>
          </a:p>
          <a:p>
            <a:r>
              <a:rPr lang="en-GB" baseline="0" dirty="0" smtClean="0"/>
              <a:t>In the first of The Royal Institution Christmas Lectures from 2008, Chris Bishop explains the challenges well. </a:t>
            </a:r>
          </a:p>
          <a:p>
            <a:r>
              <a:rPr lang="en-GB" baseline="0" dirty="0" smtClean="0"/>
              <a:t>Around 40 minutes long, this would make a good ‘flipped classroom’ activity.</a:t>
            </a:r>
          </a:p>
          <a:p>
            <a:r>
              <a:rPr lang="en-GB" baseline="0" dirty="0" smtClean="0"/>
              <a:t>Included in the resources, is a simple question / answer sheet to support the video and encouragement to do a little research to find the specification of a pc / phone.</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198</a:t>
            </a:fld>
            <a:endParaRPr lang="en-GB"/>
          </a:p>
        </p:txBody>
      </p:sp>
    </p:spTree>
    <p:extLst>
      <p:ext uri="{BB962C8B-B14F-4D97-AF65-F5344CB8AC3E}">
        <p14:creationId xmlns:p14="http://schemas.microsoft.com/office/powerpoint/2010/main" val="326578171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Back to our clock speed chart.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Notice the name of the Intel processor that appeared in 2006.</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development of multi-core processors started around 2003.</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By 2007, 8 cores were being packed on a chip.</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2009 saw 16 cores and by 2013, 64 core chips were being produced.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At the time of writing (2015), 8 core processors are appearing in home computers.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And the major chip manufacturers have all developed processors with 128 or more  cores for use in more industrial settings.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What we are witnessing is the start of a new exponential!</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is one of the exciting trends in computer science that will define the coming era.</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Welcome to the era of massive parallelism!</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199</a:t>
            </a:fld>
            <a:endParaRPr lang="en-GB"/>
          </a:p>
        </p:txBody>
      </p:sp>
    </p:spTree>
    <p:extLst>
      <p:ext uri="{BB962C8B-B14F-4D97-AF65-F5344CB8AC3E}">
        <p14:creationId xmlns:p14="http://schemas.microsoft.com/office/powerpoint/2010/main" val="13631094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Two articles on the cs4fn website provide great introductory reading about Moore’s Law and the challenges posed by the new era of parallelism.</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Good homework reading.</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Has parallelism solved everything?</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No – it’s just passed the buck to the programmers, who need to write programs that make use of the new architecture.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Challenge the pupils to think of everyday activities that would benefit from being carried out ‘in parallel’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…and others that couldn’t be.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Suggestions in the notes to the next slide.</a:t>
            </a:r>
          </a:p>
        </p:txBody>
      </p:sp>
      <p:sp>
        <p:nvSpPr>
          <p:cNvPr id="4" name="Slide Number Placeholder 3"/>
          <p:cNvSpPr>
            <a:spLocks noGrp="1"/>
          </p:cNvSpPr>
          <p:nvPr>
            <p:ph type="sldNum" sz="quarter" idx="10"/>
          </p:nvPr>
        </p:nvSpPr>
        <p:spPr/>
        <p:txBody>
          <a:bodyPr/>
          <a:lstStyle/>
          <a:p>
            <a:fld id="{D426D3B5-75D9-4B81-9605-012F6554737F}" type="slidenum">
              <a:rPr lang="en-GB" smtClean="0"/>
              <a:t>200</a:t>
            </a:fld>
            <a:endParaRPr lang="en-GB"/>
          </a:p>
        </p:txBody>
      </p:sp>
    </p:spTree>
    <p:extLst>
      <p:ext uri="{BB962C8B-B14F-4D97-AF65-F5344CB8AC3E}">
        <p14:creationId xmlns:p14="http://schemas.microsoft.com/office/powerpoint/2010/main" val="121084125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Many human tasks can be broken down into individual parts.</a:t>
            </a:r>
          </a:p>
          <a:p>
            <a:r>
              <a:rPr lang="en-GB" baseline="0" dirty="0" smtClean="0"/>
              <a:t>Some of those can then be performed simultaneously.</a:t>
            </a:r>
          </a:p>
          <a:p>
            <a:r>
              <a:rPr lang="en-GB" baseline="0" dirty="0" smtClean="0"/>
              <a:t>An orchestra might be a good example.</a:t>
            </a:r>
          </a:p>
          <a:p>
            <a:endParaRPr lang="en-GB" baseline="0" dirty="0" smtClean="0"/>
          </a:p>
          <a:p>
            <a:r>
              <a:rPr lang="en-GB" baseline="0" dirty="0" smtClean="0"/>
              <a:t>Other, more mundane tasks might include:</a:t>
            </a:r>
          </a:p>
          <a:p>
            <a:r>
              <a:rPr lang="en-GB" baseline="0" dirty="0" smtClean="0"/>
              <a:t>Giving out exercise books or worksheets.</a:t>
            </a:r>
          </a:p>
          <a:p>
            <a:r>
              <a:rPr lang="en-GB" baseline="0" dirty="0" smtClean="0"/>
              <a:t>Carrying heavy loads in multiple bags, made easier by spreading amongst several people.</a:t>
            </a:r>
          </a:p>
          <a:p>
            <a:r>
              <a:rPr lang="en-GB" baseline="0" dirty="0" smtClean="0"/>
              <a:t>Planting or picking crops.</a:t>
            </a:r>
          </a:p>
          <a:p>
            <a:r>
              <a:rPr lang="en-GB" baseline="0" dirty="0" smtClean="0"/>
              <a:t>Using Bit-torrent to download a file.</a:t>
            </a:r>
          </a:p>
          <a:p>
            <a:r>
              <a:rPr lang="en-GB" baseline="0" dirty="0" smtClean="0"/>
              <a:t>Draw up a list of examples on the board.</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201</a:t>
            </a:fld>
            <a:endParaRPr lang="en-GB" dirty="0"/>
          </a:p>
        </p:txBody>
      </p:sp>
    </p:spTree>
    <p:extLst>
      <p:ext uri="{BB962C8B-B14F-4D97-AF65-F5344CB8AC3E}">
        <p14:creationId xmlns:p14="http://schemas.microsoft.com/office/powerpoint/2010/main" val="195518446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But there is a key challenge with any parallel activity, as the orchestra analogy suggests.</a:t>
            </a:r>
          </a:p>
          <a:p>
            <a:r>
              <a:rPr lang="en-GB" baseline="0" dirty="0" smtClean="0"/>
              <a:t>Co-ordination is key.</a:t>
            </a:r>
          </a:p>
          <a:p>
            <a:endParaRPr lang="en-GB" baseline="0" dirty="0" smtClean="0"/>
          </a:p>
          <a:p>
            <a:r>
              <a:rPr lang="en-GB" baseline="0" dirty="0" smtClean="0"/>
              <a:t>We’re going to try a class activity where we collectively solve a long mathematical equation.</a:t>
            </a:r>
          </a:p>
          <a:p>
            <a:r>
              <a:rPr lang="en-GB" baseline="0" dirty="0" smtClean="0"/>
              <a:t>The task was devised by Quintin Cutts and Margaret Brown as part of the CS Inside outreach project.</a:t>
            </a:r>
          </a:p>
          <a:p>
            <a:endParaRPr lang="en-GB" baseline="0" dirty="0" smtClean="0"/>
          </a:p>
          <a:p>
            <a:r>
              <a:rPr lang="en-GB" baseline="0" dirty="0" smtClean="0"/>
              <a:t>It is just the sort of task that lends itself to ’distributed computing’ – sharing out parts of the task to individual processors.</a:t>
            </a:r>
          </a:p>
          <a:p>
            <a:endParaRPr lang="en-GB" baseline="0" dirty="0" smtClean="0"/>
          </a:p>
          <a:p>
            <a:r>
              <a:rPr lang="en-GB" baseline="0" dirty="0" smtClean="0"/>
              <a:t>In fact, some of the earliest examples of extra processors in computers, were ‘maths co-processors’ which aimed to take the load of the central processor.</a:t>
            </a:r>
          </a:p>
          <a:p>
            <a:r>
              <a:rPr lang="en-GB" baseline="0" dirty="0" smtClean="0"/>
              <a:t>When long, heavy calculations needed doing these were hived off to the maths co-processor so the CPU could get on with another task.</a:t>
            </a:r>
          </a:p>
          <a:p>
            <a:r>
              <a:rPr lang="en-GB" baseline="0" dirty="0" smtClean="0"/>
              <a:t>You see the same thing at work with graphics cards which take the long task of rendering 3D images in games, so the CPU can handle other elements.</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202</a:t>
            </a:fld>
            <a:endParaRPr lang="en-GB" dirty="0"/>
          </a:p>
        </p:txBody>
      </p:sp>
    </p:spTree>
    <p:extLst>
      <p:ext uri="{BB962C8B-B14F-4D97-AF65-F5344CB8AC3E}">
        <p14:creationId xmlns:p14="http://schemas.microsoft.com/office/powerpoint/2010/main" val="119050033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So let’s consider the long equation.</a:t>
            </a:r>
          </a:p>
          <a:p>
            <a:endParaRPr lang="en-GB" baseline="0" dirty="0" smtClean="0"/>
          </a:p>
          <a:p>
            <a:r>
              <a:rPr lang="en-GB" baseline="0" dirty="0" smtClean="0"/>
              <a:t>Before doing the simulation, ask pupils to individually calculate the answer when a=1, b=2, c=3 and d=4 and make a note of their answer. </a:t>
            </a:r>
          </a:p>
          <a:p>
            <a:r>
              <a:rPr lang="en-GB" baseline="0" dirty="0" smtClean="0"/>
              <a:t>(click)</a:t>
            </a:r>
          </a:p>
          <a:p>
            <a:r>
              <a:rPr lang="en-GB" baseline="0" dirty="0" smtClean="0"/>
              <a:t>If we want to break this calculation up and distribute the processing we need to start by identifying the different types of operations required.</a:t>
            </a:r>
          </a:p>
          <a:p>
            <a:r>
              <a:rPr lang="en-GB" baseline="0" dirty="0" smtClean="0"/>
              <a:t>Discuss this with the class then reveal the 3 key operations.</a:t>
            </a:r>
          </a:p>
        </p:txBody>
      </p:sp>
      <p:sp>
        <p:nvSpPr>
          <p:cNvPr id="4" name="Slide Number Placeholder 3"/>
          <p:cNvSpPr>
            <a:spLocks noGrp="1"/>
          </p:cNvSpPr>
          <p:nvPr>
            <p:ph type="sldNum" sz="quarter" idx="10"/>
          </p:nvPr>
        </p:nvSpPr>
        <p:spPr/>
        <p:txBody>
          <a:bodyPr/>
          <a:lstStyle/>
          <a:p>
            <a:fld id="{D426D3B5-75D9-4B81-9605-012F6554737F}" type="slidenum">
              <a:rPr lang="en-GB" smtClean="0"/>
              <a:t>203</a:t>
            </a:fld>
            <a:endParaRPr lang="en-GB" dirty="0"/>
          </a:p>
        </p:txBody>
      </p:sp>
    </p:spTree>
    <p:extLst>
      <p:ext uri="{BB962C8B-B14F-4D97-AF65-F5344CB8AC3E}">
        <p14:creationId xmlns:p14="http://schemas.microsoft.com/office/powerpoint/2010/main" val="122961147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Each of the three operations can be given to a dedicated processor.</a:t>
            </a:r>
          </a:p>
          <a:p>
            <a:r>
              <a:rPr lang="en-GB" baseline="0" dirty="0" smtClean="0"/>
              <a:t>One to handle values, another to Add, another to Multiply.</a:t>
            </a:r>
          </a:p>
          <a:p>
            <a:r>
              <a:rPr lang="en-GB" baseline="0" dirty="0" smtClean="0"/>
              <a:t>(click)</a:t>
            </a:r>
          </a:p>
          <a:p>
            <a:r>
              <a:rPr lang="en-GB" baseline="0" dirty="0" smtClean="0"/>
              <a:t>Once we start and input data, the processors will pass values back and forth, before the result is obtained.</a:t>
            </a:r>
          </a:p>
        </p:txBody>
      </p:sp>
      <p:sp>
        <p:nvSpPr>
          <p:cNvPr id="4" name="Slide Number Placeholder 3"/>
          <p:cNvSpPr>
            <a:spLocks noGrp="1"/>
          </p:cNvSpPr>
          <p:nvPr>
            <p:ph type="sldNum" sz="quarter" idx="10"/>
          </p:nvPr>
        </p:nvSpPr>
        <p:spPr/>
        <p:txBody>
          <a:bodyPr/>
          <a:lstStyle/>
          <a:p>
            <a:fld id="{D426D3B5-75D9-4B81-9605-012F6554737F}" type="slidenum">
              <a:rPr lang="en-GB" smtClean="0"/>
              <a:t>204</a:t>
            </a:fld>
            <a:endParaRPr lang="en-GB" dirty="0"/>
          </a:p>
        </p:txBody>
      </p:sp>
    </p:spTree>
    <p:extLst>
      <p:ext uri="{BB962C8B-B14F-4D97-AF65-F5344CB8AC3E}">
        <p14:creationId xmlns:p14="http://schemas.microsoft.com/office/powerpoint/2010/main" val="1627167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baseline="0" dirty="0" smtClean="0"/>
              <a:t>Each subsequent slide highlights the next phrase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19</a:t>
            </a:fld>
            <a:endParaRPr lang="en-GB" dirty="0"/>
          </a:p>
        </p:txBody>
      </p:sp>
    </p:spTree>
    <p:extLst>
      <p:ext uri="{BB962C8B-B14F-4D97-AF65-F5344CB8AC3E}">
        <p14:creationId xmlns:p14="http://schemas.microsoft.com/office/powerpoint/2010/main" val="27878772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Each three core machine will require 3 separate desks, labelled</a:t>
            </a:r>
            <a:r>
              <a:rPr lang="en-GB" baseline="0" dirty="0" smtClean="0"/>
              <a:t> with their function</a:t>
            </a:r>
            <a:r>
              <a:rPr lang="en-GB" dirty="0" smtClean="0"/>
              <a:t>.</a:t>
            </a:r>
          </a:p>
          <a:p>
            <a:r>
              <a:rPr lang="en-GB" dirty="0" smtClean="0"/>
              <a:t>Each desk will have</a:t>
            </a:r>
            <a:r>
              <a:rPr lang="en-GB" baseline="0" dirty="0" smtClean="0"/>
              <a:t> an inbox and outbox tray.</a:t>
            </a:r>
          </a:p>
          <a:p>
            <a:r>
              <a:rPr lang="en-GB" baseline="0" dirty="0" smtClean="0"/>
              <a:t>Onto each desk are placed the ‘calculation cards’ shown. Each is identified by a letter and need to be photocopied in advance.</a:t>
            </a:r>
          </a:p>
          <a:p>
            <a:r>
              <a:rPr lang="en-GB" baseline="0" dirty="0" smtClean="0"/>
              <a:t>Post-It notes, with incomplete values will need to be stuck onto the cards before they are laid out.</a:t>
            </a:r>
          </a:p>
          <a:p>
            <a:r>
              <a:rPr lang="en-GB" baseline="0" dirty="0" smtClean="0"/>
              <a:t>More about these in a minute.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205</a:t>
            </a:fld>
            <a:endParaRPr lang="en-GB"/>
          </a:p>
        </p:txBody>
      </p:sp>
    </p:spTree>
    <p:extLst>
      <p:ext uri="{BB962C8B-B14F-4D97-AF65-F5344CB8AC3E}">
        <p14:creationId xmlns:p14="http://schemas.microsoft.com/office/powerpoint/2010/main" val="198470054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13 ‘Calculation Cards’ in total.</a:t>
            </a:r>
          </a:p>
          <a:p>
            <a:r>
              <a:rPr lang="en-GB" dirty="0" smtClean="0"/>
              <a:t>Each is</a:t>
            </a:r>
            <a:r>
              <a:rPr lang="en-GB" baseline="0" dirty="0" smtClean="0"/>
              <a:t> identified by a letter, and the Core.</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206</a:t>
            </a:fld>
            <a:endParaRPr lang="en-GB"/>
          </a:p>
        </p:txBody>
      </p:sp>
    </p:spTree>
    <p:extLst>
      <p:ext uri="{BB962C8B-B14F-4D97-AF65-F5344CB8AC3E}">
        <p14:creationId xmlns:p14="http://schemas.microsoft.com/office/powerpoint/2010/main" val="148174626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a:t>
            </a:r>
            <a:r>
              <a:rPr lang="en-GB" baseline="0" dirty="0" smtClean="0"/>
              <a:t> cards may already have a value filled in, others will be blank.</a:t>
            </a:r>
          </a:p>
          <a:p>
            <a:r>
              <a:rPr lang="en-GB" baseline="0" dirty="0" smtClean="0"/>
              <a:t>The respective Post-It Value notes should be placed on the cards before they are given out..</a:t>
            </a:r>
          </a:p>
          <a:p>
            <a:endParaRPr lang="en-GB" baseline="0" dirty="0" smtClean="0"/>
          </a:p>
          <a:p>
            <a:r>
              <a:rPr lang="en-GB" baseline="0" dirty="0" smtClean="0"/>
              <a:t>There are instructions on each card at the top.</a:t>
            </a:r>
          </a:p>
          <a:p>
            <a:r>
              <a:rPr lang="en-GB" baseline="0" dirty="0" smtClean="0"/>
              <a:t>WAIT until someone requests the result of your card.</a:t>
            </a:r>
          </a:p>
          <a:p>
            <a:r>
              <a:rPr lang="en-GB" baseline="0" dirty="0" smtClean="0"/>
              <a:t>This will come as a Post-It note.</a:t>
            </a:r>
          </a:p>
          <a:p>
            <a:r>
              <a:rPr lang="en-GB" baseline="0" dirty="0" smtClean="0"/>
              <a:t>If you cannot calculate the result, you also must request a value via a Post-It note placed in your outbox.</a:t>
            </a:r>
          </a:p>
          <a:p>
            <a:r>
              <a:rPr lang="en-GB" baseline="0" dirty="0" smtClean="0"/>
              <a:t>When you receive the value, complete the calculation, write the result on a Post-It and place in your outbox.</a:t>
            </a:r>
          </a:p>
          <a:p>
            <a:r>
              <a:rPr lang="en-GB" baseline="0" dirty="0" smtClean="0"/>
              <a:t>If that sounds complicated, the following slide provides a walkthrough</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207</a:t>
            </a:fld>
            <a:endParaRPr lang="en-GB"/>
          </a:p>
        </p:txBody>
      </p:sp>
    </p:spTree>
    <p:extLst>
      <p:ext uri="{BB962C8B-B14F-4D97-AF65-F5344CB8AC3E}">
        <p14:creationId xmlns:p14="http://schemas.microsoft.com/office/powerpoint/2010/main" val="2547870768"/>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values generated</a:t>
            </a:r>
            <a:r>
              <a:rPr lang="en-GB" baseline="0" dirty="0" smtClean="0"/>
              <a:t> by the processes are passed around on post-it notes.</a:t>
            </a:r>
          </a:p>
          <a:p>
            <a:r>
              <a:rPr lang="en-GB" baseline="0" dirty="0" smtClean="0"/>
              <a:t>Labels are included in the resources which can be printed out and stuck directly onto post-it notes. The values can then be filled in on the label.</a:t>
            </a:r>
          </a:p>
          <a:p>
            <a:endParaRPr lang="en-GB" baseline="0" dirty="0" smtClean="0"/>
          </a:p>
          <a:p>
            <a:r>
              <a:rPr lang="en-GB" baseline="0" dirty="0" smtClean="0"/>
              <a:t>The incomplete Post-It’s should be stuck onto the calculation cards before the simulation begins.</a:t>
            </a:r>
          </a:p>
        </p:txBody>
      </p:sp>
      <p:sp>
        <p:nvSpPr>
          <p:cNvPr id="4" name="Slide Number Placeholder 3"/>
          <p:cNvSpPr>
            <a:spLocks noGrp="1"/>
          </p:cNvSpPr>
          <p:nvPr>
            <p:ph type="sldNum" sz="quarter" idx="10"/>
          </p:nvPr>
        </p:nvSpPr>
        <p:spPr/>
        <p:txBody>
          <a:bodyPr/>
          <a:lstStyle/>
          <a:p>
            <a:fld id="{D426D3B5-75D9-4B81-9605-012F6554737F}" type="slidenum">
              <a:rPr lang="en-GB" smtClean="0"/>
              <a:t>208</a:t>
            </a:fld>
            <a:endParaRPr lang="en-GB"/>
          </a:p>
        </p:txBody>
      </p:sp>
    </p:spTree>
    <p:extLst>
      <p:ext uri="{BB962C8B-B14F-4D97-AF65-F5344CB8AC3E}">
        <p14:creationId xmlns:p14="http://schemas.microsoft.com/office/powerpoint/2010/main" val="5086510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A series of clicks</a:t>
            </a:r>
            <a:r>
              <a:rPr lang="en-US" altLang="en-US" baseline="0" dirty="0" smtClean="0"/>
              <a:t> will walk through a sample calculation.</a:t>
            </a:r>
          </a:p>
          <a:p>
            <a:pPr eaLnBrk="1" hangingPunct="1">
              <a:spcBef>
                <a:spcPct val="0"/>
              </a:spcBef>
            </a:pPr>
            <a:endParaRPr lang="en-US" altLang="en-US" baseline="0" dirty="0" smtClean="0"/>
          </a:p>
          <a:p>
            <a:pPr>
              <a:lnSpc>
                <a:spcPct val="80000"/>
              </a:lnSpc>
            </a:pPr>
            <a:r>
              <a:rPr lang="en-GB" altLang="en-US" sz="2800" dirty="0" smtClean="0">
                <a:solidFill>
                  <a:srgbClr val="72807E"/>
                </a:solidFill>
              </a:rPr>
              <a:t>The+</a:t>
            </a:r>
            <a:r>
              <a:rPr lang="en-GB" altLang="en-US" sz="2800" baseline="0" dirty="0" smtClean="0">
                <a:solidFill>
                  <a:srgbClr val="72807E"/>
                </a:solidFill>
              </a:rPr>
              <a:t> and x cores</a:t>
            </a:r>
            <a:r>
              <a:rPr lang="en-GB" altLang="en-US" sz="2800" dirty="0" smtClean="0">
                <a:solidFill>
                  <a:srgbClr val="72807E"/>
                </a:solidFill>
              </a:rPr>
              <a:t> have parts of the calculation</a:t>
            </a:r>
          </a:p>
          <a:p>
            <a:pPr>
              <a:lnSpc>
                <a:spcPct val="80000"/>
              </a:lnSpc>
            </a:pPr>
            <a:r>
              <a:rPr lang="en-GB" altLang="en-US" sz="2800" dirty="0" smtClean="0">
                <a:solidFill>
                  <a:srgbClr val="72807E"/>
                </a:solidFill>
              </a:rPr>
              <a:t>Their results will need to be passed around the network to others</a:t>
            </a:r>
          </a:p>
          <a:p>
            <a:pPr>
              <a:lnSpc>
                <a:spcPct val="80000"/>
              </a:lnSpc>
            </a:pPr>
            <a:r>
              <a:rPr lang="en-GB" altLang="en-US" sz="2800" dirty="0" smtClean="0">
                <a:solidFill>
                  <a:srgbClr val="72807E"/>
                </a:solidFill>
              </a:rPr>
              <a:t>A</a:t>
            </a:r>
            <a:r>
              <a:rPr lang="en-GB" altLang="en-US" sz="2800" baseline="0" dirty="0" smtClean="0">
                <a:solidFill>
                  <a:srgbClr val="72807E"/>
                </a:solidFill>
              </a:rPr>
              <a:t> core</a:t>
            </a:r>
            <a:r>
              <a:rPr lang="en-GB" altLang="en-US" sz="2800" dirty="0" smtClean="0">
                <a:solidFill>
                  <a:srgbClr val="72807E"/>
                </a:solidFill>
              </a:rPr>
              <a:t> might need to request results from other cores BEFORE they can calculate their own!</a:t>
            </a:r>
          </a:p>
          <a:p>
            <a:pPr>
              <a:lnSpc>
                <a:spcPct val="80000"/>
              </a:lnSpc>
            </a:pPr>
            <a:endParaRPr lang="en-GB" altLang="en-US" sz="2800" dirty="0" smtClean="0">
              <a:solidFill>
                <a:srgbClr val="72807E"/>
              </a:solidFill>
            </a:endParaRPr>
          </a:p>
          <a:p>
            <a:pPr>
              <a:lnSpc>
                <a:spcPct val="80000"/>
              </a:lnSpc>
            </a:pPr>
            <a:r>
              <a:rPr lang="en-GB" altLang="en-US" sz="2800" dirty="0" smtClean="0">
                <a:solidFill>
                  <a:srgbClr val="72807E"/>
                </a:solidFill>
              </a:rPr>
              <a:t>It is very important to stress that they must WAIT for a request for their calculation, BEFORE they request values for themselves.</a:t>
            </a:r>
          </a:p>
          <a:p>
            <a:endParaRPr lang="en-GB" dirty="0" smtClean="0"/>
          </a:p>
          <a:p>
            <a:pPr eaLnBrk="1" hangingPunct="1">
              <a:spcBef>
                <a:spcPct val="0"/>
              </a:spcBef>
            </a:pPr>
            <a:endParaRPr lang="en-US" altLang="en-US" dirty="0"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E741933-249E-4E24-BC95-534CBF4FDBDD}" type="slidenum">
              <a:rPr lang="en-GB" altLang="en-US"/>
              <a:pPr eaLnBrk="1" hangingPunct="1"/>
              <a:t>209</a:t>
            </a:fld>
            <a:endParaRPr lang="en-GB" altLang="en-US"/>
          </a:p>
        </p:txBody>
      </p:sp>
    </p:spTree>
    <p:extLst>
      <p:ext uri="{BB962C8B-B14F-4D97-AF65-F5344CB8AC3E}">
        <p14:creationId xmlns:p14="http://schemas.microsoft.com/office/powerpoint/2010/main" val="366659156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equation we will solve requires four values (a, b, c and d).</a:t>
            </a:r>
          </a:p>
          <a:p>
            <a:r>
              <a:rPr lang="en-GB" baseline="0" dirty="0" smtClean="0"/>
              <a:t>Two sets of value cards are supplied – one with low values 1, 2, 3 and 4</a:t>
            </a:r>
          </a:p>
          <a:p>
            <a:r>
              <a:rPr lang="en-GB" baseline="0" dirty="0" smtClean="0"/>
              <a:t>.The other with higher values 5, 6, 7 and 8, but you can always create more.</a:t>
            </a:r>
          </a:p>
          <a:p>
            <a:endParaRPr lang="en-GB" baseline="0" dirty="0" smtClean="0"/>
          </a:p>
          <a:p>
            <a:r>
              <a:rPr lang="en-GB" baseline="0" dirty="0" smtClean="0"/>
              <a:t>These remain on the Value / Result Core table until requested by one of the other cores.</a:t>
            </a:r>
          </a:p>
          <a:p>
            <a:r>
              <a:rPr lang="en-GB" baseline="0" dirty="0" smtClean="0"/>
              <a:t>(click)</a:t>
            </a:r>
          </a:p>
          <a:p>
            <a:r>
              <a:rPr lang="en-GB" baseline="0" dirty="0" smtClean="0"/>
              <a:t>The processors have completed their work when the final value can be posted onto the Result card.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210</a:t>
            </a:fld>
            <a:endParaRPr lang="en-GB"/>
          </a:p>
        </p:txBody>
      </p:sp>
    </p:spTree>
    <p:extLst>
      <p:ext uri="{BB962C8B-B14F-4D97-AF65-F5344CB8AC3E}">
        <p14:creationId xmlns:p14="http://schemas.microsoft.com/office/powerpoint/2010/main" val="77106642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Teams</a:t>
            </a:r>
            <a:r>
              <a:rPr lang="en-GB" baseline="0" dirty="0" smtClean="0"/>
              <a:t> can be varied sizes depending on class size, but you will need at least 2 pupils for the Multiplication and Addition Cores. Between 7 and 11 in a team works best.</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211</a:t>
            </a:fld>
            <a:endParaRPr lang="en-GB"/>
          </a:p>
        </p:txBody>
      </p:sp>
    </p:spTree>
    <p:extLst>
      <p:ext uri="{BB962C8B-B14F-4D97-AF65-F5344CB8AC3E}">
        <p14:creationId xmlns:p14="http://schemas.microsoft.com/office/powerpoint/2010/main" val="408761837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Once</a:t>
            </a:r>
            <a:r>
              <a:rPr lang="en-GB" baseline="0" dirty="0" smtClean="0"/>
              <a:t> each ‘multi-core team’ are in place the final instructions can be read to the class.</a:t>
            </a:r>
          </a:p>
          <a:p>
            <a:r>
              <a:rPr lang="en-GB" baseline="0" dirty="0" smtClean="0"/>
              <a:t>Each group needs to listen carefully to the role. Clicks reveal each of the 3 roles.</a:t>
            </a:r>
          </a:p>
          <a:p>
            <a:endParaRPr lang="en-GB" baseline="0" dirty="0" smtClean="0"/>
          </a:p>
          <a:p>
            <a:r>
              <a:rPr lang="en-GB" baseline="0" dirty="0" smtClean="0"/>
              <a:t>Stress that Calculation Cores MUST WAIT for a request for their value before trying to retrieve any values themselves.</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212</a:t>
            </a:fld>
            <a:endParaRPr lang="en-GB"/>
          </a:p>
        </p:txBody>
      </p:sp>
    </p:spTree>
    <p:extLst>
      <p:ext uri="{BB962C8B-B14F-4D97-AF65-F5344CB8AC3E}">
        <p14:creationId xmlns:p14="http://schemas.microsoft.com/office/powerpoint/2010/main" val="393538219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Several</a:t>
            </a:r>
            <a:r>
              <a:rPr lang="en-GB" baseline="0" dirty="0" smtClean="0"/>
              <a:t> runs of the calculation can be made.</a:t>
            </a:r>
          </a:p>
          <a:p>
            <a:r>
              <a:rPr lang="en-GB" baseline="0" dirty="0" smtClean="0"/>
              <a:t>After a couple of attempts, the teams should get the hang of parallel calculations.</a:t>
            </a:r>
          </a:p>
          <a:p>
            <a:r>
              <a:rPr lang="en-GB" baseline="0" dirty="0" smtClean="0"/>
              <a:t>It might be worth having one group observe another.</a:t>
            </a:r>
          </a:p>
          <a:p>
            <a:r>
              <a:rPr lang="en-GB" baseline="0" dirty="0" smtClean="0"/>
              <a:t>(click)</a:t>
            </a:r>
          </a:p>
          <a:p>
            <a:r>
              <a:rPr lang="en-GB" baseline="0" dirty="0" smtClean="0"/>
              <a:t>Afterwards try to draw out the advantages and disadvantages of solving a long calculation in this way.</a:t>
            </a:r>
          </a:p>
          <a:p>
            <a:endParaRPr lang="en-GB" baseline="0" dirty="0" smtClean="0"/>
          </a:p>
          <a:p>
            <a:r>
              <a:rPr lang="en-GB" baseline="0" dirty="0" smtClean="0"/>
              <a:t>Some simple tasks may lend themselves to easy distribution, but more complex tasks require careful planning.</a:t>
            </a:r>
          </a:p>
          <a:p>
            <a:r>
              <a:rPr lang="en-GB" baseline="0" dirty="0" smtClean="0"/>
              <a:t>The challenge of harnessing the potential of massive, multi-core processors is a hot topic in Computer Science.</a:t>
            </a:r>
          </a:p>
          <a:p>
            <a:r>
              <a:rPr lang="en-GB" baseline="0" dirty="0" smtClean="0"/>
              <a:t>And it’s not just </a:t>
            </a:r>
            <a:r>
              <a:rPr lang="en-GB" baseline="0" dirty="0" err="1" smtClean="0"/>
              <a:t>paralle</a:t>
            </a:r>
            <a:r>
              <a:rPr lang="en-GB" baseline="0" dirty="0" smtClean="0"/>
              <a:t> programming in one machine. </a:t>
            </a:r>
          </a:p>
          <a:p>
            <a:r>
              <a:rPr lang="en-GB" baseline="0" dirty="0" smtClean="0"/>
              <a:t>Distributed computing lies behind many network services – in fact, modern web services are a very good example of distributed tasks.</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213</a:t>
            </a:fld>
            <a:endParaRPr lang="en-GB"/>
          </a:p>
        </p:txBody>
      </p:sp>
    </p:spTree>
    <p:extLst>
      <p:ext uri="{BB962C8B-B14F-4D97-AF65-F5344CB8AC3E}">
        <p14:creationId xmlns:p14="http://schemas.microsoft.com/office/powerpoint/2010/main" val="30271330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We look at network sorting algorithms in another module, but the</a:t>
            </a:r>
            <a:r>
              <a:rPr lang="en-GB" baseline="0" dirty="0" smtClean="0"/>
              <a:t> Network Sort activity devised by CS unplugged is another excellent activity to demonstrate the power of parallel processing.</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Developments in parallel processing are just the latest example in the explosive development of computing technology. Along the way, computer scientists have had to grapple with many problems.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fascinating story, and the way key ideas such as abstraction, algorithms and decomposition lay at the heart of solving every problem is well told in this book: Brown Dogs and Barbers.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Each chapter is less than 4 pages – ideal for a busy teacher.</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introductory chapter is included in the resources.</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214</a:t>
            </a:fld>
            <a:endParaRPr lang="en-GB"/>
          </a:p>
        </p:txBody>
      </p:sp>
    </p:spTree>
    <p:extLst>
      <p:ext uri="{BB962C8B-B14F-4D97-AF65-F5344CB8AC3E}">
        <p14:creationId xmlns:p14="http://schemas.microsoft.com/office/powerpoint/2010/main" val="1805778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 chance to explain what</a:t>
            </a:r>
            <a:r>
              <a:rPr lang="en-US" altLang="en-US" baseline="0" dirty="0" smtClean="0"/>
              <a:t> the Tenderfoot project entails – hide if not required.</a:t>
            </a:r>
          </a:p>
          <a:p>
            <a:pPr>
              <a:spcBef>
                <a:spcPct val="0"/>
              </a:spcBef>
            </a:pPr>
            <a:endParaRPr lang="en-US" altLang="en-US" baseline="0" dirty="0" smtClean="0"/>
          </a:p>
          <a:p>
            <a:pPr>
              <a:spcBef>
                <a:spcPct val="0"/>
              </a:spcBef>
            </a:pPr>
            <a:r>
              <a:rPr lang="en-US" altLang="en-US" baseline="0" dirty="0" smtClean="0"/>
              <a:t>Why? The need to develop a deeper appreciation of Computer Science amongst non-specialists secondary teachers.</a:t>
            </a:r>
          </a:p>
          <a:p>
            <a:pPr>
              <a:spcBef>
                <a:spcPct val="0"/>
              </a:spcBef>
            </a:pPr>
            <a:endParaRPr lang="en-US" altLang="en-US" baseline="0" dirty="0" smtClean="0"/>
          </a:p>
          <a:p>
            <a:pPr>
              <a:spcBef>
                <a:spcPct val="0"/>
              </a:spcBef>
            </a:pPr>
            <a:r>
              <a:rPr lang="en-US" altLang="en-US" baseline="0" dirty="0" smtClean="0"/>
              <a:t>What? Currently seven full Units are completed, packaged as 30+ separate sessions to support Master Teachers and others hosting local CPD. Four further Units are scoped and awaiting further development.</a:t>
            </a:r>
          </a:p>
          <a:p>
            <a:pPr>
              <a:spcBef>
                <a:spcPct val="0"/>
              </a:spcBef>
            </a:pPr>
            <a:endParaRPr lang="en-US" altLang="en-US" baseline="0"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aseline="0" dirty="0" smtClean="0"/>
              <a:t>When? The seven completed Units will be online by the start of the academic year 2017 – 18.</a:t>
            </a:r>
          </a:p>
          <a:p>
            <a:pPr>
              <a:spcBef>
                <a:spcPct val="0"/>
              </a:spcBef>
            </a:pPr>
            <a:endParaRPr lang="en-US" altLang="en-US" baseline="0" dirty="0" smtClean="0"/>
          </a:p>
          <a:p>
            <a:pPr>
              <a:spcBef>
                <a:spcPct val="0"/>
              </a:spcBef>
            </a:pPr>
            <a:r>
              <a:rPr lang="en-US" altLang="en-US" baseline="0" dirty="0" smtClean="0"/>
              <a:t>How? The CAS model is that of local face to face sessions through which we build trust and a genuine community of practice. Some may develop the material into online delivery but the key aim is to help sustain the fabric of the CAS Community, </a:t>
            </a:r>
            <a:r>
              <a:rPr lang="en-US" altLang="en-US" baseline="0" smtClean="0"/>
              <a:t>developing through </a:t>
            </a:r>
            <a:r>
              <a:rPr lang="en-US" altLang="en-US" baseline="0" dirty="0" smtClean="0"/>
              <a:t>the Regional </a:t>
            </a:r>
            <a:r>
              <a:rPr lang="en-US" altLang="en-US" baseline="0" smtClean="0"/>
              <a:t>Centre initiatives. </a:t>
            </a:r>
            <a:endParaRPr lang="en-US" altLang="en-US" baseline="0" dirty="0" smtClean="0"/>
          </a:p>
          <a:p>
            <a:pPr>
              <a:spcBef>
                <a:spcPct val="0"/>
              </a:spcBef>
            </a:pPr>
            <a:endParaRPr lang="en-US" altLang="en-US" baseline="0" dirty="0"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AC578E-3DC8-4EAC-BD1D-064A9F0F6F36}" type="slidenum">
              <a:rPr lang="en-US" altLang="en-US"/>
              <a:pPr/>
              <a:t>2</a:t>
            </a:fld>
            <a:endParaRPr lang="en-US" altLang="en-US"/>
          </a:p>
        </p:txBody>
      </p:sp>
    </p:spTree>
    <p:extLst>
      <p:ext uri="{BB962C8B-B14F-4D97-AF65-F5344CB8AC3E}">
        <p14:creationId xmlns:p14="http://schemas.microsoft.com/office/powerpoint/2010/main" val="2234768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There</a:t>
            </a:r>
            <a:r>
              <a:rPr lang="en-GB" baseline="0" dirty="0" smtClean="0"/>
              <a:t> are other elements too, that tie some of these very explicit requirements to other areas of the curriculum, such as manipulating binary numbers, and we will address those during the session but there are two main points to be made here.</a:t>
            </a:r>
          </a:p>
          <a:p>
            <a:r>
              <a:rPr lang="en-GB" baseline="0" dirty="0" smtClean="0"/>
              <a:t>Firstly, children will have little or no experience of these ideas from primary school and</a:t>
            </a:r>
          </a:p>
          <a:p>
            <a:r>
              <a:rPr lang="en-GB" baseline="0" dirty="0" smtClean="0"/>
              <a:t>Secondly, these should not been seen as a body of facts the children have to learn.</a:t>
            </a:r>
          </a:p>
        </p:txBody>
      </p:sp>
      <p:sp>
        <p:nvSpPr>
          <p:cNvPr id="4" name="Slide Number Placeholder 3"/>
          <p:cNvSpPr>
            <a:spLocks noGrp="1"/>
          </p:cNvSpPr>
          <p:nvPr>
            <p:ph type="sldNum" sz="quarter" idx="10"/>
          </p:nvPr>
        </p:nvSpPr>
        <p:spPr/>
        <p:txBody>
          <a:bodyPr/>
          <a:lstStyle/>
          <a:p>
            <a:fld id="{D426D3B5-75D9-4B81-9605-012F6554737F}" type="slidenum">
              <a:rPr lang="en-GB" smtClean="0"/>
              <a:t>20</a:t>
            </a:fld>
            <a:endParaRPr lang="en-GB" dirty="0"/>
          </a:p>
        </p:txBody>
      </p:sp>
    </p:spTree>
    <p:extLst>
      <p:ext uri="{BB962C8B-B14F-4D97-AF65-F5344CB8AC3E}">
        <p14:creationId xmlns:p14="http://schemas.microsoft.com/office/powerpoint/2010/main" val="279319605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t>Before we embark on the last activity, use the</a:t>
            </a:r>
            <a:r>
              <a:rPr lang="en-GB" b="0" baseline="0" dirty="0" smtClean="0"/>
              <a:t> following</a:t>
            </a:r>
            <a:r>
              <a:rPr lang="en-GB" b="0" dirty="0" smtClean="0"/>
              <a:t> slides to prompt a discussion about the value of classroom research both to </a:t>
            </a:r>
            <a:r>
              <a:rPr lang="en-GB" dirty="0" smtClean="0"/>
              <a:t>support continuing professional development and to inform the wider teaching community.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Use the terms “teacher enquiry”, “action research”, “reflective practitioner” and “practitioner research”.</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indent="0">
              <a:buNone/>
            </a:pPr>
            <a:r>
              <a:rPr lang="en-GB" sz="1200" dirty="0" smtClean="0"/>
              <a:t>Teaching computer programming is a relatively new activity. </a:t>
            </a:r>
          </a:p>
          <a:p>
            <a:pPr marL="0" indent="0">
              <a:buNone/>
            </a:pPr>
            <a:r>
              <a:rPr lang="en-GB" sz="1200" dirty="0" smtClean="0"/>
              <a:t>Many teachers are experiencing it for the first time. </a:t>
            </a:r>
          </a:p>
          <a:p>
            <a:pPr marL="0" indent="0">
              <a:buNone/>
            </a:pPr>
            <a:r>
              <a:rPr lang="en-GB" sz="1200" dirty="0" smtClean="0"/>
              <a:t>Those with experience can offer valuable support, advice and information to other colleagues.</a:t>
            </a:r>
          </a:p>
          <a:p>
            <a:pPr marL="0" indent="0">
              <a:buNone/>
            </a:pPr>
            <a:r>
              <a:rPr lang="en-GB" sz="1200" dirty="0" smtClean="0"/>
              <a:t>There</a:t>
            </a:r>
            <a:r>
              <a:rPr lang="en-GB" sz="1200" baseline="0" dirty="0" smtClean="0"/>
              <a:t> are lots of opportunities for colleagues, old and new to contribute to an emerging pedagogy.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(click)</a:t>
            </a: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Inform them of the Teacher Enquiry in Computing Education project. It provides a forum and focus for research in the field of computing.</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can be accessed from the home page of the CAS website, under the link to projects: http://www.computingatschool.org.uk/</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215</a:t>
            </a:fld>
            <a:endParaRPr lang="en-GB"/>
          </a:p>
        </p:txBody>
      </p:sp>
    </p:spTree>
    <p:extLst>
      <p:ext uri="{BB962C8B-B14F-4D97-AF65-F5344CB8AC3E}">
        <p14:creationId xmlns:p14="http://schemas.microsoft.com/office/powerpoint/2010/main" val="63234272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an area in which you have ready access to the data but be aware of researcher bias and local ethical considerations.</a:t>
            </a:r>
          </a:p>
          <a:p>
            <a:endParaRPr lang="en-US" dirty="0" smtClean="0"/>
          </a:p>
          <a:p>
            <a:r>
              <a:rPr lang="en-US" dirty="0" smtClean="0"/>
              <a:t>Don’t try to prove something you believe – always think that you are “bringing a better understanding” of the situation – it helps avoid bias.</a:t>
            </a:r>
          </a:p>
          <a:p>
            <a:endParaRPr lang="en-US" b="1" dirty="0" smtClean="0"/>
          </a:p>
          <a:p>
            <a:r>
              <a:rPr lang="en-US" b="0" dirty="0" err="1" smtClean="0"/>
              <a:t>Emphasise</a:t>
            </a:r>
            <a:r>
              <a:rPr lang="en-US" b="0" dirty="0" smtClean="0"/>
              <a:t> the key words such</a:t>
            </a:r>
            <a:r>
              <a:rPr lang="en-US" b="0" baseline="0" dirty="0" smtClean="0"/>
              <a:t> as</a:t>
            </a:r>
            <a:r>
              <a:rPr lang="en-US" b="0" dirty="0" smtClean="0"/>
              <a:t> “find out”,</a:t>
            </a:r>
            <a:r>
              <a:rPr lang="en-US" b="0" baseline="0" dirty="0" smtClean="0"/>
              <a:t> “evaluate” and “compare” to spark ideas</a:t>
            </a:r>
            <a:endParaRPr lang="en-US" b="0" dirty="0" smtClean="0"/>
          </a:p>
          <a:p>
            <a:endParaRPr lang="en-GB" baseline="0" dirty="0" smtClean="0"/>
          </a:p>
          <a:p>
            <a:r>
              <a:rPr lang="en-GB" baseline="0" dirty="0" smtClean="0"/>
              <a:t>Each of the following slides gives an example of a possible focus for research.</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216</a:t>
            </a:fld>
            <a:endParaRPr lang="en-GB"/>
          </a:p>
        </p:txBody>
      </p:sp>
    </p:spTree>
    <p:extLst>
      <p:ext uri="{BB962C8B-B14F-4D97-AF65-F5344CB8AC3E}">
        <p14:creationId xmlns:p14="http://schemas.microsoft.com/office/powerpoint/2010/main" val="269732763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Focus your research on something you are trying out. Start</a:t>
            </a:r>
            <a:r>
              <a:rPr lang="en-US" baseline="0" dirty="0" smtClean="0"/>
              <a:t> b</a:t>
            </a:r>
            <a:r>
              <a:rPr lang="en-US" dirty="0" smtClean="0"/>
              <a:t>y creating a question. Develop sub-questions that bring more detail or further focus your research.</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217</a:t>
            </a:fld>
            <a:endParaRPr lang="en-GB"/>
          </a:p>
        </p:txBody>
      </p:sp>
    </p:spTree>
    <p:extLst>
      <p:ext uri="{BB962C8B-B14F-4D97-AF65-F5344CB8AC3E}">
        <p14:creationId xmlns:p14="http://schemas.microsoft.com/office/powerpoint/2010/main" val="1459867263"/>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a lot of data in school; devise an analysis that will enhance your job and provide interesting perspectives.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GB" baseline="0" dirty="0" smtClean="0"/>
              <a:t>Maybe the </a:t>
            </a:r>
            <a:r>
              <a:rPr lang="en-GB" baseline="0" dirty="0" err="1" smtClean="0"/>
              <a:t>Bebras</a:t>
            </a:r>
            <a:r>
              <a:rPr lang="en-GB" baseline="0" dirty="0" smtClean="0"/>
              <a:t> competition and performance on particular questions could provide an interesting comparison here?</a:t>
            </a:r>
          </a:p>
        </p:txBody>
      </p:sp>
      <p:sp>
        <p:nvSpPr>
          <p:cNvPr id="4" name="Slide Number Placeholder 3"/>
          <p:cNvSpPr>
            <a:spLocks noGrp="1"/>
          </p:cNvSpPr>
          <p:nvPr>
            <p:ph type="sldNum" sz="quarter" idx="10"/>
          </p:nvPr>
        </p:nvSpPr>
        <p:spPr/>
        <p:txBody>
          <a:bodyPr/>
          <a:lstStyle/>
          <a:p>
            <a:fld id="{D426D3B5-75D9-4B81-9605-012F6554737F}" type="slidenum">
              <a:rPr lang="en-GB" smtClean="0"/>
              <a:t>218</a:t>
            </a:fld>
            <a:endParaRPr lang="en-GB"/>
          </a:p>
        </p:txBody>
      </p:sp>
    </p:spTree>
    <p:extLst>
      <p:ext uri="{BB962C8B-B14F-4D97-AF65-F5344CB8AC3E}">
        <p14:creationId xmlns:p14="http://schemas.microsoft.com/office/powerpoint/2010/main" val="763832946"/>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Evaluating a unit of work you develop has obvious practical benefits.</a:t>
            </a:r>
          </a:p>
        </p:txBody>
      </p:sp>
      <p:sp>
        <p:nvSpPr>
          <p:cNvPr id="4" name="Slide Number Placeholder 3"/>
          <p:cNvSpPr>
            <a:spLocks noGrp="1"/>
          </p:cNvSpPr>
          <p:nvPr>
            <p:ph type="sldNum" sz="quarter" idx="10"/>
          </p:nvPr>
        </p:nvSpPr>
        <p:spPr/>
        <p:txBody>
          <a:bodyPr/>
          <a:lstStyle/>
          <a:p>
            <a:fld id="{D426D3B5-75D9-4B81-9605-012F6554737F}" type="slidenum">
              <a:rPr lang="en-GB" smtClean="0"/>
              <a:t>219</a:t>
            </a:fld>
            <a:endParaRPr lang="en-GB"/>
          </a:p>
        </p:txBody>
      </p:sp>
    </p:spTree>
    <p:extLst>
      <p:ext uri="{BB962C8B-B14F-4D97-AF65-F5344CB8AC3E}">
        <p14:creationId xmlns:p14="http://schemas.microsoft.com/office/powerpoint/2010/main" val="71622212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Briefly</a:t>
            </a:r>
            <a:r>
              <a:rPr lang="en-US" b="0" baseline="0" dirty="0" smtClean="0"/>
              <a:t> t</a:t>
            </a:r>
            <a:r>
              <a:rPr lang="en-US" b="0" dirty="0" smtClean="0"/>
              <a:t>ell the audience</a:t>
            </a:r>
            <a:r>
              <a:rPr lang="en-US" b="0" baseline="0" dirty="0" smtClean="0"/>
              <a:t> of different methods. Choose one of the examples from the previous slide and discuss which methods might be used</a:t>
            </a:r>
            <a:r>
              <a:rPr lang="en-US" b="0" dirty="0" smtClean="0"/>
              <a:t>:</a:t>
            </a:r>
          </a:p>
          <a:p>
            <a:endParaRPr lang="en-US" dirty="0" smtClean="0"/>
          </a:p>
          <a:p>
            <a:r>
              <a:rPr lang="en-US" dirty="0" smtClean="0"/>
              <a:t>Questionnaire (including online) and Survey</a:t>
            </a:r>
          </a:p>
          <a:p>
            <a:r>
              <a:rPr lang="en-US" dirty="0" smtClean="0"/>
              <a:t>Interview</a:t>
            </a:r>
          </a:p>
          <a:p>
            <a:r>
              <a:rPr lang="en-US" dirty="0" smtClean="0"/>
              <a:t>Focus group (and online forum, wiki)</a:t>
            </a:r>
          </a:p>
          <a:p>
            <a:r>
              <a:rPr lang="en-US" dirty="0" smtClean="0"/>
              <a:t>Scrutiny of documents including pupils’ work and blogs</a:t>
            </a:r>
          </a:p>
          <a:p>
            <a:r>
              <a:rPr lang="en-US" dirty="0" smtClean="0"/>
              <a:t>Scrutiny of numerical data</a:t>
            </a:r>
          </a:p>
          <a:p>
            <a:r>
              <a:rPr lang="en-US" dirty="0" smtClean="0"/>
              <a:t>Observation</a:t>
            </a:r>
          </a:p>
          <a:p>
            <a:endParaRPr lang="en-US" dirty="0" smtClean="0"/>
          </a:p>
          <a:p>
            <a:r>
              <a:rPr lang="en-US" dirty="0" smtClean="0"/>
              <a:t>Less common but very effective:</a:t>
            </a:r>
          </a:p>
          <a:p>
            <a:r>
              <a:rPr lang="en-US" dirty="0" smtClean="0"/>
              <a:t>Analysis of professional conversations (in meetings, by email, through forum)</a:t>
            </a:r>
          </a:p>
          <a:p>
            <a:r>
              <a:rPr lang="en-US" dirty="0" smtClean="0"/>
              <a:t>Analysis of pupil interactions/engagement in VLEs, forum, etc.</a:t>
            </a:r>
          </a:p>
          <a:p>
            <a:r>
              <a:rPr lang="en-US" dirty="0" smtClean="0"/>
              <a:t>Discourse analysis</a:t>
            </a:r>
          </a:p>
          <a:p>
            <a:r>
              <a:rPr lang="en-US" dirty="0" smtClean="0"/>
              <a:t>Content analysis</a:t>
            </a:r>
          </a:p>
          <a:p>
            <a:endParaRPr lang="en-US" dirty="0" smtClean="0"/>
          </a:p>
          <a:p>
            <a:r>
              <a:rPr lang="en-US" dirty="0" smtClean="0"/>
              <a:t>(click)</a:t>
            </a:r>
          </a:p>
          <a:p>
            <a:r>
              <a:rPr lang="en-US" b="1" dirty="0" smtClean="0"/>
              <a:t>Remember – all research has ethical considerations</a:t>
            </a:r>
            <a:endParaRPr lang="en-US" b="0" dirty="0" smtClean="0"/>
          </a:p>
          <a:p>
            <a:r>
              <a:rPr lang="en-US" b="0" dirty="0" smtClean="0"/>
              <a:t>Remind them of the school’s requirement/permissions/information to pupils and parents – the idea of informed consent and freedom to withdraw their data from the research process.</a:t>
            </a:r>
          </a:p>
          <a:p>
            <a:r>
              <a:rPr lang="en-US" b="0" dirty="0" smtClean="0"/>
              <a:t>If working on a University course then you will be governed by their ethics policy.</a:t>
            </a:r>
          </a:p>
          <a:p>
            <a:r>
              <a:rPr lang="en-US" b="0" dirty="0" smtClean="0"/>
              <a:t>If completing the BCS Certificate then there is an explicit ethical requirement.</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220</a:t>
            </a:fld>
            <a:endParaRPr lang="en-GB"/>
          </a:p>
        </p:txBody>
      </p:sp>
    </p:spTree>
    <p:extLst>
      <p:ext uri="{BB962C8B-B14F-4D97-AF65-F5344CB8AC3E}">
        <p14:creationId xmlns:p14="http://schemas.microsoft.com/office/powerpoint/2010/main" val="79717327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End</a:t>
            </a:r>
            <a:r>
              <a:rPr lang="en-GB" baseline="0" dirty="0" smtClean="0"/>
              <a:t> with a r</a:t>
            </a:r>
            <a:r>
              <a:rPr lang="en-GB" dirty="0" smtClean="0"/>
              <a:t>eminder of</a:t>
            </a:r>
            <a:r>
              <a:rPr lang="en-GB" baseline="0" dirty="0" smtClean="0"/>
              <a:t> the BCS Certificate in Computer Science Teaching – there are A5 hand-outs. </a:t>
            </a:r>
            <a:r>
              <a:rPr lang="en-GB" dirty="0" smtClean="0"/>
              <a:t>One part of the evidence for the award is classroom research undertaken by the teacher.</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a:t>
            </a:r>
          </a:p>
          <a:p>
            <a:r>
              <a:rPr lang="en-GB" baseline="0" dirty="0" smtClean="0"/>
              <a:t>The other two areas involve attending CPD – like today!</a:t>
            </a:r>
          </a:p>
          <a:p>
            <a:r>
              <a:rPr lang="en-GB" baseline="0" dirty="0" smtClean="0"/>
              <a:t>(click)</a:t>
            </a:r>
          </a:p>
          <a:p>
            <a:r>
              <a:rPr lang="en-GB" baseline="0" dirty="0" smtClean="0"/>
              <a:t>And completing a manageable programming project.</a:t>
            </a:r>
          </a:p>
          <a:p>
            <a:r>
              <a:rPr lang="en-GB" baseline="0" dirty="0" smtClean="0"/>
              <a:t>If that sounds a little daunting, remember you can opt for either an independent or guided route.</a:t>
            </a:r>
          </a:p>
          <a:p>
            <a:r>
              <a:rPr lang="en-GB" baseline="0" dirty="0" smtClean="0"/>
              <a:t>The latter means you’re supported by a mentor who can help guide you through.</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is a valued award, giving professional recognition accredited by the BCS, The Chartered Institute for IT.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More importantly, it’s designed to help you in the work you’re developing in school.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See the link for more information: http://www.computingatschool.org.uk/certificate </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221</a:t>
            </a:fld>
            <a:endParaRPr lang="en-GB"/>
          </a:p>
        </p:txBody>
      </p:sp>
    </p:spTree>
    <p:extLst>
      <p:ext uri="{BB962C8B-B14F-4D97-AF65-F5344CB8AC3E}">
        <p14:creationId xmlns:p14="http://schemas.microsoft.com/office/powerpoint/2010/main" val="375701420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That</a:t>
            </a:r>
            <a:r>
              <a:rPr lang="en-GB" baseline="0" dirty="0" smtClean="0"/>
              <a:t> concludes the activities for this Unit.</a:t>
            </a:r>
          </a:p>
          <a:p>
            <a:endParaRPr lang="en-GB" baseline="0" dirty="0" smtClean="0"/>
          </a:p>
          <a:p>
            <a:r>
              <a:rPr lang="en-GB" baseline="0" dirty="0" smtClean="0"/>
              <a:t>The purpose was to introduce the foundations of Boolean logic and demonstrate how they lie at the heart of explaining how a computer does stuff.</a:t>
            </a:r>
          </a:p>
          <a:p>
            <a:r>
              <a:rPr lang="en-GB" baseline="0" dirty="0" smtClean="0"/>
              <a:t>Some activities, such as Munching Squares are challenging, and perhaps more suited to KS4 or 5, but were included to illustrate the connection between concepts and code.</a:t>
            </a:r>
          </a:p>
          <a:p>
            <a:endParaRPr lang="en-GB" baseline="0" dirty="0" smtClean="0"/>
          </a:p>
          <a:p>
            <a:r>
              <a:rPr lang="en-GB" baseline="0" dirty="0" smtClean="0"/>
              <a:t>We then went on to look inside the computer, more in a conceptual, rather than technical sense, to investigate how a program runs.</a:t>
            </a:r>
          </a:p>
          <a:p>
            <a:endParaRPr lang="en-GB" baseline="0" dirty="0" smtClean="0"/>
          </a:p>
          <a:p>
            <a:r>
              <a:rPr lang="en-GB" baseline="0" dirty="0" smtClean="0"/>
              <a:t>Finally we looked at the physical limits of computer architecture and some of the exciting developments in modern computer science. </a:t>
            </a:r>
          </a:p>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222</a:t>
            </a:fld>
            <a:endParaRPr lang="en-GB" dirty="0"/>
          </a:p>
        </p:txBody>
      </p:sp>
    </p:spTree>
    <p:extLst>
      <p:ext uri="{BB962C8B-B14F-4D97-AF65-F5344CB8AC3E}">
        <p14:creationId xmlns:p14="http://schemas.microsoft.com/office/powerpoint/2010/main" val="45932128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223</a:t>
            </a:fld>
            <a:endParaRPr lang="en-GB" dirty="0"/>
          </a:p>
        </p:txBody>
      </p:sp>
    </p:spTree>
    <p:extLst>
      <p:ext uri="{BB962C8B-B14F-4D97-AF65-F5344CB8AC3E}">
        <p14:creationId xmlns:p14="http://schemas.microsoft.com/office/powerpoint/2010/main" val="287168684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224</a:t>
            </a:fld>
            <a:endParaRPr lang="en-GB" dirty="0"/>
          </a:p>
        </p:txBody>
      </p:sp>
    </p:spTree>
    <p:extLst>
      <p:ext uri="{BB962C8B-B14F-4D97-AF65-F5344CB8AC3E}">
        <p14:creationId xmlns:p14="http://schemas.microsoft.com/office/powerpoint/2010/main" val="2721604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factual requirements are a skeleton at best. </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Teachers teach what their knowledge, creativity and ambition allow.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Our job is to find ways to develop children’s capacity to think like computer scientists.</a:t>
            </a:r>
            <a:endParaRPr lang="en-GB" dirty="0" smtClean="0"/>
          </a:p>
          <a:p>
            <a:r>
              <a:rPr lang="en-GB" dirty="0" smtClean="0"/>
              <a:t>We</a:t>
            </a:r>
            <a:r>
              <a:rPr lang="en-GB" baseline="0" dirty="0" smtClean="0"/>
              <a:t> call this Computational Thinking.</a:t>
            </a:r>
          </a:p>
          <a:p>
            <a:r>
              <a:rPr lang="en-GB" baseline="0" dirty="0" smtClean="0"/>
              <a:t>It lies at the heart of the National Curriculum. </a:t>
            </a:r>
          </a:p>
          <a:p>
            <a:r>
              <a:rPr lang="en-GB" baseline="0" dirty="0" smtClean="0"/>
              <a:t>Once you start to slice and dice a curriculum, it is very easy to focus on the trees, and lose sight of the wood, the big picture.</a:t>
            </a:r>
          </a:p>
        </p:txBody>
      </p:sp>
      <p:sp>
        <p:nvSpPr>
          <p:cNvPr id="4" name="Slide Number Placeholder 3"/>
          <p:cNvSpPr>
            <a:spLocks noGrp="1"/>
          </p:cNvSpPr>
          <p:nvPr>
            <p:ph type="sldNum" sz="quarter" idx="10"/>
          </p:nvPr>
        </p:nvSpPr>
        <p:spPr/>
        <p:txBody>
          <a:bodyPr/>
          <a:lstStyle/>
          <a:p>
            <a:fld id="{D426D3B5-75D9-4B81-9605-012F6554737F}" type="slidenum">
              <a:rPr lang="en-GB" smtClean="0"/>
              <a:t>21</a:t>
            </a:fld>
            <a:endParaRPr lang="en-GB" dirty="0"/>
          </a:p>
        </p:txBody>
      </p:sp>
    </p:spTree>
    <p:extLst>
      <p:ext uri="{BB962C8B-B14F-4D97-AF65-F5344CB8AC3E}">
        <p14:creationId xmlns:p14="http://schemas.microsoft.com/office/powerpoint/2010/main" val="1511188419"/>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Throughout the activities, the emphasis has been on computational thinking.</a:t>
            </a:r>
          </a:p>
          <a:p>
            <a:endParaRPr lang="en-GB" dirty="0" smtClean="0"/>
          </a:p>
          <a:p>
            <a:r>
              <a:rPr lang="en-GB" dirty="0" smtClean="0"/>
              <a:t>Computational thinking involves a</a:t>
            </a:r>
            <a:r>
              <a:rPr lang="en-GB" baseline="0" dirty="0" smtClean="0"/>
              <a:t> number of key concepts that occur again and again. These inform the way we look at the world. Make sure you have the Tenderfoot posters displayed in your classroom, so you can continually make reference to the concepts when they arise.</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225</a:t>
            </a:fld>
            <a:endParaRPr lang="en-GB"/>
          </a:p>
        </p:txBody>
      </p:sp>
    </p:spTree>
    <p:extLst>
      <p:ext uri="{BB962C8B-B14F-4D97-AF65-F5344CB8AC3E}">
        <p14:creationId xmlns:p14="http://schemas.microsoft.com/office/powerpoint/2010/main" val="100967448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mtClean="0"/>
              <a:t>Promote CAS at end.</a:t>
            </a:r>
            <a:endParaRPr lang="en-GB"/>
          </a:p>
        </p:txBody>
      </p:sp>
      <p:sp>
        <p:nvSpPr>
          <p:cNvPr id="4" name="Slide Number Placeholder 3"/>
          <p:cNvSpPr>
            <a:spLocks noGrp="1"/>
          </p:cNvSpPr>
          <p:nvPr>
            <p:ph type="sldNum" sz="quarter" idx="10"/>
          </p:nvPr>
        </p:nvSpPr>
        <p:spPr/>
        <p:txBody>
          <a:bodyPr/>
          <a:lstStyle/>
          <a:p>
            <a:fld id="{D426D3B5-75D9-4B81-9605-012F6554737F}" type="slidenum">
              <a:rPr lang="en-GB" smtClean="0"/>
              <a:t>226</a:t>
            </a:fld>
            <a:endParaRPr lang="en-GB"/>
          </a:p>
        </p:txBody>
      </p:sp>
    </p:spTree>
    <p:extLst>
      <p:ext uri="{BB962C8B-B14F-4D97-AF65-F5344CB8AC3E}">
        <p14:creationId xmlns:p14="http://schemas.microsoft.com/office/powerpoint/2010/main" val="4003996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baseline="0" dirty="0" smtClean="0"/>
              <a:t>Regardless of the detail, our over-arching aim is: “</a:t>
            </a:r>
            <a:r>
              <a:rPr lang="en-US" dirty="0" smtClean="0"/>
              <a:t>A high-quality computing education equips pupils to use computational thinking and creativity to understand and change the world.”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22</a:t>
            </a:fld>
            <a:endParaRPr lang="en-GB" dirty="0"/>
          </a:p>
        </p:txBody>
      </p:sp>
    </p:spTree>
    <p:extLst>
      <p:ext uri="{BB962C8B-B14F-4D97-AF65-F5344CB8AC3E}">
        <p14:creationId xmlns:p14="http://schemas.microsoft.com/office/powerpoint/2010/main" val="2062447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23</a:t>
            </a:fld>
            <a:endParaRPr lang="en-GB" dirty="0"/>
          </a:p>
        </p:txBody>
      </p:sp>
    </p:spTree>
    <p:extLst>
      <p:ext uri="{BB962C8B-B14F-4D97-AF65-F5344CB8AC3E}">
        <p14:creationId xmlns:p14="http://schemas.microsoft.com/office/powerpoint/2010/main" val="3595433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24</a:t>
            </a:fld>
            <a:endParaRPr lang="en-GB" dirty="0"/>
          </a:p>
        </p:txBody>
      </p:sp>
    </p:spTree>
    <p:extLst>
      <p:ext uri="{BB962C8B-B14F-4D97-AF65-F5344CB8AC3E}">
        <p14:creationId xmlns:p14="http://schemas.microsoft.com/office/powerpoint/2010/main" val="4036756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25</a:t>
            </a:fld>
            <a:endParaRPr lang="en-GB" dirty="0"/>
          </a:p>
        </p:txBody>
      </p:sp>
    </p:spTree>
    <p:extLst>
      <p:ext uri="{BB962C8B-B14F-4D97-AF65-F5344CB8AC3E}">
        <p14:creationId xmlns:p14="http://schemas.microsoft.com/office/powerpoint/2010/main" val="260315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CAS</a:t>
            </a:r>
            <a:r>
              <a:rPr lang="en-GB" baseline="0" dirty="0" smtClean="0"/>
              <a:t> have produced a poster that highlights these concepts – great for the classroom wall, so you can keep referring to them whenever the opportunity arises. We’ll be doing this throughout these sessions. They are … each will be revealed on a click.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26</a:t>
            </a:fld>
            <a:endParaRPr lang="en-GB" dirty="0"/>
          </a:p>
        </p:txBody>
      </p:sp>
    </p:spTree>
    <p:extLst>
      <p:ext uri="{BB962C8B-B14F-4D97-AF65-F5344CB8AC3E}">
        <p14:creationId xmlns:p14="http://schemas.microsoft.com/office/powerpoint/2010/main" val="307835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Collectively</a:t>
            </a:r>
            <a:r>
              <a:rPr lang="en-GB" baseline="0" dirty="0" smtClean="0"/>
              <a:t> the concepts we identify as key to Computational Thinking, can all be thought of as part of the skills of logical analysis and reasoning, so what better place to start than by looking at the foundations of logic.</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27</a:t>
            </a:fld>
            <a:endParaRPr lang="en-GB" dirty="0"/>
          </a:p>
        </p:txBody>
      </p:sp>
    </p:spTree>
    <p:extLst>
      <p:ext uri="{BB962C8B-B14F-4D97-AF65-F5344CB8AC3E}">
        <p14:creationId xmlns:p14="http://schemas.microsoft.com/office/powerpoint/2010/main" val="19070698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starting point is a mathematician, George Boole, who was</a:t>
            </a:r>
            <a:r>
              <a:rPr lang="en-GB" baseline="0" dirty="0" smtClean="0"/>
              <a:t> born just over 200 years ago.</a:t>
            </a:r>
            <a:r>
              <a:rPr lang="en-US" baseline="0" dirty="0" smtClean="0"/>
              <a:t> </a:t>
            </a:r>
          </a:p>
          <a:p>
            <a:r>
              <a:rPr lang="en-US" baseline="0" dirty="0" smtClean="0"/>
              <a:t>(click)</a:t>
            </a:r>
          </a:p>
          <a:p>
            <a:r>
              <a:rPr lang="en-US" baseline="0" dirty="0" smtClean="0"/>
              <a:t>In 1854 he published a very influential book “An Investigation Into the Laws of Thought” which continued “on which are founded the mathematical theories of logic and probability”.</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28</a:t>
            </a:fld>
            <a:endParaRPr lang="en-GB" dirty="0"/>
          </a:p>
        </p:txBody>
      </p:sp>
    </p:spTree>
    <p:extLst>
      <p:ext uri="{BB962C8B-B14F-4D97-AF65-F5344CB8AC3E}">
        <p14:creationId xmlns:p14="http://schemas.microsoft.com/office/powerpoint/2010/main" val="7994807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book demonstrated the power of a few simple logical operations.</a:t>
            </a:r>
          </a:p>
          <a:p>
            <a:r>
              <a:rPr lang="en-GB" baseline="0" dirty="0" smtClean="0"/>
              <a:t>Their application to computing became apparent through the work of this man (click)</a:t>
            </a:r>
          </a:p>
          <a:p>
            <a:r>
              <a:rPr lang="en-GB" baseline="0" dirty="0" smtClean="0"/>
              <a:t>Claude Shannon nearly a hundred years later.</a:t>
            </a:r>
          </a:p>
          <a:p>
            <a:r>
              <a:rPr lang="en-GB" baseline="0" dirty="0" smtClean="0"/>
              <a:t>In 1938 his Masters thesis from MIT formed the basis for “A Symbolic Analysis of Relay and Switching Circuits”. In it, he demonstrated that you could construct electrical circuits to represent Boole’s logical operations.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29</a:t>
            </a:fld>
            <a:endParaRPr lang="en-GB" dirty="0"/>
          </a:p>
        </p:txBody>
      </p:sp>
    </p:spTree>
    <p:extLst>
      <p:ext uri="{BB962C8B-B14F-4D97-AF65-F5344CB8AC3E}">
        <p14:creationId xmlns:p14="http://schemas.microsoft.com/office/powerpoint/2010/main" val="369667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It is important that attendees understand the structure</a:t>
            </a:r>
            <a:r>
              <a:rPr lang="en-US" altLang="en-US" baseline="0" dirty="0" smtClean="0"/>
              <a:t> of the supporting resources and their target audience.</a:t>
            </a:r>
          </a:p>
          <a:p>
            <a:pPr>
              <a:spcBef>
                <a:spcPct val="0"/>
              </a:spcBef>
            </a:pPr>
            <a:endParaRPr lang="en-US" altLang="en-US" baseline="0" dirty="0" smtClean="0"/>
          </a:p>
          <a:p>
            <a:pPr>
              <a:spcBef>
                <a:spcPct val="0"/>
              </a:spcBef>
            </a:pPr>
            <a:r>
              <a:rPr lang="en-US" altLang="en-US" baseline="0" dirty="0" smtClean="0"/>
              <a:t>A short summary of the content of each Unit can be downloaded and distributed in advance.</a:t>
            </a:r>
          </a:p>
          <a:p>
            <a:pPr>
              <a:spcBef>
                <a:spcPct val="0"/>
              </a:spcBef>
            </a:pPr>
            <a:endParaRPr lang="en-US" altLang="en-US" baseline="0" dirty="0" smtClean="0"/>
          </a:p>
          <a:p>
            <a:pPr>
              <a:spcBef>
                <a:spcPct val="0"/>
              </a:spcBef>
            </a:pPr>
            <a:r>
              <a:rPr lang="en-US" altLang="en-US" baseline="0" dirty="0" smtClean="0"/>
              <a:t>A full day Unit is fast paced, aimed at experienced curriculum leaders and potential Tenderfoot trainers.</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3</a:t>
            </a:fld>
            <a:endParaRPr lang="en-US" altLang="en-US"/>
          </a:p>
        </p:txBody>
      </p:sp>
    </p:spTree>
    <p:extLst>
      <p:ext uri="{BB962C8B-B14F-4D97-AF65-F5344CB8AC3E}">
        <p14:creationId xmlns:p14="http://schemas.microsoft.com/office/powerpoint/2010/main" val="2808993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Boole’s logical constructs can be represented</a:t>
            </a:r>
            <a:r>
              <a:rPr lang="en-GB" baseline="0" dirty="0" smtClean="0"/>
              <a:t> in things called logic gates.</a:t>
            </a:r>
          </a:p>
          <a:p>
            <a:r>
              <a:rPr lang="en-GB" baseline="0" dirty="0" smtClean="0"/>
              <a:t>A logic gates has one or more inputs, and one output.</a:t>
            </a:r>
          </a:p>
          <a:p>
            <a:r>
              <a:rPr lang="en-GB" baseline="0" dirty="0" smtClean="0"/>
              <a:t>They can be made out of anything, but in this class activity, we can use basic electrical components, batteries, bulbs and switches, which are common in school science labs.</a:t>
            </a:r>
          </a:p>
          <a:p>
            <a:r>
              <a:rPr lang="en-GB" baseline="0" dirty="0" smtClean="0"/>
              <a:t>This makes a good group activity, with pupils working in pairs initially (if equipment makes that possible), then combining as the larger circuits require groups to share equipment.</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30</a:t>
            </a:fld>
            <a:endParaRPr lang="en-GB"/>
          </a:p>
        </p:txBody>
      </p:sp>
    </p:spTree>
    <p:extLst>
      <p:ext uri="{BB962C8B-B14F-4D97-AF65-F5344CB8AC3E}">
        <p14:creationId xmlns:p14="http://schemas.microsoft.com/office/powerpoint/2010/main" val="2524426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Consider</a:t>
            </a:r>
            <a:r>
              <a:rPr lang="en-GB" baseline="0" dirty="0" smtClean="0"/>
              <a:t> a very simple electrical circuit. The battery is connected to a switch, which connects to a bulb. The bulb connects back to the battery to form a circuit.</a:t>
            </a:r>
          </a:p>
          <a:p>
            <a:r>
              <a:rPr lang="en-GB" baseline="0" dirty="0" smtClean="0"/>
              <a:t>The behaviour of the bulb is controlled by the switch.</a:t>
            </a:r>
          </a:p>
          <a:p>
            <a:r>
              <a:rPr lang="en-GB" baseline="0" dirty="0" smtClean="0"/>
              <a:t>When the switch is off, the lightbulb doesn’t illuminate. (click)</a:t>
            </a:r>
          </a:p>
          <a:p>
            <a:r>
              <a:rPr lang="en-GB" baseline="0" dirty="0" smtClean="0"/>
              <a:t>We can say when the input (switch) is 0 (off), the output (bulb) is 0 (off).</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31</a:t>
            </a:fld>
            <a:endParaRPr lang="en-GB"/>
          </a:p>
        </p:txBody>
      </p:sp>
    </p:spTree>
    <p:extLst>
      <p:ext uri="{BB962C8B-B14F-4D97-AF65-F5344CB8AC3E}">
        <p14:creationId xmlns:p14="http://schemas.microsoft.com/office/powerpoint/2010/main" val="35163942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when the switch</a:t>
            </a:r>
            <a:r>
              <a:rPr lang="en-GB" baseline="0" dirty="0" smtClean="0"/>
              <a:t> is on (1), the bulb lights up (1). (click)</a:t>
            </a:r>
          </a:p>
          <a:p>
            <a:r>
              <a:rPr lang="en-GB" baseline="0" dirty="0" smtClean="0"/>
              <a:t>Expressing the behaviour of the circuit in this fashion, is known as a truth table.</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32</a:t>
            </a:fld>
            <a:endParaRPr lang="en-GB"/>
          </a:p>
        </p:txBody>
      </p:sp>
    </p:spTree>
    <p:extLst>
      <p:ext uri="{BB962C8B-B14F-4D97-AF65-F5344CB8AC3E}">
        <p14:creationId xmlns:p14="http://schemas.microsoft.com/office/powerpoint/2010/main" val="5477371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a:t>
            </a:r>
            <a:r>
              <a:rPr lang="en-GB" baseline="0" dirty="0" smtClean="0"/>
              <a:t> connect two switches ‘in series’, that is daisy chained together.</a:t>
            </a:r>
          </a:p>
          <a:p>
            <a:r>
              <a:rPr lang="en-GB" baseline="0" dirty="0" smtClean="0"/>
              <a:t>We want to develop a truth table for this circuit. Traditionally we refer to the output as Q.</a:t>
            </a:r>
          </a:p>
          <a:p>
            <a:r>
              <a:rPr lang="en-GB" baseline="0" dirty="0" smtClean="0"/>
              <a:t>We need to make sure we test every combination of switch settings.</a:t>
            </a:r>
          </a:p>
          <a:p>
            <a:r>
              <a:rPr lang="en-GB" baseline="0" dirty="0" smtClean="0"/>
              <a:t>What combinations of ‘on’ and ‘off’ for switches A and B do we need to consider?</a:t>
            </a:r>
          </a:p>
          <a:p>
            <a:r>
              <a:rPr lang="en-GB" baseline="0" dirty="0" smtClean="0"/>
              <a:t>(click) Ask a pupil to write them in the truth table.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33</a:t>
            </a:fld>
            <a:endParaRPr lang="en-GB"/>
          </a:p>
        </p:txBody>
      </p:sp>
    </p:spTree>
    <p:extLst>
      <p:ext uri="{BB962C8B-B14F-4D97-AF65-F5344CB8AC3E}">
        <p14:creationId xmlns:p14="http://schemas.microsoft.com/office/powerpoint/2010/main" val="39732332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Always</a:t>
            </a:r>
            <a:r>
              <a:rPr lang="en-GB" baseline="0" dirty="0" smtClean="0"/>
              <a:t> fill in all the combinations of inputs before trying to complete a truth table.</a:t>
            </a:r>
          </a:p>
          <a:p>
            <a:r>
              <a:rPr lang="en-GB" baseline="0" dirty="0" smtClean="0"/>
              <a:t>The best way to ensure students don’t miss any is to fill the input columns, as if you were counting in binary. No matter how many inputs, you will always start with all zero’s, and your final entry will be all 1’s.</a:t>
            </a:r>
          </a:p>
          <a:p>
            <a:r>
              <a:rPr lang="en-GB" baseline="0" dirty="0" smtClean="0"/>
              <a:t>If the students don’t make that connection, point the pattern out.</a:t>
            </a:r>
          </a:p>
          <a:p>
            <a:r>
              <a:rPr lang="en-GB" baseline="0" dirty="0" smtClean="0"/>
              <a:t>(click)</a:t>
            </a:r>
          </a:p>
          <a:p>
            <a:r>
              <a:rPr lang="en-GB" baseline="0" dirty="0" smtClean="0"/>
              <a:t>Now ask the students to complete the output column (Q).</a:t>
            </a:r>
          </a:p>
          <a:p>
            <a:r>
              <a:rPr lang="en-GB" baseline="0" dirty="0" smtClean="0"/>
              <a:t>Answer on the next slide.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34</a:t>
            </a:fld>
            <a:endParaRPr lang="en-GB"/>
          </a:p>
        </p:txBody>
      </p:sp>
    </p:spTree>
    <p:extLst>
      <p:ext uri="{BB962C8B-B14F-4D97-AF65-F5344CB8AC3E}">
        <p14:creationId xmlns:p14="http://schemas.microsoft.com/office/powerpoint/2010/main" val="6200436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Ask the students to try to explain, in their own words what the truth table shows.</a:t>
            </a:r>
          </a:p>
          <a:p>
            <a:r>
              <a:rPr lang="en-GB" baseline="0" dirty="0" smtClean="0"/>
              <a:t>We are looking for answers that articulate that both Switch A AND Switch B need to be on before the light bulb illuminates.</a:t>
            </a:r>
          </a:p>
        </p:txBody>
      </p:sp>
      <p:sp>
        <p:nvSpPr>
          <p:cNvPr id="4" name="Slide Number Placeholder 3"/>
          <p:cNvSpPr>
            <a:spLocks noGrp="1"/>
          </p:cNvSpPr>
          <p:nvPr>
            <p:ph type="sldNum" sz="quarter" idx="10"/>
          </p:nvPr>
        </p:nvSpPr>
        <p:spPr/>
        <p:txBody>
          <a:bodyPr/>
          <a:lstStyle/>
          <a:p>
            <a:fld id="{D426D3B5-75D9-4B81-9605-012F6554737F}" type="slidenum">
              <a:rPr lang="en-GB" smtClean="0"/>
              <a:t>35</a:t>
            </a:fld>
            <a:endParaRPr lang="en-GB"/>
          </a:p>
        </p:txBody>
      </p:sp>
    </p:spTree>
    <p:extLst>
      <p:ext uri="{BB962C8B-B14F-4D97-AF65-F5344CB8AC3E}">
        <p14:creationId xmlns:p14="http://schemas.microsoft.com/office/powerpoint/2010/main" val="16903879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Pupils should now rearrange their circuits, so the switches are connected ‘in parallel’.</a:t>
            </a:r>
          </a:p>
          <a:p>
            <a:r>
              <a:rPr lang="en-GB" baseline="0" dirty="0" smtClean="0"/>
              <a:t>Ask the pupils to develop a new truth table. </a:t>
            </a:r>
          </a:p>
          <a:p>
            <a:r>
              <a:rPr lang="en-GB" baseline="0" dirty="0" smtClean="0"/>
              <a:t>Point out that it still has two input switches, so the same combinations in the truth table need to be tested, but the output will be different.</a:t>
            </a:r>
          </a:p>
          <a:p>
            <a:r>
              <a:rPr lang="en-GB" baseline="0" dirty="0" smtClean="0"/>
              <a:t>A click will reveal the answer.</a:t>
            </a:r>
          </a:p>
          <a:p>
            <a:endParaRPr lang="en-GB" baseline="0" dirty="0" smtClean="0"/>
          </a:p>
          <a:p>
            <a:r>
              <a:rPr lang="en-GB" baseline="0" dirty="0" smtClean="0"/>
              <a:t>As before, ask the students to articulate the behaviour. We are looking for comments that say something like either Switch A OR Switch B, OR both need to be on for the bulb to light.</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36</a:t>
            </a:fld>
            <a:endParaRPr lang="en-GB"/>
          </a:p>
        </p:txBody>
      </p:sp>
    </p:spTree>
    <p:extLst>
      <p:ext uri="{BB962C8B-B14F-4D97-AF65-F5344CB8AC3E}">
        <p14:creationId xmlns:p14="http://schemas.microsoft.com/office/powerpoint/2010/main" val="1296877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Now consider this curious arrangement. It is unlikely the pupils will be able to create this, but they can imagine the scenario.</a:t>
            </a:r>
          </a:p>
          <a:p>
            <a:endParaRPr lang="en-GB" baseline="0" dirty="0" smtClean="0"/>
          </a:p>
          <a:p>
            <a:r>
              <a:rPr lang="en-GB" baseline="0" dirty="0" smtClean="0"/>
              <a:t>Two switches are connected by a pivot, so when one switch slides on, the other will slide off. </a:t>
            </a:r>
          </a:p>
          <a:p>
            <a:r>
              <a:rPr lang="en-GB" baseline="0" dirty="0" smtClean="0"/>
              <a:t>As the switches are connected there is only one switch, Switch A that we can operate. </a:t>
            </a:r>
          </a:p>
          <a:p>
            <a:r>
              <a:rPr lang="en-GB" baseline="0" dirty="0" smtClean="0"/>
              <a:t>(click)</a:t>
            </a:r>
          </a:p>
          <a:p>
            <a:r>
              <a:rPr lang="en-GB" baseline="0" dirty="0" smtClean="0"/>
              <a:t>The truth table therefore only has one input, in two states – on and off.</a:t>
            </a:r>
          </a:p>
          <a:p>
            <a:r>
              <a:rPr lang="en-GB" baseline="0" dirty="0" smtClean="0"/>
              <a:t>Ask the pupils what the output will be.</a:t>
            </a:r>
          </a:p>
          <a:p>
            <a:r>
              <a:rPr lang="en-GB" baseline="0" dirty="0" smtClean="0"/>
              <a:t>A click reveals the answer.</a:t>
            </a:r>
          </a:p>
          <a:p>
            <a:endParaRPr lang="en-GB" baseline="0" dirty="0" smtClean="0"/>
          </a:p>
          <a:p>
            <a:r>
              <a:rPr lang="en-GB" baseline="0" dirty="0" smtClean="0"/>
              <a:t>When articulating this behaviour, encourage answers along the lines of ‘when the switch is on, the bulb is NOT.</a:t>
            </a:r>
          </a:p>
        </p:txBody>
      </p:sp>
      <p:sp>
        <p:nvSpPr>
          <p:cNvPr id="4" name="Slide Number Placeholder 3"/>
          <p:cNvSpPr>
            <a:spLocks noGrp="1"/>
          </p:cNvSpPr>
          <p:nvPr>
            <p:ph type="sldNum" sz="quarter" idx="10"/>
          </p:nvPr>
        </p:nvSpPr>
        <p:spPr/>
        <p:txBody>
          <a:bodyPr/>
          <a:lstStyle/>
          <a:p>
            <a:fld id="{D426D3B5-75D9-4B81-9605-012F6554737F}" type="slidenum">
              <a:rPr lang="en-GB" smtClean="0"/>
              <a:t>37</a:t>
            </a:fld>
            <a:endParaRPr lang="en-GB"/>
          </a:p>
        </p:txBody>
      </p:sp>
    </p:spTree>
    <p:extLst>
      <p:ext uri="{BB962C8B-B14F-4D97-AF65-F5344CB8AC3E}">
        <p14:creationId xmlns:p14="http://schemas.microsoft.com/office/powerpoint/2010/main" val="39855786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recap, we have developed truth tables for three different circuits.</a:t>
            </a:r>
          </a:p>
          <a:p>
            <a:endParaRPr lang="en-GB" dirty="0" smtClean="0"/>
          </a:p>
          <a:p>
            <a:r>
              <a:rPr lang="en-GB" dirty="0" smtClean="0"/>
              <a:t>These circuits provides</a:t>
            </a:r>
            <a:r>
              <a:rPr lang="en-GB" baseline="0" dirty="0" smtClean="0"/>
              <a:t> a way of controlling output (lighting a bulb) by altering one or more inputs.</a:t>
            </a:r>
          </a:p>
          <a:p>
            <a:r>
              <a:rPr lang="en-GB" baseline="0" dirty="0" smtClean="0"/>
              <a:t>They are known as the three fundamental logic gates (click)</a:t>
            </a:r>
          </a:p>
          <a:p>
            <a:r>
              <a:rPr lang="en-GB" baseline="0" dirty="0" smtClean="0"/>
              <a:t>AND: both inputs must be true (on) for the output to be true (on)</a:t>
            </a:r>
          </a:p>
          <a:p>
            <a:r>
              <a:rPr lang="en-GB" baseline="0" dirty="0" smtClean="0"/>
              <a:t>OR: either input (or both) being true (on) means the output will be true (on) and</a:t>
            </a:r>
          </a:p>
          <a:p>
            <a:r>
              <a:rPr lang="en-GB" baseline="0" dirty="0" smtClean="0"/>
              <a:t>NOT: the output is the opposite of the input. </a:t>
            </a:r>
          </a:p>
          <a:p>
            <a:endParaRPr lang="en-GB" baseline="0" dirty="0" smtClean="0"/>
          </a:p>
          <a:p>
            <a:r>
              <a:rPr lang="en-GB" baseline="0" dirty="0" smtClean="0"/>
              <a:t>AND, OR and NOT are also the three constructs identified by George Boole as the foundation for all logical thought. Any complex logical statement can be expressed by combinations of these constructs.</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38</a:t>
            </a:fld>
            <a:endParaRPr lang="en-GB"/>
          </a:p>
        </p:txBody>
      </p:sp>
    </p:spTree>
    <p:extLst>
      <p:ext uri="{BB962C8B-B14F-4D97-AF65-F5344CB8AC3E}">
        <p14:creationId xmlns:p14="http://schemas.microsoft.com/office/powerpoint/2010/main" val="3094531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would we develop a truth table for circuits with 3 switches?</a:t>
            </a:r>
          </a:p>
          <a:p>
            <a:r>
              <a:rPr lang="en-GB" dirty="0" smtClean="0"/>
              <a:t>Exactly the same way as</a:t>
            </a:r>
            <a:r>
              <a:rPr lang="en-GB" baseline="0" dirty="0" smtClean="0"/>
              <a:t> we did before. Put all the input headings in a line, then count fill in the table with incrementing binary numbers (click)</a:t>
            </a:r>
          </a:p>
          <a:p>
            <a:r>
              <a:rPr lang="en-GB" baseline="0" dirty="0" smtClean="0"/>
              <a:t>So with 3 inputs there are 8 possible combinations to check (binary 000 to 111).</a:t>
            </a:r>
          </a:p>
          <a:p>
            <a:endParaRPr lang="en-GB" baseline="0" dirty="0" smtClean="0"/>
          </a:p>
          <a:p>
            <a:r>
              <a:rPr lang="en-GB" baseline="0" dirty="0" smtClean="0"/>
              <a:t>Give out the activity sheet and let the children construct the circuits and complete the truth tables.</a:t>
            </a:r>
          </a:p>
          <a:p>
            <a:r>
              <a:rPr lang="en-GB" baseline="0" dirty="0" smtClean="0"/>
              <a:t>When they have the outputs, a sequence of clicks will reveal the answers.</a:t>
            </a:r>
          </a:p>
        </p:txBody>
      </p:sp>
      <p:sp>
        <p:nvSpPr>
          <p:cNvPr id="4" name="Slide Number Placeholder 3"/>
          <p:cNvSpPr>
            <a:spLocks noGrp="1"/>
          </p:cNvSpPr>
          <p:nvPr>
            <p:ph type="sldNum" sz="quarter" idx="10"/>
          </p:nvPr>
        </p:nvSpPr>
        <p:spPr/>
        <p:txBody>
          <a:bodyPr/>
          <a:lstStyle/>
          <a:p>
            <a:fld id="{D426D3B5-75D9-4B81-9605-012F6554737F}" type="slidenum">
              <a:rPr lang="en-GB" smtClean="0"/>
              <a:t>39</a:t>
            </a:fld>
            <a:endParaRPr lang="en-GB"/>
          </a:p>
        </p:txBody>
      </p:sp>
    </p:spTree>
    <p:extLst>
      <p:ext uri="{BB962C8B-B14F-4D97-AF65-F5344CB8AC3E}">
        <p14:creationId xmlns:p14="http://schemas.microsoft.com/office/powerpoint/2010/main" val="1651009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Each Unit includes a full Trainer Presentation, which follows these introductory slides.</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4</a:t>
            </a:fld>
            <a:endParaRPr lang="en-US" altLang="en-US"/>
          </a:p>
        </p:txBody>
      </p:sp>
    </p:spTree>
    <p:extLst>
      <p:ext uri="{BB962C8B-B14F-4D97-AF65-F5344CB8AC3E}">
        <p14:creationId xmlns:p14="http://schemas.microsoft.com/office/powerpoint/2010/main" val="3575751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a:t>
            </a:r>
            <a:r>
              <a:rPr lang="en-GB" baseline="0" dirty="0" smtClean="0"/>
              <a:t> do we work out the result of combining several logic gates in more complex circuits? (click)</a:t>
            </a:r>
          </a:p>
          <a:p>
            <a:r>
              <a:rPr lang="en-GB" baseline="0" dirty="0" smtClean="0"/>
              <a:t>The first step is to label all the inputs, the final output AND any interim outputs, that feed into the next logic gate.</a:t>
            </a:r>
          </a:p>
          <a:p>
            <a:r>
              <a:rPr lang="en-GB" baseline="0" dirty="0" smtClean="0"/>
              <a:t>Being systematic in this way avoids making silly errors. </a:t>
            </a:r>
          </a:p>
          <a:p>
            <a:r>
              <a:rPr lang="en-GB" baseline="0" dirty="0" smtClean="0"/>
              <a:t>We can now create a truth table as before, and fill in all the input combinations: A, B and C. (click)</a:t>
            </a:r>
          </a:p>
          <a:p>
            <a:r>
              <a:rPr lang="en-GB" baseline="0" dirty="0" smtClean="0"/>
              <a:t>Each interim value can now be calculated. Ask a student to fill in D, before revealing the answer (click)</a:t>
            </a:r>
          </a:p>
          <a:p>
            <a:r>
              <a:rPr lang="en-GB" baseline="0" dirty="0" smtClean="0"/>
              <a:t>Similarly, ask students to complete E and the final output Q. Clicks will reveal each correct answer in turn.</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40</a:t>
            </a:fld>
            <a:endParaRPr lang="en-GB"/>
          </a:p>
        </p:txBody>
      </p:sp>
    </p:spTree>
    <p:extLst>
      <p:ext uri="{BB962C8B-B14F-4D97-AF65-F5344CB8AC3E}">
        <p14:creationId xmlns:p14="http://schemas.microsoft.com/office/powerpoint/2010/main" val="41507081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many fun ways to reinforce basic understanding of the logical constructs. </a:t>
            </a:r>
          </a:p>
          <a:p>
            <a:r>
              <a:rPr lang="en-GB" dirty="0" smtClean="0"/>
              <a:t>George</a:t>
            </a:r>
            <a:r>
              <a:rPr lang="en-GB" baseline="0" dirty="0" smtClean="0"/>
              <a:t> Boole says… is played in the same manner as Simon says, but with an emphasis on using statements that include AND, OR and NOT. (click)</a:t>
            </a:r>
          </a:p>
          <a:p>
            <a:r>
              <a:rPr lang="en-GB" baseline="0" dirty="0" smtClean="0"/>
              <a:t>Here are a couple of ideas to get you started.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41</a:t>
            </a:fld>
            <a:endParaRPr lang="en-GB"/>
          </a:p>
        </p:txBody>
      </p:sp>
    </p:spTree>
    <p:extLst>
      <p:ext uri="{BB962C8B-B14F-4D97-AF65-F5344CB8AC3E}">
        <p14:creationId xmlns:p14="http://schemas.microsoft.com/office/powerpoint/2010/main" val="7084057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Another</a:t>
            </a:r>
            <a:r>
              <a:rPr lang="en-GB" baseline="0" dirty="0" smtClean="0"/>
              <a:t> simple reinforcement game, that focuses on interpreting logical expressions is a simple ‘poker’ dice based game, where each player has 3 rolls of 5 dice, and can set aside any on each roll.</a:t>
            </a:r>
          </a:p>
          <a:p>
            <a:endParaRPr lang="en-GB" baseline="0" dirty="0" smtClean="0"/>
          </a:p>
          <a:p>
            <a:r>
              <a:rPr lang="en-GB" baseline="0" dirty="0" smtClean="0"/>
              <a:t>At the end of the 3 rolls the player scores points, based on the criteria shown.</a:t>
            </a:r>
          </a:p>
          <a:p>
            <a:r>
              <a:rPr lang="en-GB" baseline="0" dirty="0" smtClean="0"/>
              <a:t>Although any number can participate, it  works best for groups of between 2 and 4 players, depending on how many dice are available, or seating arrangements. </a:t>
            </a:r>
          </a:p>
          <a:p>
            <a:r>
              <a:rPr lang="en-GB" baseline="0" dirty="0" smtClean="0"/>
              <a:t>If larger groups are required, splitting into two teams so players collaborate can also generate good discussion.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42</a:t>
            </a:fld>
            <a:endParaRPr lang="en-GB"/>
          </a:p>
        </p:txBody>
      </p:sp>
    </p:spTree>
    <p:extLst>
      <p:ext uri="{BB962C8B-B14F-4D97-AF65-F5344CB8AC3E}">
        <p14:creationId xmlns:p14="http://schemas.microsoft.com/office/powerpoint/2010/main" val="40783495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George Boole articulated all those years ago, logic gates can be used to frame human statements.</a:t>
            </a:r>
          </a:p>
          <a:p>
            <a:endParaRPr lang="en-GB" dirty="0" smtClean="0"/>
          </a:p>
          <a:p>
            <a:r>
              <a:rPr lang="en-GB" dirty="0" smtClean="0"/>
              <a:t>A</a:t>
            </a:r>
            <a:r>
              <a:rPr lang="en-GB" baseline="0" dirty="0" smtClean="0"/>
              <a:t> short two minute clip from an old Canadian television series, The Essence of the Computer, broadcast in 1983 makes the point well and provides a good link for students between circuits and logical expressions.</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43</a:t>
            </a:fld>
            <a:endParaRPr lang="en-GB"/>
          </a:p>
        </p:txBody>
      </p:sp>
    </p:spTree>
    <p:extLst>
      <p:ext uri="{BB962C8B-B14F-4D97-AF65-F5344CB8AC3E}">
        <p14:creationId xmlns:p14="http://schemas.microsoft.com/office/powerpoint/2010/main" val="34479749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a:t>
            </a:r>
            <a:r>
              <a:rPr lang="en-GB" baseline="0" dirty="0" smtClean="0"/>
              <a:t> could we express this statement in a truth table? What would be the two inputs?</a:t>
            </a:r>
          </a:p>
          <a:p>
            <a:r>
              <a:rPr lang="en-GB" baseline="0" dirty="0" smtClean="0"/>
              <a:t>(answer on click)</a:t>
            </a:r>
          </a:p>
          <a:p>
            <a:r>
              <a:rPr lang="en-GB" dirty="0" smtClean="0"/>
              <a:t>Here the inputs</a:t>
            </a:r>
            <a:r>
              <a:rPr lang="en-GB" baseline="0" dirty="0" smtClean="0"/>
              <a:t> (conditions) are a good film and enough money. The output will only be yes (true) IF both conditions are true.</a:t>
            </a:r>
          </a:p>
          <a:p>
            <a:r>
              <a:rPr lang="en-GB" baseline="0" dirty="0" smtClean="0"/>
              <a:t>The truth table is that for an AND gate. (click)</a:t>
            </a:r>
          </a:p>
          <a:p>
            <a:r>
              <a:rPr lang="en-GB" baseline="0" dirty="0" smtClean="0"/>
              <a:t>Rather than just using circles to represent gates, each type of logic gate has its own symbol.</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44</a:t>
            </a:fld>
            <a:endParaRPr lang="en-GB"/>
          </a:p>
        </p:txBody>
      </p:sp>
    </p:spTree>
    <p:extLst>
      <p:ext uri="{BB962C8B-B14F-4D97-AF65-F5344CB8AC3E}">
        <p14:creationId xmlns:p14="http://schemas.microsoft.com/office/powerpoint/2010/main" val="6201559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would be the inputs</a:t>
            </a:r>
            <a:r>
              <a:rPr lang="en-GB" baseline="0" dirty="0" smtClean="0"/>
              <a:t> to this truth table? </a:t>
            </a:r>
          </a:p>
          <a:p>
            <a:r>
              <a:rPr lang="en-GB" baseline="0" dirty="0" smtClean="0"/>
              <a:t>Katie going? and Sammy going? (click)</a:t>
            </a:r>
          </a:p>
          <a:p>
            <a:r>
              <a:rPr lang="en-GB" baseline="0" dirty="0" smtClean="0"/>
              <a:t>Here is the truth table, and the correct symbol for an OR gate.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45</a:t>
            </a:fld>
            <a:endParaRPr lang="en-GB"/>
          </a:p>
        </p:txBody>
      </p:sp>
    </p:spTree>
    <p:extLst>
      <p:ext uri="{BB962C8B-B14F-4D97-AF65-F5344CB8AC3E}">
        <p14:creationId xmlns:p14="http://schemas.microsoft.com/office/powerpoint/2010/main" val="42548010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a:t>
            </a:r>
            <a:r>
              <a:rPr lang="en-GB" baseline="0" dirty="0" smtClean="0"/>
              <a:t> gate would represent this statement? (click)</a:t>
            </a:r>
          </a:p>
          <a:p>
            <a:r>
              <a:rPr lang="en-GB" baseline="0" dirty="0" smtClean="0"/>
              <a:t>Here’s the truth table and symbol for a NOT gate.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46</a:t>
            </a:fld>
            <a:endParaRPr lang="en-GB"/>
          </a:p>
        </p:txBody>
      </p:sp>
    </p:spTree>
    <p:extLst>
      <p:ext uri="{BB962C8B-B14F-4D97-AF65-F5344CB8AC3E}">
        <p14:creationId xmlns:p14="http://schemas.microsoft.com/office/powerpoint/2010/main" val="2340940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Human logic circuits are a great way to develop an understanding of combinational logic. Supporting material, based on activities from the Royal Institution Christmas Lectures 2008 are included in the resources.</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47</a:t>
            </a:fld>
            <a:endParaRPr lang="en-GB" dirty="0"/>
          </a:p>
        </p:txBody>
      </p:sp>
    </p:spTree>
    <p:extLst>
      <p:ext uri="{BB962C8B-B14F-4D97-AF65-F5344CB8AC3E}">
        <p14:creationId xmlns:p14="http://schemas.microsoft.com/office/powerpoint/2010/main" val="26913922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Human logic circuits are a great way to develop an understanding of combinational logic. </a:t>
            </a:r>
          </a:p>
          <a:p>
            <a:r>
              <a:rPr lang="en-GB" baseline="0" dirty="0" smtClean="0"/>
              <a:t>This is a group activity, requiring groups of around 7 to 9 students. </a:t>
            </a:r>
          </a:p>
          <a:p>
            <a:r>
              <a:rPr lang="en-GB" baseline="0" dirty="0" smtClean="0"/>
              <a:t>It often works well outdoors but an initial walkthrough indoors helps ensure understanding. </a:t>
            </a:r>
          </a:p>
          <a:p>
            <a:r>
              <a:rPr lang="en-GB" baseline="0" dirty="0" smtClean="0"/>
              <a:t>Before engaging in the activity challenge the students to draw the circuit represented by the statement. (click)</a:t>
            </a:r>
          </a:p>
          <a:p>
            <a:r>
              <a:rPr lang="en-GB" baseline="0" dirty="0" smtClean="0"/>
              <a:t>Once the circuit is agreed and understood, the groups need to assign roles.</a:t>
            </a:r>
          </a:p>
          <a:p>
            <a:r>
              <a:rPr lang="en-GB" baseline="0" dirty="0" smtClean="0"/>
              <a:t>Photocopy masters of names and gates are provided. </a:t>
            </a:r>
          </a:p>
          <a:p>
            <a:r>
              <a:rPr lang="en-GB" baseline="0" dirty="0" smtClean="0"/>
              <a:t>Children connect the circuit using hands on shoulders as shown.</a:t>
            </a:r>
          </a:p>
          <a:p>
            <a:r>
              <a:rPr lang="en-GB" baseline="0" dirty="0" smtClean="0"/>
              <a:t>They transmit a Yes (1) by squeezing the shoulder. No squeeze, represents No (0). </a:t>
            </a:r>
          </a:p>
          <a:p>
            <a:r>
              <a:rPr lang="en-GB" baseline="0" dirty="0" smtClean="0"/>
              <a:t>The challenge requires some co-ordination by the leader, so the inputs are sent at the same time, and the gate has time to calculate their response. </a:t>
            </a:r>
          </a:p>
          <a:p>
            <a:r>
              <a:rPr lang="en-GB" baseline="0" dirty="0" smtClean="0"/>
              <a:t>Each subsequent output must also be transmitted at the right time to allow the logic to ripple through the circuit.</a:t>
            </a:r>
          </a:p>
          <a:p>
            <a:r>
              <a:rPr lang="en-GB" baseline="0" dirty="0" smtClean="0"/>
              <a:t>It is worth using this example as a walkthrough, before setting further challenges. </a:t>
            </a:r>
          </a:p>
          <a:p>
            <a:r>
              <a:rPr lang="en-GB" baseline="0" dirty="0" smtClean="0"/>
              <a:t>The next slide displays the truth table to complete.</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48</a:t>
            </a:fld>
            <a:endParaRPr lang="en-GB" dirty="0"/>
          </a:p>
        </p:txBody>
      </p:sp>
    </p:spTree>
    <p:extLst>
      <p:ext uri="{BB962C8B-B14F-4D97-AF65-F5344CB8AC3E}">
        <p14:creationId xmlns:p14="http://schemas.microsoft.com/office/powerpoint/2010/main" val="11030511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Note the layout of the input combinations. Check understanding by asking which answer could be represented by a 1 (yes) and a zero (no).</a:t>
            </a:r>
          </a:p>
          <a:p>
            <a:r>
              <a:rPr lang="en-GB" baseline="0" dirty="0" smtClean="0"/>
              <a:t>A click will reveal the correct answer.</a:t>
            </a:r>
          </a:p>
        </p:txBody>
      </p:sp>
      <p:sp>
        <p:nvSpPr>
          <p:cNvPr id="4" name="Slide Number Placeholder 3"/>
          <p:cNvSpPr>
            <a:spLocks noGrp="1"/>
          </p:cNvSpPr>
          <p:nvPr>
            <p:ph type="sldNum" sz="quarter" idx="10"/>
          </p:nvPr>
        </p:nvSpPr>
        <p:spPr/>
        <p:txBody>
          <a:bodyPr/>
          <a:lstStyle/>
          <a:p>
            <a:fld id="{D426D3B5-75D9-4B81-9605-012F6554737F}" type="slidenum">
              <a:rPr lang="en-GB" smtClean="0"/>
              <a:t>49</a:t>
            </a:fld>
            <a:endParaRPr lang="en-GB" dirty="0"/>
          </a:p>
        </p:txBody>
      </p:sp>
    </p:spTree>
    <p:extLst>
      <p:ext uri="{BB962C8B-B14F-4D97-AF65-F5344CB8AC3E}">
        <p14:creationId xmlns:p14="http://schemas.microsoft.com/office/powerpoint/2010/main" val="2681307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The slides</a:t>
            </a:r>
            <a:r>
              <a:rPr lang="en-US" altLang="en-US" baseline="0" dirty="0" smtClean="0"/>
              <a:t> include very detailed notes outlining the supporting narrative. Please read them carefully if preparing a presentation. </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5</a:t>
            </a:fld>
            <a:endParaRPr lang="en-US" altLang="en-US"/>
          </a:p>
        </p:txBody>
      </p:sp>
    </p:spTree>
    <p:extLst>
      <p:ext uri="{BB962C8B-B14F-4D97-AF65-F5344CB8AC3E}">
        <p14:creationId xmlns:p14="http://schemas.microsoft.com/office/powerpoint/2010/main" val="31403645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Photocopiable</a:t>
            </a:r>
            <a:r>
              <a:rPr lang="en-GB" dirty="0" smtClean="0"/>
              <a:t> masters are available</a:t>
            </a:r>
            <a:r>
              <a:rPr lang="en-GB" baseline="0" dirty="0" smtClean="0"/>
              <a:t> to support these activities in the resources distributed with the unit.</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50</a:t>
            </a:fld>
            <a:endParaRPr lang="en-GB"/>
          </a:p>
        </p:txBody>
      </p:sp>
    </p:spTree>
    <p:extLst>
      <p:ext uri="{BB962C8B-B14F-4D97-AF65-F5344CB8AC3E}">
        <p14:creationId xmlns:p14="http://schemas.microsoft.com/office/powerpoint/2010/main" val="35143026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Human</a:t>
            </a:r>
            <a:r>
              <a:rPr lang="en-GB" baseline="0" dirty="0" smtClean="0"/>
              <a:t> Logic Gates activity comes from the website that supports the Royal Institution Christmas Lectures 2008, presented by Chris Bishop. </a:t>
            </a:r>
          </a:p>
          <a:p>
            <a:endParaRPr lang="en-GB" baseline="0" dirty="0" smtClean="0"/>
          </a:p>
          <a:p>
            <a:r>
              <a:rPr lang="en-GB" baseline="0" dirty="0" smtClean="0"/>
              <a:t>It has several simple activities for children, and other resources and the lecture transcripts accessed via ‘Under the surface’.</a:t>
            </a:r>
          </a:p>
          <a:p>
            <a:endParaRPr lang="en-GB" baseline="0" dirty="0" smtClean="0"/>
          </a:p>
          <a:p>
            <a:r>
              <a:rPr lang="en-GB" baseline="0" dirty="0" smtClean="0"/>
              <a:t>Each of the five lectures is well worth viewing for ideas about how to present many of the fundamental aspects of computing. Lecture 2 ‘Chips With Everything’ looks at the development of several recent technologies and is particularly pertinent as a follow up to this unit. </a:t>
            </a:r>
          </a:p>
          <a:p>
            <a:endParaRPr lang="en-GB" baseline="0" dirty="0" smtClean="0"/>
          </a:p>
          <a:p>
            <a:r>
              <a:rPr lang="en-GB" baseline="0" dirty="0" smtClean="0"/>
              <a:t>They can be viewed from the RI website – each one is around 40 minutes.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51</a:t>
            </a:fld>
            <a:endParaRPr lang="en-GB"/>
          </a:p>
        </p:txBody>
      </p:sp>
    </p:spTree>
    <p:extLst>
      <p:ext uri="{BB962C8B-B14F-4D97-AF65-F5344CB8AC3E}">
        <p14:creationId xmlns:p14="http://schemas.microsoft.com/office/powerpoint/2010/main" val="24782577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just recap the ideas</a:t>
            </a:r>
            <a:r>
              <a:rPr lang="en-GB" baseline="0" dirty="0" smtClean="0"/>
              <a:t> behind logic gates.</a:t>
            </a:r>
          </a:p>
          <a:p>
            <a:r>
              <a:rPr lang="en-GB" baseline="0" dirty="0" smtClean="0"/>
              <a:t>Each gate takes one or more inputs, and generates one output, depending on the logical combination.</a:t>
            </a:r>
          </a:p>
          <a:p>
            <a:endParaRPr lang="en-GB" baseline="0" dirty="0" smtClean="0"/>
          </a:p>
          <a:p>
            <a:r>
              <a:rPr lang="en-GB" baseline="0" dirty="0" smtClean="0"/>
              <a:t>This is an abstract representation of the gate – hiding the particulars of what it is constructed from, and concentrating on its behaviour.</a:t>
            </a:r>
          </a:p>
        </p:txBody>
      </p:sp>
      <p:sp>
        <p:nvSpPr>
          <p:cNvPr id="4" name="Slide Number Placeholder 3"/>
          <p:cNvSpPr>
            <a:spLocks noGrp="1"/>
          </p:cNvSpPr>
          <p:nvPr>
            <p:ph type="sldNum" sz="quarter" idx="10"/>
          </p:nvPr>
        </p:nvSpPr>
        <p:spPr/>
        <p:txBody>
          <a:bodyPr/>
          <a:lstStyle/>
          <a:p>
            <a:fld id="{D426D3B5-75D9-4B81-9605-012F6554737F}" type="slidenum">
              <a:rPr lang="en-GB" smtClean="0"/>
              <a:t>52</a:t>
            </a:fld>
            <a:endParaRPr lang="en-GB"/>
          </a:p>
        </p:txBody>
      </p:sp>
    </p:spTree>
    <p:extLst>
      <p:ext uri="{BB962C8B-B14F-4D97-AF65-F5344CB8AC3E}">
        <p14:creationId xmlns:p14="http://schemas.microsoft.com/office/powerpoint/2010/main" val="6990858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Logical constructs can be visualised using Venn diagrams. </a:t>
            </a:r>
          </a:p>
          <a:p>
            <a:r>
              <a:rPr lang="en-GB" baseline="0" dirty="0" smtClean="0"/>
              <a:t>By making links to set theory, work in this area can be linked to, for example, exercises developing smart search techniques.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can be helpful for some students, particularly to illustrate how an AND restricts output, which can be a common misunderstanding.</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53</a:t>
            </a:fld>
            <a:endParaRPr lang="en-GB"/>
          </a:p>
        </p:txBody>
      </p:sp>
    </p:spTree>
    <p:extLst>
      <p:ext uri="{BB962C8B-B14F-4D97-AF65-F5344CB8AC3E}">
        <p14:creationId xmlns:p14="http://schemas.microsoft.com/office/powerpoint/2010/main" val="9425274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An OR will return elements from both sets.</a:t>
            </a:r>
          </a:p>
        </p:txBody>
      </p:sp>
      <p:sp>
        <p:nvSpPr>
          <p:cNvPr id="4" name="Slide Number Placeholder 3"/>
          <p:cNvSpPr>
            <a:spLocks noGrp="1"/>
          </p:cNvSpPr>
          <p:nvPr>
            <p:ph type="sldNum" sz="quarter" idx="10"/>
          </p:nvPr>
        </p:nvSpPr>
        <p:spPr/>
        <p:txBody>
          <a:bodyPr/>
          <a:lstStyle/>
          <a:p>
            <a:fld id="{D426D3B5-75D9-4B81-9605-012F6554737F}" type="slidenum">
              <a:rPr lang="en-GB" smtClean="0"/>
              <a:t>54</a:t>
            </a:fld>
            <a:endParaRPr lang="en-GB"/>
          </a:p>
        </p:txBody>
      </p:sp>
    </p:spTree>
    <p:extLst>
      <p:ext uri="{BB962C8B-B14F-4D97-AF65-F5344CB8AC3E}">
        <p14:creationId xmlns:p14="http://schemas.microsoft.com/office/powerpoint/2010/main" val="27149034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And a NOT will restrict to a given attribute, removing the intersecting cohort.</a:t>
            </a:r>
          </a:p>
          <a:p>
            <a:endParaRPr lang="en-GB" baseline="0" dirty="0" smtClean="0"/>
          </a:p>
          <a:p>
            <a:r>
              <a:rPr lang="en-GB" baseline="0" dirty="0" smtClean="0"/>
              <a:t>We also noted that gates can be made from anything.</a:t>
            </a:r>
          </a:p>
        </p:txBody>
      </p:sp>
      <p:sp>
        <p:nvSpPr>
          <p:cNvPr id="4" name="Slide Number Placeholder 3"/>
          <p:cNvSpPr>
            <a:spLocks noGrp="1"/>
          </p:cNvSpPr>
          <p:nvPr>
            <p:ph type="sldNum" sz="quarter" idx="10"/>
          </p:nvPr>
        </p:nvSpPr>
        <p:spPr/>
        <p:txBody>
          <a:bodyPr/>
          <a:lstStyle/>
          <a:p>
            <a:fld id="{D426D3B5-75D9-4B81-9605-012F6554737F}" type="slidenum">
              <a:rPr lang="en-GB" smtClean="0"/>
              <a:t>55</a:t>
            </a:fld>
            <a:endParaRPr lang="en-GB"/>
          </a:p>
        </p:txBody>
      </p:sp>
    </p:spTree>
    <p:extLst>
      <p:ext uri="{BB962C8B-B14F-4D97-AF65-F5344CB8AC3E}">
        <p14:creationId xmlns:p14="http://schemas.microsoft.com/office/powerpoint/2010/main" val="42751180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 also noted that gates can be made from anything.</a:t>
            </a:r>
          </a:p>
          <a:p>
            <a:r>
              <a:rPr lang="en-GB" baseline="0" dirty="0" smtClean="0"/>
              <a:t>We have used switches and light bulbs (and humans), but the same behaviour can be built from a wide variety of components.</a:t>
            </a:r>
          </a:p>
          <a:p>
            <a:endParaRPr lang="en-GB" baseline="0" dirty="0" smtClean="0"/>
          </a:p>
          <a:p>
            <a:r>
              <a:rPr lang="en-GB" baseline="0" dirty="0" smtClean="0"/>
              <a:t>Here is an example of an OR gate constructed from dominoes.</a:t>
            </a:r>
          </a:p>
        </p:txBody>
      </p:sp>
      <p:sp>
        <p:nvSpPr>
          <p:cNvPr id="4" name="Slide Number Placeholder 3"/>
          <p:cNvSpPr>
            <a:spLocks noGrp="1"/>
          </p:cNvSpPr>
          <p:nvPr>
            <p:ph type="sldNum" sz="quarter" idx="10"/>
          </p:nvPr>
        </p:nvSpPr>
        <p:spPr/>
        <p:txBody>
          <a:bodyPr/>
          <a:lstStyle/>
          <a:p>
            <a:fld id="{D426D3B5-75D9-4B81-9605-012F6554737F}" type="slidenum">
              <a:rPr lang="en-GB" smtClean="0"/>
              <a:t>56</a:t>
            </a:fld>
            <a:endParaRPr lang="en-GB"/>
          </a:p>
        </p:txBody>
      </p:sp>
    </p:spTree>
    <p:extLst>
      <p:ext uri="{BB962C8B-B14F-4D97-AF65-F5344CB8AC3E}">
        <p14:creationId xmlns:p14="http://schemas.microsoft.com/office/powerpoint/2010/main" val="33622892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This circuit is a little harder to construct, but might provide a good activity if children can’t work out what it does.</a:t>
            </a:r>
          </a:p>
          <a:p>
            <a:r>
              <a:rPr lang="en-GB" baseline="0" dirty="0" smtClean="0"/>
              <a:t>(click)</a:t>
            </a:r>
          </a:p>
          <a:p>
            <a:r>
              <a:rPr lang="en-GB" baseline="0" dirty="0" smtClean="0"/>
              <a:t>A slightly different approach, using two lines of dominoes to represent 0 or 1, allows creation of NOT gates. The video link explain, and also provides an example using marble runs. https://youtu.be/H-53TVR9EOw </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57</a:t>
            </a:fld>
            <a:endParaRPr lang="en-GB"/>
          </a:p>
        </p:txBody>
      </p:sp>
    </p:spTree>
    <p:extLst>
      <p:ext uri="{BB962C8B-B14F-4D97-AF65-F5344CB8AC3E}">
        <p14:creationId xmlns:p14="http://schemas.microsoft.com/office/powerpoint/2010/main" val="10027321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These two diagrams demonstrate how we could fashion an OR and a NOT function using simple mechanical components.</a:t>
            </a:r>
          </a:p>
          <a:p>
            <a:endParaRPr lang="en-GB" baseline="0" dirty="0" smtClean="0"/>
          </a:p>
          <a:p>
            <a:r>
              <a:rPr lang="en-GB" baseline="0" dirty="0" smtClean="0"/>
              <a:t>The diagrams come from a wonderful book “The Pattern On The Stone” by Danny Hillis. Chapter 3 provides a good introduction to the ideas that lie behind this introduction.</a:t>
            </a:r>
          </a:p>
        </p:txBody>
      </p:sp>
      <p:sp>
        <p:nvSpPr>
          <p:cNvPr id="4" name="Slide Number Placeholder 3"/>
          <p:cNvSpPr>
            <a:spLocks noGrp="1"/>
          </p:cNvSpPr>
          <p:nvPr>
            <p:ph type="sldNum" sz="quarter" idx="10"/>
          </p:nvPr>
        </p:nvSpPr>
        <p:spPr/>
        <p:txBody>
          <a:bodyPr/>
          <a:lstStyle/>
          <a:p>
            <a:fld id="{D426D3B5-75D9-4B81-9605-012F6554737F}" type="slidenum">
              <a:rPr lang="en-GB" smtClean="0"/>
              <a:t>58</a:t>
            </a:fld>
            <a:endParaRPr lang="en-GB"/>
          </a:p>
        </p:txBody>
      </p:sp>
    </p:spTree>
    <p:extLst>
      <p:ext uri="{BB962C8B-B14F-4D97-AF65-F5344CB8AC3E}">
        <p14:creationId xmlns:p14="http://schemas.microsoft.com/office/powerpoint/2010/main" val="1365356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Here’s a combinational logic circuit, constructed from 3 NOT gates and an OR gate.</a:t>
            </a:r>
          </a:p>
          <a:p>
            <a:endParaRPr lang="en-GB" baseline="0" dirty="0" smtClean="0"/>
          </a:p>
          <a:p>
            <a:r>
              <a:rPr lang="en-GB" baseline="0" dirty="0" smtClean="0"/>
              <a:t>As a challenge you could ask students to develop the truth table for this.</a:t>
            </a:r>
          </a:p>
          <a:p>
            <a:r>
              <a:rPr lang="en-GB" baseline="0" dirty="0" smtClean="0"/>
              <a:t>If you are pushed for time, point out that it performs as an AND gate. Only when both inputs are pushed (on), will the output also move forward.</a:t>
            </a:r>
          </a:p>
          <a:p>
            <a:r>
              <a:rPr lang="en-GB" baseline="0" dirty="0" smtClean="0"/>
              <a:t>(click)</a:t>
            </a:r>
          </a:p>
          <a:p>
            <a:r>
              <a:rPr lang="en-GB" baseline="0" dirty="0" smtClean="0"/>
              <a:t>The key point to draw from this, is that the behaviour of one logic gate can be reproduced by combining other logic gates. This is a key idea that underpins an understanding of how complex logical circuits can be constructed.</a:t>
            </a:r>
          </a:p>
          <a:p>
            <a:endParaRPr lang="en-GB" baseline="0" dirty="0" smtClean="0"/>
          </a:p>
          <a:p>
            <a:r>
              <a:rPr lang="en-GB" baseline="0" dirty="0" smtClean="0"/>
              <a:t>We’ll use this to introduce three new logic gates, and the idea of </a:t>
            </a:r>
            <a:r>
              <a:rPr lang="en-GB" baseline="0" dirty="0" err="1" smtClean="0"/>
              <a:t>boolean</a:t>
            </a:r>
            <a:r>
              <a:rPr lang="en-GB" baseline="0" dirty="0" smtClean="0"/>
              <a:t> algebra.</a:t>
            </a:r>
          </a:p>
        </p:txBody>
      </p:sp>
      <p:sp>
        <p:nvSpPr>
          <p:cNvPr id="4" name="Slide Number Placeholder 3"/>
          <p:cNvSpPr>
            <a:spLocks noGrp="1"/>
          </p:cNvSpPr>
          <p:nvPr>
            <p:ph type="sldNum" sz="quarter" idx="10"/>
          </p:nvPr>
        </p:nvSpPr>
        <p:spPr/>
        <p:txBody>
          <a:bodyPr/>
          <a:lstStyle/>
          <a:p>
            <a:fld id="{D426D3B5-75D9-4B81-9605-012F6554737F}" type="slidenum">
              <a:rPr lang="en-GB" smtClean="0"/>
              <a:t>59</a:t>
            </a:fld>
            <a:endParaRPr lang="en-GB"/>
          </a:p>
        </p:txBody>
      </p:sp>
    </p:spTree>
    <p:extLst>
      <p:ext uri="{BB962C8B-B14F-4D97-AF65-F5344CB8AC3E}">
        <p14:creationId xmlns:p14="http://schemas.microsoft.com/office/powerpoint/2010/main" val="4059959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Trainer Notes are provided to help with advanced preparation.</a:t>
            </a:r>
          </a:p>
          <a:p>
            <a:pPr>
              <a:spcBef>
                <a:spcPct val="0"/>
              </a:spcBef>
            </a:pPr>
            <a:r>
              <a:rPr lang="en-US" altLang="en-US" dirty="0" smtClean="0"/>
              <a:t>These</a:t>
            </a:r>
            <a:r>
              <a:rPr lang="en-US" altLang="en-US" baseline="0" dirty="0" smtClean="0"/>
              <a:t> can be distributed at the start of a full day session. </a:t>
            </a:r>
          </a:p>
          <a:p>
            <a:pPr>
              <a:spcBef>
                <a:spcPct val="0"/>
              </a:spcBef>
            </a:pPr>
            <a:r>
              <a:rPr lang="en-US" altLang="en-US" baseline="0" dirty="0" smtClean="0"/>
              <a:t>The contents are explained in the following slides.</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6</a:t>
            </a:fld>
            <a:endParaRPr lang="en-US" altLang="en-US"/>
          </a:p>
        </p:txBody>
      </p:sp>
    </p:spTree>
    <p:extLst>
      <p:ext uri="{BB962C8B-B14F-4D97-AF65-F5344CB8AC3E}">
        <p14:creationId xmlns:p14="http://schemas.microsoft.com/office/powerpoint/2010/main" val="17928838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now familiar with the 3 core</a:t>
            </a:r>
            <a:r>
              <a:rPr lang="en-GB" baseline="0" dirty="0" smtClean="0"/>
              <a:t> Boolean functions, AND, OR and NOT.</a:t>
            </a:r>
          </a:p>
          <a:p>
            <a:r>
              <a:rPr lang="en-GB" baseline="0" dirty="0" smtClean="0"/>
              <a:t>Here are their symbols and truth tables. (click)</a:t>
            </a:r>
          </a:p>
          <a:p>
            <a:r>
              <a:rPr lang="en-GB" baseline="0" dirty="0" smtClean="0"/>
              <a:t>We can also use algebraic expressions to indicate the same function. An AND is represented as shown.</a:t>
            </a:r>
          </a:p>
          <a:p>
            <a:r>
              <a:rPr lang="en-GB" baseline="0" dirty="0" smtClean="0"/>
              <a:t>(click)</a:t>
            </a:r>
          </a:p>
          <a:p>
            <a:r>
              <a:rPr lang="en-GB" baseline="0" dirty="0" smtClean="0"/>
              <a:t>An OR, somewhat confusingly is expressed with a ‘plus’ sign, and (click)</a:t>
            </a:r>
          </a:p>
          <a:p>
            <a:r>
              <a:rPr lang="en-GB" baseline="0" dirty="0" smtClean="0"/>
              <a:t>A NOT is written with a line above, to indicate inversion.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60</a:t>
            </a:fld>
            <a:endParaRPr lang="en-GB"/>
          </a:p>
        </p:txBody>
      </p:sp>
    </p:spTree>
    <p:extLst>
      <p:ext uri="{BB962C8B-B14F-4D97-AF65-F5344CB8AC3E}">
        <p14:creationId xmlns:p14="http://schemas.microsoft.com/office/powerpoint/2010/main" val="39575610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is another truth table. Does anyone notice</a:t>
            </a:r>
            <a:r>
              <a:rPr lang="en-GB" baseline="0" dirty="0" smtClean="0"/>
              <a:t> anything about the behaviour it represents? (click)</a:t>
            </a:r>
          </a:p>
          <a:p>
            <a:r>
              <a:rPr lang="en-GB" baseline="0" dirty="0" smtClean="0"/>
              <a:t>It is the opposite of an AND </a:t>
            </a:r>
            <a:r>
              <a:rPr lang="en-GB" baseline="0" dirty="0" err="1" smtClean="0"/>
              <a:t>and</a:t>
            </a:r>
            <a:r>
              <a:rPr lang="en-GB" baseline="0" dirty="0" smtClean="0"/>
              <a:t> is known as a NAND (click). Its symbol is shown.</a:t>
            </a:r>
          </a:p>
          <a:p>
            <a:r>
              <a:rPr lang="en-GB" baseline="0" dirty="0" smtClean="0"/>
              <a:t>(click)</a:t>
            </a:r>
          </a:p>
          <a:p>
            <a:r>
              <a:rPr lang="en-GB" baseline="0" dirty="0" smtClean="0"/>
              <a:t>This is the negation of an OR, known as a NOR.</a:t>
            </a:r>
          </a:p>
          <a:p>
            <a:r>
              <a:rPr lang="en-GB" baseline="0" dirty="0" smtClean="0"/>
              <a:t>(click)</a:t>
            </a:r>
          </a:p>
          <a:p>
            <a:r>
              <a:rPr lang="en-GB" baseline="0" dirty="0" smtClean="0"/>
              <a:t>The sixth symbol we encounter is known as a XOR. Can anyone see why?</a:t>
            </a:r>
          </a:p>
          <a:p>
            <a:r>
              <a:rPr lang="en-GB" baseline="0" dirty="0" smtClean="0"/>
              <a:t>It is short for an exclusive OR; this is one OR the other, but not both.</a:t>
            </a:r>
          </a:p>
          <a:p>
            <a:r>
              <a:rPr lang="en-GB" baseline="0" dirty="0" smtClean="0"/>
              <a:t>(click)</a:t>
            </a:r>
          </a:p>
          <a:p>
            <a:r>
              <a:rPr lang="en-GB" baseline="0" dirty="0" smtClean="0"/>
              <a:t>Each expression can also be written in algebraic form.</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61</a:t>
            </a:fld>
            <a:endParaRPr lang="en-GB"/>
          </a:p>
        </p:txBody>
      </p:sp>
    </p:spTree>
    <p:extLst>
      <p:ext uri="{BB962C8B-B14F-4D97-AF65-F5344CB8AC3E}">
        <p14:creationId xmlns:p14="http://schemas.microsoft.com/office/powerpoint/2010/main" val="20061831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Remember the key idea: Every</a:t>
            </a:r>
            <a:r>
              <a:rPr lang="en-GB" baseline="0" dirty="0" smtClean="0"/>
              <a:t> possible Boolean function can be constructed using combinations of AND, OR and NOT.</a:t>
            </a:r>
          </a:p>
          <a:p>
            <a:r>
              <a:rPr lang="en-GB" baseline="0" dirty="0" smtClean="0"/>
              <a:t>This is easy to see with a NAND. It is simply the inversion of AND, which could be also accomplished by connecting the output from an AND gate through a NOT gate, as shown. You can see in the symbol, how the ‘bobble’ serves a shorthand for a negation, and in the algebraic expression, where the negation line sits over the AND.</a:t>
            </a:r>
          </a:p>
          <a:p>
            <a:r>
              <a:rPr lang="en-GB" baseline="0" dirty="0" smtClean="0"/>
              <a:t> (click)</a:t>
            </a:r>
          </a:p>
          <a:p>
            <a:r>
              <a:rPr lang="en-GB" baseline="0" dirty="0" smtClean="0"/>
              <a:t>It’s the same with a NOR, which is the negation of an OR gate (click)</a:t>
            </a:r>
          </a:p>
          <a:p>
            <a:r>
              <a:rPr lang="en-GB" baseline="0" dirty="0" smtClean="0"/>
              <a:t>But what about the ‘exclusive OR’? It’s not at all clear, either from the symbol, or the algebraic expression how this could be constructed.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62</a:t>
            </a:fld>
            <a:endParaRPr lang="en-GB"/>
          </a:p>
        </p:txBody>
      </p:sp>
    </p:spTree>
    <p:extLst>
      <p:ext uri="{BB962C8B-B14F-4D97-AF65-F5344CB8AC3E}">
        <p14:creationId xmlns:p14="http://schemas.microsoft.com/office/powerpoint/2010/main" val="28223657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Every logical behaviour,</a:t>
            </a:r>
            <a:r>
              <a:rPr lang="en-GB" baseline="0" dirty="0" smtClean="0"/>
              <a:t> beyond a simple AND, OR </a:t>
            </a:r>
            <a:r>
              <a:rPr lang="en-GB" baseline="0" dirty="0" err="1" smtClean="0"/>
              <a:t>or</a:t>
            </a:r>
            <a:r>
              <a:rPr lang="en-GB" baseline="0" dirty="0" smtClean="0"/>
              <a:t> NOT, can be described by its interface, that is the inputs it takes, and the corresponding outputs.</a:t>
            </a:r>
          </a:p>
          <a:p>
            <a:r>
              <a:rPr lang="en-GB" baseline="0" dirty="0" smtClean="0"/>
              <a:t>The XOR interface is described in the truth table. (click)</a:t>
            </a:r>
          </a:p>
          <a:p>
            <a:r>
              <a:rPr lang="en-GB" baseline="0" dirty="0" smtClean="0"/>
              <a:t>How it could be implemented is shown, using 2 AND, an OR and 2 NOT gates.</a:t>
            </a:r>
          </a:p>
          <a:p>
            <a:r>
              <a:rPr lang="en-GB" baseline="0" dirty="0" smtClean="0"/>
              <a:t>But once it is implemented, we can forget about the detail, and consider only the interface when designing more complex circuits.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63</a:t>
            </a:fld>
            <a:endParaRPr lang="en-GB"/>
          </a:p>
        </p:txBody>
      </p:sp>
    </p:spTree>
    <p:extLst>
      <p:ext uri="{BB962C8B-B14F-4D97-AF65-F5344CB8AC3E}">
        <p14:creationId xmlns:p14="http://schemas.microsoft.com/office/powerpoint/2010/main" val="12438444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Complex circuits are built from less complex chips, but the design is based on the interface, rather than worrying about implementation. (click)</a:t>
            </a:r>
          </a:p>
          <a:p>
            <a:r>
              <a:rPr lang="en-GB" baseline="0" dirty="0" smtClean="0"/>
              <a:t>Any chip can be decomposed down to individual AND, OR and NOT components.</a:t>
            </a:r>
          </a:p>
          <a:p>
            <a:r>
              <a:rPr lang="en-GB" baseline="0" dirty="0" smtClean="0"/>
              <a:t>(click)</a:t>
            </a:r>
          </a:p>
          <a:p>
            <a:r>
              <a:rPr lang="en-GB" dirty="0" smtClean="0"/>
              <a:t>There is no better example of the</a:t>
            </a:r>
            <a:r>
              <a:rPr lang="en-GB" baseline="0" dirty="0" smtClean="0"/>
              <a:t> relationship between decomposition and abstraction than chip design.</a:t>
            </a:r>
          </a:p>
          <a:p>
            <a:r>
              <a:rPr lang="en-GB" baseline="0" dirty="0" smtClean="0"/>
              <a:t>Once constructed, the detail of the implementation can be abstracted away.</a:t>
            </a:r>
          </a:p>
          <a:p>
            <a:r>
              <a:rPr lang="en-GB" baseline="0" dirty="0" smtClean="0"/>
              <a:t>The circuit designers can focus on connecting interfaces, without worrying about the detail of implementation.</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64</a:t>
            </a:fld>
            <a:endParaRPr lang="en-GB"/>
          </a:p>
        </p:txBody>
      </p:sp>
    </p:spTree>
    <p:extLst>
      <p:ext uri="{BB962C8B-B14F-4D97-AF65-F5344CB8AC3E}">
        <p14:creationId xmlns:p14="http://schemas.microsoft.com/office/powerpoint/2010/main" val="19859035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a:t>
            </a:r>
            <a:r>
              <a:rPr lang="en-GB" baseline="0" dirty="0" smtClean="0"/>
              <a:t> prove that this is possible we can</a:t>
            </a:r>
            <a:r>
              <a:rPr lang="en-GB" dirty="0" smtClean="0"/>
              <a:t> take every possible permutation of output, for the combination of two inputs.</a:t>
            </a:r>
          </a:p>
          <a:p>
            <a:r>
              <a:rPr lang="en-GB" dirty="0" smtClean="0"/>
              <a:t>This will</a:t>
            </a:r>
            <a:r>
              <a:rPr lang="en-GB" baseline="0" dirty="0" smtClean="0"/>
              <a:t> be created in the</a:t>
            </a:r>
            <a:r>
              <a:rPr lang="en-GB" dirty="0" smtClean="0"/>
              <a:t> table</a:t>
            </a:r>
            <a:r>
              <a:rPr lang="en-GB" baseline="0" dirty="0" smtClean="0"/>
              <a:t> shown.</a:t>
            </a:r>
          </a:p>
          <a:p>
            <a:endParaRPr lang="en-GB" baseline="0" dirty="0" smtClean="0"/>
          </a:p>
          <a:p>
            <a:r>
              <a:rPr lang="en-GB" baseline="0" dirty="0" smtClean="0"/>
              <a:t>It has 4 columns (highlighted), one for the output for each combination of input 00,01,10,11, like our truth tables, but arranged as columns rather than rows.</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 the column underneath, we can construct each truth table output. The first two are shown, representing a constant zero output and the output derived from an AND gate.</a:t>
            </a:r>
          </a:p>
          <a:p>
            <a:r>
              <a:rPr lang="en-GB" baseline="0" dirty="0" smtClean="0"/>
              <a:t>We can ensure we consider every possible permutation of output, in the same way as we construct a truth table: we simply list the binary combinations from 0000 to 1111. (click)</a:t>
            </a:r>
          </a:p>
          <a:p>
            <a:r>
              <a:rPr lang="en-GB" baseline="0" dirty="0" smtClean="0"/>
              <a:t>We now have every possible interface for two inputs.</a:t>
            </a:r>
          </a:p>
          <a:p>
            <a:endParaRPr lang="en-GB" baseline="0" dirty="0" smtClean="0"/>
          </a:p>
          <a:p>
            <a:r>
              <a:rPr lang="en-GB" baseline="0" dirty="0" smtClean="0"/>
              <a:t>Each row represents a named function: for example we can see the interface for AND in the second row down.</a:t>
            </a:r>
          </a:p>
          <a:p>
            <a:r>
              <a:rPr lang="en-GB" baseline="0" dirty="0" smtClean="0"/>
              <a:t>(click)</a:t>
            </a:r>
          </a:p>
          <a:p>
            <a:r>
              <a:rPr lang="en-GB" baseline="0" dirty="0" smtClean="0"/>
              <a:t>All the others are listed below in the first column.</a:t>
            </a:r>
          </a:p>
          <a:p>
            <a:r>
              <a:rPr lang="en-GB" baseline="0" dirty="0" smtClean="0"/>
              <a:t>(click)</a:t>
            </a:r>
          </a:p>
          <a:p>
            <a:r>
              <a:rPr lang="en-GB" baseline="0" dirty="0" smtClean="0"/>
              <a:t>Finally, the second column expresses the implementation in algebraic form.</a:t>
            </a:r>
          </a:p>
          <a:p>
            <a:r>
              <a:rPr lang="en-GB" baseline="0" dirty="0" smtClean="0"/>
              <a:t>If this seems a little complicated take one row and investigate it.</a:t>
            </a:r>
          </a:p>
          <a:p>
            <a:r>
              <a:rPr lang="en-GB" baseline="0" dirty="0" smtClean="0"/>
              <a:t>(click)</a:t>
            </a:r>
          </a:p>
          <a:p>
            <a:r>
              <a:rPr lang="en-GB" baseline="0" dirty="0" smtClean="0"/>
              <a:t>You can see, for example how the table lists the interface, and implementation for the XOR we used as a demonstration.</a:t>
            </a:r>
          </a:p>
          <a:p>
            <a:endParaRPr lang="en-GB" baseline="0" dirty="0" smtClean="0"/>
          </a:p>
          <a:p>
            <a:r>
              <a:rPr lang="en-GB" baseline="0" dirty="0" smtClean="0"/>
              <a:t>You may wonder why we bother with an algebraic representation.</a:t>
            </a:r>
          </a:p>
          <a:p>
            <a:r>
              <a:rPr lang="en-GB" baseline="0" dirty="0" smtClean="0"/>
              <a:t>When logic circuits are combined, it is often the case that some gates will be redundant, or the circuit could be simplified to use less gates, whilst keeping the interface the same.</a:t>
            </a:r>
          </a:p>
          <a:p>
            <a:r>
              <a:rPr lang="en-GB" baseline="0" dirty="0" smtClean="0"/>
              <a:t>Boolean algebra makes such simplification easier, as the algebraic expressions can be simplified in much the same way as mathematical equations can also be simplified.</a:t>
            </a:r>
          </a:p>
          <a:p>
            <a:r>
              <a:rPr lang="en-GB" baseline="0" dirty="0" smtClean="0"/>
              <a:t>This isn’t of interest at KS3, but it does feature on courses at A Level.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65</a:t>
            </a:fld>
            <a:endParaRPr lang="en-GB"/>
          </a:p>
        </p:txBody>
      </p:sp>
    </p:spTree>
    <p:extLst>
      <p:ext uri="{BB962C8B-B14F-4D97-AF65-F5344CB8AC3E}">
        <p14:creationId xmlns:p14="http://schemas.microsoft.com/office/powerpoint/2010/main" val="40121547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 brief pause to encourage a short discussion whilst props are tidied up and the presenter gets ready for the next session.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Use this slide to prompt a discussion about approaches</a:t>
            </a:r>
            <a:r>
              <a:rPr lang="en-GB" baseline="0" dirty="0" smtClean="0"/>
              <a:t> to</a:t>
            </a:r>
            <a:r>
              <a:rPr lang="en-GB" dirty="0" smtClean="0"/>
              <a:t> teaching</a:t>
            </a:r>
            <a:r>
              <a:rPr lang="en-GB" baseline="0" dirty="0" smtClean="0"/>
              <a:t> logic gates, trying to draw out the potential value of making it physical, whilst also exploring ways to develop a more abstract understanding</a:t>
            </a:r>
            <a:r>
              <a:rPr lang="en-GB" dirty="0" smtClean="0"/>
              <a:t>. </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66</a:t>
            </a:fld>
            <a:endParaRPr lang="en-GB"/>
          </a:p>
        </p:txBody>
      </p:sp>
    </p:spTree>
    <p:extLst>
      <p:ext uri="{BB962C8B-B14F-4D97-AF65-F5344CB8AC3E}">
        <p14:creationId xmlns:p14="http://schemas.microsoft.com/office/powerpoint/2010/main" val="663119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If delving into Boolean algebra is a little daunting, the next exercise should provide some light relief.</a:t>
            </a:r>
          </a:p>
          <a:p>
            <a:endParaRPr lang="en-GB" baseline="0" dirty="0" smtClean="0"/>
          </a:p>
          <a:p>
            <a:r>
              <a:rPr lang="en-GB" baseline="0" dirty="0" smtClean="0"/>
              <a:t>If we can demonstrate how a computer can use a logic circuit to do some simple maths, we have gone a long way to proving that all computation in a computer is performed in such a manner. </a:t>
            </a:r>
          </a:p>
          <a:p>
            <a:endParaRPr lang="en-GB" baseline="0" dirty="0" smtClean="0"/>
          </a:p>
          <a:p>
            <a:r>
              <a:rPr lang="en-GB" baseline="0" dirty="0" smtClean="0"/>
              <a:t>A standard example is to look at how a computer adds two binary numbers.</a:t>
            </a:r>
          </a:p>
          <a:p>
            <a:endParaRPr lang="en-GB" baseline="0" dirty="0" smtClean="0"/>
          </a:p>
          <a:p>
            <a:r>
              <a:rPr lang="en-GB" baseline="0" dirty="0" smtClean="0"/>
              <a:t>Before we look at a circuit to do this, the following exercise ensures children have an introduction to binary addition.</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67</a:t>
            </a:fld>
            <a:endParaRPr lang="en-GB" dirty="0"/>
          </a:p>
        </p:txBody>
      </p:sp>
    </p:spTree>
    <p:extLst>
      <p:ext uri="{BB962C8B-B14F-4D97-AF65-F5344CB8AC3E}">
        <p14:creationId xmlns:p14="http://schemas.microsoft.com/office/powerpoint/2010/main" val="3227381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a:t>
            </a:r>
            <a:r>
              <a:rPr lang="en-GB" baseline="0" dirty="0" smtClean="0"/>
              <a:t> is based on an idea from Neil </a:t>
            </a:r>
            <a:r>
              <a:rPr lang="en-GB" baseline="0" dirty="0" err="1" smtClean="0"/>
              <a:t>Ardley’s</a:t>
            </a:r>
            <a:r>
              <a:rPr lang="en-GB" baseline="0" dirty="0" smtClean="0"/>
              <a:t> wonderful Young Puffin Fact Book, Bits And Chips. Published in 1991, you still find them available on Amazon </a:t>
            </a:r>
            <a:r>
              <a:rPr lang="en-GB" baseline="0" dirty="0" err="1" smtClean="0"/>
              <a:t>secondhand</a:t>
            </a:r>
            <a:r>
              <a:rPr lang="en-GB" baseline="0" dirty="0" smtClean="0"/>
              <a:t> – do try to get hold of a copy. </a:t>
            </a:r>
          </a:p>
          <a:p>
            <a:endParaRPr lang="en-GB" baseline="0" dirty="0" smtClean="0"/>
          </a:p>
          <a:p>
            <a:r>
              <a:rPr lang="en-GB" baseline="0" dirty="0" smtClean="0"/>
              <a:t>It uses a</a:t>
            </a:r>
            <a:r>
              <a:rPr lang="en-GB" dirty="0" smtClean="0"/>
              <a:t> ‘Snakes and Ladders’ type board for children to explore binary addition. The resources</a:t>
            </a:r>
            <a:r>
              <a:rPr lang="en-GB" baseline="0" dirty="0" smtClean="0"/>
              <a:t> were developed by Emma Partridge, and shared on the CAS Community.</a:t>
            </a:r>
          </a:p>
          <a:p>
            <a:endParaRPr lang="en-GB" baseline="0" dirty="0" smtClean="0"/>
          </a:p>
          <a:p>
            <a:r>
              <a:rPr lang="en-GB" baseline="0" dirty="0" smtClean="0"/>
              <a:t>Students will need up to six counters and a board. The following slides provide a walk through of how to add two binary numbers.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68</a:t>
            </a:fld>
            <a:endParaRPr lang="en-GB"/>
          </a:p>
        </p:txBody>
      </p:sp>
    </p:spTree>
    <p:extLst>
      <p:ext uri="{BB962C8B-B14F-4D97-AF65-F5344CB8AC3E}">
        <p14:creationId xmlns:p14="http://schemas.microsoft.com/office/powerpoint/2010/main" val="29529236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binary value for the first number 101</a:t>
            </a:r>
            <a:r>
              <a:rPr lang="en-GB" baseline="0" dirty="0" smtClean="0"/>
              <a:t> (5) is placed in the relevant containers, below the start button.</a:t>
            </a:r>
          </a:p>
          <a:p>
            <a:endParaRPr lang="en-GB" baseline="0" dirty="0" smtClean="0"/>
          </a:p>
          <a:p>
            <a:r>
              <a:rPr lang="en-GB" baseline="0" dirty="0" smtClean="0"/>
              <a:t>Successive clicks will reveal the sequence of events.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69</a:t>
            </a:fld>
            <a:endParaRPr lang="en-GB"/>
          </a:p>
        </p:txBody>
      </p:sp>
    </p:spTree>
    <p:extLst>
      <p:ext uri="{BB962C8B-B14F-4D97-AF65-F5344CB8AC3E}">
        <p14:creationId xmlns:p14="http://schemas.microsoft.com/office/powerpoint/2010/main" val="438594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The</a:t>
            </a:r>
            <a:r>
              <a:rPr lang="en-US" altLang="en-US" baseline="0" dirty="0" smtClean="0"/>
              <a:t> first page sets the subject matter in context, outlines the ‘big picture’ and identifies the learning objectives for teachers new to Computing.</a:t>
            </a:r>
          </a:p>
          <a:p>
            <a:pPr>
              <a:spcBef>
                <a:spcPct val="0"/>
              </a:spcBef>
            </a:pPr>
            <a:endParaRPr lang="en-US" altLang="en-US" baseline="0" dirty="0" smtClean="0"/>
          </a:p>
          <a:p>
            <a:pPr>
              <a:spcBef>
                <a:spcPct val="0"/>
              </a:spcBef>
            </a:pPr>
            <a:r>
              <a:rPr lang="en-US" altLang="en-US" baseline="0" dirty="0" smtClean="0"/>
              <a:t>It is worth emphasizing that the purpose of the material is to raise the awareness of teachers to the breadth and depth of the subject, not simply to provide another source of fun activities for classroom use.</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7</a:t>
            </a:fld>
            <a:endParaRPr lang="en-US" altLang="en-US"/>
          </a:p>
        </p:txBody>
      </p:sp>
    </p:spTree>
    <p:extLst>
      <p:ext uri="{BB962C8B-B14F-4D97-AF65-F5344CB8AC3E}">
        <p14:creationId xmlns:p14="http://schemas.microsoft.com/office/powerpoint/2010/main" val="254499951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70</a:t>
            </a:fld>
            <a:endParaRPr lang="en-GB"/>
          </a:p>
        </p:txBody>
      </p:sp>
    </p:spTree>
    <p:extLst>
      <p:ext uri="{BB962C8B-B14F-4D97-AF65-F5344CB8AC3E}">
        <p14:creationId xmlns:p14="http://schemas.microsoft.com/office/powerpoint/2010/main" val="34652377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a:t>
            </a:r>
            <a:r>
              <a:rPr lang="en-GB" baseline="0" dirty="0" smtClean="0"/>
              <a:t> the sequence is followed correctly, the counters in the tray will give the answer to the addition in binary.</a:t>
            </a:r>
          </a:p>
          <a:p>
            <a:endParaRPr lang="en-GB" baseline="0" dirty="0" smtClean="0"/>
          </a:p>
          <a:p>
            <a:r>
              <a:rPr lang="en-GB" baseline="0" dirty="0" smtClean="0"/>
              <a:t>Note the use of the subscript in the presentation to indicate the base of a number.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86</a:t>
            </a:fld>
            <a:endParaRPr lang="en-GB"/>
          </a:p>
        </p:txBody>
      </p:sp>
    </p:spTree>
    <p:extLst>
      <p:ext uri="{BB962C8B-B14F-4D97-AF65-F5344CB8AC3E}">
        <p14:creationId xmlns:p14="http://schemas.microsoft.com/office/powerpoint/2010/main" val="10197010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is a prompt sheet for children to follow. Let them try several additions of two numbers between 0 and 7.</a:t>
            </a:r>
          </a:p>
          <a:p>
            <a:r>
              <a:rPr lang="en-GB" dirty="0" smtClean="0"/>
              <a:t>It</a:t>
            </a:r>
            <a:r>
              <a:rPr lang="en-GB" baseline="0" dirty="0" smtClean="0"/>
              <a:t> is important they are comfortable about basic binary representation before embarking on the next task.</a:t>
            </a:r>
          </a:p>
          <a:p>
            <a:endParaRPr lang="en-GB" dirty="0" smtClean="0"/>
          </a:p>
          <a:p>
            <a:r>
              <a:rPr lang="en-GB" dirty="0" smtClean="0"/>
              <a:t>If they</a:t>
            </a:r>
            <a:r>
              <a:rPr lang="en-GB" baseline="0" dirty="0" smtClean="0"/>
              <a:t> struggle to get the right answer, t</a:t>
            </a:r>
            <a:r>
              <a:rPr lang="en-GB" dirty="0" smtClean="0"/>
              <a:t>he major pitfall is usually</a:t>
            </a:r>
            <a:r>
              <a:rPr lang="en-GB" baseline="0" dirty="0" smtClean="0"/>
              <a:t> forgetting to go down a snake where there is a choice between both a snake and a ladder (as there is on each rightmost square on each level). </a:t>
            </a:r>
          </a:p>
          <a:p>
            <a:r>
              <a:rPr lang="en-GB" baseline="0" dirty="0" smtClean="0"/>
              <a:t>They always ‘slide’ down unless a counter is in the next square to block it, in which case they ‘glide’ up the ladder. ‘Slide before you glide’.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87</a:t>
            </a:fld>
            <a:endParaRPr lang="en-GB"/>
          </a:p>
        </p:txBody>
      </p:sp>
    </p:spTree>
    <p:extLst>
      <p:ext uri="{BB962C8B-B14F-4D97-AF65-F5344CB8AC3E}">
        <p14:creationId xmlns:p14="http://schemas.microsoft.com/office/powerpoint/2010/main" val="28345223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now</a:t>
            </a:r>
            <a:r>
              <a:rPr lang="en-GB" baseline="0" dirty="0" smtClean="0"/>
              <a:t> </a:t>
            </a:r>
            <a:r>
              <a:rPr lang="en-GB" dirty="0" smtClean="0"/>
              <a:t>try to formalise the rules of adding two binary numbers.</a:t>
            </a:r>
          </a:p>
          <a:p>
            <a:r>
              <a:rPr lang="en-GB" dirty="0" smtClean="0"/>
              <a:t>Adding</a:t>
            </a:r>
            <a:r>
              <a:rPr lang="en-GB" baseline="0" dirty="0" smtClean="0"/>
              <a:t> in binary i</a:t>
            </a:r>
            <a:r>
              <a:rPr lang="en-GB" dirty="0" smtClean="0"/>
              <a:t>s just like any other addition.</a:t>
            </a:r>
          </a:p>
          <a:p>
            <a:r>
              <a:rPr lang="en-GB" dirty="0" smtClean="0"/>
              <a:t>Lay the two numbers out, one below the other</a:t>
            </a:r>
            <a:r>
              <a:rPr lang="en-GB" baseline="0" dirty="0" smtClean="0"/>
              <a:t> and add each column in turn, working from the right.</a:t>
            </a:r>
          </a:p>
          <a:p>
            <a:r>
              <a:rPr lang="en-GB" baseline="0" dirty="0" smtClean="0"/>
              <a:t>(click) 1+ 0 = 1</a:t>
            </a:r>
          </a:p>
          <a:p>
            <a:r>
              <a:rPr lang="en-GB" baseline="0" dirty="0" smtClean="0"/>
              <a:t>(click) 0 + 1 = 1</a:t>
            </a:r>
          </a:p>
          <a:p>
            <a:r>
              <a:rPr lang="en-GB" baseline="0" dirty="0" smtClean="0"/>
              <a:t>(click) But what happens with 1 + 1? Exactly the same rules apply when adding in decimal. If you run out of digits, you carry 1 to the next column. 2 in binary is one-zero (10).</a:t>
            </a:r>
          </a:p>
          <a:p>
            <a:r>
              <a:rPr lang="en-GB" baseline="0" dirty="0" smtClean="0"/>
              <a:t>(click) So 1 + 1 = 0 and carry 1</a:t>
            </a:r>
          </a:p>
          <a:p>
            <a:r>
              <a:rPr lang="en-GB" baseline="0" dirty="0" smtClean="0"/>
              <a:t>(click) So the final column is 0 + 0 + 1 = 1</a:t>
            </a:r>
          </a:p>
          <a:p>
            <a:endParaRPr lang="en-GB" baseline="0" dirty="0" smtClean="0"/>
          </a:p>
          <a:p>
            <a:r>
              <a:rPr lang="en-GB" baseline="0" dirty="0" smtClean="0"/>
              <a:t>It’s actually very easy to add in binary, because there are only 4 possible rules for adding two bits together. (click)</a:t>
            </a:r>
          </a:p>
          <a:p>
            <a:r>
              <a:rPr lang="en-GB" baseline="0" dirty="0" smtClean="0"/>
              <a:t>We can summarise them in a table. Ask the pupils t predict the answer to each rule before revealing it with a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88</a:t>
            </a:fld>
            <a:endParaRPr lang="en-GB"/>
          </a:p>
        </p:txBody>
      </p:sp>
    </p:spTree>
    <p:extLst>
      <p:ext uri="{BB962C8B-B14F-4D97-AF65-F5344CB8AC3E}">
        <p14:creationId xmlns:p14="http://schemas.microsoft.com/office/powerpoint/2010/main" val="38765552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talked about interfaces and implementation earlier.</a:t>
            </a:r>
          </a:p>
          <a:p>
            <a:r>
              <a:rPr lang="en-GB" baseline="0" dirty="0" smtClean="0"/>
              <a:t>If we consider an adding machine as a black box, the interface is as shown.</a:t>
            </a:r>
          </a:p>
          <a:p>
            <a:r>
              <a:rPr lang="en-GB" baseline="0" dirty="0" smtClean="0"/>
              <a:t>It has two inputs, A and B, each of which can be 1 or 0.</a:t>
            </a:r>
          </a:p>
          <a:p>
            <a:r>
              <a:rPr lang="en-GB" baseline="0" dirty="0" smtClean="0"/>
              <a:t>It has two outputs, S for Sum, and C for Carry. (click)</a:t>
            </a:r>
          </a:p>
          <a:p>
            <a:r>
              <a:rPr lang="en-GB" baseline="0" dirty="0" smtClean="0"/>
              <a:t>Ask students if they know any logic gates that behave in the way described in the Sum column? (It is a XOR)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89</a:t>
            </a:fld>
            <a:endParaRPr lang="en-GB"/>
          </a:p>
        </p:txBody>
      </p:sp>
    </p:spTree>
    <p:extLst>
      <p:ext uri="{BB962C8B-B14F-4D97-AF65-F5344CB8AC3E}">
        <p14:creationId xmlns:p14="http://schemas.microsoft.com/office/powerpoint/2010/main" val="26446181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Similarly,</a:t>
            </a:r>
            <a:r>
              <a:rPr lang="en-GB" baseline="0" dirty="0" smtClean="0"/>
              <a:t> w</a:t>
            </a:r>
            <a:r>
              <a:rPr lang="en-GB" dirty="0" smtClean="0"/>
              <a:t>e can think of the Carry as another</a:t>
            </a:r>
            <a:r>
              <a:rPr lang="en-GB" baseline="0" dirty="0" smtClean="0"/>
              <a:t> logic circuit.</a:t>
            </a:r>
          </a:p>
          <a:p>
            <a:r>
              <a:rPr lang="en-GB" baseline="0" dirty="0" smtClean="0"/>
              <a:t>Ask if anyone recognises the truth table this time?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90</a:t>
            </a:fld>
            <a:endParaRPr lang="en-GB"/>
          </a:p>
        </p:txBody>
      </p:sp>
    </p:spTree>
    <p:extLst>
      <p:ext uri="{BB962C8B-B14F-4D97-AF65-F5344CB8AC3E}">
        <p14:creationId xmlns:p14="http://schemas.microsoft.com/office/powerpoint/2010/main" val="13407134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a:t>
            </a:r>
            <a:r>
              <a:rPr lang="en-GB" baseline="0" dirty="0" smtClean="0"/>
              <a:t> a simple adding circuit can be implemented by using two logic gates, connecting the inputs to both an AND </a:t>
            </a:r>
            <a:r>
              <a:rPr lang="en-GB" baseline="0" dirty="0" err="1" smtClean="0"/>
              <a:t>and</a:t>
            </a:r>
            <a:r>
              <a:rPr lang="en-GB" baseline="0" dirty="0" smtClean="0"/>
              <a:t> a XOR.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91</a:t>
            </a:fld>
            <a:endParaRPr lang="en-GB"/>
          </a:p>
        </p:txBody>
      </p:sp>
    </p:spTree>
    <p:extLst>
      <p:ext uri="{BB962C8B-B14F-4D97-AF65-F5344CB8AC3E}">
        <p14:creationId xmlns:p14="http://schemas.microsoft.com/office/powerpoint/2010/main" val="12614334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Armed</a:t>
            </a:r>
            <a:r>
              <a:rPr lang="en-GB" baseline="0" dirty="0" smtClean="0"/>
              <a:t> with this knowledge, students can now build the logic circuit using a simulator.</a:t>
            </a:r>
          </a:p>
          <a:p>
            <a:r>
              <a:rPr lang="en-GB" baseline="0" dirty="0" smtClean="0"/>
              <a:t>There are several simulators available, but the one suggested is free, requires no installation and has several benefits over some of the alternatives, which will become apparent shortly.</a:t>
            </a:r>
          </a:p>
          <a:p>
            <a:r>
              <a:rPr lang="en-GB" baseline="0" dirty="0" smtClean="0"/>
              <a:t>It is available in the resources for this unit, or can be downloaded from the link shown.</a:t>
            </a:r>
            <a:r>
              <a:rPr lang="en-GB" dirty="0" smtClean="0">
                <a:effectLst/>
                <a:hlinkClick r:id="rId3"/>
              </a:rPr>
              <a:t> http://www.kolls.net/gatesim</a:t>
            </a:r>
            <a:endParaRPr lang="en-GB" dirty="0" smtClean="0">
              <a:effectLst/>
            </a:endParaRPr>
          </a:p>
          <a:p>
            <a:r>
              <a:rPr lang="en-GB" dirty="0" smtClean="0">
                <a:effectLst/>
              </a:rPr>
              <a:t>(click)</a:t>
            </a:r>
          </a:p>
          <a:p>
            <a:r>
              <a:rPr lang="en-GB" dirty="0" smtClean="0">
                <a:effectLst/>
              </a:rPr>
              <a:t>Included</a:t>
            </a:r>
            <a:r>
              <a:rPr lang="en-GB" baseline="0" dirty="0" smtClean="0">
                <a:effectLst/>
              </a:rPr>
              <a:t> in the resources are the sample circuits we are going to build using this simulator, so do remove those before making it available to students. A folder on a shared network drive is all that is required for students to use the simulator; it loads by clicking GatesWpf.exe.</a:t>
            </a:r>
          </a:p>
          <a:p>
            <a:endParaRPr lang="en-GB" baseline="0" dirty="0" smtClean="0">
              <a:effectLst/>
            </a:endParaRPr>
          </a:p>
          <a:p>
            <a:r>
              <a:rPr lang="en-GB" dirty="0" smtClean="0"/>
              <a:t>Also included is a pdf of Steve </a:t>
            </a:r>
            <a:r>
              <a:rPr lang="en-GB" dirty="0" err="1" smtClean="0"/>
              <a:t>Kollmansberger’s</a:t>
            </a:r>
            <a:r>
              <a:rPr lang="en-GB" dirty="0" smtClean="0"/>
              <a:t> book on Computer Maths and Logic, released under Creative Commons.</a:t>
            </a:r>
            <a:r>
              <a:rPr lang="en-GB" baseline="0" dirty="0" smtClean="0"/>
              <a:t> For those who want to study this in depth (to first year undergraduate level) it is an excellent resource.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92</a:t>
            </a:fld>
            <a:endParaRPr lang="en-GB"/>
          </a:p>
        </p:txBody>
      </p:sp>
    </p:spTree>
    <p:extLst>
      <p:ext uri="{BB962C8B-B14F-4D97-AF65-F5344CB8AC3E}">
        <p14:creationId xmlns:p14="http://schemas.microsoft.com/office/powerpoint/2010/main" val="38424337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simulator is very intuitive, the only help students are likely to require</a:t>
            </a:r>
            <a:r>
              <a:rPr lang="en-GB" baseline="0" dirty="0" smtClean="0"/>
              <a:t> is finding the correct components. </a:t>
            </a:r>
          </a:p>
          <a:p>
            <a:r>
              <a:rPr lang="en-GB" baseline="0" dirty="0" smtClean="0"/>
              <a:t>Switches are found in the I/O Gates palette. AND, OR and NOT gates are in the Basic Gates set, whilst NAND, NOR and XOR will be found in the Compound Gates set.</a:t>
            </a:r>
          </a:p>
          <a:p>
            <a:endParaRPr lang="en-GB" baseline="0" dirty="0" smtClean="0"/>
          </a:p>
          <a:p>
            <a:r>
              <a:rPr lang="en-GB" baseline="0" dirty="0" smtClean="0"/>
              <a:t>Components are connected by dragging (a wire) between connections. Inputs and Outputs can be labelled, components moved and rotated.</a:t>
            </a:r>
          </a:p>
          <a:p>
            <a:endParaRPr lang="en-GB" baseline="0" dirty="0" smtClean="0"/>
          </a:p>
          <a:p>
            <a:r>
              <a:rPr lang="en-GB" baseline="0" dirty="0" smtClean="0"/>
              <a:t>Once complete, students can test the logic by clicking on the inputs to toggle their value.</a:t>
            </a:r>
          </a:p>
          <a:p>
            <a:r>
              <a:rPr lang="en-GB" baseline="0" dirty="0" smtClean="0"/>
              <a:t>Once they are familiar with the basic operations, ensure they save their simple adder circuit. </a:t>
            </a:r>
          </a:p>
          <a:p>
            <a:r>
              <a:rPr lang="en-GB" baseline="0" dirty="0" smtClean="0"/>
              <a:t>Suggest they use the name ‘Half Adder’, for reasons that will become clear. </a:t>
            </a:r>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93</a:t>
            </a:fld>
            <a:endParaRPr lang="en-GB"/>
          </a:p>
        </p:txBody>
      </p:sp>
    </p:spTree>
    <p:extLst>
      <p:ext uri="{BB962C8B-B14F-4D97-AF65-F5344CB8AC3E}">
        <p14:creationId xmlns:p14="http://schemas.microsoft.com/office/powerpoint/2010/main" val="22158263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is one further addition</a:t>
            </a:r>
            <a:r>
              <a:rPr lang="en-GB" baseline="0" dirty="0" smtClean="0"/>
              <a:t> rule we haven’t yet considered.</a:t>
            </a:r>
          </a:p>
          <a:p>
            <a:r>
              <a:rPr lang="en-GB" baseline="0" dirty="0" smtClean="0"/>
              <a:t>As a class, consider the sum above. </a:t>
            </a:r>
          </a:p>
          <a:p>
            <a:r>
              <a:rPr lang="en-GB" baseline="0" dirty="0" smtClean="0"/>
              <a:t>A series of clicks will allow you to work through it, but encourage students to come forward, write the answer in a column and articulate which rule they used.</a:t>
            </a:r>
          </a:p>
          <a:p>
            <a:r>
              <a:rPr lang="en-GB" baseline="0" dirty="0" smtClean="0"/>
              <a:t>It should become apparent that the third column has an extra ‘one’. How do we handle that?</a:t>
            </a:r>
          </a:p>
          <a:p>
            <a:r>
              <a:rPr lang="en-GB" baseline="0" dirty="0" smtClean="0"/>
              <a:t>1 + 1 + 1 = 3, which in binary is 1, carry 1 (11).</a:t>
            </a:r>
          </a:p>
          <a:p>
            <a:r>
              <a:rPr lang="en-GB" baseline="0" dirty="0" smtClean="0"/>
              <a:t>We can add this to our table of rules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94</a:t>
            </a:fld>
            <a:endParaRPr lang="en-GB"/>
          </a:p>
        </p:txBody>
      </p:sp>
    </p:spTree>
    <p:extLst>
      <p:ext uri="{BB962C8B-B14F-4D97-AF65-F5344CB8AC3E}">
        <p14:creationId xmlns:p14="http://schemas.microsoft.com/office/powerpoint/2010/main" val="1514854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An</a:t>
            </a:r>
            <a:r>
              <a:rPr lang="en-US" altLang="en-US" baseline="0" dirty="0" smtClean="0"/>
              <a:t> indicative timetable for a full day Unit is included. </a:t>
            </a:r>
          </a:p>
          <a:p>
            <a:pPr>
              <a:spcBef>
                <a:spcPct val="0"/>
              </a:spcBef>
            </a:pPr>
            <a:r>
              <a:rPr lang="en-US" altLang="en-US" baseline="0" dirty="0" smtClean="0"/>
              <a:t>A lot of ground is covered, so keeping to time can be challenging!</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8</a:t>
            </a:fld>
            <a:endParaRPr lang="en-US" altLang="en-US"/>
          </a:p>
        </p:txBody>
      </p:sp>
    </p:spTree>
    <p:extLst>
      <p:ext uri="{BB962C8B-B14F-4D97-AF65-F5344CB8AC3E}">
        <p14:creationId xmlns:p14="http://schemas.microsoft.com/office/powerpoint/2010/main" val="39525321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Our half adding machine is currently only designed to take two inputs.</a:t>
            </a:r>
          </a:p>
          <a:p>
            <a:r>
              <a:rPr lang="en-GB" baseline="0" dirty="0" smtClean="0"/>
              <a:t>What modification do we need to make to the diagram on the slide, to accommodate this new rule? (click)</a:t>
            </a:r>
          </a:p>
          <a:p>
            <a:r>
              <a:rPr lang="en-GB" baseline="0" dirty="0" smtClean="0"/>
              <a:t>We need to add a third input, to cope with a carry in from the previous column.</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95</a:t>
            </a:fld>
            <a:endParaRPr lang="en-GB"/>
          </a:p>
        </p:txBody>
      </p:sp>
    </p:spTree>
    <p:extLst>
      <p:ext uri="{BB962C8B-B14F-4D97-AF65-F5344CB8AC3E}">
        <p14:creationId xmlns:p14="http://schemas.microsoft.com/office/powerpoint/2010/main" val="6495532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Do we need to redesign our circuit to accommodate this change?</a:t>
            </a:r>
          </a:p>
          <a:p>
            <a:r>
              <a:rPr lang="en-GB" baseline="0" dirty="0" smtClean="0"/>
              <a:t>Yes and no. Clearly we need to add the extra capability, but we can do it by thinking of a 3 bit addition as two, two bit additions …</a:t>
            </a:r>
          </a:p>
          <a:p>
            <a:r>
              <a:rPr lang="en-GB" baseline="0" dirty="0" smtClean="0"/>
              <a:t>… and we have a machine already designed to handle that.</a:t>
            </a:r>
          </a:p>
          <a:p>
            <a:endParaRPr lang="en-GB" baseline="0" dirty="0" smtClean="0"/>
          </a:p>
          <a:p>
            <a:r>
              <a:rPr lang="en-GB" baseline="0" dirty="0" smtClean="0"/>
              <a:t>Consider these possible additions.</a:t>
            </a:r>
          </a:p>
          <a:p>
            <a:r>
              <a:rPr lang="en-GB" baseline="0" dirty="0" smtClean="0"/>
              <a:t>1 + 1 will give a sum of 0, and a carry out of 1</a:t>
            </a:r>
          </a:p>
          <a:p>
            <a:r>
              <a:rPr lang="en-GB" baseline="0" dirty="0" smtClean="0"/>
              <a:t>(click)</a:t>
            </a:r>
          </a:p>
          <a:p>
            <a:r>
              <a:rPr lang="en-GB" baseline="0" dirty="0" smtClean="0"/>
              <a:t>We can then add any carry in, to the sum of the first addition.</a:t>
            </a:r>
          </a:p>
          <a:p>
            <a:r>
              <a:rPr lang="en-GB" baseline="0" dirty="0" smtClean="0"/>
              <a:t>This gives us a sum of 1 and carry of 1.</a:t>
            </a:r>
          </a:p>
          <a:p>
            <a:endParaRPr lang="en-GB"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96</a:t>
            </a:fld>
            <a:endParaRPr lang="en-GB"/>
          </a:p>
        </p:txBody>
      </p:sp>
    </p:spTree>
    <p:extLst>
      <p:ext uri="{BB962C8B-B14F-4D97-AF65-F5344CB8AC3E}">
        <p14:creationId xmlns:p14="http://schemas.microsoft.com/office/powerpoint/2010/main" val="13019382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Now consider this sum.</a:t>
            </a:r>
          </a:p>
          <a:p>
            <a:r>
              <a:rPr lang="en-GB" baseline="0" dirty="0" smtClean="0"/>
              <a:t>1 + 0 will give a sum of 1, and a carry out of 0</a:t>
            </a:r>
          </a:p>
          <a:p>
            <a:r>
              <a:rPr lang="en-GB" baseline="0" dirty="0" smtClean="0"/>
              <a:t>(click)</a:t>
            </a:r>
          </a:p>
          <a:p>
            <a:r>
              <a:rPr lang="en-GB" baseline="0" dirty="0" smtClean="0"/>
              <a:t>We can then add any carry in, to the sum of the first addition.</a:t>
            </a:r>
          </a:p>
          <a:p>
            <a:r>
              <a:rPr lang="en-GB" baseline="0" dirty="0" smtClean="0"/>
              <a:t>As there isn’t one, the sum of 1 remains.</a:t>
            </a:r>
          </a:p>
          <a:p>
            <a:r>
              <a:rPr lang="en-GB" baseline="0" dirty="0" smtClean="0"/>
              <a:t>Again, the two stage adding gives the correct result</a:t>
            </a:r>
          </a:p>
          <a:p>
            <a:endParaRPr lang="en-GB"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97</a:t>
            </a:fld>
            <a:endParaRPr lang="en-GB"/>
          </a:p>
        </p:txBody>
      </p:sp>
    </p:spTree>
    <p:extLst>
      <p:ext uri="{BB962C8B-B14F-4D97-AF65-F5344CB8AC3E}">
        <p14:creationId xmlns:p14="http://schemas.microsoft.com/office/powerpoint/2010/main" val="6179613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Here 0 + 0 will give a sum of 0, and a carry out of 0</a:t>
            </a:r>
          </a:p>
          <a:p>
            <a:r>
              <a:rPr lang="en-GB" baseline="0" dirty="0" smtClean="0"/>
              <a:t>(click)</a:t>
            </a:r>
          </a:p>
          <a:p>
            <a:r>
              <a:rPr lang="en-GB" baseline="0" dirty="0" smtClean="0"/>
              <a:t>If we add a carry in to the sum of the first addition it gives us a sum of 1.</a:t>
            </a:r>
          </a:p>
          <a:p>
            <a:r>
              <a:rPr lang="en-GB" baseline="0" dirty="0" smtClean="0"/>
              <a:t>Again, the two stage adding gives the correct result.</a:t>
            </a:r>
          </a:p>
          <a:p>
            <a:endParaRPr lang="en-GB"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98</a:t>
            </a:fld>
            <a:endParaRPr lang="en-GB"/>
          </a:p>
        </p:txBody>
      </p:sp>
    </p:spTree>
    <p:extLst>
      <p:ext uri="{BB962C8B-B14F-4D97-AF65-F5344CB8AC3E}">
        <p14:creationId xmlns:p14="http://schemas.microsoft.com/office/powerpoint/2010/main" val="36763850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But now consider 1 + 0 which will give a sum of 1, and a carry out of 0</a:t>
            </a:r>
          </a:p>
          <a:p>
            <a:r>
              <a:rPr lang="en-GB" baseline="0" dirty="0" smtClean="0"/>
              <a:t>(click)</a:t>
            </a:r>
          </a:p>
          <a:p>
            <a:r>
              <a:rPr lang="en-GB" baseline="0" dirty="0" smtClean="0"/>
              <a:t>If we add a carry in to the sum of the first addition it gives us a sum of 0 and we need to change the carry out to 1.</a:t>
            </a:r>
          </a:p>
          <a:p>
            <a:endParaRPr lang="en-GB" baseline="0" dirty="0" smtClean="0"/>
          </a:p>
          <a:p>
            <a:r>
              <a:rPr lang="en-GB" baseline="0" dirty="0" smtClean="0"/>
              <a:t>The key point from this is that we can use two of our half adders to do the two stage addition, but the carry out from EITHER circuit must be allowed to set the value of the final carry out.</a:t>
            </a:r>
          </a:p>
          <a:p>
            <a:endParaRPr lang="en-GB" baseline="0" dirty="0" smtClean="0"/>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99</a:t>
            </a:fld>
            <a:endParaRPr lang="en-GB"/>
          </a:p>
        </p:txBody>
      </p:sp>
    </p:spTree>
    <p:extLst>
      <p:ext uri="{BB962C8B-B14F-4D97-AF65-F5344CB8AC3E}">
        <p14:creationId xmlns:p14="http://schemas.microsoft.com/office/powerpoint/2010/main" val="26184701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Armed with this knowledge of the two stage addition, let’s build the circuit.</a:t>
            </a:r>
          </a:p>
          <a:p>
            <a:r>
              <a:rPr lang="en-GB" baseline="0" dirty="0" smtClean="0"/>
              <a:t>We can start with our Half Adder as shown.</a:t>
            </a:r>
          </a:p>
          <a:p>
            <a:r>
              <a:rPr lang="en-GB" baseline="0" dirty="0" smtClean="0"/>
              <a:t>(click)</a:t>
            </a:r>
          </a:p>
          <a:p>
            <a:r>
              <a:rPr lang="en-GB" baseline="0" dirty="0" smtClean="0"/>
              <a:t>We can add a second Half Adder, using the Sum from the first machine, and the Carry In as inputs.</a:t>
            </a:r>
          </a:p>
          <a:p>
            <a:r>
              <a:rPr lang="en-GB" baseline="0" dirty="0" smtClean="0"/>
              <a:t>(click)</a:t>
            </a:r>
          </a:p>
          <a:p>
            <a:r>
              <a:rPr lang="en-GB" baseline="0" dirty="0" smtClean="0"/>
              <a:t>The Sum from this second machine will be our final output, but what about the two Carry Out’s from each machine?</a:t>
            </a:r>
          </a:p>
          <a:p>
            <a:r>
              <a:rPr lang="en-GB" baseline="0" dirty="0" smtClean="0"/>
              <a:t>(click)</a:t>
            </a:r>
          </a:p>
          <a:p>
            <a:r>
              <a:rPr lang="en-GB" baseline="0" dirty="0" smtClean="0"/>
              <a:t>As EITHER carry out is valid, we can connect the two through an OR gate, to give a final carry.</a:t>
            </a:r>
          </a:p>
        </p:txBody>
      </p:sp>
      <p:sp>
        <p:nvSpPr>
          <p:cNvPr id="4" name="Slide Number Placeholder 3"/>
          <p:cNvSpPr>
            <a:spLocks noGrp="1"/>
          </p:cNvSpPr>
          <p:nvPr>
            <p:ph type="sldNum" sz="quarter" idx="10"/>
          </p:nvPr>
        </p:nvSpPr>
        <p:spPr/>
        <p:txBody>
          <a:bodyPr/>
          <a:lstStyle/>
          <a:p>
            <a:fld id="{D426D3B5-75D9-4B81-9605-012F6554737F}" type="slidenum">
              <a:rPr lang="en-GB" smtClean="0"/>
              <a:t>100</a:t>
            </a:fld>
            <a:endParaRPr lang="en-GB"/>
          </a:p>
        </p:txBody>
      </p:sp>
    </p:spTree>
    <p:extLst>
      <p:ext uri="{BB962C8B-B14F-4D97-AF65-F5344CB8AC3E}">
        <p14:creationId xmlns:p14="http://schemas.microsoft.com/office/powerpoint/2010/main" val="34928824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Creating this more complex circuit would be challenging, were it not for the fact that we can encapsulate the behaviour of the Half Adder in it’s own chip.</a:t>
            </a:r>
          </a:p>
          <a:p>
            <a:r>
              <a:rPr lang="en-GB" baseline="0" dirty="0" smtClean="0"/>
              <a:t>This is the real strength of this simulator.</a:t>
            </a:r>
          </a:p>
          <a:p>
            <a:endParaRPr lang="en-GB" baseline="0" dirty="0" smtClean="0"/>
          </a:p>
          <a:p>
            <a:r>
              <a:rPr lang="en-GB" baseline="0" dirty="0" smtClean="0"/>
              <a:t>With the Half Adder circuit open, select the ‘Create IC’ tool (click)</a:t>
            </a:r>
          </a:p>
          <a:p>
            <a:r>
              <a:rPr lang="en-GB" baseline="0" dirty="0" smtClean="0"/>
              <a:t>This allows you to create your own Half Adder chip.</a:t>
            </a:r>
          </a:p>
          <a:p>
            <a:r>
              <a:rPr lang="en-GB" baseline="0" dirty="0" smtClean="0"/>
              <a:t>In this way we can abstract away the detail of the circuits implementation.</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101</a:t>
            </a:fld>
            <a:endParaRPr lang="en-GB"/>
          </a:p>
        </p:txBody>
      </p:sp>
    </p:spTree>
    <p:extLst>
      <p:ext uri="{BB962C8B-B14F-4D97-AF65-F5344CB8AC3E}">
        <p14:creationId xmlns:p14="http://schemas.microsoft.com/office/powerpoint/2010/main" val="37249995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can now use the new ‘chip’ to make</a:t>
            </a:r>
            <a:r>
              <a:rPr lang="en-GB" baseline="0" dirty="0" smtClean="0"/>
              <a:t> a Full Adder circuit both easier to build and to comprehend.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102</a:t>
            </a:fld>
            <a:endParaRPr lang="en-GB"/>
          </a:p>
        </p:txBody>
      </p:sp>
    </p:spTree>
    <p:extLst>
      <p:ext uri="{BB962C8B-B14F-4D97-AF65-F5344CB8AC3E}">
        <p14:creationId xmlns:p14="http://schemas.microsoft.com/office/powerpoint/2010/main" val="6266650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By</a:t>
            </a:r>
            <a:r>
              <a:rPr lang="en-GB" baseline="0" dirty="0" smtClean="0"/>
              <a:t> the same approach, we can now encapsulate a Full Adder circuit in its own chip, and so on.</a:t>
            </a:r>
          </a:p>
          <a:p>
            <a:endParaRPr lang="en-GB" baseline="0" dirty="0" smtClean="0"/>
          </a:p>
          <a:p>
            <a:r>
              <a:rPr lang="en-GB" baseline="0" dirty="0" smtClean="0"/>
              <a:t>You’ll find a very good, 2 minute walkthrough for building a full adder on Steve </a:t>
            </a:r>
            <a:r>
              <a:rPr lang="en-GB" baseline="0" dirty="0" err="1" smtClean="0"/>
              <a:t>Kollmansberg’s</a:t>
            </a:r>
            <a:r>
              <a:rPr lang="en-GB" baseline="0" dirty="0" smtClean="0"/>
              <a:t> website. Link shown on the slide.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103</a:t>
            </a:fld>
            <a:endParaRPr lang="en-GB"/>
          </a:p>
        </p:txBody>
      </p:sp>
    </p:spTree>
    <p:extLst>
      <p:ext uri="{BB962C8B-B14F-4D97-AF65-F5344CB8AC3E}">
        <p14:creationId xmlns:p14="http://schemas.microsoft.com/office/powerpoint/2010/main" val="36206171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Full Adder chip allows two bits to be added</a:t>
            </a:r>
            <a:r>
              <a:rPr lang="en-GB" baseline="0" dirty="0" smtClean="0"/>
              <a:t> together with any incoming carry.</a:t>
            </a:r>
          </a:p>
          <a:p>
            <a:r>
              <a:rPr lang="en-GB" dirty="0" smtClean="0"/>
              <a:t>Having</a:t>
            </a:r>
            <a:r>
              <a:rPr lang="en-GB" baseline="0" dirty="0" smtClean="0"/>
              <a:t> constructed a Full Adder, let’s consider how they would be linked together to add, in this case, 2 binary numbers, each 4 bits long.</a:t>
            </a:r>
          </a:p>
          <a:p>
            <a:r>
              <a:rPr lang="en-GB" baseline="0" dirty="0" smtClean="0"/>
              <a:t>(click)</a:t>
            </a:r>
          </a:p>
          <a:p>
            <a:r>
              <a:rPr lang="en-GB" baseline="0" dirty="0" smtClean="0"/>
              <a:t>The numbers could be set in banks of 4 switches each. </a:t>
            </a:r>
          </a:p>
          <a:p>
            <a:r>
              <a:rPr lang="en-GB" baseline="0" dirty="0" smtClean="0"/>
              <a:t>In reality, they would be held in registers, which are similar in make up.</a:t>
            </a:r>
          </a:p>
          <a:p>
            <a:r>
              <a:rPr lang="en-GB" baseline="0" dirty="0" smtClean="0"/>
              <a:t>The initial Carry In would also be set to zero. It has no use here, but does allow further Full Adders to be connected to allow for larger numbers.</a:t>
            </a:r>
          </a:p>
          <a:p>
            <a:r>
              <a:rPr lang="en-GB" baseline="0" dirty="0" smtClean="0"/>
              <a:t>(click)</a:t>
            </a:r>
          </a:p>
          <a:p>
            <a:r>
              <a:rPr lang="en-GB" baseline="0" dirty="0" smtClean="0"/>
              <a:t>The switches from the First Number would be connected to an input of each corresponding Full Adder.</a:t>
            </a:r>
          </a:p>
          <a:p>
            <a:r>
              <a:rPr lang="en-GB" baseline="0" dirty="0" smtClean="0"/>
              <a:t>Red lines indicate a 1, whilst yellow indicate zero.</a:t>
            </a:r>
          </a:p>
          <a:p>
            <a:r>
              <a:rPr lang="en-GB" baseline="0" dirty="0" smtClean="0"/>
              <a:t>(click)</a:t>
            </a:r>
          </a:p>
          <a:p>
            <a:r>
              <a:rPr lang="en-GB" baseline="0" dirty="0" smtClean="0"/>
              <a:t>The same would happen for the Second Number and the initial Carry In.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104</a:t>
            </a:fld>
            <a:endParaRPr lang="en-GB"/>
          </a:p>
        </p:txBody>
      </p:sp>
    </p:spTree>
    <p:extLst>
      <p:ext uri="{BB962C8B-B14F-4D97-AF65-F5344CB8AC3E}">
        <p14:creationId xmlns:p14="http://schemas.microsoft.com/office/powerpoint/2010/main" val="3208203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Pointers</a:t>
            </a:r>
            <a:r>
              <a:rPr lang="en-US" altLang="en-US" baseline="0" dirty="0" smtClean="0"/>
              <a:t> are provided to good CPD practice. Making contact and establishing a dialogue prior to the event is important. Suggesting simple reading or watching a video allows the opportunity to follow up with a reminder.</a:t>
            </a:r>
          </a:p>
          <a:p>
            <a:pPr>
              <a:spcBef>
                <a:spcPct val="0"/>
              </a:spcBef>
            </a:pPr>
            <a:endParaRPr lang="en-US" altLang="en-US" baseline="0" dirty="0" smtClean="0"/>
          </a:p>
          <a:p>
            <a:pPr>
              <a:spcBef>
                <a:spcPct val="0"/>
              </a:spcBef>
            </a:pPr>
            <a:r>
              <a:rPr lang="en-US" altLang="en-US" baseline="0" dirty="0" smtClean="0"/>
              <a:t>The ultimate aim is to encourage teachers to dig deeper, so suggested further reading is also included. </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9</a:t>
            </a:fld>
            <a:endParaRPr lang="en-US" altLang="en-US"/>
          </a:p>
        </p:txBody>
      </p:sp>
    </p:spTree>
    <p:extLst>
      <p:ext uri="{BB962C8B-B14F-4D97-AF65-F5344CB8AC3E}">
        <p14:creationId xmlns:p14="http://schemas.microsoft.com/office/powerpoint/2010/main" val="6638221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can now complete the addition.</a:t>
            </a:r>
          </a:p>
          <a:p>
            <a:r>
              <a:rPr lang="en-GB" baseline="0" dirty="0" smtClean="0"/>
              <a:t>(click) </a:t>
            </a:r>
          </a:p>
          <a:p>
            <a:r>
              <a:rPr lang="en-GB" baseline="0" dirty="0" smtClean="0"/>
              <a:t>Looking at the sum on the right: in the rightmost column, 0 + 1 will give an output of 1 carry 0. </a:t>
            </a:r>
          </a:p>
          <a:p>
            <a:r>
              <a:rPr lang="en-GB" baseline="0" dirty="0" smtClean="0"/>
              <a:t>(click)</a:t>
            </a:r>
          </a:p>
          <a:p>
            <a:r>
              <a:rPr lang="en-GB" baseline="0" dirty="0" smtClean="0"/>
              <a:t>In the circuit the output and carry lines are enabled as shown.</a:t>
            </a:r>
          </a:p>
          <a:p>
            <a:r>
              <a:rPr lang="en-GB" baseline="0" dirty="0" smtClean="0"/>
              <a:t>Notice how the Carry Out is linked to the Carry In input for the next Full Adder.</a:t>
            </a:r>
          </a:p>
          <a:p>
            <a:r>
              <a:rPr lang="en-GB" baseline="0" dirty="0" smtClean="0"/>
              <a:t>This completes the inputs for the next chip.</a:t>
            </a:r>
          </a:p>
          <a:p>
            <a:r>
              <a:rPr lang="en-GB" baseline="0" dirty="0" smtClean="0"/>
              <a:t>What output would you expect from this?</a:t>
            </a:r>
          </a:p>
          <a:p>
            <a:r>
              <a:rPr lang="en-GB" baseline="0" dirty="0" smtClean="0"/>
              <a:t>(click)</a:t>
            </a:r>
          </a:p>
          <a:p>
            <a:r>
              <a:rPr lang="en-GB" baseline="0" dirty="0" smtClean="0"/>
              <a:t>1 + 1 + 0 gives a Sum of 0 and a Carry of 1.</a:t>
            </a:r>
          </a:p>
          <a:p>
            <a:r>
              <a:rPr lang="en-GB" baseline="0" dirty="0" smtClean="0"/>
              <a:t>What would you expect to happen in the simulation?</a:t>
            </a:r>
          </a:p>
          <a:p>
            <a:r>
              <a:rPr lang="en-GB" baseline="0" dirty="0" smtClean="0"/>
              <a:t>(click)</a:t>
            </a:r>
          </a:p>
          <a:p>
            <a:r>
              <a:rPr lang="en-GB" baseline="0" dirty="0" smtClean="0"/>
              <a:t>The lines in the circuit are enabled: yellow to output 0, and red to pass a carry out of 1, into the next Full Adder.</a:t>
            </a:r>
          </a:p>
          <a:p>
            <a:r>
              <a:rPr lang="en-GB" baseline="0" dirty="0" smtClean="0"/>
              <a:t>(click)</a:t>
            </a:r>
          </a:p>
          <a:p>
            <a:r>
              <a:rPr lang="en-GB" baseline="0" dirty="0" smtClean="0"/>
              <a:t>The same thing happens with the next addition. 0 + 0 + 1, outputs 1 and sets the carry to zero.</a:t>
            </a:r>
          </a:p>
          <a:p>
            <a:r>
              <a:rPr lang="en-GB" baseline="0" dirty="0" smtClean="0"/>
              <a:t>(click)</a:t>
            </a:r>
          </a:p>
          <a:p>
            <a:r>
              <a:rPr lang="en-GB" baseline="0" dirty="0" smtClean="0"/>
              <a:t>The final calculation outputs 0. Notice that the final Carry Out is connected to an Overflow Bit.</a:t>
            </a:r>
          </a:p>
          <a:p>
            <a:r>
              <a:rPr lang="en-GB" baseline="0" dirty="0" smtClean="0"/>
              <a:t>If the addition had generated a number larger than 15, this would have ‘overflowed’ the number of bits allocated for the addition.</a:t>
            </a:r>
          </a:p>
          <a:p>
            <a:r>
              <a:rPr lang="en-GB" baseline="0" dirty="0" smtClean="0"/>
              <a:t>The computer would check this value and generate an error message if it held a value of 1.</a:t>
            </a:r>
          </a:p>
          <a:p>
            <a:r>
              <a:rPr lang="en-GB" baseline="0" dirty="0" smtClean="0"/>
              <a:t>(click)</a:t>
            </a:r>
          </a:p>
          <a:p>
            <a:r>
              <a:rPr lang="en-GB" baseline="0" dirty="0" smtClean="0"/>
              <a:t>Now that you understand the principle of an adding circuit, all that remains is to build one!</a:t>
            </a:r>
          </a:p>
          <a:p>
            <a:r>
              <a:rPr lang="en-GB" baseline="0" dirty="0" smtClean="0"/>
              <a:t>Notice how, by encapsulating circuits it is a relatively simple thing to do.</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105</a:t>
            </a:fld>
            <a:endParaRPr lang="en-GB"/>
          </a:p>
        </p:txBody>
      </p:sp>
    </p:spTree>
    <p:extLst>
      <p:ext uri="{BB962C8B-B14F-4D97-AF65-F5344CB8AC3E}">
        <p14:creationId xmlns:p14="http://schemas.microsoft.com/office/powerpoint/2010/main" val="11650253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Building</a:t>
            </a:r>
            <a:r>
              <a:rPr lang="en-GB" baseline="0" dirty="0" smtClean="0"/>
              <a:t> a full adding circuit may well be beyond Key Stage Three students, but there are many simple logic circuit challenges you could give to them.</a:t>
            </a:r>
          </a:p>
          <a:p>
            <a:endParaRPr lang="en-GB" baseline="0" dirty="0" smtClean="0"/>
          </a:p>
          <a:p>
            <a:r>
              <a:rPr lang="en-GB" baseline="0" dirty="0" smtClean="0"/>
              <a:t>This idea was shared by Phil Gardner, a CAS member from Devon and the activity cards (click) developed by Mark Clarkson. These make excellent challenges that build up to half and full adder challenges. These are included in the resources for the unit: 02Logic_Circuit_Challenges.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106</a:t>
            </a:fld>
            <a:endParaRPr lang="en-GB"/>
          </a:p>
        </p:txBody>
      </p:sp>
    </p:spTree>
    <p:extLst>
      <p:ext uri="{BB962C8B-B14F-4D97-AF65-F5344CB8AC3E}">
        <p14:creationId xmlns:p14="http://schemas.microsoft.com/office/powerpoint/2010/main" val="161298492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Finally, students may like to try ‘Gates Of Logic’, a free online game that gets quite challenging!</a:t>
            </a:r>
          </a:p>
          <a:p>
            <a:r>
              <a:rPr lang="en-GB" dirty="0" smtClean="0"/>
              <a:t>http://www.kongregate.com/games/scriptwelder/gates-of-logic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107</a:t>
            </a:fld>
            <a:endParaRPr lang="en-GB"/>
          </a:p>
        </p:txBody>
      </p:sp>
    </p:spTree>
    <p:extLst>
      <p:ext uri="{BB962C8B-B14F-4D97-AF65-F5344CB8AC3E}">
        <p14:creationId xmlns:p14="http://schemas.microsoft.com/office/powerpoint/2010/main" val="11969566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 brief pause to encourage a short discussion whilst props are tidied up and the presenter gets ready for the next session.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Use this slide to prompt a discussion about</a:t>
            </a:r>
            <a:r>
              <a:rPr lang="en-GB" baseline="0" dirty="0" smtClean="0"/>
              <a:t> the value of extended work on circuits.</a:t>
            </a:r>
            <a:endParaRPr lang="en-GB"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108</a:t>
            </a:fld>
            <a:endParaRPr lang="en-GB"/>
          </a:p>
        </p:txBody>
      </p:sp>
    </p:spTree>
    <p:extLst>
      <p:ext uri="{BB962C8B-B14F-4D97-AF65-F5344CB8AC3E}">
        <p14:creationId xmlns:p14="http://schemas.microsoft.com/office/powerpoint/2010/main" val="4909082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is a practical coding activity designed to reinforce the ideas of basic logic. It has nothing to do with crisps!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109</a:t>
            </a:fld>
            <a:endParaRPr lang="en-GB" dirty="0"/>
          </a:p>
        </p:txBody>
      </p:sp>
    </p:spTree>
    <p:extLst>
      <p:ext uri="{BB962C8B-B14F-4D97-AF65-F5344CB8AC3E}">
        <p14:creationId xmlns:p14="http://schemas.microsoft.com/office/powerpoint/2010/main" val="20335350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a:t>
            </a:r>
            <a:r>
              <a:rPr lang="en-GB" baseline="0" dirty="0" smtClean="0"/>
              <a:t> is a famous ‘display hack’.</a:t>
            </a:r>
          </a:p>
          <a:p>
            <a:r>
              <a:rPr lang="en-GB" baseline="0" dirty="0" smtClean="0"/>
              <a:t>Display hacks originated as simple code designed to manipulate pixels on computer screens to produce pretty patterns. They developed into a genre of ‘computer demo’s’, many becoming famous screensavers.</a:t>
            </a:r>
          </a:p>
          <a:p>
            <a:endParaRPr lang="en-GB" baseline="0" dirty="0" smtClean="0"/>
          </a:p>
          <a:p>
            <a:r>
              <a:rPr lang="en-GB" baseline="0" dirty="0" smtClean="0"/>
              <a:t>Often these were kaleidoscopic in effect (click).</a:t>
            </a:r>
          </a:p>
          <a:p>
            <a:r>
              <a:rPr lang="en-GB" baseline="0" dirty="0" smtClean="0"/>
              <a:t>For instance, this is a famous early display hack known as ‘smoking clover’.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110</a:t>
            </a:fld>
            <a:endParaRPr lang="en-GB" dirty="0"/>
          </a:p>
        </p:txBody>
      </p:sp>
    </p:spTree>
    <p:extLst>
      <p:ext uri="{BB962C8B-B14F-4D97-AF65-F5344CB8AC3E}">
        <p14:creationId xmlns:p14="http://schemas.microsoft.com/office/powerpoint/2010/main" val="112433392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Munching Squares</a:t>
            </a:r>
            <a:r>
              <a:rPr lang="en-GB" baseline="0" dirty="0" smtClean="0"/>
              <a:t> is thought to have been discovered by Jackson Wright on the PDP-1 (shown) around 1962. (click)</a:t>
            </a:r>
          </a:p>
          <a:p>
            <a:endParaRPr lang="en-GB" baseline="0" dirty="0" smtClean="0"/>
          </a:p>
          <a:p>
            <a:r>
              <a:rPr lang="en-GB" baseline="0" dirty="0" smtClean="0"/>
              <a:t>The formal definition is shown. The term n, refers to a threshold value that will increase by 1, up to the size of the grid.</a:t>
            </a:r>
          </a:p>
          <a:p>
            <a:endParaRPr lang="en-GB" baseline="0" dirty="0" smtClean="0"/>
          </a:p>
          <a:p>
            <a:r>
              <a:rPr lang="en-GB" baseline="0" dirty="0" smtClean="0"/>
              <a:t>The definition may not make much sense yet, but we’ll unpick it in the following slides.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111</a:t>
            </a:fld>
            <a:endParaRPr lang="en-GB" dirty="0"/>
          </a:p>
        </p:txBody>
      </p:sp>
    </p:spTree>
    <p:extLst>
      <p:ext uri="{BB962C8B-B14F-4D97-AF65-F5344CB8AC3E}">
        <p14:creationId xmlns:p14="http://schemas.microsoft.com/office/powerpoint/2010/main" val="120891199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we have a grid</a:t>
            </a:r>
            <a:r>
              <a:rPr lang="en-GB" baseline="0" dirty="0" smtClean="0"/>
              <a:t> 8 squares wide and 8 high.</a:t>
            </a:r>
          </a:p>
          <a:p>
            <a:r>
              <a:rPr lang="en-GB" baseline="0" dirty="0" smtClean="0"/>
              <a:t>The cells are identified by their row and column position, labelled from the bottom left, starting from 0.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112</a:t>
            </a:fld>
            <a:endParaRPr lang="en-GB"/>
          </a:p>
        </p:txBody>
      </p:sp>
    </p:spTree>
    <p:extLst>
      <p:ext uri="{BB962C8B-B14F-4D97-AF65-F5344CB8AC3E}">
        <p14:creationId xmlns:p14="http://schemas.microsoft.com/office/powerpoint/2010/main" val="229606645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‘bitwise XOR’ requires the cell indices to be converted to binary first. So</a:t>
            </a:r>
            <a:r>
              <a:rPr lang="en-GB" baseline="0" dirty="0" smtClean="0"/>
              <a:t> here the positions are given in their binary equivalent.</a:t>
            </a:r>
          </a:p>
          <a:p>
            <a:r>
              <a:rPr lang="en-GB" baseline="0" dirty="0" smtClean="0"/>
              <a:t>(click)</a:t>
            </a:r>
          </a:p>
          <a:p>
            <a:r>
              <a:rPr lang="en-GB" baseline="0" dirty="0" smtClean="0"/>
              <a:t>Let’s now consider the first cell; position 000, 000</a:t>
            </a:r>
          </a:p>
          <a:p>
            <a:r>
              <a:rPr lang="en-GB" baseline="0" dirty="0" smtClean="0"/>
              <a:t>Each of these bits are considered as input to an XOR in turn, starting with the least significant bit.</a:t>
            </a:r>
          </a:p>
          <a:p>
            <a:r>
              <a:rPr lang="en-GB" baseline="0" dirty="0" smtClean="0"/>
              <a:t>0 XOR 0 gives an output of 0 so (click)</a:t>
            </a:r>
          </a:p>
          <a:p>
            <a:r>
              <a:rPr lang="en-GB" baseline="0" dirty="0" smtClean="0"/>
              <a:t>In this case the output of each bitwise operation is 0</a:t>
            </a:r>
          </a:p>
          <a:p>
            <a:r>
              <a:rPr lang="en-GB" baseline="0" dirty="0" smtClean="0"/>
              <a:t>(click)</a:t>
            </a:r>
          </a:p>
          <a:p>
            <a:r>
              <a:rPr lang="en-GB" baseline="0" dirty="0" smtClean="0"/>
              <a:t>Finally we consider the binary number generated and ask if it is less than the threshold value, which we have set to 1 initially.</a:t>
            </a:r>
          </a:p>
          <a:p>
            <a:r>
              <a:rPr lang="en-GB" baseline="0" dirty="0" smtClean="0"/>
              <a:t>Because it is true (000 is less than 1) we leave the cell white.</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113</a:t>
            </a:fld>
            <a:endParaRPr lang="en-GB"/>
          </a:p>
        </p:txBody>
      </p:sp>
    </p:spTree>
    <p:extLst>
      <p:ext uri="{BB962C8B-B14F-4D97-AF65-F5344CB8AC3E}">
        <p14:creationId xmlns:p14="http://schemas.microsoft.com/office/powerpoint/2010/main" val="187940531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now move up one cell and XOR 000 with 001. (click)</a:t>
            </a:r>
          </a:p>
          <a:p>
            <a:r>
              <a:rPr lang="en-GB" dirty="0" smtClean="0"/>
              <a:t>Work</a:t>
            </a:r>
            <a:r>
              <a:rPr lang="en-GB" baseline="0" dirty="0" smtClean="0"/>
              <a:t> through the bitwise operation with students.</a:t>
            </a:r>
            <a:endParaRPr lang="en-GB" dirty="0" smtClean="0"/>
          </a:p>
          <a:p>
            <a:r>
              <a:rPr lang="en-GB" dirty="0" smtClean="0"/>
              <a:t>(click)</a:t>
            </a:r>
          </a:p>
          <a:p>
            <a:r>
              <a:rPr lang="en-GB" dirty="0" smtClean="0"/>
              <a:t>In</a:t>
            </a:r>
            <a:r>
              <a:rPr lang="en-GB" baseline="0" dirty="0" smtClean="0"/>
              <a:t> this case the output is 001 (click)</a:t>
            </a:r>
          </a:p>
          <a:p>
            <a:r>
              <a:rPr lang="en-GB" baseline="0" dirty="0" smtClean="0"/>
              <a:t>This isn’t less than 1, so we will colour the cell black.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114</a:t>
            </a:fld>
            <a:endParaRPr lang="en-GB"/>
          </a:p>
        </p:txBody>
      </p:sp>
    </p:spTree>
    <p:extLst>
      <p:ext uri="{BB962C8B-B14F-4D97-AF65-F5344CB8AC3E}">
        <p14:creationId xmlns:p14="http://schemas.microsoft.com/office/powerpoint/2010/main" val="3879016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093462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C81616-AAA8-4CAD-B2BB-6BD0A46235EC}" type="datetimeFigureOut">
              <a:rPr lang="en-GB" smtClean="0"/>
              <a:t>15/02/2017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dirty="0"/>
          </a:p>
        </p:txBody>
      </p:sp>
    </p:spTree>
    <p:extLst>
      <p:ext uri="{BB962C8B-B14F-4D97-AF65-F5344CB8AC3E}">
        <p14:creationId xmlns:p14="http://schemas.microsoft.com/office/powerpoint/2010/main" val="3939273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C81616-AAA8-4CAD-B2BB-6BD0A46235EC}" type="datetimeFigureOut">
              <a:rPr lang="en-GB" smtClean="0"/>
              <a:t>15/02/2017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dirty="0"/>
          </a:p>
        </p:txBody>
      </p:sp>
    </p:spTree>
    <p:extLst>
      <p:ext uri="{BB962C8B-B14F-4D97-AF65-F5344CB8AC3E}">
        <p14:creationId xmlns:p14="http://schemas.microsoft.com/office/powerpoint/2010/main" val="1371284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96382" y="1196535"/>
            <a:ext cx="3300120" cy="784665"/>
          </a:xfrm>
          <a:effectLst>
            <a:outerShdw blurRad="25400" dist="12700" dir="5400000">
              <a:srgbClr val="000000">
                <a:alpha val="13000"/>
              </a:srgbClr>
            </a:outerShdw>
          </a:effectLst>
        </p:spPr>
        <p:txBody>
          <a:bodyPr>
            <a:normAutofit/>
          </a:bodyPr>
          <a:lstStyle>
            <a:lvl1pPr>
              <a:defRPr sz="2200"/>
            </a:lvl1pPr>
          </a:lstStyle>
          <a:p>
            <a:r>
              <a:rPr lang="en-GB" dirty="0" smtClean="0"/>
              <a:t>Click to edit Master title style</a:t>
            </a:r>
            <a:endParaRPr lang="en-US" dirty="0"/>
          </a:p>
        </p:txBody>
      </p:sp>
      <p:sp>
        <p:nvSpPr>
          <p:cNvPr id="3" name="Content Placeholder 2"/>
          <p:cNvSpPr>
            <a:spLocks noGrp="1"/>
          </p:cNvSpPr>
          <p:nvPr>
            <p:ph idx="1"/>
          </p:nvPr>
        </p:nvSpPr>
        <p:spPr>
          <a:xfrm>
            <a:off x="196382" y="1981201"/>
            <a:ext cx="3300120" cy="4648199"/>
          </a:xfrm>
        </p:spPr>
        <p:txBody>
          <a:bodyPr>
            <a:normAutofit/>
          </a:bodyPr>
          <a:lstStyle>
            <a:lvl1pPr>
              <a:defRPr sz="2200"/>
            </a:lvl1pPr>
            <a:lvl2pPr>
              <a:defRPr sz="2200"/>
            </a:lvl2pPr>
            <a:lvl3pPr>
              <a:defRPr sz="2200"/>
            </a:lvl3pPr>
            <a:lvl4pPr>
              <a:defRPr sz="2200"/>
            </a:lvl4pPr>
            <a:lvl5pPr>
              <a:defRPr sz="22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2978291940"/>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2/15/2017</a:t>
            </a:fld>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394932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C81616-AAA8-4CAD-B2BB-6BD0A46235EC}" type="datetimeFigureOut">
              <a:rPr lang="en-GB" smtClean="0"/>
              <a:t>15/02/2017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dirty="0"/>
          </a:p>
        </p:txBody>
      </p:sp>
    </p:spTree>
    <p:extLst>
      <p:ext uri="{BB962C8B-B14F-4D97-AF65-F5344CB8AC3E}">
        <p14:creationId xmlns:p14="http://schemas.microsoft.com/office/powerpoint/2010/main" val="198596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9C81616-AAA8-4CAD-B2BB-6BD0A46235EC}" type="datetimeFigureOut">
              <a:rPr lang="en-GB" smtClean="0"/>
              <a:t>15/02/2017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dirty="0"/>
          </a:p>
        </p:txBody>
      </p:sp>
    </p:spTree>
    <p:extLst>
      <p:ext uri="{BB962C8B-B14F-4D97-AF65-F5344CB8AC3E}">
        <p14:creationId xmlns:p14="http://schemas.microsoft.com/office/powerpoint/2010/main" val="713725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9C81616-AAA8-4CAD-B2BB-6BD0A46235EC}" type="datetimeFigureOut">
              <a:rPr lang="en-GB" smtClean="0"/>
              <a:t>15/02/2017</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741EBD27-2F7B-4CD4-944B-F06C8056FC83}" type="slidenum">
              <a:rPr lang="en-GB" smtClean="0"/>
              <a:t>‹#›</a:t>
            </a:fld>
            <a:endParaRPr lang="en-GB" dirty="0"/>
          </a:p>
        </p:txBody>
      </p:sp>
    </p:spTree>
    <p:extLst>
      <p:ext uri="{BB962C8B-B14F-4D97-AF65-F5344CB8AC3E}">
        <p14:creationId xmlns:p14="http://schemas.microsoft.com/office/powerpoint/2010/main" val="1163136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9C81616-AAA8-4CAD-B2BB-6BD0A46235EC}" type="datetimeFigureOut">
              <a:rPr lang="en-GB" smtClean="0"/>
              <a:t>15/02/2017</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41EBD27-2F7B-4CD4-944B-F06C8056FC83}" type="slidenum">
              <a:rPr lang="en-GB" smtClean="0"/>
              <a:t>‹#›</a:t>
            </a:fld>
            <a:endParaRPr lang="en-GB" dirty="0"/>
          </a:p>
        </p:txBody>
      </p:sp>
    </p:spTree>
    <p:extLst>
      <p:ext uri="{BB962C8B-B14F-4D97-AF65-F5344CB8AC3E}">
        <p14:creationId xmlns:p14="http://schemas.microsoft.com/office/powerpoint/2010/main" val="2340440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C81616-AAA8-4CAD-B2BB-6BD0A46235EC}" type="datetimeFigureOut">
              <a:rPr lang="en-GB" smtClean="0"/>
              <a:t>15/02/2017</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41EBD27-2F7B-4CD4-944B-F06C8056FC83}" type="slidenum">
              <a:rPr lang="en-GB" smtClean="0"/>
              <a:t>‹#›</a:t>
            </a:fld>
            <a:endParaRPr lang="en-GB" dirty="0"/>
          </a:p>
        </p:txBody>
      </p:sp>
    </p:spTree>
    <p:extLst>
      <p:ext uri="{BB962C8B-B14F-4D97-AF65-F5344CB8AC3E}">
        <p14:creationId xmlns:p14="http://schemas.microsoft.com/office/powerpoint/2010/main" val="1021814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C81616-AAA8-4CAD-B2BB-6BD0A46235EC}" type="datetimeFigureOut">
              <a:rPr lang="en-GB" smtClean="0"/>
              <a:t>15/02/2017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dirty="0"/>
          </a:p>
        </p:txBody>
      </p:sp>
    </p:spTree>
    <p:extLst>
      <p:ext uri="{BB962C8B-B14F-4D97-AF65-F5344CB8AC3E}">
        <p14:creationId xmlns:p14="http://schemas.microsoft.com/office/powerpoint/2010/main" val="384240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C81616-AAA8-4CAD-B2BB-6BD0A46235EC}" type="datetimeFigureOut">
              <a:rPr lang="en-GB" smtClean="0"/>
              <a:t>15/02/2017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dirty="0"/>
          </a:p>
        </p:txBody>
      </p:sp>
    </p:spTree>
    <p:extLst>
      <p:ext uri="{BB962C8B-B14F-4D97-AF65-F5344CB8AC3E}">
        <p14:creationId xmlns:p14="http://schemas.microsoft.com/office/powerpoint/2010/main" val="1725651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C81616-AAA8-4CAD-B2BB-6BD0A46235EC}" type="datetimeFigureOut">
              <a:rPr lang="en-GB" smtClean="0"/>
              <a:t>15/02/2017</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DAB9E-1081-47E9-8C73-18B0B875C062}" type="slidenum">
              <a:rPr lang="en-GB" smtClean="0"/>
              <a:pPr/>
              <a:t>‹#›</a:t>
            </a:fld>
            <a:endParaRPr lang="en-GB" dirty="0"/>
          </a:p>
        </p:txBody>
      </p:sp>
      <p:pic>
        <p:nvPicPr>
          <p:cNvPr id="7"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l="15204" t="29576" r="74910" b="55209"/>
          <a:stretch>
            <a:fillRect/>
          </a:stretch>
        </p:blipFill>
        <p:spPr bwMode="auto">
          <a:xfrm>
            <a:off x="8089901" y="5940078"/>
            <a:ext cx="1071022" cy="91792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746886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0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hyperlink" Target="http://www.kolls.net/gatesim/gatesim%20demo.swf" TargetMode="External"/><Relationship Id="rId4" Type="http://schemas.openxmlformats.org/officeDocument/2006/relationships/image" Target="../media/image57.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0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hyperlink" Target="http://www.kongregate.com/games/scriptwelder/gates-of-logic" TargetMode="External"/><Relationship Id="rId4" Type="http://schemas.openxmlformats.org/officeDocument/2006/relationships/image" Target="../media/image90.png"/></Relationships>
</file>

<file path=ppt/slides/_rels/slide10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10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2.png"/></Relationships>
</file>

<file path=ppt/slides/_rels/slide1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11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21.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1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9.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68.png"/></Relationships>
</file>

<file path=ppt/slides/_rels/slide125.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0.png"/><Relationship Id="rId2" Type="http://schemas.openxmlformats.org/officeDocument/2006/relationships/notesSlide" Target="../notesSlides/notesSlide110.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68.png"/></Relationships>
</file>

<file path=ppt/slides/_rels/slide1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1.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102.png"/></Relationships>
</file>

<file path=ppt/slides/_rels/slide1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2.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1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3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6.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100.png"/></Relationships>
</file>

<file path=ppt/slides/_rels/slide1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7.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68.png"/></Relationships>
</file>

<file path=ppt/slides/_rels/slide1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8.xm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68.png"/></Relationships>
</file>

<file path=ppt/slides/_rels/slide1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9.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0.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68.png"/></Relationships>
</file>

<file path=ppt/slides/_rels/slide1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1.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68.png"/></Relationships>
</file>

<file path=ppt/slides/_rels/slide1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2.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68.png"/></Relationships>
</file>

<file path=ppt/slides/_rels/slide1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4.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98.gif"/></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5.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107.png"/></Relationships>
</file>

<file path=ppt/slides/_rels/slide141.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68.png"/><Relationship Id="rId2" Type="http://schemas.openxmlformats.org/officeDocument/2006/relationships/notesSlide" Target="../notesSlides/notesSlide126.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8.png"/><Relationship Id="rId4" Type="http://schemas.openxmlformats.org/officeDocument/2006/relationships/image" Target="../media/image107.png"/></Relationships>
</file>

<file path=ppt/slides/_rels/slide1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7.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1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8.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68.png"/></Relationships>
</file>

<file path=ppt/slides/_rels/slide1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9.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1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0.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68.png"/></Relationships>
</file>

<file path=ppt/slides/_rels/slide1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1.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68.png"/></Relationships>
</file>

<file path=ppt/slides/_rels/slide14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113.png"/><Relationship Id="rId2" Type="http://schemas.openxmlformats.org/officeDocument/2006/relationships/notesSlide" Target="../notesSlides/notesSlide132.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12.png"/><Relationship Id="rId4" Type="http://schemas.openxmlformats.org/officeDocument/2006/relationships/image" Target="../media/image109.png"/></Relationships>
</file>

<file path=ppt/slides/_rels/slide1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3.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4.png"/><Relationship Id="rId4" Type="http://schemas.openxmlformats.org/officeDocument/2006/relationships/image" Target="../media/image113.png"/></Relationships>
</file>

<file path=ppt/slides/_rels/slide14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4.xml"/><Relationship Id="rId1" Type="http://schemas.openxmlformats.org/officeDocument/2006/relationships/slideLayout" Target="../slideLayouts/slideLayout7.xml"/><Relationship Id="rId6" Type="http://schemas.openxmlformats.org/officeDocument/2006/relationships/hyperlink" Target="http://rosettacode.org/wiki/Munching_squares" TargetMode="External"/><Relationship Id="rId5" Type="http://schemas.openxmlformats.org/officeDocument/2006/relationships/hyperlink" Target="http://www.yoyogames.com/studio" TargetMode="External"/><Relationship Id="rId4" Type="http://schemas.openxmlformats.org/officeDocument/2006/relationships/image" Target="../media/image1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5.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15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6.xm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15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7.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15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8.xml"/><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15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9.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1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0.xml"/><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13.png"/></Relationships>
</file>

<file path=ppt/slides/_rels/slide156.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141.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157.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43.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159.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hyperlink" Target="https://youtu.be/C3dLwtwdEjM?list=PLC4820150EF5C2DC7" TargetMode="External"/><Relationship Id="rId2" Type="http://schemas.openxmlformats.org/officeDocument/2006/relationships/notesSlide" Target="../notesSlides/notesSlide146.xml"/><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16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48.xml"/><Relationship Id="rId1" Type="http://schemas.openxmlformats.org/officeDocument/2006/relationships/slideLayout" Target="../slideLayouts/slideLayout7.xml"/><Relationship Id="rId5" Type="http://schemas.openxmlformats.org/officeDocument/2006/relationships/image" Target="../media/image135.png"/><Relationship Id="rId4" Type="http://schemas.openxmlformats.org/officeDocument/2006/relationships/image" Target="../media/image137.jpg"/></Relationships>
</file>

<file path=ppt/slides/_rels/slide16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49.xml"/><Relationship Id="rId1" Type="http://schemas.openxmlformats.org/officeDocument/2006/relationships/slideLayout" Target="../slideLayouts/slideLayout7.xml"/><Relationship Id="rId5" Type="http://schemas.openxmlformats.org/officeDocument/2006/relationships/hyperlink" Target="https://youtu.be/d9SWNLZvA8g" TargetMode="External"/><Relationship Id="rId4" Type="http://schemas.openxmlformats.org/officeDocument/2006/relationships/image" Target="../media/image135.png"/></Relationships>
</file>

<file path=ppt/slides/_rels/slide165.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hyperlink" Target="https://youtu.be/YIkMaQJSyP8" TargetMode="External"/><Relationship Id="rId2" Type="http://schemas.openxmlformats.org/officeDocument/2006/relationships/notesSlide" Target="../notesSlides/notesSlide150.xml"/><Relationship Id="rId1" Type="http://schemas.openxmlformats.org/officeDocument/2006/relationships/slideLayout" Target="../slideLayouts/slideLayout7.xml"/><Relationship Id="rId6" Type="http://schemas.openxmlformats.org/officeDocument/2006/relationships/hyperlink" Target="http://www.visual6502.org/" TargetMode="External"/><Relationship Id="rId5" Type="http://schemas.openxmlformats.org/officeDocument/2006/relationships/image" Target="../media/image140.png"/><Relationship Id="rId4" Type="http://schemas.openxmlformats.org/officeDocument/2006/relationships/image" Target="../media/image135.png"/></Relationships>
</file>

<file path=ppt/slides/_rels/slide16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51.xml"/><Relationship Id="rId1" Type="http://schemas.openxmlformats.org/officeDocument/2006/relationships/slideLayout" Target="../slideLayouts/slideLayout7.xml"/><Relationship Id="rId4" Type="http://schemas.openxmlformats.org/officeDocument/2006/relationships/image" Target="../media/image142.png"/></Relationships>
</file>

<file path=ppt/slides/_rels/slide16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52.xml"/><Relationship Id="rId1" Type="http://schemas.openxmlformats.org/officeDocument/2006/relationships/slideLayout" Target="../slideLayouts/slideLayout7.xml"/><Relationship Id="rId5" Type="http://schemas.openxmlformats.org/officeDocument/2006/relationships/image" Target="../media/image143.jpg"/><Relationship Id="rId4" Type="http://schemas.openxmlformats.org/officeDocument/2006/relationships/image" Target="../media/image142.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4.xml"/><Relationship Id="rId1" Type="http://schemas.openxmlformats.org/officeDocument/2006/relationships/slideLayout" Target="../slideLayouts/slideLayout7.xml"/><Relationship Id="rId4" Type="http://schemas.openxmlformats.org/officeDocument/2006/relationships/hyperlink" Target="https://goo.gl/Hnc8V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4.png"/><Relationship Id="rId18" Type="http://schemas.openxmlformats.org/officeDocument/2006/relationships/image" Target="../media/image159.png"/><Relationship Id="rId3" Type="http://schemas.openxmlformats.org/officeDocument/2006/relationships/image" Target="../media/image144.png"/><Relationship Id="rId7" Type="http://schemas.openxmlformats.org/officeDocument/2006/relationships/image" Target="../media/image148.png"/><Relationship Id="rId12" Type="http://schemas.openxmlformats.org/officeDocument/2006/relationships/image" Target="../media/image153.png"/><Relationship Id="rId17" Type="http://schemas.openxmlformats.org/officeDocument/2006/relationships/image" Target="../media/image158.png"/><Relationship Id="rId2" Type="http://schemas.openxmlformats.org/officeDocument/2006/relationships/notesSlide" Target="../notesSlides/notesSlide155.xml"/><Relationship Id="rId16" Type="http://schemas.openxmlformats.org/officeDocument/2006/relationships/image" Target="../media/image157.png"/><Relationship Id="rId1" Type="http://schemas.openxmlformats.org/officeDocument/2006/relationships/slideLayout" Target="../slideLayouts/slideLayout7.xml"/><Relationship Id="rId6" Type="http://schemas.openxmlformats.org/officeDocument/2006/relationships/image" Target="../media/image147.png"/><Relationship Id="rId11" Type="http://schemas.openxmlformats.org/officeDocument/2006/relationships/image" Target="../media/image152.png"/><Relationship Id="rId5" Type="http://schemas.openxmlformats.org/officeDocument/2006/relationships/image" Target="../media/image146.png"/><Relationship Id="rId15" Type="http://schemas.openxmlformats.org/officeDocument/2006/relationships/image" Target="../media/image156.png"/><Relationship Id="rId10" Type="http://schemas.openxmlformats.org/officeDocument/2006/relationships/image" Target="../media/image151.png"/><Relationship Id="rId4" Type="http://schemas.openxmlformats.org/officeDocument/2006/relationships/image" Target="../media/image145.png"/><Relationship Id="rId9" Type="http://schemas.openxmlformats.org/officeDocument/2006/relationships/image" Target="../media/image150.png"/><Relationship Id="rId14" Type="http://schemas.openxmlformats.org/officeDocument/2006/relationships/image" Target="../media/image155.png"/></Relationships>
</file>

<file path=ppt/slides/_rels/slide17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6.xml"/><Relationship Id="rId1" Type="http://schemas.openxmlformats.org/officeDocument/2006/relationships/slideLayout" Target="../slideLayouts/slideLayout7.xml"/><Relationship Id="rId4" Type="http://schemas.openxmlformats.org/officeDocument/2006/relationships/image" Target="../media/image160.jpeg"/></Relationships>
</file>

<file path=ppt/slides/_rels/slide17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57.xml"/><Relationship Id="rId1" Type="http://schemas.openxmlformats.org/officeDocument/2006/relationships/slideLayout" Target="../slideLayouts/slideLayout7.xml"/><Relationship Id="rId4" Type="http://schemas.openxmlformats.org/officeDocument/2006/relationships/image" Target="../media/image160.jpeg"/></Relationships>
</file>

<file path=ppt/slides/_rels/slide17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59.xml"/><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17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60.xml"/><Relationship Id="rId1" Type="http://schemas.openxmlformats.org/officeDocument/2006/relationships/slideLayout" Target="../slideLayouts/slideLayout7.xml"/><Relationship Id="rId5" Type="http://schemas.openxmlformats.org/officeDocument/2006/relationships/hyperlink" Target="http://goo.gl/uOqhI1" TargetMode="External"/><Relationship Id="rId4" Type="http://schemas.openxmlformats.org/officeDocument/2006/relationships/image" Target="../media/image163.png"/></Relationships>
</file>

<file path=ppt/slides/_rels/slide17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62.xml"/><Relationship Id="rId1" Type="http://schemas.openxmlformats.org/officeDocument/2006/relationships/slideLayout" Target="../slideLayouts/slideLayout7.xml"/><Relationship Id="rId4" Type="http://schemas.openxmlformats.org/officeDocument/2006/relationships/image" Target="../media/image164.jpeg"/></Relationships>
</file>

<file path=ppt/slides/_rels/slide17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4.xml"/><Relationship Id="rId1" Type="http://schemas.openxmlformats.org/officeDocument/2006/relationships/slideLayout" Target="../slideLayouts/slideLayout7.xml"/><Relationship Id="rId4" Type="http://schemas.openxmlformats.org/officeDocument/2006/relationships/image" Target="../media/image166.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70.xml"/><Relationship Id="rId1" Type="http://schemas.openxmlformats.org/officeDocument/2006/relationships/slideLayout" Target="../slideLayouts/slideLayout7.xml"/><Relationship Id="rId5" Type="http://schemas.openxmlformats.org/officeDocument/2006/relationships/image" Target="../media/image171.png"/><Relationship Id="rId4" Type="http://schemas.openxmlformats.org/officeDocument/2006/relationships/image" Target="../media/image170.png"/></Relationships>
</file>

<file path=ppt/slides/_rels/slide186.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notesSlide" Target="../notesSlides/notesSlide171.xml"/><Relationship Id="rId1" Type="http://schemas.openxmlformats.org/officeDocument/2006/relationships/slideLayout" Target="../slideLayouts/slideLayout7.xml"/><Relationship Id="rId4" Type="http://schemas.openxmlformats.org/officeDocument/2006/relationships/image" Target="../media/image173.emf"/></Relationships>
</file>

<file path=ppt/slides/_rels/slide187.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notesSlide" Target="../notesSlides/notesSlide172.xml"/><Relationship Id="rId1" Type="http://schemas.openxmlformats.org/officeDocument/2006/relationships/slideLayout" Target="../slideLayouts/slideLayout7.xml"/><Relationship Id="rId4" Type="http://schemas.openxmlformats.org/officeDocument/2006/relationships/image" Target="../media/image175.png"/></Relationships>
</file>

<file path=ppt/slides/_rels/slide188.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hyperlink" Target="https://youtu.be/EKWGGDXe5MA" TargetMode="External"/><Relationship Id="rId2" Type="http://schemas.openxmlformats.org/officeDocument/2006/relationships/notesSlide" Target="../notesSlides/notesSlide176.xml"/><Relationship Id="rId1" Type="http://schemas.openxmlformats.org/officeDocument/2006/relationships/slideLayout" Target="../slideLayouts/slideLayout7.xml"/><Relationship Id="rId6" Type="http://schemas.openxmlformats.org/officeDocument/2006/relationships/image" Target="../media/image181.png"/><Relationship Id="rId5" Type="http://schemas.openxmlformats.org/officeDocument/2006/relationships/image" Target="../media/image180.jpg"/><Relationship Id="rId4" Type="http://schemas.openxmlformats.org/officeDocument/2006/relationships/hyperlink" Target="http://www.cs4fn.org/compilers/sorrytobugyou.php" TargetMode="External"/></Relationships>
</file>

<file path=ppt/slides/_rels/slide19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77.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193.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79.xml"/><Relationship Id="rId1" Type="http://schemas.openxmlformats.org/officeDocument/2006/relationships/slideLayout" Target="../slideLayouts/slideLayout7.xml"/><Relationship Id="rId4" Type="http://schemas.openxmlformats.org/officeDocument/2006/relationships/image" Target="../media/image184.png"/></Relationships>
</file>

<file path=ppt/slides/_rels/slide19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81.xml"/><Relationship Id="rId1" Type="http://schemas.openxmlformats.org/officeDocument/2006/relationships/slideLayout" Target="../slideLayouts/slideLayout7.xml"/><Relationship Id="rId6" Type="http://schemas.openxmlformats.org/officeDocument/2006/relationships/hyperlink" Target="https://youtu.be/x_DqMUkZHn0" TargetMode="External"/><Relationship Id="rId5" Type="http://schemas.openxmlformats.org/officeDocument/2006/relationships/image" Target="../media/image186.png"/><Relationship Id="rId4" Type="http://schemas.openxmlformats.org/officeDocument/2006/relationships/image" Target="../media/image185.gif"/></Relationships>
</file>

<file path=ppt/slides/_rels/slide19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82.xml"/><Relationship Id="rId1" Type="http://schemas.openxmlformats.org/officeDocument/2006/relationships/slideLayout" Target="../slideLayouts/slideLayout7.xml"/><Relationship Id="rId4" Type="http://schemas.openxmlformats.org/officeDocument/2006/relationships/image" Target="../media/image185.gif"/></Relationships>
</file>

<file path=ppt/slides/_rels/slide19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83.xml"/><Relationship Id="rId1" Type="http://schemas.openxmlformats.org/officeDocument/2006/relationships/slideLayout" Target="../slideLayouts/slideLayout7.xml"/><Relationship Id="rId5" Type="http://schemas.openxmlformats.org/officeDocument/2006/relationships/hyperlink" Target="http://goo.gl/HJyCDg" TargetMode="External"/><Relationship Id="rId4" Type="http://schemas.openxmlformats.org/officeDocument/2006/relationships/image" Target="../media/image188.png"/></Relationships>
</file>

<file path=ppt/slides/_rels/slide19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84.xml"/><Relationship Id="rId1" Type="http://schemas.openxmlformats.org/officeDocument/2006/relationships/slideLayout" Target="../slideLayouts/slideLayout7.xml"/><Relationship Id="rId4" Type="http://schemas.openxmlformats.org/officeDocument/2006/relationships/image" Target="../media/image185.gi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85.xml"/><Relationship Id="rId1" Type="http://schemas.openxmlformats.org/officeDocument/2006/relationships/slideLayout" Target="../slideLayouts/slideLayout7.xml"/><Relationship Id="rId6" Type="http://schemas.openxmlformats.org/officeDocument/2006/relationships/hyperlink" Target="http://www.cs4fn.org/vlsi/multicore.php" TargetMode="External"/><Relationship Id="rId5" Type="http://schemas.openxmlformats.org/officeDocument/2006/relationships/hyperlink" Target="http://www.cs4fn.org/parallelcomputing/parallelrats.php" TargetMode="External"/><Relationship Id="rId4" Type="http://schemas.openxmlformats.org/officeDocument/2006/relationships/image" Target="../media/image179.png"/></Relationships>
</file>

<file path=ppt/slides/_rels/slide20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86.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191.png"/></Relationships>
</file>

<file path=ppt/slides/_rels/slide20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87.xml"/><Relationship Id="rId1" Type="http://schemas.openxmlformats.org/officeDocument/2006/relationships/slideLayout" Target="../slideLayouts/slideLayout7.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20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88.xml"/><Relationship Id="rId1" Type="http://schemas.openxmlformats.org/officeDocument/2006/relationships/slideLayout" Target="../slideLayouts/slideLayout7.xml"/><Relationship Id="rId4" Type="http://schemas.openxmlformats.org/officeDocument/2006/relationships/image" Target="../media/image193.png"/></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91.xml"/><Relationship Id="rId1" Type="http://schemas.openxmlformats.org/officeDocument/2006/relationships/slideLayout" Target="../slideLayouts/slideLayout7.xml"/><Relationship Id="rId4" Type="http://schemas.openxmlformats.org/officeDocument/2006/relationships/image" Target="../media/image195.png"/></Relationships>
</file>

<file path=ppt/slides/_rels/slide20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92.xml"/><Relationship Id="rId1" Type="http://schemas.openxmlformats.org/officeDocument/2006/relationships/slideLayout" Target="../slideLayouts/slideLayout7.xml"/><Relationship Id="rId4" Type="http://schemas.openxmlformats.org/officeDocument/2006/relationships/image" Target="../media/image196.png"/></Relationships>
</file>

<file path=ppt/slides/_rels/slide20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95.xml"/><Relationship Id="rId1" Type="http://schemas.openxmlformats.org/officeDocument/2006/relationships/slideLayout" Target="../slideLayouts/slideLayout7.xml"/><Relationship Id="rId5" Type="http://schemas.openxmlformats.org/officeDocument/2006/relationships/image" Target="../media/image200.png"/><Relationship Id="rId4" Type="http://schemas.openxmlformats.org/officeDocument/2006/relationships/image" Target="../media/image199.png"/></Relationships>
</file>

<file path=ppt/slides/_rels/slide21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97.xml"/><Relationship Id="rId1" Type="http://schemas.openxmlformats.org/officeDocument/2006/relationships/slideLayout" Target="../slideLayouts/slideLayout7.xml"/><Relationship Id="rId4" Type="http://schemas.openxmlformats.org/officeDocument/2006/relationships/image" Target="../media/image202.png"/></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99.xml"/><Relationship Id="rId1" Type="http://schemas.openxmlformats.org/officeDocument/2006/relationships/slideLayout" Target="../slideLayouts/slideLayout7.xml"/><Relationship Id="rId5" Type="http://schemas.openxmlformats.org/officeDocument/2006/relationships/image" Target="../media/image205.png"/><Relationship Id="rId4" Type="http://schemas.openxmlformats.org/officeDocument/2006/relationships/image" Target="../media/image204.png"/></Relationships>
</file>

<file path=ppt/slides/_rels/slide215.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06.png"/><Relationship Id="rId7" Type="http://schemas.openxmlformats.org/officeDocument/2006/relationships/image" Target="../media/image210.png"/><Relationship Id="rId2" Type="http://schemas.openxmlformats.org/officeDocument/2006/relationships/notesSlide" Target="../notesSlides/notesSlide200.xml"/><Relationship Id="rId1" Type="http://schemas.openxmlformats.org/officeDocument/2006/relationships/slideLayout" Target="../slideLayouts/slideLayout7.xml"/><Relationship Id="rId6" Type="http://schemas.openxmlformats.org/officeDocument/2006/relationships/image" Target="../media/image209.jpg"/><Relationship Id="rId5" Type="http://schemas.openxmlformats.org/officeDocument/2006/relationships/image" Target="../media/image208.png"/><Relationship Id="rId4" Type="http://schemas.openxmlformats.org/officeDocument/2006/relationships/image" Target="../media/image207.png"/><Relationship Id="rId9" Type="http://schemas.openxmlformats.org/officeDocument/2006/relationships/hyperlink" Target="http://www.computingatschool.org.uk/" TargetMode="External"/></Relationships>
</file>

<file path=ppt/slides/_rels/slide21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01.xml"/><Relationship Id="rId1" Type="http://schemas.openxmlformats.org/officeDocument/2006/relationships/slideLayout" Target="../slideLayouts/slideLayout7.xml"/><Relationship Id="rId4" Type="http://schemas.openxmlformats.org/officeDocument/2006/relationships/image" Target="../media/image207.png"/></Relationships>
</file>

<file path=ppt/slides/_rels/slide21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02.xml"/><Relationship Id="rId1" Type="http://schemas.openxmlformats.org/officeDocument/2006/relationships/slideLayout" Target="../slideLayouts/slideLayout7.xml"/><Relationship Id="rId4" Type="http://schemas.openxmlformats.org/officeDocument/2006/relationships/image" Target="../media/image207.png"/></Relationships>
</file>

<file path=ppt/slides/_rels/slide21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03.xml"/><Relationship Id="rId1" Type="http://schemas.openxmlformats.org/officeDocument/2006/relationships/slideLayout" Target="../slideLayouts/slideLayout7.xml"/><Relationship Id="rId4" Type="http://schemas.openxmlformats.org/officeDocument/2006/relationships/image" Target="../media/image207.png"/></Relationships>
</file>

<file path=ppt/slides/_rels/slide21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04.xml"/><Relationship Id="rId1" Type="http://schemas.openxmlformats.org/officeDocument/2006/relationships/slideLayout" Target="../slideLayouts/slideLayout7.xml"/><Relationship Id="rId4" Type="http://schemas.openxmlformats.org/officeDocument/2006/relationships/image" Target="../media/image207.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05.xml"/><Relationship Id="rId1" Type="http://schemas.openxmlformats.org/officeDocument/2006/relationships/slideLayout" Target="../slideLayouts/slideLayout7.xml"/><Relationship Id="rId6" Type="http://schemas.openxmlformats.org/officeDocument/2006/relationships/image" Target="../media/image213.jpeg"/><Relationship Id="rId5" Type="http://schemas.openxmlformats.org/officeDocument/2006/relationships/image" Target="../media/image212.jpeg"/><Relationship Id="rId4" Type="http://schemas.openxmlformats.org/officeDocument/2006/relationships/image" Target="../media/image207.png"/></Relationships>
</file>

<file path=ppt/slides/_rels/slide22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06.xml"/><Relationship Id="rId1" Type="http://schemas.openxmlformats.org/officeDocument/2006/relationships/slideLayout" Target="../slideLayouts/slideLayout7.xml"/><Relationship Id="rId6" Type="http://schemas.openxmlformats.org/officeDocument/2006/relationships/hyperlink" Target="http://www.computingatschool.org.uk/certificate" TargetMode="External"/><Relationship Id="rId5" Type="http://schemas.openxmlformats.org/officeDocument/2006/relationships/image" Target="../media/image215.png"/><Relationship Id="rId4" Type="http://schemas.openxmlformats.org/officeDocument/2006/relationships/image" Target="../media/image214.png"/></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0.xml"/><Relationship Id="rId1" Type="http://schemas.openxmlformats.org/officeDocument/2006/relationships/slideLayout" Target="../slideLayouts/slideLayout2.xml"/><Relationship Id="rId4" Type="http://schemas.openxmlformats.org/officeDocument/2006/relationships/image" Target="../media/image216.png"/></Relationships>
</file>

<file path=ppt/slides/_rels/slide2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1.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hyperlink" Target="https://youtu.be/6wU2NoAtWK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hyperlink" Target="http://goo.gl/FQCjH4" TargetMode="External"/><Relationship Id="rId5" Type="http://schemas.openxmlformats.org/officeDocument/2006/relationships/hyperlink" Target="http://www.rigb.org/christmaslectures08/" TargetMode="External"/><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hyperlink" Target="https://youtu.be/H-53TVR9EOw" TargetMode="Externa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hyperlink" Target="http://www.kolls.net/gatesim" TargetMode="External"/><Relationship Id="rId4" Type="http://schemas.openxmlformats.org/officeDocument/2006/relationships/image" Target="../media/image77.png"/></Relationships>
</file>

<file path=ppt/slides/_rels/slide9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6240" t="19395" r="21108" b="25645"/>
          <a:stretch/>
        </p:blipFill>
        <p:spPr>
          <a:xfrm>
            <a:off x="831413" y="272999"/>
            <a:ext cx="7547428" cy="4429317"/>
          </a:xfrm>
          <a:prstGeom prst="rect">
            <a:avLst/>
          </a:prstGeom>
          <a:ln>
            <a:solidFill>
              <a:schemeClr val="bg1">
                <a:lumMod val="50000"/>
              </a:schemeClr>
            </a:solidFill>
          </a:ln>
        </p:spPr>
      </p:pic>
      <p:sp>
        <p:nvSpPr>
          <p:cNvPr id="3" name="TextBox 2"/>
          <p:cNvSpPr txBox="1"/>
          <p:nvPr/>
        </p:nvSpPr>
        <p:spPr>
          <a:xfrm>
            <a:off x="831413" y="4702316"/>
            <a:ext cx="7547428" cy="830997"/>
          </a:xfrm>
          <a:prstGeom prst="rect">
            <a:avLst/>
          </a:prstGeom>
          <a:noFill/>
        </p:spPr>
        <p:txBody>
          <a:bodyPr wrap="square" rtlCol="0">
            <a:spAutoFit/>
          </a:bodyPr>
          <a:lstStyle/>
          <a:p>
            <a:pPr algn="ctr"/>
            <a:r>
              <a:rPr lang="en-GB" sz="4800" spc="-150" dirty="0" smtClean="0">
                <a:solidFill>
                  <a:srgbClr val="828181"/>
                </a:solidFill>
              </a:rPr>
              <a:t>Developing a new generation of</a:t>
            </a:r>
            <a:endParaRPr lang="en-GB" sz="4800" spc="-150" dirty="0">
              <a:solidFill>
                <a:srgbClr val="828181"/>
              </a:solidFill>
            </a:endParaRPr>
          </a:p>
        </p:txBody>
      </p:sp>
      <p:sp>
        <p:nvSpPr>
          <p:cNvPr id="11" name="TextBox 10"/>
          <p:cNvSpPr txBox="1"/>
          <p:nvPr/>
        </p:nvSpPr>
        <p:spPr>
          <a:xfrm>
            <a:off x="831413" y="5117814"/>
            <a:ext cx="7701467" cy="1323439"/>
          </a:xfrm>
          <a:prstGeom prst="rect">
            <a:avLst/>
          </a:prstGeom>
          <a:noFill/>
        </p:spPr>
        <p:txBody>
          <a:bodyPr wrap="none" rtlCol="0">
            <a:spAutoFit/>
          </a:bodyPr>
          <a:lstStyle/>
          <a:p>
            <a:r>
              <a:rPr lang="en-GB" sz="8000" b="1" spc="-350" dirty="0" smtClean="0">
                <a:solidFill>
                  <a:srgbClr val="B21310"/>
                </a:solidFill>
              </a:rPr>
              <a:t>Curriculum Leaders</a:t>
            </a:r>
            <a:endParaRPr lang="en-GB" sz="8000" b="1" spc="-350" dirty="0">
              <a:solidFill>
                <a:srgbClr val="B21310"/>
              </a:solidFill>
            </a:endParaRPr>
          </a:p>
        </p:txBody>
      </p:sp>
    </p:spTree>
    <p:extLst>
      <p:ext uri="{BB962C8B-B14F-4D97-AF65-F5344CB8AC3E}">
        <p14:creationId xmlns:p14="http://schemas.microsoft.com/office/powerpoint/2010/main" val="1186082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73393" y="418145"/>
            <a:ext cx="4278019" cy="6058535"/>
          </a:xfrm>
          <a:prstGeom prst="rect">
            <a:avLst/>
          </a:prstGeom>
          <a:ln>
            <a:solidFill>
              <a:srgbClr val="808080"/>
            </a:solidFill>
          </a:ln>
        </p:spPr>
      </p:pic>
      <p:pic>
        <p:nvPicPr>
          <p:cNvPr id="8" name="Picture 7"/>
          <p:cNvPicPr>
            <a:picLocks noChangeAspect="1"/>
          </p:cNvPicPr>
          <p:nvPr/>
        </p:nvPicPr>
        <p:blipFill rotWithShape="1">
          <a:blip r:embed="rId4"/>
          <a:srcRect l="26240" t="19395" r="21108" b="25645"/>
          <a:stretch/>
        </p:blipFill>
        <p:spPr>
          <a:xfrm>
            <a:off x="275772" y="418145"/>
            <a:ext cx="2749956" cy="1613852"/>
          </a:xfrm>
          <a:prstGeom prst="rect">
            <a:avLst/>
          </a:prstGeom>
          <a:ln>
            <a:solidFill>
              <a:schemeClr val="bg1">
                <a:lumMod val="50000"/>
              </a:schemeClr>
            </a:solidFill>
          </a:ln>
        </p:spPr>
      </p:pic>
    </p:spTree>
    <p:extLst>
      <p:ext uri="{BB962C8B-B14F-4D97-AF65-F5344CB8AC3E}">
        <p14:creationId xmlns:p14="http://schemas.microsoft.com/office/powerpoint/2010/main" val="5276098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43"/>
          <p:cNvSpPr/>
          <p:nvPr/>
        </p:nvSpPr>
        <p:spPr>
          <a:xfrm flipH="1">
            <a:off x="2594796" y="5054277"/>
            <a:ext cx="1229967" cy="576891"/>
          </a:xfrm>
          <a:custGeom>
            <a:avLst/>
            <a:gdLst>
              <a:gd name="connsiteX0" fmla="*/ 0 w 1463040"/>
              <a:gd name="connsiteY0" fmla="*/ 0 h 731520"/>
              <a:gd name="connsiteX1" fmla="*/ 228600 w 1463040"/>
              <a:gd name="connsiteY1" fmla="*/ 304800 h 731520"/>
              <a:gd name="connsiteX2" fmla="*/ 1249680 w 1463040"/>
              <a:gd name="connsiteY2" fmla="*/ 381000 h 731520"/>
              <a:gd name="connsiteX3" fmla="*/ 1463040 w 1463040"/>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1463040" h="731520">
                <a:moveTo>
                  <a:pt x="0" y="0"/>
                </a:moveTo>
                <a:cubicBezTo>
                  <a:pt x="10160" y="120650"/>
                  <a:pt x="20320" y="241300"/>
                  <a:pt x="228600" y="304800"/>
                </a:cubicBezTo>
                <a:cubicBezTo>
                  <a:pt x="436880" y="368300"/>
                  <a:pt x="1043940" y="309880"/>
                  <a:pt x="1249680" y="381000"/>
                </a:cubicBezTo>
                <a:cubicBezTo>
                  <a:pt x="1455420" y="452120"/>
                  <a:pt x="1459230" y="591820"/>
                  <a:pt x="1463040" y="731520"/>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reeform 42"/>
          <p:cNvSpPr/>
          <p:nvPr/>
        </p:nvSpPr>
        <p:spPr>
          <a:xfrm>
            <a:off x="1606590" y="3331209"/>
            <a:ext cx="892251" cy="2300735"/>
          </a:xfrm>
          <a:custGeom>
            <a:avLst/>
            <a:gdLst>
              <a:gd name="connsiteX0" fmla="*/ 0 w 1463040"/>
              <a:gd name="connsiteY0" fmla="*/ 0 h 731520"/>
              <a:gd name="connsiteX1" fmla="*/ 228600 w 1463040"/>
              <a:gd name="connsiteY1" fmla="*/ 304800 h 731520"/>
              <a:gd name="connsiteX2" fmla="*/ 1249680 w 1463040"/>
              <a:gd name="connsiteY2" fmla="*/ 381000 h 731520"/>
              <a:gd name="connsiteX3" fmla="*/ 1463040 w 1463040"/>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1463040" h="731520">
                <a:moveTo>
                  <a:pt x="0" y="0"/>
                </a:moveTo>
                <a:cubicBezTo>
                  <a:pt x="10160" y="120650"/>
                  <a:pt x="20320" y="241300"/>
                  <a:pt x="228600" y="304800"/>
                </a:cubicBezTo>
                <a:cubicBezTo>
                  <a:pt x="436880" y="368300"/>
                  <a:pt x="1043940" y="309880"/>
                  <a:pt x="1249680" y="381000"/>
                </a:cubicBezTo>
                <a:cubicBezTo>
                  <a:pt x="1455420" y="452120"/>
                  <a:pt x="1459230" y="591820"/>
                  <a:pt x="1463040" y="731520"/>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38"/>
          <p:cNvSpPr/>
          <p:nvPr/>
        </p:nvSpPr>
        <p:spPr>
          <a:xfrm>
            <a:off x="3939161" y="1838433"/>
            <a:ext cx="1363883" cy="2109830"/>
          </a:xfrm>
          <a:custGeom>
            <a:avLst/>
            <a:gdLst>
              <a:gd name="connsiteX0" fmla="*/ 0 w 1463040"/>
              <a:gd name="connsiteY0" fmla="*/ 0 h 731520"/>
              <a:gd name="connsiteX1" fmla="*/ 228600 w 1463040"/>
              <a:gd name="connsiteY1" fmla="*/ 304800 h 731520"/>
              <a:gd name="connsiteX2" fmla="*/ 1249680 w 1463040"/>
              <a:gd name="connsiteY2" fmla="*/ 381000 h 731520"/>
              <a:gd name="connsiteX3" fmla="*/ 1463040 w 1463040"/>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1463040" h="731520">
                <a:moveTo>
                  <a:pt x="0" y="0"/>
                </a:moveTo>
                <a:cubicBezTo>
                  <a:pt x="10160" y="120650"/>
                  <a:pt x="20320" y="241300"/>
                  <a:pt x="228600" y="304800"/>
                </a:cubicBezTo>
                <a:cubicBezTo>
                  <a:pt x="436880" y="368300"/>
                  <a:pt x="1043940" y="309880"/>
                  <a:pt x="1249680" y="381000"/>
                </a:cubicBezTo>
                <a:cubicBezTo>
                  <a:pt x="1455420" y="452120"/>
                  <a:pt x="1459230" y="591820"/>
                  <a:pt x="1463040" y="731520"/>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25"/>
          <p:cNvSpPr/>
          <p:nvPr/>
        </p:nvSpPr>
        <p:spPr>
          <a:xfrm>
            <a:off x="3080180" y="3371372"/>
            <a:ext cx="747251" cy="576891"/>
          </a:xfrm>
          <a:custGeom>
            <a:avLst/>
            <a:gdLst>
              <a:gd name="connsiteX0" fmla="*/ 0 w 1463040"/>
              <a:gd name="connsiteY0" fmla="*/ 0 h 731520"/>
              <a:gd name="connsiteX1" fmla="*/ 228600 w 1463040"/>
              <a:gd name="connsiteY1" fmla="*/ 304800 h 731520"/>
              <a:gd name="connsiteX2" fmla="*/ 1249680 w 1463040"/>
              <a:gd name="connsiteY2" fmla="*/ 381000 h 731520"/>
              <a:gd name="connsiteX3" fmla="*/ 1463040 w 1463040"/>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1463040" h="731520">
                <a:moveTo>
                  <a:pt x="0" y="0"/>
                </a:moveTo>
                <a:cubicBezTo>
                  <a:pt x="10160" y="120650"/>
                  <a:pt x="20320" y="241300"/>
                  <a:pt x="228600" y="304800"/>
                </a:cubicBezTo>
                <a:cubicBezTo>
                  <a:pt x="436880" y="368300"/>
                  <a:pt x="1043940" y="309880"/>
                  <a:pt x="1249680" y="381000"/>
                </a:cubicBezTo>
                <a:cubicBezTo>
                  <a:pt x="1455420" y="452120"/>
                  <a:pt x="1459230" y="591820"/>
                  <a:pt x="1463040" y="731520"/>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3134107" y="1538371"/>
            <a:ext cx="1387331" cy="40245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Carry in</a:t>
            </a:r>
            <a:endParaRPr lang="en-GB" dirty="0">
              <a:solidFill>
                <a:srgbClr val="C00000"/>
              </a:solidFill>
            </a:endParaRPr>
          </a:p>
        </p:txBody>
      </p:sp>
      <p:grpSp>
        <p:nvGrpSpPr>
          <p:cNvPr id="4" name="Group 3"/>
          <p:cNvGrpSpPr/>
          <p:nvPr/>
        </p:nvGrpSpPr>
        <p:grpSpPr>
          <a:xfrm>
            <a:off x="151909" y="1538372"/>
            <a:ext cx="3621105" cy="1885020"/>
            <a:chOff x="151909" y="1538372"/>
            <a:chExt cx="3621105" cy="1885020"/>
          </a:xfrm>
        </p:grpSpPr>
        <p:sp>
          <p:nvSpPr>
            <p:cNvPr id="28" name="Freeform 27"/>
            <p:cNvSpPr/>
            <p:nvPr/>
          </p:nvSpPr>
          <p:spPr>
            <a:xfrm>
              <a:off x="822469" y="1838432"/>
              <a:ext cx="747251" cy="476117"/>
            </a:xfrm>
            <a:custGeom>
              <a:avLst/>
              <a:gdLst>
                <a:gd name="connsiteX0" fmla="*/ 0 w 1463040"/>
                <a:gd name="connsiteY0" fmla="*/ 0 h 731520"/>
                <a:gd name="connsiteX1" fmla="*/ 228600 w 1463040"/>
                <a:gd name="connsiteY1" fmla="*/ 304800 h 731520"/>
                <a:gd name="connsiteX2" fmla="*/ 1249680 w 1463040"/>
                <a:gd name="connsiteY2" fmla="*/ 381000 h 731520"/>
                <a:gd name="connsiteX3" fmla="*/ 1463040 w 1463040"/>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1463040" h="731520">
                  <a:moveTo>
                    <a:pt x="0" y="0"/>
                  </a:moveTo>
                  <a:cubicBezTo>
                    <a:pt x="10160" y="120650"/>
                    <a:pt x="20320" y="241300"/>
                    <a:pt x="228600" y="304800"/>
                  </a:cubicBezTo>
                  <a:cubicBezTo>
                    <a:pt x="436880" y="368300"/>
                    <a:pt x="1043940" y="309880"/>
                    <a:pt x="1249680" y="381000"/>
                  </a:cubicBezTo>
                  <a:cubicBezTo>
                    <a:pt x="1455420" y="452120"/>
                    <a:pt x="1459230" y="591820"/>
                    <a:pt x="1463040" y="731520"/>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p:cNvCxnSpPr/>
            <p:nvPr/>
          </p:nvCxnSpPr>
          <p:spPr>
            <a:xfrm>
              <a:off x="1582293" y="2614610"/>
              <a:ext cx="0" cy="49867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094723" y="2604868"/>
              <a:ext cx="0" cy="49867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344293" y="1940825"/>
              <a:ext cx="0" cy="49867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120726" y="2187132"/>
              <a:ext cx="2430194" cy="64956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Half Adding Machine</a:t>
              </a:r>
              <a:endParaRPr lang="en-GB" dirty="0">
                <a:solidFill>
                  <a:srgbClr val="C00000"/>
                </a:solidFill>
              </a:endParaRPr>
            </a:p>
          </p:txBody>
        </p:sp>
        <p:sp>
          <p:nvSpPr>
            <p:cNvPr id="22" name="Rectangle 21"/>
            <p:cNvSpPr/>
            <p:nvPr/>
          </p:nvSpPr>
          <p:spPr>
            <a:xfrm>
              <a:off x="1645429" y="1543634"/>
              <a:ext cx="1387331" cy="397192"/>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Second bit</a:t>
              </a:r>
              <a:endParaRPr lang="en-GB" dirty="0">
                <a:solidFill>
                  <a:srgbClr val="C00000"/>
                </a:solidFill>
              </a:endParaRPr>
            </a:p>
          </p:txBody>
        </p:sp>
        <p:sp>
          <p:nvSpPr>
            <p:cNvPr id="24" name="Rectangle 23"/>
            <p:cNvSpPr/>
            <p:nvPr/>
          </p:nvSpPr>
          <p:spPr>
            <a:xfrm>
              <a:off x="892126" y="3052396"/>
              <a:ext cx="1378634" cy="370996"/>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Carry out</a:t>
              </a:r>
              <a:endParaRPr lang="en-GB" dirty="0">
                <a:solidFill>
                  <a:srgbClr val="C00000"/>
                </a:solidFill>
              </a:endParaRPr>
            </a:p>
          </p:txBody>
        </p:sp>
        <p:sp>
          <p:nvSpPr>
            <p:cNvPr id="25" name="Rectangle 24"/>
            <p:cNvSpPr/>
            <p:nvPr/>
          </p:nvSpPr>
          <p:spPr>
            <a:xfrm>
              <a:off x="2394380" y="3052396"/>
              <a:ext cx="1378634" cy="370996"/>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Sum</a:t>
              </a:r>
              <a:endParaRPr lang="en-GB" dirty="0">
                <a:solidFill>
                  <a:srgbClr val="C00000"/>
                </a:solidFill>
              </a:endParaRPr>
            </a:p>
          </p:txBody>
        </p:sp>
        <p:sp>
          <p:nvSpPr>
            <p:cNvPr id="27" name="Rectangle 26"/>
            <p:cNvSpPr/>
            <p:nvPr/>
          </p:nvSpPr>
          <p:spPr>
            <a:xfrm>
              <a:off x="151909" y="1538372"/>
              <a:ext cx="1387331" cy="40245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First bit</a:t>
              </a:r>
              <a:endParaRPr lang="en-GB" dirty="0">
                <a:solidFill>
                  <a:srgbClr val="C00000"/>
                </a:solidFill>
              </a:endParaRPr>
            </a:p>
          </p:txBody>
        </p:sp>
      </p:grpSp>
      <p:sp>
        <p:nvSpPr>
          <p:cNvPr id="30" name="TextBox 29"/>
          <p:cNvSpPr txBox="1"/>
          <p:nvPr/>
        </p:nvSpPr>
        <p:spPr>
          <a:xfrm>
            <a:off x="5077842" y="19763"/>
            <a:ext cx="4051109" cy="3108543"/>
          </a:xfrm>
          <a:prstGeom prst="rect">
            <a:avLst/>
          </a:prstGeom>
          <a:noFill/>
        </p:spPr>
        <p:txBody>
          <a:bodyPr wrap="none" rtlCol="0">
            <a:spAutoFit/>
          </a:bodyPr>
          <a:lstStyle/>
          <a:p>
            <a:pPr algn="r"/>
            <a:r>
              <a:rPr lang="en-GB" b="1" dirty="0" smtClean="0">
                <a:solidFill>
                  <a:srgbClr val="585858"/>
                </a:solidFill>
                <a:latin typeface="Courier New" panose="02070309020205020404" pitchFamily="49" charset="0"/>
                <a:cs typeface="Courier New" panose="02070309020205020404" pitchFamily="49" charset="0"/>
              </a:rPr>
              <a:t>		</a:t>
            </a:r>
            <a:r>
              <a:rPr lang="en-GB" sz="2800" b="1" dirty="0" smtClean="0">
                <a:solidFill>
                  <a:srgbClr val="585858"/>
                </a:solidFill>
                <a:latin typeface="Courier New" panose="02070309020205020404" pitchFamily="49" charset="0"/>
                <a:cs typeface="Courier New" panose="02070309020205020404" pitchFamily="49" charset="0"/>
              </a:rPr>
              <a:t>  </a:t>
            </a:r>
            <a:r>
              <a:rPr lang="en-GB" b="1" dirty="0" smtClean="0">
                <a:solidFill>
                  <a:srgbClr val="C00000"/>
                </a:solidFill>
                <a:latin typeface="Courier New" panose="02070309020205020404" pitchFamily="49" charset="0"/>
                <a:cs typeface="Courier New" panose="02070309020205020404" pitchFamily="49" charset="0"/>
              </a:rPr>
              <a:t>SUM  CARRY</a:t>
            </a:r>
          </a:p>
          <a:p>
            <a:pPr algn="r"/>
            <a:r>
              <a:rPr lang="en-GB" sz="2800" b="1" dirty="0" smtClean="0">
                <a:solidFill>
                  <a:srgbClr val="585858"/>
                </a:solidFill>
                <a:latin typeface="Courier New" panose="02070309020205020404" pitchFamily="49" charset="0"/>
                <a:cs typeface="Courier New" panose="02070309020205020404" pitchFamily="49" charset="0"/>
              </a:rPr>
              <a:t>0 + 0 = 0 &amp; 0 </a:t>
            </a:r>
          </a:p>
          <a:p>
            <a:pPr algn="r"/>
            <a:r>
              <a:rPr lang="en-GB" sz="2800" b="1" dirty="0" smtClean="0">
                <a:solidFill>
                  <a:srgbClr val="585858"/>
                </a:solidFill>
                <a:latin typeface="Courier New" panose="02070309020205020404" pitchFamily="49" charset="0"/>
                <a:cs typeface="Courier New" panose="02070309020205020404" pitchFamily="49" charset="0"/>
              </a:rPr>
              <a:t>0 + 1 = 1 &amp; 0 </a:t>
            </a:r>
          </a:p>
          <a:p>
            <a:pPr algn="r"/>
            <a:r>
              <a:rPr lang="en-GB" sz="2800" b="1" dirty="0" smtClean="0">
                <a:solidFill>
                  <a:srgbClr val="585858"/>
                </a:solidFill>
                <a:latin typeface="Courier New" panose="02070309020205020404" pitchFamily="49" charset="0"/>
                <a:cs typeface="Courier New" panose="02070309020205020404" pitchFamily="49" charset="0"/>
              </a:rPr>
              <a:t>1 + 0 = 1 &amp; 0 </a:t>
            </a:r>
          </a:p>
          <a:p>
            <a:pPr algn="r"/>
            <a:r>
              <a:rPr lang="en-GB" sz="2800" b="1" dirty="0" smtClean="0">
                <a:solidFill>
                  <a:srgbClr val="585858"/>
                </a:solidFill>
                <a:latin typeface="Courier New" panose="02070309020205020404" pitchFamily="49" charset="0"/>
                <a:cs typeface="Courier New" panose="02070309020205020404" pitchFamily="49" charset="0"/>
              </a:rPr>
              <a:t>1 + 1 = 0 &amp; 1 </a:t>
            </a:r>
          </a:p>
          <a:p>
            <a:pPr algn="r"/>
            <a:r>
              <a:rPr lang="en-GB" sz="2800" b="1" dirty="0" smtClean="0">
                <a:solidFill>
                  <a:srgbClr val="585858"/>
                </a:solidFill>
                <a:latin typeface="Courier New" panose="02070309020205020404" pitchFamily="49" charset="0"/>
                <a:cs typeface="Courier New" panose="02070309020205020404" pitchFamily="49" charset="0"/>
              </a:rPr>
              <a:t>1 + 1 + 1 = 1 &amp; 1 </a:t>
            </a:r>
          </a:p>
          <a:p>
            <a:pPr algn="r"/>
            <a:r>
              <a:rPr lang="en-GB" sz="2800" dirty="0" smtClean="0">
                <a:solidFill>
                  <a:srgbClr val="C00000"/>
                </a:solidFill>
              </a:rPr>
              <a:t>  </a:t>
            </a:r>
            <a:endParaRPr lang="en-GB" sz="2800" dirty="0">
              <a:solidFill>
                <a:srgbClr val="C00000"/>
              </a:solidFill>
            </a:endParaRPr>
          </a:p>
        </p:txBody>
      </p:sp>
      <p:cxnSp>
        <p:nvCxnSpPr>
          <p:cNvPr id="31" name="Straight Connector 30"/>
          <p:cNvCxnSpPr/>
          <p:nvPr/>
        </p:nvCxnSpPr>
        <p:spPr>
          <a:xfrm>
            <a:off x="3824764" y="4301923"/>
            <a:ext cx="0" cy="49867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37" idx="0"/>
          </p:cNvCxnSpPr>
          <p:nvPr/>
        </p:nvCxnSpPr>
        <p:spPr>
          <a:xfrm flipH="1">
            <a:off x="5326168" y="4429341"/>
            <a:ext cx="11026" cy="186484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3363197" y="3874445"/>
            <a:ext cx="2430194" cy="64956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Half Adding Machine</a:t>
            </a:r>
            <a:endParaRPr lang="en-GB" dirty="0">
              <a:solidFill>
                <a:srgbClr val="C00000"/>
              </a:solidFill>
            </a:endParaRPr>
          </a:p>
        </p:txBody>
      </p:sp>
      <p:sp>
        <p:nvSpPr>
          <p:cNvPr id="36" name="Rectangle 35"/>
          <p:cNvSpPr/>
          <p:nvPr/>
        </p:nvSpPr>
        <p:spPr>
          <a:xfrm>
            <a:off x="3134597" y="4739709"/>
            <a:ext cx="1378634" cy="370996"/>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Carry out</a:t>
            </a:r>
            <a:endParaRPr lang="en-GB" dirty="0">
              <a:solidFill>
                <a:srgbClr val="C00000"/>
              </a:solidFill>
            </a:endParaRPr>
          </a:p>
        </p:txBody>
      </p:sp>
      <p:sp>
        <p:nvSpPr>
          <p:cNvPr id="37" name="Rectangle 36"/>
          <p:cNvSpPr/>
          <p:nvPr/>
        </p:nvSpPr>
        <p:spPr>
          <a:xfrm>
            <a:off x="4636851" y="6294189"/>
            <a:ext cx="1378634" cy="370996"/>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Sum</a:t>
            </a:r>
            <a:endParaRPr lang="en-GB" dirty="0">
              <a:solidFill>
                <a:srgbClr val="C00000"/>
              </a:solidFill>
            </a:endParaRPr>
          </a:p>
        </p:txBody>
      </p:sp>
      <p:cxnSp>
        <p:nvCxnSpPr>
          <p:cNvPr id="42" name="Straight Connector 41"/>
          <p:cNvCxnSpPr/>
          <p:nvPr/>
        </p:nvCxnSpPr>
        <p:spPr>
          <a:xfrm>
            <a:off x="2547499" y="5981012"/>
            <a:ext cx="0" cy="49867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1799864" y="6294189"/>
            <a:ext cx="1527467" cy="370996"/>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Final carry out</a:t>
            </a:r>
            <a:endParaRPr lang="en-GB" dirty="0">
              <a:solidFill>
                <a:srgbClr val="C00000"/>
              </a:solidFill>
            </a:endParaRPr>
          </a:p>
        </p:txBody>
      </p:sp>
      <p:pic>
        <p:nvPicPr>
          <p:cNvPr id="41" name="Picture 40"/>
          <p:cNvPicPr>
            <a:picLocks noChangeAspect="1"/>
          </p:cNvPicPr>
          <p:nvPr/>
        </p:nvPicPr>
        <p:blipFill rotWithShape="1">
          <a:blip r:embed="rId3" cstate="print">
            <a:extLst>
              <a:ext uri="{28A0092B-C50C-407E-A947-70E740481C1C}">
                <a14:useLocalDpi xmlns:a14="http://schemas.microsoft.com/office/drawing/2010/main" val="0"/>
              </a:ext>
            </a:extLst>
          </a:blip>
          <a:srcRect t="27824" r="56300" b="55104"/>
          <a:stretch/>
        </p:blipFill>
        <p:spPr>
          <a:xfrm rot="5400000" flipV="1">
            <a:off x="2249999" y="5626903"/>
            <a:ext cx="618027" cy="363991"/>
          </a:xfrm>
          <a:prstGeom prst="rect">
            <a:avLst/>
          </a:prstGeom>
          <a:noFill/>
        </p:spPr>
      </p:pic>
    </p:spTree>
    <p:extLst>
      <p:ext uri="{BB962C8B-B14F-4D97-AF65-F5344CB8AC3E}">
        <p14:creationId xmlns:p14="http://schemas.microsoft.com/office/powerpoint/2010/main" val="8944275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up)">
                                      <p:cBhvr>
                                        <p:cTn id="16" dur="500"/>
                                        <p:tgtEl>
                                          <p:spTgt spid="26"/>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up)">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up)">
                                      <p:cBhvr>
                                        <p:cTn id="24" dur="500"/>
                                        <p:tgtEl>
                                          <p:spTgt spid="32"/>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childTnLst>
                          </p:cTn>
                        </p:par>
                        <p:par>
                          <p:cTn id="42" fill="hold">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up)">
                                      <p:cBhvr>
                                        <p:cTn id="45" dur="500"/>
                                        <p:tgtEl>
                                          <p:spTgt spid="4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up)">
                                      <p:cBhvr>
                                        <p:cTn id="48" dur="500"/>
                                        <p:tgtEl>
                                          <p:spTgt spid="43"/>
                                        </p:tgtEl>
                                      </p:cBhvr>
                                    </p:animEffect>
                                  </p:childTnLst>
                                </p:cTn>
                              </p:par>
                            </p:childTnLst>
                          </p:cTn>
                        </p:par>
                        <p:par>
                          <p:cTn id="49" fill="hold">
                            <p:stCondLst>
                              <p:cond delay="1000"/>
                            </p:stCondLst>
                            <p:childTnLst>
                              <p:par>
                                <p:cTn id="50" presetID="22" presetClass="entr" presetSubtype="1" fill="hold" nodeType="after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up)">
                                      <p:cBhvr>
                                        <p:cTn id="52" dur="500"/>
                                        <p:tgtEl>
                                          <p:spTgt spid="4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3" grpId="0" animBg="1"/>
      <p:bldP spid="39" grpId="0" animBg="1"/>
      <p:bldP spid="26" grpId="0" animBg="1"/>
      <p:bldP spid="23" grpId="0" animBg="1"/>
      <p:bldP spid="34" grpId="0" animBg="1"/>
      <p:bldP spid="36" grpId="0" animBg="1"/>
      <p:bldP spid="37" grpId="0" animBg="1"/>
      <p:bldP spid="4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stretch>
            <a:fillRect/>
          </a:stretch>
        </p:blipFill>
        <p:spPr>
          <a:xfrm>
            <a:off x="729823" y="704619"/>
            <a:ext cx="7778258" cy="5983276"/>
          </a:xfrm>
          <a:prstGeom prst="rect">
            <a:avLst/>
          </a:prstGeom>
        </p:spPr>
      </p:pic>
      <p:cxnSp>
        <p:nvCxnSpPr>
          <p:cNvPr id="7" name="Straight Arrow Connector 6"/>
          <p:cNvCxnSpPr/>
          <p:nvPr/>
        </p:nvCxnSpPr>
        <p:spPr>
          <a:xfrm flipV="1">
            <a:off x="6349257" y="1406186"/>
            <a:ext cx="0" cy="147417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143000" y="5394960"/>
            <a:ext cx="1402080" cy="6858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413538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a:stretch>
            <a:fillRect/>
          </a:stretch>
        </p:blipFill>
        <p:spPr>
          <a:xfrm>
            <a:off x="729823" y="704619"/>
            <a:ext cx="7778258" cy="598327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4966996" y="4618593"/>
            <a:ext cx="3972092" cy="2140137"/>
          </a:xfrm>
          <a:prstGeom prst="rect">
            <a:avLst/>
          </a:prstGeom>
        </p:spPr>
      </p:pic>
      <p:cxnSp>
        <p:nvCxnSpPr>
          <p:cNvPr id="13" name="Straight Arrow Connector 12"/>
          <p:cNvCxnSpPr/>
          <p:nvPr/>
        </p:nvCxnSpPr>
        <p:spPr>
          <a:xfrm flipV="1">
            <a:off x="2545080" y="4099560"/>
            <a:ext cx="1822245" cy="167640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143000" y="5394960"/>
            <a:ext cx="1402080" cy="6858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p:cNvCxnSpPr/>
          <p:nvPr/>
        </p:nvCxnSpPr>
        <p:spPr>
          <a:xfrm flipV="1">
            <a:off x="2552068" y="3398520"/>
            <a:ext cx="3630514" cy="238886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7588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a:stretch>
            <a:fillRect/>
          </a:stretch>
        </p:blipFill>
        <p:spPr>
          <a:xfrm>
            <a:off x="729823" y="701041"/>
            <a:ext cx="7782909" cy="5986854"/>
          </a:xfrm>
          <a:prstGeom prst="rect">
            <a:avLst/>
          </a:prstGeom>
        </p:spPr>
      </p:pic>
      <p:sp>
        <p:nvSpPr>
          <p:cNvPr id="12" name="Rectangle 11"/>
          <p:cNvSpPr/>
          <p:nvPr/>
        </p:nvSpPr>
        <p:spPr>
          <a:xfrm>
            <a:off x="1157197" y="5373978"/>
            <a:ext cx="1357403" cy="60010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p:cNvCxnSpPr/>
          <p:nvPr/>
        </p:nvCxnSpPr>
        <p:spPr>
          <a:xfrm>
            <a:off x="6334017" y="1360466"/>
            <a:ext cx="0" cy="126081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4966996" y="4618593"/>
            <a:ext cx="3972092" cy="2140137"/>
          </a:xfrm>
          <a:prstGeom prst="rect">
            <a:avLst/>
          </a:prstGeom>
        </p:spPr>
      </p:pic>
      <p:sp>
        <p:nvSpPr>
          <p:cNvPr id="7" name="Rectangle 6"/>
          <p:cNvSpPr/>
          <p:nvPr/>
        </p:nvSpPr>
        <p:spPr>
          <a:xfrm>
            <a:off x="681879" y="331709"/>
            <a:ext cx="7830853" cy="369332"/>
          </a:xfrm>
          <a:prstGeom prst="rect">
            <a:avLst/>
          </a:prstGeom>
        </p:spPr>
        <p:txBody>
          <a:bodyPr wrap="square">
            <a:spAutoFit/>
          </a:bodyPr>
          <a:lstStyle/>
          <a:p>
            <a:r>
              <a:rPr lang="en-GB" dirty="0">
                <a:solidFill>
                  <a:srgbClr val="C00000"/>
                </a:solidFill>
                <a:hlinkClick r:id="rId5"/>
              </a:rPr>
              <a:t>http://www.kolls.net/gatesim/gatesim%20demo.swf</a:t>
            </a:r>
            <a:r>
              <a:rPr lang="en-GB" dirty="0">
                <a:solidFill>
                  <a:srgbClr val="C00000"/>
                </a:solidFill>
              </a:rPr>
              <a:t> </a:t>
            </a:r>
          </a:p>
        </p:txBody>
      </p:sp>
    </p:spTree>
    <p:extLst>
      <p:ext uri="{BB962C8B-B14F-4D97-AF65-F5344CB8AC3E}">
        <p14:creationId xmlns:p14="http://schemas.microsoft.com/office/powerpoint/2010/main" val="3651076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8" name="Straight Connector 137"/>
          <p:cNvCxnSpPr/>
          <p:nvPr/>
        </p:nvCxnSpPr>
        <p:spPr>
          <a:xfrm flipV="1">
            <a:off x="4700191" y="2473704"/>
            <a:ext cx="2587" cy="725712"/>
          </a:xfrm>
          <a:prstGeom prst="line">
            <a:avLst/>
          </a:prstGeom>
          <a:ln w="76200">
            <a:solidFill>
              <a:srgbClr val="FFC000"/>
            </a:solidFill>
            <a:prstDash val="solid"/>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330330" y="2473704"/>
            <a:ext cx="2904876" cy="725712"/>
            <a:chOff x="5291387" y="3548588"/>
            <a:chExt cx="2904876" cy="1596322"/>
          </a:xfrm>
        </p:grpSpPr>
        <p:cxnSp>
          <p:nvCxnSpPr>
            <p:cNvPr id="134" name="Straight Connector 133"/>
            <p:cNvCxnSpPr/>
            <p:nvPr/>
          </p:nvCxnSpPr>
          <p:spPr>
            <a:xfrm flipV="1">
              <a:off x="8195355" y="3567850"/>
              <a:ext cx="908" cy="1527534"/>
            </a:xfrm>
            <a:prstGeom prst="line">
              <a:avLst/>
            </a:prstGeom>
            <a:ln w="7620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flipV="1">
              <a:off x="7231096" y="3590434"/>
              <a:ext cx="614" cy="15248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V="1">
              <a:off x="6258059" y="3633508"/>
              <a:ext cx="1161" cy="1511402"/>
            </a:xfrm>
            <a:prstGeom prst="line">
              <a:avLst/>
            </a:prstGeom>
            <a:ln w="762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5291387" y="3548588"/>
              <a:ext cx="3519" cy="1566682"/>
            </a:xfrm>
            <a:prstGeom prst="line">
              <a:avLst/>
            </a:prstGeom>
            <a:ln w="76200">
              <a:solidFill>
                <a:srgbClr val="FFC000"/>
              </a:solidFill>
              <a:prstDash val="solid"/>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4630055" y="1938502"/>
            <a:ext cx="546894" cy="535515"/>
          </a:xfrm>
          <a:prstGeom prst="rect">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000"/>
                </a:solidFill>
              </a:rPr>
              <a:t>0</a:t>
            </a:r>
            <a:endParaRPr lang="en-GB" sz="3600" dirty="0">
              <a:solidFill>
                <a:srgbClr val="C00000"/>
              </a:solidFill>
            </a:endParaRPr>
          </a:p>
        </p:txBody>
      </p:sp>
      <p:sp>
        <p:nvSpPr>
          <p:cNvPr id="71" name="Rectangle 70"/>
          <p:cNvSpPr/>
          <p:nvPr/>
        </p:nvSpPr>
        <p:spPr>
          <a:xfrm>
            <a:off x="886123" y="1829429"/>
            <a:ext cx="3555999" cy="7599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p:cNvSpPr/>
          <p:nvPr/>
        </p:nvSpPr>
        <p:spPr>
          <a:xfrm>
            <a:off x="950641" y="1900213"/>
            <a:ext cx="807057" cy="61209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000"/>
                </a:solidFill>
              </a:rPr>
              <a:t>0</a:t>
            </a:r>
            <a:endParaRPr lang="en-GB" sz="3600" dirty="0">
              <a:solidFill>
                <a:srgbClr val="C00000"/>
              </a:solidFill>
            </a:endParaRPr>
          </a:p>
        </p:txBody>
      </p:sp>
      <p:sp>
        <p:nvSpPr>
          <p:cNvPr id="73" name="Rectangle 72"/>
          <p:cNvSpPr/>
          <p:nvPr/>
        </p:nvSpPr>
        <p:spPr>
          <a:xfrm>
            <a:off x="1822271" y="1900213"/>
            <a:ext cx="807057" cy="61209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000"/>
                </a:solidFill>
              </a:rPr>
              <a:t>0</a:t>
            </a:r>
            <a:endParaRPr lang="en-GB" sz="3600" dirty="0">
              <a:solidFill>
                <a:srgbClr val="C00000"/>
              </a:solidFill>
            </a:endParaRPr>
          </a:p>
        </p:txBody>
      </p:sp>
      <p:sp>
        <p:nvSpPr>
          <p:cNvPr id="74" name="Rectangle 73"/>
          <p:cNvSpPr/>
          <p:nvPr/>
        </p:nvSpPr>
        <p:spPr>
          <a:xfrm>
            <a:off x="2693900" y="1900213"/>
            <a:ext cx="807057" cy="61209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000"/>
                </a:solidFill>
              </a:rPr>
              <a:t>1</a:t>
            </a:r>
            <a:endParaRPr lang="en-GB" sz="3600" dirty="0">
              <a:solidFill>
                <a:srgbClr val="C00000"/>
              </a:solidFill>
            </a:endParaRPr>
          </a:p>
        </p:txBody>
      </p:sp>
      <p:sp>
        <p:nvSpPr>
          <p:cNvPr id="75" name="Rectangle 74"/>
          <p:cNvSpPr/>
          <p:nvPr/>
        </p:nvSpPr>
        <p:spPr>
          <a:xfrm>
            <a:off x="3565531" y="1900213"/>
            <a:ext cx="807057" cy="61209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000"/>
                </a:solidFill>
              </a:rPr>
              <a:t>1</a:t>
            </a:r>
            <a:endParaRPr lang="en-GB" sz="3600" dirty="0">
              <a:solidFill>
                <a:srgbClr val="C00000"/>
              </a:solidFill>
            </a:endParaRPr>
          </a:p>
        </p:txBody>
      </p:sp>
      <p:sp>
        <p:nvSpPr>
          <p:cNvPr id="104" name="Rectangle 103"/>
          <p:cNvSpPr/>
          <p:nvPr/>
        </p:nvSpPr>
        <p:spPr>
          <a:xfrm>
            <a:off x="1338981" y="4998996"/>
            <a:ext cx="3555999" cy="7599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p:cNvSpPr/>
          <p:nvPr/>
        </p:nvSpPr>
        <p:spPr>
          <a:xfrm>
            <a:off x="1403499" y="5069780"/>
            <a:ext cx="807057" cy="61209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rgbClr val="C00000"/>
              </a:solidFill>
            </a:endParaRPr>
          </a:p>
        </p:txBody>
      </p:sp>
      <p:sp>
        <p:nvSpPr>
          <p:cNvPr id="106" name="Rectangle 105"/>
          <p:cNvSpPr/>
          <p:nvPr/>
        </p:nvSpPr>
        <p:spPr>
          <a:xfrm>
            <a:off x="2275129" y="5069780"/>
            <a:ext cx="807057" cy="61209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rgbClr val="C00000"/>
              </a:solidFill>
            </a:endParaRPr>
          </a:p>
        </p:txBody>
      </p:sp>
      <p:sp>
        <p:nvSpPr>
          <p:cNvPr id="107" name="Rectangle 106"/>
          <p:cNvSpPr/>
          <p:nvPr/>
        </p:nvSpPr>
        <p:spPr>
          <a:xfrm>
            <a:off x="3146758" y="5069780"/>
            <a:ext cx="807057" cy="61209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rgbClr val="C00000"/>
              </a:solidFill>
            </a:endParaRPr>
          </a:p>
        </p:txBody>
      </p:sp>
      <p:sp>
        <p:nvSpPr>
          <p:cNvPr id="108" name="Rectangle 107"/>
          <p:cNvSpPr/>
          <p:nvPr/>
        </p:nvSpPr>
        <p:spPr>
          <a:xfrm>
            <a:off x="4018389" y="5069780"/>
            <a:ext cx="807057" cy="61209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rgbClr val="C00000"/>
              </a:solidFill>
            </a:endParaRPr>
          </a:p>
        </p:txBody>
      </p:sp>
      <p:sp>
        <p:nvSpPr>
          <p:cNvPr id="115" name="TextBox 114"/>
          <p:cNvSpPr txBox="1"/>
          <p:nvPr/>
        </p:nvSpPr>
        <p:spPr>
          <a:xfrm>
            <a:off x="-78288" y="1883095"/>
            <a:ext cx="969983" cy="646331"/>
          </a:xfrm>
          <a:prstGeom prst="rect">
            <a:avLst/>
          </a:prstGeom>
          <a:noFill/>
        </p:spPr>
        <p:txBody>
          <a:bodyPr wrap="square" rtlCol="0">
            <a:spAutoFit/>
          </a:bodyPr>
          <a:lstStyle/>
          <a:p>
            <a:pPr algn="r"/>
            <a:r>
              <a:rPr lang="en-GB" dirty="0" smtClean="0">
                <a:solidFill>
                  <a:srgbClr val="C00000"/>
                </a:solidFill>
              </a:rPr>
              <a:t>Second Number</a:t>
            </a:r>
            <a:endParaRPr lang="en-GB" dirty="0">
              <a:solidFill>
                <a:srgbClr val="C00000"/>
              </a:solidFill>
            </a:endParaRPr>
          </a:p>
        </p:txBody>
      </p:sp>
      <p:sp>
        <p:nvSpPr>
          <p:cNvPr id="116" name="Rectangle 115"/>
          <p:cNvSpPr/>
          <p:nvPr/>
        </p:nvSpPr>
        <p:spPr>
          <a:xfrm>
            <a:off x="385712" y="5111238"/>
            <a:ext cx="546894" cy="535515"/>
          </a:xfrm>
          <a:prstGeom prst="rect">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rgbClr val="C00000"/>
              </a:solidFill>
            </a:endParaRPr>
          </a:p>
        </p:txBody>
      </p:sp>
      <p:sp>
        <p:nvSpPr>
          <p:cNvPr id="117" name="TextBox 116"/>
          <p:cNvSpPr txBox="1"/>
          <p:nvPr/>
        </p:nvSpPr>
        <p:spPr>
          <a:xfrm>
            <a:off x="-87086" y="5595322"/>
            <a:ext cx="1129640" cy="646331"/>
          </a:xfrm>
          <a:prstGeom prst="rect">
            <a:avLst/>
          </a:prstGeom>
          <a:noFill/>
        </p:spPr>
        <p:txBody>
          <a:bodyPr wrap="square" rtlCol="0">
            <a:spAutoFit/>
          </a:bodyPr>
          <a:lstStyle/>
          <a:p>
            <a:pPr algn="r"/>
            <a:r>
              <a:rPr lang="en-GB" dirty="0" smtClean="0">
                <a:solidFill>
                  <a:srgbClr val="C00000"/>
                </a:solidFill>
              </a:rPr>
              <a:t>Overflow Bit</a:t>
            </a:r>
            <a:endParaRPr lang="en-GB" dirty="0">
              <a:solidFill>
                <a:srgbClr val="C00000"/>
              </a:solidFill>
            </a:endParaRPr>
          </a:p>
        </p:txBody>
      </p:sp>
      <p:sp>
        <p:nvSpPr>
          <p:cNvPr id="118" name="TextBox 117"/>
          <p:cNvSpPr txBox="1"/>
          <p:nvPr/>
        </p:nvSpPr>
        <p:spPr>
          <a:xfrm>
            <a:off x="4593146" y="1644763"/>
            <a:ext cx="690227" cy="369332"/>
          </a:xfrm>
          <a:prstGeom prst="rect">
            <a:avLst/>
          </a:prstGeom>
          <a:noFill/>
        </p:spPr>
        <p:txBody>
          <a:bodyPr wrap="square" rtlCol="0">
            <a:spAutoFit/>
          </a:bodyPr>
          <a:lstStyle/>
          <a:p>
            <a:pPr algn="r"/>
            <a:r>
              <a:rPr lang="en-GB" dirty="0" smtClean="0">
                <a:solidFill>
                  <a:srgbClr val="C00000"/>
                </a:solidFill>
              </a:rPr>
              <a:t>C in</a:t>
            </a:r>
            <a:endParaRPr lang="en-GB" dirty="0">
              <a:solidFill>
                <a:srgbClr val="C00000"/>
              </a:solidFill>
            </a:endParaRPr>
          </a:p>
        </p:txBody>
      </p:sp>
      <p:sp>
        <p:nvSpPr>
          <p:cNvPr id="109" name="TextBox 108"/>
          <p:cNvSpPr txBox="1"/>
          <p:nvPr/>
        </p:nvSpPr>
        <p:spPr>
          <a:xfrm>
            <a:off x="7685569" y="2308103"/>
            <a:ext cx="340158" cy="461665"/>
          </a:xfrm>
          <a:prstGeom prst="rect">
            <a:avLst/>
          </a:prstGeom>
          <a:noFill/>
          <a:ln>
            <a:solidFill>
              <a:schemeClr val="bg1"/>
            </a:solidFill>
          </a:ln>
        </p:spPr>
        <p:txBody>
          <a:bodyPr wrap="none" rtlCol="0">
            <a:spAutoFit/>
          </a:bodyPr>
          <a:lstStyle/>
          <a:p>
            <a:r>
              <a:rPr lang="en-GB" sz="2400" b="1" dirty="0">
                <a:solidFill>
                  <a:srgbClr val="C00000"/>
                </a:solidFill>
              </a:rPr>
              <a:t>0</a:t>
            </a:r>
          </a:p>
        </p:txBody>
      </p:sp>
      <p:sp>
        <p:nvSpPr>
          <p:cNvPr id="119" name="TextBox 118"/>
          <p:cNvSpPr txBox="1"/>
          <p:nvPr/>
        </p:nvSpPr>
        <p:spPr>
          <a:xfrm>
            <a:off x="6005362" y="606203"/>
            <a:ext cx="3087705" cy="3416320"/>
          </a:xfrm>
          <a:prstGeom prst="rect">
            <a:avLst/>
          </a:prstGeom>
          <a:noFill/>
        </p:spPr>
        <p:txBody>
          <a:bodyPr wrap="none" rtlCol="0">
            <a:spAutoFit/>
          </a:bodyPr>
          <a:lstStyle/>
          <a:p>
            <a:r>
              <a:rPr lang="en-GB" sz="6600" b="1" dirty="0" smtClean="0">
                <a:solidFill>
                  <a:srgbClr val="C00000"/>
                </a:solidFill>
              </a:rPr>
              <a:t>0 0 1 0 </a:t>
            </a:r>
          </a:p>
          <a:p>
            <a:r>
              <a:rPr lang="en-GB" sz="6600" b="1" dirty="0" smtClean="0">
                <a:solidFill>
                  <a:srgbClr val="C00000"/>
                </a:solidFill>
              </a:rPr>
              <a:t>0 0 1 1 +</a:t>
            </a:r>
          </a:p>
          <a:p>
            <a:r>
              <a:rPr lang="en-GB" sz="6600" b="1" dirty="0" smtClean="0">
                <a:solidFill>
                  <a:srgbClr val="C00000"/>
                </a:solidFill>
              </a:rPr>
              <a:t>0 1 0 1</a:t>
            </a:r>
          </a:p>
          <a:p>
            <a:endParaRPr lang="en-GB" dirty="0"/>
          </a:p>
        </p:txBody>
      </p:sp>
      <p:cxnSp>
        <p:nvCxnSpPr>
          <p:cNvPr id="120" name="Straight Connector 119"/>
          <p:cNvCxnSpPr/>
          <p:nvPr/>
        </p:nvCxnSpPr>
        <p:spPr>
          <a:xfrm>
            <a:off x="5999175" y="2714114"/>
            <a:ext cx="257360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21" name="Rectangle 120"/>
          <p:cNvSpPr/>
          <p:nvPr/>
        </p:nvSpPr>
        <p:spPr>
          <a:xfrm>
            <a:off x="7909394" y="2866553"/>
            <a:ext cx="502024" cy="785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p:cNvSpPr/>
          <p:nvPr/>
        </p:nvSpPr>
        <p:spPr>
          <a:xfrm>
            <a:off x="6071622" y="2857592"/>
            <a:ext cx="502024" cy="785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p:cNvSpPr/>
          <p:nvPr/>
        </p:nvSpPr>
        <p:spPr>
          <a:xfrm>
            <a:off x="6663304" y="2857592"/>
            <a:ext cx="502024" cy="785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p:cNvSpPr/>
          <p:nvPr/>
        </p:nvSpPr>
        <p:spPr>
          <a:xfrm>
            <a:off x="7254976" y="2857592"/>
            <a:ext cx="502024" cy="785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TextBox 124"/>
          <p:cNvSpPr txBox="1"/>
          <p:nvPr/>
        </p:nvSpPr>
        <p:spPr>
          <a:xfrm>
            <a:off x="6968178" y="2314363"/>
            <a:ext cx="340158" cy="461665"/>
          </a:xfrm>
          <a:prstGeom prst="rect">
            <a:avLst/>
          </a:prstGeom>
          <a:noFill/>
        </p:spPr>
        <p:txBody>
          <a:bodyPr wrap="none" rtlCol="0">
            <a:spAutoFit/>
          </a:bodyPr>
          <a:lstStyle/>
          <a:p>
            <a:r>
              <a:rPr lang="en-GB" sz="2400" b="1" dirty="0" smtClean="0">
                <a:solidFill>
                  <a:srgbClr val="C00000"/>
                </a:solidFill>
              </a:rPr>
              <a:t>1</a:t>
            </a:r>
            <a:endParaRPr lang="en-GB" sz="2400" b="1" dirty="0">
              <a:solidFill>
                <a:srgbClr val="C00000"/>
              </a:solidFill>
            </a:endParaRPr>
          </a:p>
        </p:txBody>
      </p:sp>
      <p:sp>
        <p:nvSpPr>
          <p:cNvPr id="126" name="Rectangle 125"/>
          <p:cNvSpPr/>
          <p:nvPr/>
        </p:nvSpPr>
        <p:spPr>
          <a:xfrm>
            <a:off x="7059063" y="2449433"/>
            <a:ext cx="185210" cy="242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126"/>
          <p:cNvSpPr/>
          <p:nvPr/>
        </p:nvSpPr>
        <p:spPr>
          <a:xfrm>
            <a:off x="7763391" y="2417047"/>
            <a:ext cx="185210" cy="242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TextBox 127"/>
          <p:cNvSpPr txBox="1"/>
          <p:nvPr/>
        </p:nvSpPr>
        <p:spPr>
          <a:xfrm>
            <a:off x="6375556" y="2304486"/>
            <a:ext cx="340158" cy="461665"/>
          </a:xfrm>
          <a:prstGeom prst="rect">
            <a:avLst/>
          </a:prstGeom>
          <a:noFill/>
          <a:ln>
            <a:noFill/>
          </a:ln>
        </p:spPr>
        <p:txBody>
          <a:bodyPr wrap="none" rtlCol="0">
            <a:spAutoFit/>
          </a:bodyPr>
          <a:lstStyle/>
          <a:p>
            <a:r>
              <a:rPr lang="en-GB" sz="2400" b="1" dirty="0">
                <a:solidFill>
                  <a:srgbClr val="C00000"/>
                </a:solidFill>
              </a:rPr>
              <a:t>0</a:t>
            </a:r>
          </a:p>
        </p:txBody>
      </p:sp>
      <p:sp>
        <p:nvSpPr>
          <p:cNvPr id="129" name="Rectangle 128"/>
          <p:cNvSpPr/>
          <p:nvPr/>
        </p:nvSpPr>
        <p:spPr>
          <a:xfrm>
            <a:off x="6453378" y="2413430"/>
            <a:ext cx="185210" cy="242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p:cNvCxnSpPr/>
          <p:nvPr/>
        </p:nvCxnSpPr>
        <p:spPr>
          <a:xfrm flipV="1">
            <a:off x="4468578" y="1597819"/>
            <a:ext cx="0" cy="1557396"/>
          </a:xfrm>
          <a:prstGeom prst="line">
            <a:avLst/>
          </a:prstGeom>
          <a:ln w="762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3499710" y="1595583"/>
            <a:ext cx="0" cy="15453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flipV="1">
            <a:off x="2526240" y="1595583"/>
            <a:ext cx="4330" cy="1561244"/>
          </a:xfrm>
          <a:prstGeom prst="line">
            <a:avLst/>
          </a:prstGeom>
          <a:ln w="762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1564783" y="1598602"/>
            <a:ext cx="13108" cy="1558012"/>
          </a:xfrm>
          <a:prstGeom prst="line">
            <a:avLst/>
          </a:prstGeom>
          <a:ln w="76200">
            <a:solidFill>
              <a:srgbClr val="FFC000"/>
            </a:solidFill>
            <a:prstDash val="solid"/>
          </a:ln>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4152354" y="3088547"/>
            <a:ext cx="626626" cy="1408905"/>
            <a:chOff x="5903797" y="2848338"/>
            <a:chExt cx="1054629" cy="1657459"/>
          </a:xfrm>
        </p:grpSpPr>
        <p:grpSp>
          <p:nvGrpSpPr>
            <p:cNvPr id="68" name="Group 67"/>
            <p:cNvGrpSpPr/>
            <p:nvPr/>
          </p:nvGrpSpPr>
          <p:grpSpPr>
            <a:xfrm>
              <a:off x="6083093" y="4355149"/>
              <a:ext cx="715025" cy="150648"/>
              <a:chOff x="6126635" y="4427719"/>
              <a:chExt cx="715025" cy="150648"/>
            </a:xfrm>
          </p:grpSpPr>
          <p:sp>
            <p:nvSpPr>
              <p:cNvPr id="65" name="Oval 64"/>
              <p:cNvSpPr/>
              <p:nvPr/>
            </p:nvSpPr>
            <p:spPr>
              <a:xfrm>
                <a:off x="6691012" y="4427719"/>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p:cNvSpPr/>
              <p:nvPr/>
            </p:nvSpPr>
            <p:spPr>
              <a:xfrm>
                <a:off x="6126635" y="4427719"/>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3" name="Group 62"/>
            <p:cNvGrpSpPr/>
            <p:nvPr/>
          </p:nvGrpSpPr>
          <p:grpSpPr>
            <a:xfrm>
              <a:off x="5970556" y="2848338"/>
              <a:ext cx="930912" cy="150648"/>
              <a:chOff x="5985070" y="2819310"/>
              <a:chExt cx="930912" cy="150648"/>
            </a:xfrm>
          </p:grpSpPr>
          <p:sp>
            <p:nvSpPr>
              <p:cNvPr id="60" name="Oval 59"/>
              <p:cNvSpPr/>
              <p:nvPr/>
            </p:nvSpPr>
            <p:spPr>
              <a:xfrm>
                <a:off x="6375202" y="2819310"/>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p:cNvSpPr/>
              <p:nvPr/>
            </p:nvSpPr>
            <p:spPr>
              <a:xfrm>
                <a:off x="5985070" y="2819310"/>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p:cNvSpPr/>
              <p:nvPr/>
            </p:nvSpPr>
            <p:spPr>
              <a:xfrm>
                <a:off x="6765334" y="2819310"/>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Rectangle 28"/>
            <p:cNvSpPr/>
            <p:nvPr/>
          </p:nvSpPr>
          <p:spPr>
            <a:xfrm>
              <a:off x="5903797" y="2940404"/>
              <a:ext cx="1054629" cy="1458466"/>
            </a:xfrm>
            <a:prstGeom prst="rect">
              <a:avLst/>
            </a:prstGeom>
            <a:solidFill>
              <a:schemeClr val="bg1"/>
            </a:solidFill>
            <a:ln w="38100">
              <a:solidFill>
                <a:srgbClr val="9999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grpSp>
        <p:nvGrpSpPr>
          <p:cNvPr id="76" name="Group 75"/>
          <p:cNvGrpSpPr/>
          <p:nvPr/>
        </p:nvGrpSpPr>
        <p:grpSpPr>
          <a:xfrm>
            <a:off x="3183486" y="3088547"/>
            <a:ext cx="626626" cy="1408905"/>
            <a:chOff x="5903797" y="2848338"/>
            <a:chExt cx="1054629" cy="1657459"/>
          </a:xfrm>
        </p:grpSpPr>
        <p:grpSp>
          <p:nvGrpSpPr>
            <p:cNvPr id="77" name="Group 76"/>
            <p:cNvGrpSpPr/>
            <p:nvPr/>
          </p:nvGrpSpPr>
          <p:grpSpPr>
            <a:xfrm>
              <a:off x="6083093" y="4355149"/>
              <a:ext cx="715025" cy="150648"/>
              <a:chOff x="6126635" y="4427719"/>
              <a:chExt cx="715025" cy="150648"/>
            </a:xfrm>
          </p:grpSpPr>
          <p:sp>
            <p:nvSpPr>
              <p:cNvPr id="83" name="Oval 82"/>
              <p:cNvSpPr/>
              <p:nvPr/>
            </p:nvSpPr>
            <p:spPr>
              <a:xfrm>
                <a:off x="6691012" y="4427719"/>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p:cNvSpPr/>
              <p:nvPr/>
            </p:nvSpPr>
            <p:spPr>
              <a:xfrm>
                <a:off x="6126635" y="4427719"/>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8" name="Group 77"/>
            <p:cNvGrpSpPr/>
            <p:nvPr/>
          </p:nvGrpSpPr>
          <p:grpSpPr>
            <a:xfrm>
              <a:off x="5970556" y="2848338"/>
              <a:ext cx="930912" cy="150648"/>
              <a:chOff x="5985070" y="2819310"/>
              <a:chExt cx="930912" cy="150648"/>
            </a:xfrm>
          </p:grpSpPr>
          <p:sp>
            <p:nvSpPr>
              <p:cNvPr id="80" name="Oval 79"/>
              <p:cNvSpPr/>
              <p:nvPr/>
            </p:nvSpPr>
            <p:spPr>
              <a:xfrm>
                <a:off x="6375202" y="2819310"/>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p:cNvSpPr/>
              <p:nvPr/>
            </p:nvSpPr>
            <p:spPr>
              <a:xfrm>
                <a:off x="5985070" y="2819310"/>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p:cNvSpPr/>
              <p:nvPr/>
            </p:nvSpPr>
            <p:spPr>
              <a:xfrm>
                <a:off x="6765334" y="2819310"/>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9" name="Rectangle 78"/>
            <p:cNvSpPr/>
            <p:nvPr/>
          </p:nvSpPr>
          <p:spPr>
            <a:xfrm>
              <a:off x="5903797" y="2940404"/>
              <a:ext cx="1054629" cy="1458466"/>
            </a:xfrm>
            <a:prstGeom prst="rect">
              <a:avLst/>
            </a:prstGeom>
            <a:solidFill>
              <a:schemeClr val="bg1"/>
            </a:solidFill>
            <a:ln w="38100">
              <a:solidFill>
                <a:srgbClr val="9999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grpSp>
        <p:nvGrpSpPr>
          <p:cNvPr id="85" name="Group 84"/>
          <p:cNvGrpSpPr/>
          <p:nvPr/>
        </p:nvGrpSpPr>
        <p:grpSpPr>
          <a:xfrm>
            <a:off x="2214618" y="3088547"/>
            <a:ext cx="626626" cy="1408905"/>
            <a:chOff x="5903797" y="2848338"/>
            <a:chExt cx="1054629" cy="1657459"/>
          </a:xfrm>
        </p:grpSpPr>
        <p:grpSp>
          <p:nvGrpSpPr>
            <p:cNvPr id="86" name="Group 85"/>
            <p:cNvGrpSpPr/>
            <p:nvPr/>
          </p:nvGrpSpPr>
          <p:grpSpPr>
            <a:xfrm>
              <a:off x="6083093" y="4355149"/>
              <a:ext cx="715025" cy="150648"/>
              <a:chOff x="6126635" y="4427719"/>
              <a:chExt cx="715025" cy="150648"/>
            </a:xfrm>
          </p:grpSpPr>
          <p:sp>
            <p:nvSpPr>
              <p:cNvPr id="92" name="Oval 91"/>
              <p:cNvSpPr/>
              <p:nvPr/>
            </p:nvSpPr>
            <p:spPr>
              <a:xfrm>
                <a:off x="6691012" y="4427719"/>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Oval 92"/>
              <p:cNvSpPr/>
              <p:nvPr/>
            </p:nvSpPr>
            <p:spPr>
              <a:xfrm>
                <a:off x="6126635" y="4427719"/>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7" name="Group 86"/>
            <p:cNvGrpSpPr/>
            <p:nvPr/>
          </p:nvGrpSpPr>
          <p:grpSpPr>
            <a:xfrm>
              <a:off x="5970556" y="2848338"/>
              <a:ext cx="930912" cy="150648"/>
              <a:chOff x="5985070" y="2819310"/>
              <a:chExt cx="930912" cy="150648"/>
            </a:xfrm>
          </p:grpSpPr>
          <p:sp>
            <p:nvSpPr>
              <p:cNvPr id="89" name="Oval 88"/>
              <p:cNvSpPr/>
              <p:nvPr/>
            </p:nvSpPr>
            <p:spPr>
              <a:xfrm>
                <a:off x="6375202" y="2819310"/>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p:cNvSpPr/>
              <p:nvPr/>
            </p:nvSpPr>
            <p:spPr>
              <a:xfrm>
                <a:off x="5985070" y="2819310"/>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p:cNvSpPr/>
              <p:nvPr/>
            </p:nvSpPr>
            <p:spPr>
              <a:xfrm>
                <a:off x="6765334" y="2819310"/>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8" name="Rectangle 87"/>
            <p:cNvSpPr/>
            <p:nvPr/>
          </p:nvSpPr>
          <p:spPr>
            <a:xfrm>
              <a:off x="5903797" y="2940404"/>
              <a:ext cx="1054629" cy="1458466"/>
            </a:xfrm>
            <a:prstGeom prst="rect">
              <a:avLst/>
            </a:prstGeom>
            <a:solidFill>
              <a:schemeClr val="bg1"/>
            </a:solidFill>
            <a:ln w="38100">
              <a:solidFill>
                <a:srgbClr val="9999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grpSp>
        <p:nvGrpSpPr>
          <p:cNvPr id="94" name="Group 93"/>
          <p:cNvGrpSpPr/>
          <p:nvPr/>
        </p:nvGrpSpPr>
        <p:grpSpPr>
          <a:xfrm>
            <a:off x="1245750" y="3088547"/>
            <a:ext cx="626626" cy="1408905"/>
            <a:chOff x="5903797" y="2848338"/>
            <a:chExt cx="1054629" cy="1657459"/>
          </a:xfrm>
        </p:grpSpPr>
        <p:grpSp>
          <p:nvGrpSpPr>
            <p:cNvPr id="95" name="Group 94"/>
            <p:cNvGrpSpPr/>
            <p:nvPr/>
          </p:nvGrpSpPr>
          <p:grpSpPr>
            <a:xfrm>
              <a:off x="6083093" y="4355149"/>
              <a:ext cx="715025" cy="150648"/>
              <a:chOff x="6126635" y="4427719"/>
              <a:chExt cx="715025" cy="150648"/>
            </a:xfrm>
          </p:grpSpPr>
          <p:sp>
            <p:nvSpPr>
              <p:cNvPr id="101" name="Oval 100"/>
              <p:cNvSpPr/>
              <p:nvPr/>
            </p:nvSpPr>
            <p:spPr>
              <a:xfrm>
                <a:off x="6691012" y="4427719"/>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Oval 101"/>
              <p:cNvSpPr/>
              <p:nvPr/>
            </p:nvSpPr>
            <p:spPr>
              <a:xfrm>
                <a:off x="6126635" y="4427719"/>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6" name="Group 95"/>
            <p:cNvGrpSpPr/>
            <p:nvPr/>
          </p:nvGrpSpPr>
          <p:grpSpPr>
            <a:xfrm>
              <a:off x="5970556" y="2848338"/>
              <a:ext cx="930912" cy="150648"/>
              <a:chOff x="5985070" y="2819310"/>
              <a:chExt cx="930912" cy="150648"/>
            </a:xfrm>
          </p:grpSpPr>
          <p:sp>
            <p:nvSpPr>
              <p:cNvPr id="98" name="Oval 97"/>
              <p:cNvSpPr/>
              <p:nvPr/>
            </p:nvSpPr>
            <p:spPr>
              <a:xfrm>
                <a:off x="6375202" y="2819310"/>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p:cNvSpPr/>
              <p:nvPr/>
            </p:nvSpPr>
            <p:spPr>
              <a:xfrm>
                <a:off x="5985070" y="2819310"/>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Oval 99"/>
              <p:cNvSpPr/>
              <p:nvPr/>
            </p:nvSpPr>
            <p:spPr>
              <a:xfrm>
                <a:off x="6765334" y="2819310"/>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7" name="Rectangle 96"/>
            <p:cNvSpPr/>
            <p:nvPr/>
          </p:nvSpPr>
          <p:spPr>
            <a:xfrm>
              <a:off x="5903797" y="2940404"/>
              <a:ext cx="1054629" cy="1458466"/>
            </a:xfrm>
            <a:prstGeom prst="rect">
              <a:avLst/>
            </a:prstGeom>
            <a:solidFill>
              <a:schemeClr val="bg1"/>
            </a:solidFill>
            <a:ln w="38100">
              <a:solidFill>
                <a:srgbClr val="9999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sp>
        <p:nvSpPr>
          <p:cNvPr id="110" name="TextBox 109"/>
          <p:cNvSpPr txBox="1"/>
          <p:nvPr/>
        </p:nvSpPr>
        <p:spPr>
          <a:xfrm>
            <a:off x="1329975" y="3264893"/>
            <a:ext cx="461665" cy="1050929"/>
          </a:xfrm>
          <a:prstGeom prst="rect">
            <a:avLst/>
          </a:prstGeom>
          <a:noFill/>
        </p:spPr>
        <p:txBody>
          <a:bodyPr vert="vert270" wrap="none" rtlCol="0">
            <a:spAutoFit/>
          </a:bodyPr>
          <a:lstStyle/>
          <a:p>
            <a:r>
              <a:rPr lang="en-GB" dirty="0" smtClean="0">
                <a:solidFill>
                  <a:srgbClr val="C00000"/>
                </a:solidFill>
              </a:rPr>
              <a:t>Full Adder</a:t>
            </a:r>
            <a:endParaRPr lang="en-GB" dirty="0">
              <a:solidFill>
                <a:srgbClr val="C00000"/>
              </a:solidFill>
            </a:endParaRPr>
          </a:p>
        </p:txBody>
      </p:sp>
      <p:sp>
        <p:nvSpPr>
          <p:cNvPr id="111" name="TextBox 110"/>
          <p:cNvSpPr txBox="1"/>
          <p:nvPr/>
        </p:nvSpPr>
        <p:spPr>
          <a:xfrm>
            <a:off x="4240092" y="3264893"/>
            <a:ext cx="461665" cy="1050929"/>
          </a:xfrm>
          <a:prstGeom prst="rect">
            <a:avLst/>
          </a:prstGeom>
          <a:noFill/>
        </p:spPr>
        <p:txBody>
          <a:bodyPr vert="vert270" wrap="none" rtlCol="0">
            <a:spAutoFit/>
          </a:bodyPr>
          <a:lstStyle/>
          <a:p>
            <a:r>
              <a:rPr lang="en-GB" dirty="0" smtClean="0">
                <a:solidFill>
                  <a:srgbClr val="C00000"/>
                </a:solidFill>
              </a:rPr>
              <a:t>Full Adder</a:t>
            </a:r>
            <a:endParaRPr lang="en-GB" dirty="0">
              <a:solidFill>
                <a:srgbClr val="C00000"/>
              </a:solidFill>
            </a:endParaRPr>
          </a:p>
        </p:txBody>
      </p:sp>
      <p:sp>
        <p:nvSpPr>
          <p:cNvPr id="112" name="TextBox 111"/>
          <p:cNvSpPr txBox="1"/>
          <p:nvPr/>
        </p:nvSpPr>
        <p:spPr>
          <a:xfrm>
            <a:off x="3270053" y="3264893"/>
            <a:ext cx="461665" cy="1050929"/>
          </a:xfrm>
          <a:prstGeom prst="rect">
            <a:avLst/>
          </a:prstGeom>
          <a:noFill/>
        </p:spPr>
        <p:txBody>
          <a:bodyPr vert="vert270" wrap="none" rtlCol="0">
            <a:spAutoFit/>
          </a:bodyPr>
          <a:lstStyle/>
          <a:p>
            <a:r>
              <a:rPr lang="en-GB" dirty="0" smtClean="0">
                <a:solidFill>
                  <a:srgbClr val="C00000"/>
                </a:solidFill>
              </a:rPr>
              <a:t>Full Adder</a:t>
            </a:r>
            <a:endParaRPr lang="en-GB" dirty="0">
              <a:solidFill>
                <a:srgbClr val="C00000"/>
              </a:solidFill>
            </a:endParaRPr>
          </a:p>
        </p:txBody>
      </p:sp>
      <p:sp>
        <p:nvSpPr>
          <p:cNvPr id="113" name="TextBox 112"/>
          <p:cNvSpPr txBox="1"/>
          <p:nvPr/>
        </p:nvSpPr>
        <p:spPr>
          <a:xfrm>
            <a:off x="2300014" y="3264893"/>
            <a:ext cx="461665" cy="1050929"/>
          </a:xfrm>
          <a:prstGeom prst="rect">
            <a:avLst/>
          </a:prstGeom>
          <a:noFill/>
        </p:spPr>
        <p:txBody>
          <a:bodyPr vert="vert270" wrap="none" rtlCol="0">
            <a:spAutoFit/>
          </a:bodyPr>
          <a:lstStyle/>
          <a:p>
            <a:r>
              <a:rPr lang="en-GB" dirty="0" smtClean="0">
                <a:solidFill>
                  <a:srgbClr val="C00000"/>
                </a:solidFill>
              </a:rPr>
              <a:t>Full Adder</a:t>
            </a:r>
            <a:endParaRPr lang="en-GB" dirty="0">
              <a:solidFill>
                <a:srgbClr val="C00000"/>
              </a:solidFill>
            </a:endParaRPr>
          </a:p>
        </p:txBody>
      </p:sp>
      <p:sp>
        <p:nvSpPr>
          <p:cNvPr id="30" name="Rectangle 29"/>
          <p:cNvSpPr/>
          <p:nvPr/>
        </p:nvSpPr>
        <p:spPr>
          <a:xfrm>
            <a:off x="1233710" y="857267"/>
            <a:ext cx="3555999" cy="7599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298228" y="928051"/>
            <a:ext cx="807057" cy="61209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000"/>
                </a:solidFill>
              </a:rPr>
              <a:t>0</a:t>
            </a:r>
            <a:endParaRPr lang="en-GB" sz="3600" dirty="0">
              <a:solidFill>
                <a:srgbClr val="C00000"/>
              </a:solidFill>
            </a:endParaRPr>
          </a:p>
        </p:txBody>
      </p:sp>
      <p:sp>
        <p:nvSpPr>
          <p:cNvPr id="5" name="Rectangle 4"/>
          <p:cNvSpPr/>
          <p:nvPr/>
        </p:nvSpPr>
        <p:spPr>
          <a:xfrm>
            <a:off x="2169858" y="928051"/>
            <a:ext cx="807057" cy="61209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000"/>
                </a:solidFill>
              </a:rPr>
              <a:t>0</a:t>
            </a:r>
            <a:endParaRPr lang="en-GB" sz="3600" dirty="0">
              <a:solidFill>
                <a:srgbClr val="C00000"/>
              </a:solidFill>
            </a:endParaRPr>
          </a:p>
        </p:txBody>
      </p:sp>
      <p:sp>
        <p:nvSpPr>
          <p:cNvPr id="6" name="Rectangle 5"/>
          <p:cNvSpPr/>
          <p:nvPr/>
        </p:nvSpPr>
        <p:spPr>
          <a:xfrm>
            <a:off x="3041487" y="928051"/>
            <a:ext cx="807057" cy="61209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000"/>
                </a:solidFill>
              </a:rPr>
              <a:t>1</a:t>
            </a:r>
            <a:endParaRPr lang="en-GB" sz="3600" dirty="0">
              <a:solidFill>
                <a:srgbClr val="C00000"/>
              </a:solidFill>
            </a:endParaRPr>
          </a:p>
        </p:txBody>
      </p:sp>
      <p:sp>
        <p:nvSpPr>
          <p:cNvPr id="7" name="Rectangle 6"/>
          <p:cNvSpPr/>
          <p:nvPr/>
        </p:nvSpPr>
        <p:spPr>
          <a:xfrm>
            <a:off x="3913118" y="928051"/>
            <a:ext cx="807057" cy="61209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000"/>
                </a:solidFill>
              </a:rPr>
              <a:t>0</a:t>
            </a:r>
            <a:endParaRPr lang="en-GB" sz="3600" dirty="0">
              <a:solidFill>
                <a:srgbClr val="C00000"/>
              </a:solidFill>
            </a:endParaRPr>
          </a:p>
        </p:txBody>
      </p:sp>
      <p:sp>
        <p:nvSpPr>
          <p:cNvPr id="114" name="TextBox 113"/>
          <p:cNvSpPr txBox="1"/>
          <p:nvPr/>
        </p:nvSpPr>
        <p:spPr>
          <a:xfrm>
            <a:off x="246738" y="902958"/>
            <a:ext cx="969983" cy="646331"/>
          </a:xfrm>
          <a:prstGeom prst="rect">
            <a:avLst/>
          </a:prstGeom>
          <a:noFill/>
        </p:spPr>
        <p:txBody>
          <a:bodyPr wrap="square" rtlCol="0">
            <a:spAutoFit/>
          </a:bodyPr>
          <a:lstStyle/>
          <a:p>
            <a:pPr algn="r"/>
            <a:r>
              <a:rPr lang="en-GB" dirty="0" smtClean="0">
                <a:solidFill>
                  <a:srgbClr val="C00000"/>
                </a:solidFill>
              </a:rPr>
              <a:t>First Number</a:t>
            </a:r>
            <a:endParaRPr lang="en-GB" dirty="0">
              <a:solidFill>
                <a:srgbClr val="C00000"/>
              </a:solidFill>
            </a:endParaRPr>
          </a:p>
        </p:txBody>
      </p:sp>
    </p:spTree>
    <p:extLst>
      <p:ext uri="{BB962C8B-B14F-4D97-AF65-F5344CB8AC3E}">
        <p14:creationId xmlns:p14="http://schemas.microsoft.com/office/powerpoint/2010/main" val="807611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72">
                                            <p:txEl>
                                              <p:pRg st="0" end="0"/>
                                            </p:txEl>
                                          </p:spTgt>
                                        </p:tgtEl>
                                        <p:attrNameLst>
                                          <p:attrName>style.visibility</p:attrName>
                                        </p:attrNameLst>
                                      </p:cBhvr>
                                      <p:to>
                                        <p:strVal val="visible"/>
                                      </p:to>
                                    </p:set>
                                    <p:animEffect transition="in" filter="fade">
                                      <p:cBhvr>
                                        <p:cTn id="20" dur="500"/>
                                        <p:tgtEl>
                                          <p:spTgt spid="72">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3">
                                            <p:txEl>
                                              <p:pRg st="0" end="0"/>
                                            </p:txEl>
                                          </p:spTgt>
                                        </p:tgtEl>
                                        <p:attrNameLst>
                                          <p:attrName>style.visibility</p:attrName>
                                        </p:attrNameLst>
                                      </p:cBhvr>
                                      <p:to>
                                        <p:strVal val="visible"/>
                                      </p:to>
                                    </p:set>
                                    <p:animEffect transition="in" filter="fade">
                                      <p:cBhvr>
                                        <p:cTn id="23" dur="500"/>
                                        <p:tgtEl>
                                          <p:spTgt spid="73">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4">
                                            <p:txEl>
                                              <p:pRg st="0" end="0"/>
                                            </p:txEl>
                                          </p:spTgt>
                                        </p:tgtEl>
                                        <p:attrNameLst>
                                          <p:attrName>style.visibility</p:attrName>
                                        </p:attrNameLst>
                                      </p:cBhvr>
                                      <p:to>
                                        <p:strVal val="visible"/>
                                      </p:to>
                                    </p:set>
                                    <p:animEffect transition="in" filter="fade">
                                      <p:cBhvr>
                                        <p:cTn id="26" dur="500"/>
                                        <p:tgtEl>
                                          <p:spTgt spid="74">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75">
                                            <p:txEl>
                                              <p:pRg st="0" end="0"/>
                                            </p:txEl>
                                          </p:spTgt>
                                        </p:tgtEl>
                                        <p:attrNameLst>
                                          <p:attrName>style.visibility</p:attrName>
                                        </p:attrNameLst>
                                      </p:cBhvr>
                                      <p:to>
                                        <p:strVal val="visible"/>
                                      </p:to>
                                    </p:set>
                                    <p:animEffect transition="in" filter="fade">
                                      <p:cBhvr>
                                        <p:cTn id="29" dur="500"/>
                                        <p:tgtEl>
                                          <p:spTgt spid="75">
                                            <p:txEl>
                                              <p:pRg st="0" end="0"/>
                                            </p:txEl>
                                          </p:spTgt>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58">
                                            <p:txEl>
                                              <p:pRg st="0" end="0"/>
                                            </p:txEl>
                                          </p:spTgt>
                                        </p:tgtEl>
                                        <p:attrNameLst>
                                          <p:attrName>style.visibility</p:attrName>
                                        </p:attrNameLst>
                                      </p:cBhvr>
                                      <p:to>
                                        <p:strVal val="visible"/>
                                      </p:to>
                                    </p:set>
                                    <p:animEffect transition="in" filter="fade">
                                      <p:cBhvr>
                                        <p:cTn id="33" dur="500"/>
                                        <p:tgtEl>
                                          <p:spTgt spid="58">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up)">
                                      <p:cBhvr>
                                        <p:cTn id="38" dur="500"/>
                                        <p:tgtEl>
                                          <p:spTgt spid="10"/>
                                        </p:tgtEl>
                                      </p:cBhvr>
                                    </p:animEffect>
                                  </p:childTnLst>
                                </p:cTn>
                              </p:par>
                              <p:par>
                                <p:cTn id="39" presetID="22" presetClass="entr" presetSubtype="1" fill="hold" nodeType="withEffect">
                                  <p:stCondLst>
                                    <p:cond delay="0"/>
                                  </p:stCondLst>
                                  <p:childTnLst>
                                    <p:set>
                                      <p:cBhvr>
                                        <p:cTn id="40" dur="1" fill="hold">
                                          <p:stCondLst>
                                            <p:cond delay="0"/>
                                          </p:stCondLst>
                                        </p:cTn>
                                        <p:tgtEl>
                                          <p:spTgt spid="132"/>
                                        </p:tgtEl>
                                        <p:attrNameLst>
                                          <p:attrName>style.visibility</p:attrName>
                                        </p:attrNameLst>
                                      </p:cBhvr>
                                      <p:to>
                                        <p:strVal val="visible"/>
                                      </p:to>
                                    </p:set>
                                    <p:animEffect transition="in" filter="wipe(up)">
                                      <p:cBhvr>
                                        <p:cTn id="41" dur="500"/>
                                        <p:tgtEl>
                                          <p:spTgt spid="132"/>
                                        </p:tgtEl>
                                      </p:cBhvr>
                                    </p:animEffect>
                                  </p:childTnLst>
                                </p:cTn>
                              </p:par>
                              <p:par>
                                <p:cTn id="42" presetID="22" presetClass="entr" presetSubtype="1" fill="hold" nodeType="withEffect">
                                  <p:stCondLst>
                                    <p:cond delay="0"/>
                                  </p:stCondLst>
                                  <p:childTnLst>
                                    <p:set>
                                      <p:cBhvr>
                                        <p:cTn id="43" dur="1" fill="hold">
                                          <p:stCondLst>
                                            <p:cond delay="0"/>
                                          </p:stCondLst>
                                        </p:cTn>
                                        <p:tgtEl>
                                          <p:spTgt spid="133"/>
                                        </p:tgtEl>
                                        <p:attrNameLst>
                                          <p:attrName>style.visibility</p:attrName>
                                        </p:attrNameLst>
                                      </p:cBhvr>
                                      <p:to>
                                        <p:strVal val="visible"/>
                                      </p:to>
                                    </p:set>
                                    <p:animEffect transition="in" filter="wipe(up)">
                                      <p:cBhvr>
                                        <p:cTn id="44" dur="500"/>
                                        <p:tgtEl>
                                          <p:spTgt spid="133"/>
                                        </p:tgtEl>
                                      </p:cBhvr>
                                    </p:animEffect>
                                  </p:childTnLst>
                                </p:cTn>
                              </p:par>
                              <p:par>
                                <p:cTn id="45" presetID="22" presetClass="entr" presetSubtype="1" fill="hold" nodeType="withEffect">
                                  <p:stCondLst>
                                    <p:cond delay="0"/>
                                  </p:stCondLst>
                                  <p:childTnLst>
                                    <p:set>
                                      <p:cBhvr>
                                        <p:cTn id="46" dur="1" fill="hold">
                                          <p:stCondLst>
                                            <p:cond delay="0"/>
                                          </p:stCondLst>
                                        </p:cTn>
                                        <p:tgtEl>
                                          <p:spTgt spid="131"/>
                                        </p:tgtEl>
                                        <p:attrNameLst>
                                          <p:attrName>style.visibility</p:attrName>
                                        </p:attrNameLst>
                                      </p:cBhvr>
                                      <p:to>
                                        <p:strVal val="visible"/>
                                      </p:to>
                                    </p:set>
                                    <p:animEffect transition="in" filter="wipe(up)">
                                      <p:cBhvr>
                                        <p:cTn id="47" dur="500"/>
                                        <p:tgtEl>
                                          <p:spTgt spid="13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up)">
                                      <p:cBhvr>
                                        <p:cTn id="52" dur="500"/>
                                        <p:tgtEl>
                                          <p:spTgt spid="15"/>
                                        </p:tgtEl>
                                      </p:cBhvr>
                                    </p:animEffect>
                                  </p:childTnLst>
                                </p:cTn>
                              </p:par>
                            </p:childTnLst>
                          </p:cTn>
                        </p:par>
                        <p:par>
                          <p:cTn id="53" fill="hold">
                            <p:stCondLst>
                              <p:cond delay="500"/>
                            </p:stCondLst>
                            <p:childTnLst>
                              <p:par>
                                <p:cTn id="54" presetID="22" presetClass="entr" presetSubtype="1" fill="hold" nodeType="afterEffect">
                                  <p:stCondLst>
                                    <p:cond delay="0"/>
                                  </p:stCondLst>
                                  <p:childTnLst>
                                    <p:set>
                                      <p:cBhvr>
                                        <p:cTn id="55" dur="1" fill="hold">
                                          <p:stCondLst>
                                            <p:cond delay="0"/>
                                          </p:stCondLst>
                                        </p:cTn>
                                        <p:tgtEl>
                                          <p:spTgt spid="138"/>
                                        </p:tgtEl>
                                        <p:attrNameLst>
                                          <p:attrName>style.visibility</p:attrName>
                                        </p:attrNameLst>
                                      </p:cBhvr>
                                      <p:to>
                                        <p:strVal val="visible"/>
                                      </p:to>
                                    </p:set>
                                    <p:animEffect transition="in" filter="wipe(up)">
                                      <p:cBhvr>
                                        <p:cTn id="56"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2" name="Straight Connector 141"/>
          <p:cNvCxnSpPr/>
          <p:nvPr/>
        </p:nvCxnSpPr>
        <p:spPr>
          <a:xfrm flipV="1">
            <a:off x="4700191" y="2473704"/>
            <a:ext cx="2587" cy="725712"/>
          </a:xfrm>
          <a:prstGeom prst="line">
            <a:avLst/>
          </a:prstGeom>
          <a:ln w="76200">
            <a:solidFill>
              <a:srgbClr val="FFC000"/>
            </a:solidFill>
            <a:prstDash val="solid"/>
          </a:ln>
        </p:spPr>
        <p:style>
          <a:lnRef idx="1">
            <a:schemeClr val="accent1"/>
          </a:lnRef>
          <a:fillRef idx="0">
            <a:schemeClr val="accent1"/>
          </a:fillRef>
          <a:effectRef idx="0">
            <a:schemeClr val="accent1"/>
          </a:effectRef>
          <a:fontRef idx="minor">
            <a:schemeClr val="tx1"/>
          </a:fontRef>
        </p:style>
      </p:cxnSp>
      <p:grpSp>
        <p:nvGrpSpPr>
          <p:cNvPr id="148" name="Group 147"/>
          <p:cNvGrpSpPr/>
          <p:nvPr/>
        </p:nvGrpSpPr>
        <p:grpSpPr>
          <a:xfrm>
            <a:off x="1330330" y="2473704"/>
            <a:ext cx="2904876" cy="725712"/>
            <a:chOff x="5291387" y="3548588"/>
            <a:chExt cx="2904876" cy="1596322"/>
          </a:xfrm>
        </p:grpSpPr>
        <p:cxnSp>
          <p:nvCxnSpPr>
            <p:cNvPr id="162" name="Straight Connector 161"/>
            <p:cNvCxnSpPr/>
            <p:nvPr/>
          </p:nvCxnSpPr>
          <p:spPr>
            <a:xfrm flipV="1">
              <a:off x="8195355" y="3567850"/>
              <a:ext cx="908" cy="1527534"/>
            </a:xfrm>
            <a:prstGeom prst="line">
              <a:avLst/>
            </a:prstGeom>
            <a:ln w="7620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H="1" flipV="1">
              <a:off x="7231096" y="3590434"/>
              <a:ext cx="614" cy="15248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V="1">
              <a:off x="6258059" y="3633508"/>
              <a:ext cx="1161" cy="1511402"/>
            </a:xfrm>
            <a:prstGeom prst="line">
              <a:avLst/>
            </a:prstGeom>
            <a:ln w="762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5291387" y="3548588"/>
              <a:ext cx="3519" cy="1566682"/>
            </a:xfrm>
            <a:prstGeom prst="line">
              <a:avLst/>
            </a:prstGeom>
            <a:ln w="76200">
              <a:solidFill>
                <a:srgbClr val="FFC000"/>
              </a:solidFill>
              <a:prstDash val="solid"/>
            </a:ln>
          </p:spPr>
          <p:style>
            <a:lnRef idx="1">
              <a:schemeClr val="accent1"/>
            </a:lnRef>
            <a:fillRef idx="0">
              <a:schemeClr val="accent1"/>
            </a:fillRef>
            <a:effectRef idx="0">
              <a:schemeClr val="accent1"/>
            </a:effectRef>
            <a:fontRef idx="minor">
              <a:schemeClr val="tx1"/>
            </a:fontRef>
          </p:style>
        </p:cxnSp>
      </p:grpSp>
      <p:cxnSp>
        <p:nvCxnSpPr>
          <p:cNvPr id="154" name="Straight Connector 153"/>
          <p:cNvCxnSpPr/>
          <p:nvPr/>
        </p:nvCxnSpPr>
        <p:spPr>
          <a:xfrm flipV="1">
            <a:off x="4639581" y="4431840"/>
            <a:ext cx="0" cy="623651"/>
          </a:xfrm>
          <a:prstGeom prst="line">
            <a:avLst/>
          </a:prstGeom>
          <a:ln w="7620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3670107" y="4431839"/>
            <a:ext cx="0" cy="623651"/>
          </a:xfrm>
          <a:prstGeom prst="line">
            <a:avLst/>
          </a:prstGeom>
          <a:ln w="762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V="1">
            <a:off x="2701239" y="4431838"/>
            <a:ext cx="0" cy="623651"/>
          </a:xfrm>
          <a:prstGeom prst="line">
            <a:avLst/>
          </a:prstGeom>
          <a:ln w="7620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1728515" y="4431838"/>
            <a:ext cx="0" cy="623651"/>
          </a:xfrm>
          <a:prstGeom prst="line">
            <a:avLst/>
          </a:prstGeom>
          <a:ln w="762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V="1">
            <a:off x="1397037" y="4431838"/>
            <a:ext cx="0" cy="379317"/>
          </a:xfrm>
          <a:prstGeom prst="line">
            <a:avLst/>
          </a:prstGeom>
          <a:ln w="762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652014" y="4811156"/>
            <a:ext cx="0" cy="300082"/>
          </a:xfrm>
          <a:prstGeom prst="line">
            <a:avLst/>
          </a:prstGeom>
          <a:ln w="762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a:off x="614361" y="4778017"/>
            <a:ext cx="822668" cy="0"/>
          </a:xfrm>
          <a:prstGeom prst="line">
            <a:avLst/>
          </a:prstGeom>
          <a:ln w="762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4303416" y="4402255"/>
            <a:ext cx="0" cy="410805"/>
          </a:xfrm>
          <a:prstGeom prst="line">
            <a:avLst/>
          </a:prstGeom>
          <a:ln w="762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3999878" y="2847958"/>
            <a:ext cx="0" cy="1963197"/>
          </a:xfrm>
          <a:prstGeom prst="line">
            <a:avLst/>
          </a:prstGeom>
          <a:ln w="762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V="1">
            <a:off x="3734162" y="2838998"/>
            <a:ext cx="0" cy="353727"/>
          </a:xfrm>
          <a:prstGeom prst="line">
            <a:avLst/>
          </a:prstGeom>
          <a:ln w="762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a:off x="3970110" y="4777402"/>
            <a:ext cx="341773" cy="0"/>
          </a:xfrm>
          <a:prstGeom prst="line">
            <a:avLst/>
          </a:prstGeom>
          <a:ln w="762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3697999" y="2847958"/>
            <a:ext cx="341773" cy="0"/>
          </a:xfrm>
          <a:prstGeom prst="line">
            <a:avLst/>
          </a:prstGeom>
          <a:ln w="762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3337052" y="4402255"/>
            <a:ext cx="0" cy="410805"/>
          </a:xfrm>
          <a:prstGeom prst="line">
            <a:avLst/>
          </a:prstGeom>
          <a:ln w="7620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3033514" y="2847958"/>
            <a:ext cx="0" cy="1963197"/>
          </a:xfrm>
          <a:prstGeom prst="line">
            <a:avLst/>
          </a:prstGeom>
          <a:ln w="7620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2767798" y="2838998"/>
            <a:ext cx="0" cy="353727"/>
          </a:xfrm>
          <a:prstGeom prst="line">
            <a:avLst/>
          </a:prstGeom>
          <a:ln w="7620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H="1">
            <a:off x="2996603" y="4777402"/>
            <a:ext cx="341773" cy="0"/>
          </a:xfrm>
          <a:prstGeom prst="line">
            <a:avLst/>
          </a:prstGeom>
          <a:ln w="7620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H="1">
            <a:off x="2731635" y="2847958"/>
            <a:ext cx="341773" cy="0"/>
          </a:xfrm>
          <a:prstGeom prst="line">
            <a:avLst/>
          </a:prstGeom>
          <a:ln w="7620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2364142" y="4402255"/>
            <a:ext cx="0" cy="410805"/>
          </a:xfrm>
          <a:prstGeom prst="line">
            <a:avLst/>
          </a:prstGeom>
          <a:ln w="762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V="1">
            <a:off x="2060604" y="2847958"/>
            <a:ext cx="0" cy="1963197"/>
          </a:xfrm>
          <a:prstGeom prst="line">
            <a:avLst/>
          </a:prstGeom>
          <a:ln w="762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1794888" y="2838998"/>
            <a:ext cx="0" cy="353727"/>
          </a:xfrm>
          <a:prstGeom prst="line">
            <a:avLst/>
          </a:prstGeom>
          <a:ln w="762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a:off x="2026074" y="4777402"/>
            <a:ext cx="341773" cy="0"/>
          </a:xfrm>
          <a:prstGeom prst="line">
            <a:avLst/>
          </a:prstGeom>
          <a:ln w="762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H="1">
            <a:off x="1758725" y="2847958"/>
            <a:ext cx="341773" cy="0"/>
          </a:xfrm>
          <a:prstGeom prst="line">
            <a:avLst/>
          </a:prstGeom>
          <a:ln w="76200">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4630055" y="1938502"/>
            <a:ext cx="546894" cy="535515"/>
          </a:xfrm>
          <a:prstGeom prst="rect">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000"/>
                </a:solidFill>
              </a:rPr>
              <a:t>0</a:t>
            </a:r>
            <a:endParaRPr lang="en-GB" sz="3600" dirty="0">
              <a:solidFill>
                <a:srgbClr val="C00000"/>
              </a:solidFill>
            </a:endParaRPr>
          </a:p>
        </p:txBody>
      </p:sp>
      <p:sp>
        <p:nvSpPr>
          <p:cNvPr id="71" name="Rectangle 70"/>
          <p:cNvSpPr/>
          <p:nvPr/>
        </p:nvSpPr>
        <p:spPr>
          <a:xfrm>
            <a:off x="886123" y="1829429"/>
            <a:ext cx="3555999" cy="7599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p:cNvSpPr/>
          <p:nvPr/>
        </p:nvSpPr>
        <p:spPr>
          <a:xfrm>
            <a:off x="950641" y="1900213"/>
            <a:ext cx="807057" cy="61209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000"/>
                </a:solidFill>
              </a:rPr>
              <a:t>0</a:t>
            </a:r>
            <a:endParaRPr lang="en-GB" sz="3600" dirty="0">
              <a:solidFill>
                <a:srgbClr val="C00000"/>
              </a:solidFill>
            </a:endParaRPr>
          </a:p>
        </p:txBody>
      </p:sp>
      <p:sp>
        <p:nvSpPr>
          <p:cNvPr id="73" name="Rectangle 72"/>
          <p:cNvSpPr/>
          <p:nvPr/>
        </p:nvSpPr>
        <p:spPr>
          <a:xfrm>
            <a:off x="1822271" y="1900213"/>
            <a:ext cx="807057" cy="61209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000"/>
                </a:solidFill>
              </a:rPr>
              <a:t>0</a:t>
            </a:r>
            <a:endParaRPr lang="en-GB" sz="3600" dirty="0">
              <a:solidFill>
                <a:srgbClr val="C00000"/>
              </a:solidFill>
            </a:endParaRPr>
          </a:p>
        </p:txBody>
      </p:sp>
      <p:sp>
        <p:nvSpPr>
          <p:cNvPr id="74" name="Rectangle 73"/>
          <p:cNvSpPr/>
          <p:nvPr/>
        </p:nvSpPr>
        <p:spPr>
          <a:xfrm>
            <a:off x="2693900" y="1900213"/>
            <a:ext cx="807057" cy="61209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000"/>
                </a:solidFill>
              </a:rPr>
              <a:t>1</a:t>
            </a:r>
            <a:endParaRPr lang="en-GB" sz="3600" dirty="0">
              <a:solidFill>
                <a:srgbClr val="C00000"/>
              </a:solidFill>
            </a:endParaRPr>
          </a:p>
        </p:txBody>
      </p:sp>
      <p:cxnSp>
        <p:nvCxnSpPr>
          <p:cNvPr id="166" name="Straight Connector 165"/>
          <p:cNvCxnSpPr/>
          <p:nvPr/>
        </p:nvCxnSpPr>
        <p:spPr>
          <a:xfrm flipV="1">
            <a:off x="4468578" y="1597819"/>
            <a:ext cx="0" cy="1557396"/>
          </a:xfrm>
          <a:prstGeom prst="line">
            <a:avLst/>
          </a:prstGeom>
          <a:ln w="762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V="1">
            <a:off x="3499710" y="1595583"/>
            <a:ext cx="0" cy="154534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H="1" flipV="1">
            <a:off x="2526240" y="1595583"/>
            <a:ext cx="4330" cy="1561244"/>
          </a:xfrm>
          <a:prstGeom prst="line">
            <a:avLst/>
          </a:prstGeom>
          <a:ln w="762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1564783" y="1598602"/>
            <a:ext cx="13108" cy="1558012"/>
          </a:xfrm>
          <a:prstGeom prst="line">
            <a:avLst/>
          </a:prstGeom>
          <a:ln w="76200">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3565531" y="1900213"/>
            <a:ext cx="807057" cy="61209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000"/>
                </a:solidFill>
              </a:rPr>
              <a:t>1</a:t>
            </a:r>
            <a:endParaRPr lang="en-GB" sz="3600" dirty="0">
              <a:solidFill>
                <a:srgbClr val="C00000"/>
              </a:solidFill>
            </a:endParaRPr>
          </a:p>
        </p:txBody>
      </p:sp>
      <p:sp>
        <p:nvSpPr>
          <p:cNvPr id="104" name="Rectangle 103"/>
          <p:cNvSpPr/>
          <p:nvPr/>
        </p:nvSpPr>
        <p:spPr>
          <a:xfrm>
            <a:off x="1338981" y="4998996"/>
            <a:ext cx="3555999" cy="7599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p:cNvSpPr/>
          <p:nvPr/>
        </p:nvSpPr>
        <p:spPr>
          <a:xfrm>
            <a:off x="1403499" y="5069780"/>
            <a:ext cx="807057" cy="61209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000"/>
                </a:solidFill>
              </a:rPr>
              <a:t>0</a:t>
            </a:r>
            <a:endParaRPr lang="en-GB" sz="3600" dirty="0">
              <a:solidFill>
                <a:srgbClr val="C00000"/>
              </a:solidFill>
            </a:endParaRPr>
          </a:p>
        </p:txBody>
      </p:sp>
      <p:sp>
        <p:nvSpPr>
          <p:cNvPr id="106" name="Rectangle 105"/>
          <p:cNvSpPr/>
          <p:nvPr/>
        </p:nvSpPr>
        <p:spPr>
          <a:xfrm>
            <a:off x="2275129" y="5069780"/>
            <a:ext cx="807057" cy="61209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000"/>
                </a:solidFill>
              </a:rPr>
              <a:t>1</a:t>
            </a:r>
            <a:endParaRPr lang="en-GB" sz="3600" dirty="0">
              <a:solidFill>
                <a:srgbClr val="C00000"/>
              </a:solidFill>
            </a:endParaRPr>
          </a:p>
        </p:txBody>
      </p:sp>
      <p:sp>
        <p:nvSpPr>
          <p:cNvPr id="107" name="Rectangle 106"/>
          <p:cNvSpPr/>
          <p:nvPr/>
        </p:nvSpPr>
        <p:spPr>
          <a:xfrm>
            <a:off x="3146758" y="5069780"/>
            <a:ext cx="807057" cy="61209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000"/>
                </a:solidFill>
              </a:rPr>
              <a:t>0</a:t>
            </a:r>
            <a:endParaRPr lang="en-GB" sz="3600" dirty="0">
              <a:solidFill>
                <a:srgbClr val="C00000"/>
              </a:solidFill>
            </a:endParaRPr>
          </a:p>
        </p:txBody>
      </p:sp>
      <p:sp>
        <p:nvSpPr>
          <p:cNvPr id="108" name="Rectangle 107"/>
          <p:cNvSpPr/>
          <p:nvPr/>
        </p:nvSpPr>
        <p:spPr>
          <a:xfrm>
            <a:off x="4018389" y="5069780"/>
            <a:ext cx="807057" cy="61209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000"/>
                </a:solidFill>
              </a:rPr>
              <a:t>1</a:t>
            </a:r>
            <a:endParaRPr lang="en-GB" sz="3600" dirty="0">
              <a:solidFill>
                <a:srgbClr val="C00000"/>
              </a:solidFill>
            </a:endParaRPr>
          </a:p>
        </p:txBody>
      </p:sp>
      <p:sp>
        <p:nvSpPr>
          <p:cNvPr id="115" name="TextBox 114"/>
          <p:cNvSpPr txBox="1"/>
          <p:nvPr/>
        </p:nvSpPr>
        <p:spPr>
          <a:xfrm>
            <a:off x="-78288" y="1883095"/>
            <a:ext cx="969983" cy="646331"/>
          </a:xfrm>
          <a:prstGeom prst="rect">
            <a:avLst/>
          </a:prstGeom>
          <a:noFill/>
        </p:spPr>
        <p:txBody>
          <a:bodyPr wrap="square" rtlCol="0">
            <a:spAutoFit/>
          </a:bodyPr>
          <a:lstStyle/>
          <a:p>
            <a:pPr algn="r"/>
            <a:r>
              <a:rPr lang="en-GB" dirty="0" smtClean="0">
                <a:solidFill>
                  <a:srgbClr val="C00000"/>
                </a:solidFill>
              </a:rPr>
              <a:t>Second Number</a:t>
            </a:r>
            <a:endParaRPr lang="en-GB" dirty="0">
              <a:solidFill>
                <a:srgbClr val="C00000"/>
              </a:solidFill>
            </a:endParaRPr>
          </a:p>
        </p:txBody>
      </p:sp>
      <p:sp>
        <p:nvSpPr>
          <p:cNvPr id="116" name="Rectangle 115"/>
          <p:cNvSpPr/>
          <p:nvPr/>
        </p:nvSpPr>
        <p:spPr>
          <a:xfrm>
            <a:off x="385712" y="5111238"/>
            <a:ext cx="546894" cy="535515"/>
          </a:xfrm>
          <a:prstGeom prst="rect">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000"/>
                </a:solidFill>
              </a:rPr>
              <a:t>0</a:t>
            </a:r>
            <a:endParaRPr lang="en-GB" sz="3600" dirty="0">
              <a:solidFill>
                <a:srgbClr val="C00000"/>
              </a:solidFill>
            </a:endParaRPr>
          </a:p>
        </p:txBody>
      </p:sp>
      <p:sp>
        <p:nvSpPr>
          <p:cNvPr id="117" name="TextBox 116"/>
          <p:cNvSpPr txBox="1"/>
          <p:nvPr/>
        </p:nvSpPr>
        <p:spPr>
          <a:xfrm>
            <a:off x="-87086" y="5595322"/>
            <a:ext cx="1129640" cy="646331"/>
          </a:xfrm>
          <a:prstGeom prst="rect">
            <a:avLst/>
          </a:prstGeom>
          <a:noFill/>
        </p:spPr>
        <p:txBody>
          <a:bodyPr wrap="square" rtlCol="0">
            <a:spAutoFit/>
          </a:bodyPr>
          <a:lstStyle/>
          <a:p>
            <a:pPr algn="r"/>
            <a:r>
              <a:rPr lang="en-GB" dirty="0" smtClean="0">
                <a:solidFill>
                  <a:srgbClr val="C00000"/>
                </a:solidFill>
              </a:rPr>
              <a:t>Overflow Bit</a:t>
            </a:r>
            <a:endParaRPr lang="en-GB" dirty="0">
              <a:solidFill>
                <a:srgbClr val="C00000"/>
              </a:solidFill>
            </a:endParaRPr>
          </a:p>
        </p:txBody>
      </p:sp>
      <p:sp>
        <p:nvSpPr>
          <p:cNvPr id="118" name="TextBox 117"/>
          <p:cNvSpPr txBox="1"/>
          <p:nvPr/>
        </p:nvSpPr>
        <p:spPr>
          <a:xfrm>
            <a:off x="4593146" y="1644763"/>
            <a:ext cx="690227" cy="369332"/>
          </a:xfrm>
          <a:prstGeom prst="rect">
            <a:avLst/>
          </a:prstGeom>
          <a:noFill/>
        </p:spPr>
        <p:txBody>
          <a:bodyPr wrap="square" rtlCol="0">
            <a:spAutoFit/>
          </a:bodyPr>
          <a:lstStyle/>
          <a:p>
            <a:pPr algn="r"/>
            <a:r>
              <a:rPr lang="en-GB" dirty="0" smtClean="0">
                <a:solidFill>
                  <a:srgbClr val="C00000"/>
                </a:solidFill>
              </a:rPr>
              <a:t>C in</a:t>
            </a:r>
            <a:endParaRPr lang="en-GB" dirty="0">
              <a:solidFill>
                <a:srgbClr val="C00000"/>
              </a:solidFill>
            </a:endParaRPr>
          </a:p>
        </p:txBody>
      </p:sp>
      <p:sp>
        <p:nvSpPr>
          <p:cNvPr id="109" name="TextBox 108"/>
          <p:cNvSpPr txBox="1"/>
          <p:nvPr/>
        </p:nvSpPr>
        <p:spPr>
          <a:xfrm>
            <a:off x="7685569" y="2308103"/>
            <a:ext cx="340158" cy="461665"/>
          </a:xfrm>
          <a:prstGeom prst="rect">
            <a:avLst/>
          </a:prstGeom>
          <a:noFill/>
          <a:ln>
            <a:solidFill>
              <a:schemeClr val="bg1"/>
            </a:solidFill>
          </a:ln>
        </p:spPr>
        <p:txBody>
          <a:bodyPr wrap="none" rtlCol="0">
            <a:spAutoFit/>
          </a:bodyPr>
          <a:lstStyle/>
          <a:p>
            <a:r>
              <a:rPr lang="en-GB" sz="2400" b="1" dirty="0">
                <a:solidFill>
                  <a:srgbClr val="C00000"/>
                </a:solidFill>
              </a:rPr>
              <a:t>0</a:t>
            </a:r>
          </a:p>
        </p:txBody>
      </p:sp>
      <p:sp>
        <p:nvSpPr>
          <p:cNvPr id="119" name="TextBox 118"/>
          <p:cNvSpPr txBox="1"/>
          <p:nvPr/>
        </p:nvSpPr>
        <p:spPr>
          <a:xfrm>
            <a:off x="6005362" y="606203"/>
            <a:ext cx="3087705" cy="3416320"/>
          </a:xfrm>
          <a:prstGeom prst="rect">
            <a:avLst/>
          </a:prstGeom>
          <a:noFill/>
        </p:spPr>
        <p:txBody>
          <a:bodyPr wrap="none" rtlCol="0">
            <a:spAutoFit/>
          </a:bodyPr>
          <a:lstStyle/>
          <a:p>
            <a:r>
              <a:rPr lang="en-GB" sz="6600" b="1" dirty="0" smtClean="0">
                <a:solidFill>
                  <a:srgbClr val="C00000"/>
                </a:solidFill>
              </a:rPr>
              <a:t>0 0 1 0 </a:t>
            </a:r>
          </a:p>
          <a:p>
            <a:r>
              <a:rPr lang="en-GB" sz="6600" b="1" dirty="0" smtClean="0">
                <a:solidFill>
                  <a:srgbClr val="C00000"/>
                </a:solidFill>
              </a:rPr>
              <a:t>0 0 1 1 +</a:t>
            </a:r>
          </a:p>
          <a:p>
            <a:r>
              <a:rPr lang="en-GB" sz="6600" b="1" dirty="0" smtClean="0">
                <a:solidFill>
                  <a:srgbClr val="C00000"/>
                </a:solidFill>
              </a:rPr>
              <a:t>0 1 0 1</a:t>
            </a:r>
          </a:p>
          <a:p>
            <a:endParaRPr lang="en-GB" dirty="0"/>
          </a:p>
        </p:txBody>
      </p:sp>
      <p:cxnSp>
        <p:nvCxnSpPr>
          <p:cNvPr id="120" name="Straight Connector 119"/>
          <p:cNvCxnSpPr/>
          <p:nvPr/>
        </p:nvCxnSpPr>
        <p:spPr>
          <a:xfrm>
            <a:off x="5999175" y="2714114"/>
            <a:ext cx="257360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21" name="Rectangle 120"/>
          <p:cNvSpPr/>
          <p:nvPr/>
        </p:nvSpPr>
        <p:spPr>
          <a:xfrm>
            <a:off x="7909394" y="2866553"/>
            <a:ext cx="502024" cy="785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p:cNvSpPr/>
          <p:nvPr/>
        </p:nvSpPr>
        <p:spPr>
          <a:xfrm>
            <a:off x="6071622" y="2857592"/>
            <a:ext cx="502024" cy="785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Rectangle 122"/>
          <p:cNvSpPr/>
          <p:nvPr/>
        </p:nvSpPr>
        <p:spPr>
          <a:xfrm>
            <a:off x="6663304" y="2857592"/>
            <a:ext cx="502024" cy="785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p:cNvSpPr/>
          <p:nvPr/>
        </p:nvSpPr>
        <p:spPr>
          <a:xfrm>
            <a:off x="7254976" y="2857592"/>
            <a:ext cx="502024" cy="785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TextBox 124"/>
          <p:cNvSpPr txBox="1"/>
          <p:nvPr/>
        </p:nvSpPr>
        <p:spPr>
          <a:xfrm>
            <a:off x="6968178" y="2314363"/>
            <a:ext cx="340158" cy="461665"/>
          </a:xfrm>
          <a:prstGeom prst="rect">
            <a:avLst/>
          </a:prstGeom>
          <a:noFill/>
        </p:spPr>
        <p:txBody>
          <a:bodyPr wrap="none" rtlCol="0">
            <a:spAutoFit/>
          </a:bodyPr>
          <a:lstStyle/>
          <a:p>
            <a:r>
              <a:rPr lang="en-GB" sz="2400" b="1" dirty="0" smtClean="0">
                <a:solidFill>
                  <a:srgbClr val="C00000"/>
                </a:solidFill>
              </a:rPr>
              <a:t>1</a:t>
            </a:r>
            <a:endParaRPr lang="en-GB" sz="2400" b="1" dirty="0">
              <a:solidFill>
                <a:srgbClr val="C00000"/>
              </a:solidFill>
            </a:endParaRPr>
          </a:p>
        </p:txBody>
      </p:sp>
      <p:sp>
        <p:nvSpPr>
          <p:cNvPr id="126" name="Rectangle 125"/>
          <p:cNvSpPr/>
          <p:nvPr/>
        </p:nvSpPr>
        <p:spPr>
          <a:xfrm>
            <a:off x="7059063" y="2449433"/>
            <a:ext cx="185210" cy="242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126"/>
          <p:cNvSpPr/>
          <p:nvPr/>
        </p:nvSpPr>
        <p:spPr>
          <a:xfrm>
            <a:off x="7763391" y="2417047"/>
            <a:ext cx="185210" cy="242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TextBox 127"/>
          <p:cNvSpPr txBox="1"/>
          <p:nvPr/>
        </p:nvSpPr>
        <p:spPr>
          <a:xfrm>
            <a:off x="6375556" y="2304486"/>
            <a:ext cx="340158" cy="461665"/>
          </a:xfrm>
          <a:prstGeom prst="rect">
            <a:avLst/>
          </a:prstGeom>
          <a:noFill/>
          <a:ln>
            <a:noFill/>
          </a:ln>
        </p:spPr>
        <p:txBody>
          <a:bodyPr wrap="none" rtlCol="0">
            <a:spAutoFit/>
          </a:bodyPr>
          <a:lstStyle/>
          <a:p>
            <a:r>
              <a:rPr lang="en-GB" sz="2400" b="1" dirty="0">
                <a:solidFill>
                  <a:srgbClr val="C00000"/>
                </a:solidFill>
              </a:rPr>
              <a:t>0</a:t>
            </a:r>
          </a:p>
        </p:txBody>
      </p:sp>
      <p:sp>
        <p:nvSpPr>
          <p:cNvPr id="129" name="Rectangle 128"/>
          <p:cNvSpPr/>
          <p:nvPr/>
        </p:nvSpPr>
        <p:spPr>
          <a:xfrm>
            <a:off x="6453378" y="2413430"/>
            <a:ext cx="185210" cy="242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9" name="Group 68"/>
          <p:cNvGrpSpPr/>
          <p:nvPr/>
        </p:nvGrpSpPr>
        <p:grpSpPr>
          <a:xfrm>
            <a:off x="4152354" y="3088547"/>
            <a:ext cx="626626" cy="1408905"/>
            <a:chOff x="5903797" y="2848338"/>
            <a:chExt cx="1054629" cy="1657459"/>
          </a:xfrm>
        </p:grpSpPr>
        <p:grpSp>
          <p:nvGrpSpPr>
            <p:cNvPr id="68" name="Group 67"/>
            <p:cNvGrpSpPr/>
            <p:nvPr/>
          </p:nvGrpSpPr>
          <p:grpSpPr>
            <a:xfrm>
              <a:off x="6083093" y="4355149"/>
              <a:ext cx="715025" cy="150648"/>
              <a:chOff x="6126635" y="4427719"/>
              <a:chExt cx="715025" cy="150648"/>
            </a:xfrm>
          </p:grpSpPr>
          <p:sp>
            <p:nvSpPr>
              <p:cNvPr id="65" name="Oval 64"/>
              <p:cNvSpPr/>
              <p:nvPr/>
            </p:nvSpPr>
            <p:spPr>
              <a:xfrm>
                <a:off x="6691012" y="4427719"/>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p:cNvSpPr/>
              <p:nvPr/>
            </p:nvSpPr>
            <p:spPr>
              <a:xfrm>
                <a:off x="6126635" y="4427719"/>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3" name="Group 62"/>
            <p:cNvGrpSpPr/>
            <p:nvPr/>
          </p:nvGrpSpPr>
          <p:grpSpPr>
            <a:xfrm>
              <a:off x="5970556" y="2848338"/>
              <a:ext cx="930912" cy="150648"/>
              <a:chOff x="5985070" y="2819310"/>
              <a:chExt cx="930912" cy="150648"/>
            </a:xfrm>
          </p:grpSpPr>
          <p:sp>
            <p:nvSpPr>
              <p:cNvPr id="60" name="Oval 59"/>
              <p:cNvSpPr/>
              <p:nvPr/>
            </p:nvSpPr>
            <p:spPr>
              <a:xfrm>
                <a:off x="6375202" y="2819310"/>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p:cNvSpPr/>
              <p:nvPr/>
            </p:nvSpPr>
            <p:spPr>
              <a:xfrm>
                <a:off x="5985070" y="2819310"/>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p:cNvSpPr/>
              <p:nvPr/>
            </p:nvSpPr>
            <p:spPr>
              <a:xfrm>
                <a:off x="6765334" y="2819310"/>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Rectangle 28"/>
            <p:cNvSpPr/>
            <p:nvPr/>
          </p:nvSpPr>
          <p:spPr>
            <a:xfrm>
              <a:off x="5903797" y="2940404"/>
              <a:ext cx="1054629" cy="1458466"/>
            </a:xfrm>
            <a:prstGeom prst="rect">
              <a:avLst/>
            </a:prstGeom>
            <a:solidFill>
              <a:schemeClr val="bg1"/>
            </a:solidFill>
            <a:ln w="38100">
              <a:solidFill>
                <a:srgbClr val="9999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grpSp>
        <p:nvGrpSpPr>
          <p:cNvPr id="76" name="Group 75"/>
          <p:cNvGrpSpPr/>
          <p:nvPr/>
        </p:nvGrpSpPr>
        <p:grpSpPr>
          <a:xfrm>
            <a:off x="3183486" y="3088547"/>
            <a:ext cx="626626" cy="1408905"/>
            <a:chOff x="5903797" y="2848338"/>
            <a:chExt cx="1054629" cy="1657459"/>
          </a:xfrm>
        </p:grpSpPr>
        <p:grpSp>
          <p:nvGrpSpPr>
            <p:cNvPr id="77" name="Group 76"/>
            <p:cNvGrpSpPr/>
            <p:nvPr/>
          </p:nvGrpSpPr>
          <p:grpSpPr>
            <a:xfrm>
              <a:off x="6083093" y="4355149"/>
              <a:ext cx="715025" cy="150648"/>
              <a:chOff x="6126635" y="4427719"/>
              <a:chExt cx="715025" cy="150648"/>
            </a:xfrm>
          </p:grpSpPr>
          <p:sp>
            <p:nvSpPr>
              <p:cNvPr id="83" name="Oval 82"/>
              <p:cNvSpPr/>
              <p:nvPr/>
            </p:nvSpPr>
            <p:spPr>
              <a:xfrm>
                <a:off x="6691012" y="4427719"/>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p:cNvSpPr/>
              <p:nvPr/>
            </p:nvSpPr>
            <p:spPr>
              <a:xfrm>
                <a:off x="6126635" y="4427719"/>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8" name="Group 77"/>
            <p:cNvGrpSpPr/>
            <p:nvPr/>
          </p:nvGrpSpPr>
          <p:grpSpPr>
            <a:xfrm>
              <a:off x="5970556" y="2848338"/>
              <a:ext cx="930912" cy="150648"/>
              <a:chOff x="5985070" y="2819310"/>
              <a:chExt cx="930912" cy="150648"/>
            </a:xfrm>
          </p:grpSpPr>
          <p:sp>
            <p:nvSpPr>
              <p:cNvPr id="80" name="Oval 79"/>
              <p:cNvSpPr/>
              <p:nvPr/>
            </p:nvSpPr>
            <p:spPr>
              <a:xfrm>
                <a:off x="6375202" y="2819310"/>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p:cNvSpPr/>
              <p:nvPr/>
            </p:nvSpPr>
            <p:spPr>
              <a:xfrm>
                <a:off x="5985070" y="2819310"/>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p:cNvSpPr/>
              <p:nvPr/>
            </p:nvSpPr>
            <p:spPr>
              <a:xfrm>
                <a:off x="6765334" y="2819310"/>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9" name="Rectangle 78"/>
            <p:cNvSpPr/>
            <p:nvPr/>
          </p:nvSpPr>
          <p:spPr>
            <a:xfrm>
              <a:off x="5903797" y="2940404"/>
              <a:ext cx="1054629" cy="1458466"/>
            </a:xfrm>
            <a:prstGeom prst="rect">
              <a:avLst/>
            </a:prstGeom>
            <a:solidFill>
              <a:schemeClr val="bg1"/>
            </a:solidFill>
            <a:ln w="38100">
              <a:solidFill>
                <a:srgbClr val="9999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grpSp>
        <p:nvGrpSpPr>
          <p:cNvPr id="85" name="Group 84"/>
          <p:cNvGrpSpPr/>
          <p:nvPr/>
        </p:nvGrpSpPr>
        <p:grpSpPr>
          <a:xfrm>
            <a:off x="2214618" y="3088547"/>
            <a:ext cx="626626" cy="1408905"/>
            <a:chOff x="5903797" y="2848338"/>
            <a:chExt cx="1054629" cy="1657459"/>
          </a:xfrm>
        </p:grpSpPr>
        <p:grpSp>
          <p:nvGrpSpPr>
            <p:cNvPr id="86" name="Group 85"/>
            <p:cNvGrpSpPr/>
            <p:nvPr/>
          </p:nvGrpSpPr>
          <p:grpSpPr>
            <a:xfrm>
              <a:off x="6083093" y="4355149"/>
              <a:ext cx="715025" cy="150648"/>
              <a:chOff x="6126635" y="4427719"/>
              <a:chExt cx="715025" cy="150648"/>
            </a:xfrm>
          </p:grpSpPr>
          <p:sp>
            <p:nvSpPr>
              <p:cNvPr id="92" name="Oval 91"/>
              <p:cNvSpPr/>
              <p:nvPr/>
            </p:nvSpPr>
            <p:spPr>
              <a:xfrm>
                <a:off x="6691012" y="4427719"/>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Oval 92"/>
              <p:cNvSpPr/>
              <p:nvPr/>
            </p:nvSpPr>
            <p:spPr>
              <a:xfrm>
                <a:off x="6126635" y="4427719"/>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7" name="Group 86"/>
            <p:cNvGrpSpPr/>
            <p:nvPr/>
          </p:nvGrpSpPr>
          <p:grpSpPr>
            <a:xfrm>
              <a:off x="5970556" y="2848338"/>
              <a:ext cx="930912" cy="150648"/>
              <a:chOff x="5985070" y="2819310"/>
              <a:chExt cx="930912" cy="150648"/>
            </a:xfrm>
          </p:grpSpPr>
          <p:sp>
            <p:nvSpPr>
              <p:cNvPr id="89" name="Oval 88"/>
              <p:cNvSpPr/>
              <p:nvPr/>
            </p:nvSpPr>
            <p:spPr>
              <a:xfrm>
                <a:off x="6375202" y="2819310"/>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p:cNvSpPr/>
              <p:nvPr/>
            </p:nvSpPr>
            <p:spPr>
              <a:xfrm>
                <a:off x="5985070" y="2819310"/>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p:cNvSpPr/>
              <p:nvPr/>
            </p:nvSpPr>
            <p:spPr>
              <a:xfrm>
                <a:off x="6765334" y="2819310"/>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8" name="Rectangle 87"/>
            <p:cNvSpPr/>
            <p:nvPr/>
          </p:nvSpPr>
          <p:spPr>
            <a:xfrm>
              <a:off x="5903797" y="2940404"/>
              <a:ext cx="1054629" cy="1458466"/>
            </a:xfrm>
            <a:prstGeom prst="rect">
              <a:avLst/>
            </a:prstGeom>
            <a:solidFill>
              <a:schemeClr val="bg1"/>
            </a:solidFill>
            <a:ln w="38100">
              <a:solidFill>
                <a:srgbClr val="9999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grpSp>
        <p:nvGrpSpPr>
          <p:cNvPr id="94" name="Group 93"/>
          <p:cNvGrpSpPr/>
          <p:nvPr/>
        </p:nvGrpSpPr>
        <p:grpSpPr>
          <a:xfrm>
            <a:off x="1245750" y="3088547"/>
            <a:ext cx="626626" cy="1408905"/>
            <a:chOff x="5903797" y="2848338"/>
            <a:chExt cx="1054629" cy="1657459"/>
          </a:xfrm>
        </p:grpSpPr>
        <p:grpSp>
          <p:nvGrpSpPr>
            <p:cNvPr id="95" name="Group 94"/>
            <p:cNvGrpSpPr/>
            <p:nvPr/>
          </p:nvGrpSpPr>
          <p:grpSpPr>
            <a:xfrm>
              <a:off x="6083093" y="4355149"/>
              <a:ext cx="715025" cy="150648"/>
              <a:chOff x="6126635" y="4427719"/>
              <a:chExt cx="715025" cy="150648"/>
            </a:xfrm>
          </p:grpSpPr>
          <p:sp>
            <p:nvSpPr>
              <p:cNvPr id="101" name="Oval 100"/>
              <p:cNvSpPr/>
              <p:nvPr/>
            </p:nvSpPr>
            <p:spPr>
              <a:xfrm>
                <a:off x="6691012" y="4427719"/>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Oval 101"/>
              <p:cNvSpPr/>
              <p:nvPr/>
            </p:nvSpPr>
            <p:spPr>
              <a:xfrm>
                <a:off x="6126635" y="4427719"/>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6" name="Group 95"/>
            <p:cNvGrpSpPr/>
            <p:nvPr/>
          </p:nvGrpSpPr>
          <p:grpSpPr>
            <a:xfrm>
              <a:off x="5970556" y="2848338"/>
              <a:ext cx="930912" cy="150648"/>
              <a:chOff x="5985070" y="2819310"/>
              <a:chExt cx="930912" cy="150648"/>
            </a:xfrm>
          </p:grpSpPr>
          <p:sp>
            <p:nvSpPr>
              <p:cNvPr id="98" name="Oval 97"/>
              <p:cNvSpPr/>
              <p:nvPr/>
            </p:nvSpPr>
            <p:spPr>
              <a:xfrm>
                <a:off x="6375202" y="2819310"/>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p:cNvSpPr/>
              <p:nvPr/>
            </p:nvSpPr>
            <p:spPr>
              <a:xfrm>
                <a:off x="5985070" y="2819310"/>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Oval 99"/>
              <p:cNvSpPr/>
              <p:nvPr/>
            </p:nvSpPr>
            <p:spPr>
              <a:xfrm>
                <a:off x="6765334" y="2819310"/>
                <a:ext cx="150648" cy="150648"/>
              </a:xfrm>
              <a:prstGeom prst="ellipse">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7" name="Rectangle 96"/>
            <p:cNvSpPr/>
            <p:nvPr/>
          </p:nvSpPr>
          <p:spPr>
            <a:xfrm>
              <a:off x="5903797" y="2940404"/>
              <a:ext cx="1054629" cy="1458466"/>
            </a:xfrm>
            <a:prstGeom prst="rect">
              <a:avLst/>
            </a:prstGeom>
            <a:solidFill>
              <a:schemeClr val="bg1"/>
            </a:solidFill>
            <a:ln w="38100">
              <a:solidFill>
                <a:srgbClr val="9999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grpSp>
      <p:sp>
        <p:nvSpPr>
          <p:cNvPr id="110" name="TextBox 109"/>
          <p:cNvSpPr txBox="1"/>
          <p:nvPr/>
        </p:nvSpPr>
        <p:spPr>
          <a:xfrm>
            <a:off x="1329975" y="3264893"/>
            <a:ext cx="461665" cy="1050929"/>
          </a:xfrm>
          <a:prstGeom prst="rect">
            <a:avLst/>
          </a:prstGeom>
          <a:noFill/>
        </p:spPr>
        <p:txBody>
          <a:bodyPr vert="vert270" wrap="none" rtlCol="0">
            <a:spAutoFit/>
          </a:bodyPr>
          <a:lstStyle/>
          <a:p>
            <a:r>
              <a:rPr lang="en-GB" dirty="0" smtClean="0">
                <a:solidFill>
                  <a:srgbClr val="C00000"/>
                </a:solidFill>
              </a:rPr>
              <a:t>Full Adder</a:t>
            </a:r>
            <a:endParaRPr lang="en-GB" dirty="0">
              <a:solidFill>
                <a:srgbClr val="C00000"/>
              </a:solidFill>
            </a:endParaRPr>
          </a:p>
        </p:txBody>
      </p:sp>
      <p:sp>
        <p:nvSpPr>
          <p:cNvPr id="111" name="TextBox 110"/>
          <p:cNvSpPr txBox="1"/>
          <p:nvPr/>
        </p:nvSpPr>
        <p:spPr>
          <a:xfrm>
            <a:off x="4240092" y="3264893"/>
            <a:ext cx="461665" cy="1050929"/>
          </a:xfrm>
          <a:prstGeom prst="rect">
            <a:avLst/>
          </a:prstGeom>
          <a:noFill/>
        </p:spPr>
        <p:txBody>
          <a:bodyPr vert="vert270" wrap="none" rtlCol="0">
            <a:spAutoFit/>
          </a:bodyPr>
          <a:lstStyle/>
          <a:p>
            <a:r>
              <a:rPr lang="en-GB" dirty="0" smtClean="0">
                <a:solidFill>
                  <a:srgbClr val="C00000"/>
                </a:solidFill>
              </a:rPr>
              <a:t>Full Adder</a:t>
            </a:r>
            <a:endParaRPr lang="en-GB" dirty="0">
              <a:solidFill>
                <a:srgbClr val="C00000"/>
              </a:solidFill>
            </a:endParaRPr>
          </a:p>
        </p:txBody>
      </p:sp>
      <p:sp>
        <p:nvSpPr>
          <p:cNvPr id="112" name="TextBox 111"/>
          <p:cNvSpPr txBox="1"/>
          <p:nvPr/>
        </p:nvSpPr>
        <p:spPr>
          <a:xfrm>
            <a:off x="3270053" y="3264893"/>
            <a:ext cx="461665" cy="1050929"/>
          </a:xfrm>
          <a:prstGeom prst="rect">
            <a:avLst/>
          </a:prstGeom>
          <a:noFill/>
        </p:spPr>
        <p:txBody>
          <a:bodyPr vert="vert270" wrap="none" rtlCol="0">
            <a:spAutoFit/>
          </a:bodyPr>
          <a:lstStyle/>
          <a:p>
            <a:r>
              <a:rPr lang="en-GB" dirty="0" smtClean="0">
                <a:solidFill>
                  <a:srgbClr val="C00000"/>
                </a:solidFill>
              </a:rPr>
              <a:t>Full Adder</a:t>
            </a:r>
            <a:endParaRPr lang="en-GB" dirty="0">
              <a:solidFill>
                <a:srgbClr val="C00000"/>
              </a:solidFill>
            </a:endParaRPr>
          </a:p>
        </p:txBody>
      </p:sp>
      <p:sp>
        <p:nvSpPr>
          <p:cNvPr id="113" name="TextBox 112"/>
          <p:cNvSpPr txBox="1"/>
          <p:nvPr/>
        </p:nvSpPr>
        <p:spPr>
          <a:xfrm>
            <a:off x="2300014" y="3264893"/>
            <a:ext cx="461665" cy="1050929"/>
          </a:xfrm>
          <a:prstGeom prst="rect">
            <a:avLst/>
          </a:prstGeom>
          <a:noFill/>
        </p:spPr>
        <p:txBody>
          <a:bodyPr vert="vert270" wrap="none" rtlCol="0">
            <a:spAutoFit/>
          </a:bodyPr>
          <a:lstStyle/>
          <a:p>
            <a:r>
              <a:rPr lang="en-GB" dirty="0" smtClean="0">
                <a:solidFill>
                  <a:srgbClr val="C00000"/>
                </a:solidFill>
              </a:rPr>
              <a:t>Full Adder</a:t>
            </a:r>
            <a:endParaRPr lang="en-GB" dirty="0">
              <a:solidFill>
                <a:srgbClr val="C00000"/>
              </a:solidFill>
            </a:endParaRPr>
          </a:p>
        </p:txBody>
      </p:sp>
      <p:sp>
        <p:nvSpPr>
          <p:cNvPr id="30" name="Rectangle 29"/>
          <p:cNvSpPr/>
          <p:nvPr/>
        </p:nvSpPr>
        <p:spPr>
          <a:xfrm>
            <a:off x="1233710" y="857267"/>
            <a:ext cx="3555999" cy="7599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298228" y="928051"/>
            <a:ext cx="807057" cy="61209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000"/>
                </a:solidFill>
              </a:rPr>
              <a:t>0</a:t>
            </a:r>
            <a:endParaRPr lang="en-GB" sz="3600" dirty="0">
              <a:solidFill>
                <a:srgbClr val="C00000"/>
              </a:solidFill>
            </a:endParaRPr>
          </a:p>
        </p:txBody>
      </p:sp>
      <p:sp>
        <p:nvSpPr>
          <p:cNvPr id="5" name="Rectangle 4"/>
          <p:cNvSpPr/>
          <p:nvPr/>
        </p:nvSpPr>
        <p:spPr>
          <a:xfrm>
            <a:off x="2169858" y="928051"/>
            <a:ext cx="807057" cy="61209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000"/>
                </a:solidFill>
              </a:rPr>
              <a:t>0</a:t>
            </a:r>
            <a:endParaRPr lang="en-GB" sz="3600" dirty="0">
              <a:solidFill>
                <a:srgbClr val="C00000"/>
              </a:solidFill>
            </a:endParaRPr>
          </a:p>
        </p:txBody>
      </p:sp>
      <p:sp>
        <p:nvSpPr>
          <p:cNvPr id="6" name="Rectangle 5"/>
          <p:cNvSpPr/>
          <p:nvPr/>
        </p:nvSpPr>
        <p:spPr>
          <a:xfrm>
            <a:off x="3041487" y="928051"/>
            <a:ext cx="807057" cy="61209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000"/>
                </a:solidFill>
              </a:rPr>
              <a:t>1</a:t>
            </a:r>
            <a:endParaRPr lang="en-GB" sz="3600" dirty="0">
              <a:solidFill>
                <a:srgbClr val="C00000"/>
              </a:solidFill>
            </a:endParaRPr>
          </a:p>
        </p:txBody>
      </p:sp>
      <p:sp>
        <p:nvSpPr>
          <p:cNvPr id="7" name="Rectangle 6"/>
          <p:cNvSpPr/>
          <p:nvPr/>
        </p:nvSpPr>
        <p:spPr>
          <a:xfrm>
            <a:off x="3913118" y="928051"/>
            <a:ext cx="807057" cy="612096"/>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rgbClr val="C00000"/>
                </a:solidFill>
              </a:rPr>
              <a:t>0</a:t>
            </a:r>
            <a:endParaRPr lang="en-GB" sz="3600" dirty="0">
              <a:solidFill>
                <a:srgbClr val="C00000"/>
              </a:solidFill>
            </a:endParaRPr>
          </a:p>
        </p:txBody>
      </p:sp>
      <p:sp>
        <p:nvSpPr>
          <p:cNvPr id="114" name="TextBox 113"/>
          <p:cNvSpPr txBox="1"/>
          <p:nvPr/>
        </p:nvSpPr>
        <p:spPr>
          <a:xfrm>
            <a:off x="246738" y="902958"/>
            <a:ext cx="969983" cy="646331"/>
          </a:xfrm>
          <a:prstGeom prst="rect">
            <a:avLst/>
          </a:prstGeom>
          <a:noFill/>
        </p:spPr>
        <p:txBody>
          <a:bodyPr wrap="square" rtlCol="0">
            <a:spAutoFit/>
          </a:bodyPr>
          <a:lstStyle/>
          <a:p>
            <a:pPr algn="r"/>
            <a:r>
              <a:rPr lang="en-GB" dirty="0" smtClean="0">
                <a:solidFill>
                  <a:srgbClr val="C00000"/>
                </a:solidFill>
              </a:rPr>
              <a:t>First Number</a:t>
            </a:r>
            <a:endParaRPr lang="en-GB" dirty="0">
              <a:solidFill>
                <a:srgbClr val="C00000"/>
              </a:solidFill>
            </a:endParaRPr>
          </a:p>
        </p:txBody>
      </p:sp>
      <p:pic>
        <p:nvPicPr>
          <p:cNvPr id="161" name="Picture 160"/>
          <p:cNvPicPr>
            <a:picLocks noChangeAspect="1"/>
          </p:cNvPicPr>
          <p:nvPr/>
        </p:nvPicPr>
        <p:blipFill>
          <a:blip r:embed="rId3"/>
          <a:stretch>
            <a:fillRect/>
          </a:stretch>
        </p:blipFill>
        <p:spPr>
          <a:xfrm>
            <a:off x="5147160" y="3705916"/>
            <a:ext cx="3857625" cy="2967404"/>
          </a:xfrm>
          <a:prstGeom prst="rect">
            <a:avLst/>
          </a:prstGeom>
        </p:spPr>
      </p:pic>
    </p:spTree>
    <p:extLst>
      <p:ext uri="{BB962C8B-B14F-4D97-AF65-F5344CB8AC3E}">
        <p14:creationId xmlns:p14="http://schemas.microsoft.com/office/powerpoint/2010/main" val="916126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21"/>
                                        </p:tgtEl>
                                      </p:cBhvr>
                                    </p:animEffect>
                                    <p:set>
                                      <p:cBhvr>
                                        <p:cTn id="7" dur="1" fill="hold">
                                          <p:stCondLst>
                                            <p:cond delay="499"/>
                                          </p:stCondLst>
                                        </p:cTn>
                                        <p:tgtEl>
                                          <p:spTgt spid="121"/>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127"/>
                                        </p:tgtEl>
                                      </p:cBhvr>
                                    </p:animEffect>
                                    <p:set>
                                      <p:cBhvr>
                                        <p:cTn id="11" dur="1" fill="hold">
                                          <p:stCondLst>
                                            <p:cond delay="499"/>
                                          </p:stCondLst>
                                        </p:cTn>
                                        <p:tgtEl>
                                          <p:spTgt spid="12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54"/>
                                        </p:tgtEl>
                                        <p:attrNameLst>
                                          <p:attrName>style.visibility</p:attrName>
                                        </p:attrNameLst>
                                      </p:cBhvr>
                                      <p:to>
                                        <p:strVal val="visible"/>
                                      </p:to>
                                    </p:set>
                                    <p:animEffect transition="in" filter="wipe(up)">
                                      <p:cBhvr>
                                        <p:cTn id="16" dur="500"/>
                                        <p:tgtEl>
                                          <p:spTgt spid="15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8">
                                            <p:txEl>
                                              <p:pRg st="0" end="0"/>
                                            </p:txEl>
                                          </p:spTgt>
                                        </p:tgtEl>
                                        <p:attrNameLst>
                                          <p:attrName>style.visibility</p:attrName>
                                        </p:attrNameLst>
                                      </p:cBhvr>
                                      <p:to>
                                        <p:strVal val="visible"/>
                                      </p:to>
                                    </p:set>
                                    <p:animEffect transition="in" filter="fade">
                                      <p:cBhvr>
                                        <p:cTn id="20" dur="500"/>
                                        <p:tgtEl>
                                          <p:spTgt spid="108">
                                            <p:txEl>
                                              <p:pRg st="0" end="0"/>
                                            </p:txEl>
                                          </p:spTgt>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03"/>
                                        </p:tgtEl>
                                        <p:attrNameLst>
                                          <p:attrName>style.visibility</p:attrName>
                                        </p:attrNameLst>
                                      </p:cBhvr>
                                      <p:to>
                                        <p:strVal val="visible"/>
                                      </p:to>
                                    </p:set>
                                    <p:animEffect transition="in" filter="wipe(up)">
                                      <p:cBhvr>
                                        <p:cTn id="24" dur="500"/>
                                        <p:tgtEl>
                                          <p:spTgt spid="103"/>
                                        </p:tgtEl>
                                      </p:cBhvr>
                                    </p:animEffect>
                                  </p:childTnLst>
                                </p:cTn>
                              </p:par>
                            </p:childTnLst>
                          </p:cTn>
                        </p:par>
                        <p:par>
                          <p:cTn id="25" fill="hold">
                            <p:stCondLst>
                              <p:cond delay="1500"/>
                            </p:stCondLst>
                            <p:childTnLst>
                              <p:par>
                                <p:cTn id="26" presetID="22" presetClass="entr" presetSubtype="2" fill="hold" nodeType="afterEffect">
                                  <p:stCondLst>
                                    <p:cond delay="0"/>
                                  </p:stCondLst>
                                  <p:childTnLst>
                                    <p:set>
                                      <p:cBhvr>
                                        <p:cTn id="27" dur="1" fill="hold">
                                          <p:stCondLst>
                                            <p:cond delay="0"/>
                                          </p:stCondLst>
                                        </p:cTn>
                                        <p:tgtEl>
                                          <p:spTgt spid="140"/>
                                        </p:tgtEl>
                                        <p:attrNameLst>
                                          <p:attrName>style.visibility</p:attrName>
                                        </p:attrNameLst>
                                      </p:cBhvr>
                                      <p:to>
                                        <p:strVal val="visible"/>
                                      </p:to>
                                    </p:set>
                                    <p:animEffect transition="in" filter="wipe(right)">
                                      <p:cBhvr>
                                        <p:cTn id="28" dur="500"/>
                                        <p:tgtEl>
                                          <p:spTgt spid="140"/>
                                        </p:tgtEl>
                                      </p:cBhvr>
                                    </p:animEffect>
                                  </p:childTnLst>
                                </p:cTn>
                              </p:par>
                            </p:childTnLst>
                          </p:cTn>
                        </p:par>
                        <p:par>
                          <p:cTn id="29" fill="hold">
                            <p:stCondLst>
                              <p:cond delay="2000"/>
                            </p:stCondLst>
                            <p:childTnLst>
                              <p:par>
                                <p:cTn id="30" presetID="22" presetClass="entr" presetSubtype="4" fill="hold" nodeType="afterEffect">
                                  <p:stCondLst>
                                    <p:cond delay="0"/>
                                  </p:stCondLst>
                                  <p:childTnLst>
                                    <p:set>
                                      <p:cBhvr>
                                        <p:cTn id="31" dur="1" fill="hold">
                                          <p:stCondLst>
                                            <p:cond delay="0"/>
                                          </p:stCondLst>
                                        </p:cTn>
                                        <p:tgtEl>
                                          <p:spTgt spid="130"/>
                                        </p:tgtEl>
                                        <p:attrNameLst>
                                          <p:attrName>style.visibility</p:attrName>
                                        </p:attrNameLst>
                                      </p:cBhvr>
                                      <p:to>
                                        <p:strVal val="visible"/>
                                      </p:to>
                                    </p:set>
                                    <p:animEffect transition="in" filter="wipe(down)">
                                      <p:cBhvr>
                                        <p:cTn id="32" dur="500"/>
                                        <p:tgtEl>
                                          <p:spTgt spid="130"/>
                                        </p:tgtEl>
                                      </p:cBhvr>
                                    </p:animEffect>
                                  </p:childTnLst>
                                </p:cTn>
                              </p:par>
                            </p:childTnLst>
                          </p:cTn>
                        </p:par>
                        <p:par>
                          <p:cTn id="33" fill="hold">
                            <p:stCondLst>
                              <p:cond delay="2500"/>
                            </p:stCondLst>
                            <p:childTnLst>
                              <p:par>
                                <p:cTn id="34" presetID="22" presetClass="entr" presetSubtype="2" fill="hold" nodeType="afterEffect">
                                  <p:stCondLst>
                                    <p:cond delay="0"/>
                                  </p:stCondLst>
                                  <p:childTnLst>
                                    <p:set>
                                      <p:cBhvr>
                                        <p:cTn id="35" dur="1" fill="hold">
                                          <p:stCondLst>
                                            <p:cond delay="0"/>
                                          </p:stCondLst>
                                        </p:cTn>
                                        <p:tgtEl>
                                          <p:spTgt spid="141"/>
                                        </p:tgtEl>
                                        <p:attrNameLst>
                                          <p:attrName>style.visibility</p:attrName>
                                        </p:attrNameLst>
                                      </p:cBhvr>
                                      <p:to>
                                        <p:strVal val="visible"/>
                                      </p:to>
                                    </p:set>
                                    <p:animEffect transition="in" filter="wipe(right)">
                                      <p:cBhvr>
                                        <p:cTn id="36" dur="500"/>
                                        <p:tgtEl>
                                          <p:spTgt spid="141"/>
                                        </p:tgtEl>
                                      </p:cBhvr>
                                    </p:animEffect>
                                  </p:childTnLst>
                                </p:cTn>
                              </p:par>
                            </p:childTnLst>
                          </p:cTn>
                        </p:par>
                        <p:par>
                          <p:cTn id="37" fill="hold">
                            <p:stCondLst>
                              <p:cond delay="3000"/>
                            </p:stCondLst>
                            <p:childTnLst>
                              <p:par>
                                <p:cTn id="38" presetID="22" presetClass="entr" presetSubtype="1" fill="hold" nodeType="afterEffect">
                                  <p:stCondLst>
                                    <p:cond delay="0"/>
                                  </p:stCondLst>
                                  <p:childTnLst>
                                    <p:set>
                                      <p:cBhvr>
                                        <p:cTn id="39" dur="1" fill="hold">
                                          <p:stCondLst>
                                            <p:cond delay="0"/>
                                          </p:stCondLst>
                                        </p:cTn>
                                        <p:tgtEl>
                                          <p:spTgt spid="139"/>
                                        </p:tgtEl>
                                        <p:attrNameLst>
                                          <p:attrName>style.visibility</p:attrName>
                                        </p:attrNameLst>
                                      </p:cBhvr>
                                      <p:to>
                                        <p:strVal val="visible"/>
                                      </p:to>
                                    </p:set>
                                    <p:animEffect transition="in" filter="wipe(up)">
                                      <p:cBhvr>
                                        <p:cTn id="40" dur="500"/>
                                        <p:tgtEl>
                                          <p:spTgt spid="13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124"/>
                                        </p:tgtEl>
                                      </p:cBhvr>
                                    </p:animEffect>
                                    <p:set>
                                      <p:cBhvr>
                                        <p:cTn id="45" dur="1" fill="hold">
                                          <p:stCondLst>
                                            <p:cond delay="499"/>
                                          </p:stCondLst>
                                        </p:cTn>
                                        <p:tgtEl>
                                          <p:spTgt spid="124"/>
                                        </p:tgtEl>
                                        <p:attrNameLst>
                                          <p:attrName>style.visibility</p:attrName>
                                        </p:attrNameLst>
                                      </p:cBhvr>
                                      <p:to>
                                        <p:strVal val="hidden"/>
                                      </p:to>
                                    </p:set>
                                  </p:childTnLst>
                                </p:cTn>
                              </p:par>
                            </p:childTnLst>
                          </p:cTn>
                        </p:par>
                        <p:par>
                          <p:cTn id="46" fill="hold">
                            <p:stCondLst>
                              <p:cond delay="500"/>
                            </p:stCondLst>
                            <p:childTnLst>
                              <p:par>
                                <p:cTn id="47" presetID="10" presetClass="exit" presetSubtype="0" fill="hold" grpId="0" nodeType="afterEffect">
                                  <p:stCondLst>
                                    <p:cond delay="0"/>
                                  </p:stCondLst>
                                  <p:childTnLst>
                                    <p:animEffect transition="out" filter="fade">
                                      <p:cBhvr>
                                        <p:cTn id="48" dur="500"/>
                                        <p:tgtEl>
                                          <p:spTgt spid="126"/>
                                        </p:tgtEl>
                                      </p:cBhvr>
                                    </p:animEffect>
                                    <p:set>
                                      <p:cBhvr>
                                        <p:cTn id="49" dur="1" fill="hold">
                                          <p:stCondLst>
                                            <p:cond delay="499"/>
                                          </p:stCondLst>
                                        </p:cTn>
                                        <p:tgtEl>
                                          <p:spTgt spid="12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55"/>
                                        </p:tgtEl>
                                        <p:attrNameLst>
                                          <p:attrName>style.visibility</p:attrName>
                                        </p:attrNameLst>
                                      </p:cBhvr>
                                      <p:to>
                                        <p:strVal val="visible"/>
                                      </p:to>
                                    </p:set>
                                    <p:animEffect transition="in" filter="wipe(up)">
                                      <p:cBhvr>
                                        <p:cTn id="54" dur="500"/>
                                        <p:tgtEl>
                                          <p:spTgt spid="155"/>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07">
                                            <p:txEl>
                                              <p:pRg st="0" end="0"/>
                                            </p:txEl>
                                          </p:spTgt>
                                        </p:tgtEl>
                                        <p:attrNameLst>
                                          <p:attrName>style.visibility</p:attrName>
                                        </p:attrNameLst>
                                      </p:cBhvr>
                                      <p:to>
                                        <p:strVal val="visible"/>
                                      </p:to>
                                    </p:set>
                                    <p:animEffect transition="in" filter="fade">
                                      <p:cBhvr>
                                        <p:cTn id="58" dur="500"/>
                                        <p:tgtEl>
                                          <p:spTgt spid="107">
                                            <p:txEl>
                                              <p:pRg st="0" end="0"/>
                                            </p:txEl>
                                          </p:spTgt>
                                        </p:tgtEl>
                                      </p:cBhvr>
                                    </p:animEffect>
                                  </p:childTnLst>
                                </p:cTn>
                              </p:par>
                            </p:childTnLst>
                          </p:cTn>
                        </p:par>
                        <p:par>
                          <p:cTn id="59" fill="hold">
                            <p:stCondLst>
                              <p:cond delay="1000"/>
                            </p:stCondLst>
                            <p:childTnLst>
                              <p:par>
                                <p:cTn id="60" presetID="22" presetClass="entr" presetSubtype="1" fill="hold" nodeType="afterEffect">
                                  <p:stCondLst>
                                    <p:cond delay="0"/>
                                  </p:stCondLst>
                                  <p:childTnLst>
                                    <p:set>
                                      <p:cBhvr>
                                        <p:cTn id="61" dur="1" fill="hold">
                                          <p:stCondLst>
                                            <p:cond delay="0"/>
                                          </p:stCondLst>
                                        </p:cTn>
                                        <p:tgtEl>
                                          <p:spTgt spid="143"/>
                                        </p:tgtEl>
                                        <p:attrNameLst>
                                          <p:attrName>style.visibility</p:attrName>
                                        </p:attrNameLst>
                                      </p:cBhvr>
                                      <p:to>
                                        <p:strVal val="visible"/>
                                      </p:to>
                                    </p:set>
                                    <p:animEffect transition="in" filter="wipe(up)">
                                      <p:cBhvr>
                                        <p:cTn id="62" dur="500"/>
                                        <p:tgtEl>
                                          <p:spTgt spid="143"/>
                                        </p:tgtEl>
                                      </p:cBhvr>
                                    </p:animEffect>
                                  </p:childTnLst>
                                </p:cTn>
                              </p:par>
                            </p:childTnLst>
                          </p:cTn>
                        </p:par>
                        <p:par>
                          <p:cTn id="63" fill="hold">
                            <p:stCondLst>
                              <p:cond delay="1500"/>
                            </p:stCondLst>
                            <p:childTnLst>
                              <p:par>
                                <p:cTn id="64" presetID="22" presetClass="entr" presetSubtype="2" fill="hold" nodeType="afterEffect">
                                  <p:stCondLst>
                                    <p:cond delay="0"/>
                                  </p:stCondLst>
                                  <p:childTnLst>
                                    <p:set>
                                      <p:cBhvr>
                                        <p:cTn id="65" dur="1" fill="hold">
                                          <p:stCondLst>
                                            <p:cond delay="0"/>
                                          </p:stCondLst>
                                        </p:cTn>
                                        <p:tgtEl>
                                          <p:spTgt spid="146"/>
                                        </p:tgtEl>
                                        <p:attrNameLst>
                                          <p:attrName>style.visibility</p:attrName>
                                        </p:attrNameLst>
                                      </p:cBhvr>
                                      <p:to>
                                        <p:strVal val="visible"/>
                                      </p:to>
                                    </p:set>
                                    <p:animEffect transition="in" filter="wipe(right)">
                                      <p:cBhvr>
                                        <p:cTn id="66" dur="500"/>
                                        <p:tgtEl>
                                          <p:spTgt spid="146"/>
                                        </p:tgtEl>
                                      </p:cBhvr>
                                    </p:animEffect>
                                  </p:childTnLst>
                                </p:cTn>
                              </p:par>
                            </p:childTnLst>
                          </p:cTn>
                        </p:par>
                        <p:par>
                          <p:cTn id="67" fill="hold">
                            <p:stCondLst>
                              <p:cond delay="2000"/>
                            </p:stCondLst>
                            <p:childTnLst>
                              <p:par>
                                <p:cTn id="68" presetID="22" presetClass="entr" presetSubtype="4" fill="hold" nodeType="afterEffect">
                                  <p:stCondLst>
                                    <p:cond delay="0"/>
                                  </p:stCondLst>
                                  <p:childTnLst>
                                    <p:set>
                                      <p:cBhvr>
                                        <p:cTn id="69" dur="1" fill="hold">
                                          <p:stCondLst>
                                            <p:cond delay="0"/>
                                          </p:stCondLst>
                                        </p:cTn>
                                        <p:tgtEl>
                                          <p:spTgt spid="144"/>
                                        </p:tgtEl>
                                        <p:attrNameLst>
                                          <p:attrName>style.visibility</p:attrName>
                                        </p:attrNameLst>
                                      </p:cBhvr>
                                      <p:to>
                                        <p:strVal val="visible"/>
                                      </p:to>
                                    </p:set>
                                    <p:animEffect transition="in" filter="wipe(down)">
                                      <p:cBhvr>
                                        <p:cTn id="70" dur="500"/>
                                        <p:tgtEl>
                                          <p:spTgt spid="144"/>
                                        </p:tgtEl>
                                      </p:cBhvr>
                                    </p:animEffect>
                                  </p:childTnLst>
                                </p:cTn>
                              </p:par>
                            </p:childTnLst>
                          </p:cTn>
                        </p:par>
                        <p:par>
                          <p:cTn id="71" fill="hold">
                            <p:stCondLst>
                              <p:cond delay="2500"/>
                            </p:stCondLst>
                            <p:childTnLst>
                              <p:par>
                                <p:cTn id="72" presetID="22" presetClass="entr" presetSubtype="2" fill="hold" nodeType="afterEffect">
                                  <p:stCondLst>
                                    <p:cond delay="0"/>
                                  </p:stCondLst>
                                  <p:childTnLst>
                                    <p:set>
                                      <p:cBhvr>
                                        <p:cTn id="73" dur="1" fill="hold">
                                          <p:stCondLst>
                                            <p:cond delay="0"/>
                                          </p:stCondLst>
                                        </p:cTn>
                                        <p:tgtEl>
                                          <p:spTgt spid="147"/>
                                        </p:tgtEl>
                                        <p:attrNameLst>
                                          <p:attrName>style.visibility</p:attrName>
                                        </p:attrNameLst>
                                      </p:cBhvr>
                                      <p:to>
                                        <p:strVal val="visible"/>
                                      </p:to>
                                    </p:set>
                                    <p:animEffect transition="in" filter="wipe(right)">
                                      <p:cBhvr>
                                        <p:cTn id="74" dur="500"/>
                                        <p:tgtEl>
                                          <p:spTgt spid="147"/>
                                        </p:tgtEl>
                                      </p:cBhvr>
                                    </p:animEffect>
                                  </p:childTnLst>
                                </p:cTn>
                              </p:par>
                            </p:childTnLst>
                          </p:cTn>
                        </p:par>
                        <p:par>
                          <p:cTn id="75" fill="hold">
                            <p:stCondLst>
                              <p:cond delay="3000"/>
                            </p:stCondLst>
                            <p:childTnLst>
                              <p:par>
                                <p:cTn id="76" presetID="22" presetClass="entr" presetSubtype="1" fill="hold" nodeType="afterEffect">
                                  <p:stCondLst>
                                    <p:cond delay="0"/>
                                  </p:stCondLst>
                                  <p:childTnLst>
                                    <p:set>
                                      <p:cBhvr>
                                        <p:cTn id="77" dur="1" fill="hold">
                                          <p:stCondLst>
                                            <p:cond delay="0"/>
                                          </p:stCondLst>
                                        </p:cTn>
                                        <p:tgtEl>
                                          <p:spTgt spid="145"/>
                                        </p:tgtEl>
                                        <p:attrNameLst>
                                          <p:attrName>style.visibility</p:attrName>
                                        </p:attrNameLst>
                                      </p:cBhvr>
                                      <p:to>
                                        <p:strVal val="visible"/>
                                      </p:to>
                                    </p:set>
                                    <p:animEffect transition="in" filter="wipe(up)">
                                      <p:cBhvr>
                                        <p:cTn id="78" dur="500"/>
                                        <p:tgtEl>
                                          <p:spTgt spid="14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0" nodeType="clickEffect">
                                  <p:stCondLst>
                                    <p:cond delay="0"/>
                                  </p:stCondLst>
                                  <p:childTnLst>
                                    <p:animEffect transition="out" filter="fade">
                                      <p:cBhvr>
                                        <p:cTn id="82" dur="500"/>
                                        <p:tgtEl>
                                          <p:spTgt spid="123"/>
                                        </p:tgtEl>
                                      </p:cBhvr>
                                    </p:animEffect>
                                    <p:set>
                                      <p:cBhvr>
                                        <p:cTn id="83" dur="1" fill="hold">
                                          <p:stCondLst>
                                            <p:cond delay="499"/>
                                          </p:stCondLst>
                                        </p:cTn>
                                        <p:tgtEl>
                                          <p:spTgt spid="123"/>
                                        </p:tgtEl>
                                        <p:attrNameLst>
                                          <p:attrName>style.visibility</p:attrName>
                                        </p:attrNameLst>
                                      </p:cBhvr>
                                      <p:to>
                                        <p:strVal val="hidden"/>
                                      </p:to>
                                    </p:set>
                                  </p:childTnLst>
                                </p:cTn>
                              </p:par>
                            </p:childTnLst>
                          </p:cTn>
                        </p:par>
                        <p:par>
                          <p:cTn id="84" fill="hold">
                            <p:stCondLst>
                              <p:cond delay="500"/>
                            </p:stCondLst>
                            <p:childTnLst>
                              <p:par>
                                <p:cTn id="85" presetID="10" presetClass="exit" presetSubtype="0" fill="hold" grpId="0" nodeType="afterEffect">
                                  <p:stCondLst>
                                    <p:cond delay="0"/>
                                  </p:stCondLst>
                                  <p:childTnLst>
                                    <p:animEffect transition="out" filter="fade">
                                      <p:cBhvr>
                                        <p:cTn id="86" dur="500"/>
                                        <p:tgtEl>
                                          <p:spTgt spid="129"/>
                                        </p:tgtEl>
                                      </p:cBhvr>
                                    </p:animEffect>
                                    <p:set>
                                      <p:cBhvr>
                                        <p:cTn id="87" dur="1" fill="hold">
                                          <p:stCondLst>
                                            <p:cond delay="499"/>
                                          </p:stCondLst>
                                        </p:cTn>
                                        <p:tgtEl>
                                          <p:spTgt spid="129"/>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156"/>
                                        </p:tgtEl>
                                        <p:attrNameLst>
                                          <p:attrName>style.visibility</p:attrName>
                                        </p:attrNameLst>
                                      </p:cBhvr>
                                      <p:to>
                                        <p:strVal val="visible"/>
                                      </p:to>
                                    </p:set>
                                    <p:animEffect transition="in" filter="wipe(up)">
                                      <p:cBhvr>
                                        <p:cTn id="92" dur="500"/>
                                        <p:tgtEl>
                                          <p:spTgt spid="156"/>
                                        </p:tgtEl>
                                      </p:cBhvr>
                                    </p:animEffec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106">
                                            <p:txEl>
                                              <p:pRg st="0" end="0"/>
                                            </p:txEl>
                                          </p:spTgt>
                                        </p:tgtEl>
                                        <p:attrNameLst>
                                          <p:attrName>style.visibility</p:attrName>
                                        </p:attrNameLst>
                                      </p:cBhvr>
                                      <p:to>
                                        <p:strVal val="visible"/>
                                      </p:to>
                                    </p:set>
                                    <p:animEffect transition="in" filter="fade">
                                      <p:cBhvr>
                                        <p:cTn id="96" dur="500"/>
                                        <p:tgtEl>
                                          <p:spTgt spid="106">
                                            <p:txEl>
                                              <p:pRg st="0" end="0"/>
                                            </p:txEl>
                                          </p:spTgt>
                                        </p:tgtEl>
                                      </p:cBhvr>
                                    </p:animEffect>
                                  </p:childTnLst>
                                </p:cTn>
                              </p:par>
                            </p:childTnLst>
                          </p:cTn>
                        </p:par>
                        <p:par>
                          <p:cTn id="97" fill="hold">
                            <p:stCondLst>
                              <p:cond delay="1000"/>
                            </p:stCondLst>
                            <p:childTnLst>
                              <p:par>
                                <p:cTn id="98" presetID="22" presetClass="entr" presetSubtype="1" fill="hold" nodeType="afterEffect">
                                  <p:stCondLst>
                                    <p:cond delay="0"/>
                                  </p:stCondLst>
                                  <p:childTnLst>
                                    <p:set>
                                      <p:cBhvr>
                                        <p:cTn id="99" dur="1" fill="hold">
                                          <p:stCondLst>
                                            <p:cond delay="0"/>
                                          </p:stCondLst>
                                        </p:cTn>
                                        <p:tgtEl>
                                          <p:spTgt spid="149"/>
                                        </p:tgtEl>
                                        <p:attrNameLst>
                                          <p:attrName>style.visibility</p:attrName>
                                        </p:attrNameLst>
                                      </p:cBhvr>
                                      <p:to>
                                        <p:strVal val="visible"/>
                                      </p:to>
                                    </p:set>
                                    <p:animEffect transition="in" filter="wipe(up)">
                                      <p:cBhvr>
                                        <p:cTn id="100" dur="500"/>
                                        <p:tgtEl>
                                          <p:spTgt spid="149"/>
                                        </p:tgtEl>
                                      </p:cBhvr>
                                    </p:animEffect>
                                  </p:childTnLst>
                                </p:cTn>
                              </p:par>
                            </p:childTnLst>
                          </p:cTn>
                        </p:par>
                        <p:par>
                          <p:cTn id="101" fill="hold">
                            <p:stCondLst>
                              <p:cond delay="1500"/>
                            </p:stCondLst>
                            <p:childTnLst>
                              <p:par>
                                <p:cTn id="102" presetID="22" presetClass="entr" presetSubtype="2" fill="hold" nodeType="afterEffect">
                                  <p:stCondLst>
                                    <p:cond delay="0"/>
                                  </p:stCondLst>
                                  <p:childTnLst>
                                    <p:set>
                                      <p:cBhvr>
                                        <p:cTn id="103" dur="1" fill="hold">
                                          <p:stCondLst>
                                            <p:cond delay="0"/>
                                          </p:stCondLst>
                                        </p:cTn>
                                        <p:tgtEl>
                                          <p:spTgt spid="152"/>
                                        </p:tgtEl>
                                        <p:attrNameLst>
                                          <p:attrName>style.visibility</p:attrName>
                                        </p:attrNameLst>
                                      </p:cBhvr>
                                      <p:to>
                                        <p:strVal val="visible"/>
                                      </p:to>
                                    </p:set>
                                    <p:animEffect transition="in" filter="wipe(right)">
                                      <p:cBhvr>
                                        <p:cTn id="104" dur="500"/>
                                        <p:tgtEl>
                                          <p:spTgt spid="152"/>
                                        </p:tgtEl>
                                      </p:cBhvr>
                                    </p:animEffect>
                                  </p:childTnLst>
                                </p:cTn>
                              </p:par>
                            </p:childTnLst>
                          </p:cTn>
                        </p:par>
                        <p:par>
                          <p:cTn id="105" fill="hold">
                            <p:stCondLst>
                              <p:cond delay="2000"/>
                            </p:stCondLst>
                            <p:childTnLst>
                              <p:par>
                                <p:cTn id="106" presetID="22" presetClass="entr" presetSubtype="4" fill="hold" nodeType="afterEffect">
                                  <p:stCondLst>
                                    <p:cond delay="0"/>
                                  </p:stCondLst>
                                  <p:childTnLst>
                                    <p:set>
                                      <p:cBhvr>
                                        <p:cTn id="107" dur="1" fill="hold">
                                          <p:stCondLst>
                                            <p:cond delay="0"/>
                                          </p:stCondLst>
                                        </p:cTn>
                                        <p:tgtEl>
                                          <p:spTgt spid="150"/>
                                        </p:tgtEl>
                                        <p:attrNameLst>
                                          <p:attrName>style.visibility</p:attrName>
                                        </p:attrNameLst>
                                      </p:cBhvr>
                                      <p:to>
                                        <p:strVal val="visible"/>
                                      </p:to>
                                    </p:set>
                                    <p:animEffect transition="in" filter="wipe(down)">
                                      <p:cBhvr>
                                        <p:cTn id="108" dur="500"/>
                                        <p:tgtEl>
                                          <p:spTgt spid="150"/>
                                        </p:tgtEl>
                                      </p:cBhvr>
                                    </p:animEffect>
                                  </p:childTnLst>
                                </p:cTn>
                              </p:par>
                            </p:childTnLst>
                          </p:cTn>
                        </p:par>
                        <p:par>
                          <p:cTn id="109" fill="hold">
                            <p:stCondLst>
                              <p:cond delay="2500"/>
                            </p:stCondLst>
                            <p:childTnLst>
                              <p:par>
                                <p:cTn id="110" presetID="22" presetClass="entr" presetSubtype="2" fill="hold" nodeType="afterEffect">
                                  <p:stCondLst>
                                    <p:cond delay="0"/>
                                  </p:stCondLst>
                                  <p:childTnLst>
                                    <p:set>
                                      <p:cBhvr>
                                        <p:cTn id="111" dur="1" fill="hold">
                                          <p:stCondLst>
                                            <p:cond delay="0"/>
                                          </p:stCondLst>
                                        </p:cTn>
                                        <p:tgtEl>
                                          <p:spTgt spid="153"/>
                                        </p:tgtEl>
                                        <p:attrNameLst>
                                          <p:attrName>style.visibility</p:attrName>
                                        </p:attrNameLst>
                                      </p:cBhvr>
                                      <p:to>
                                        <p:strVal val="visible"/>
                                      </p:to>
                                    </p:set>
                                    <p:animEffect transition="in" filter="wipe(right)">
                                      <p:cBhvr>
                                        <p:cTn id="112" dur="500"/>
                                        <p:tgtEl>
                                          <p:spTgt spid="153"/>
                                        </p:tgtEl>
                                      </p:cBhvr>
                                    </p:animEffect>
                                  </p:childTnLst>
                                </p:cTn>
                              </p:par>
                            </p:childTnLst>
                          </p:cTn>
                        </p:par>
                        <p:par>
                          <p:cTn id="113" fill="hold">
                            <p:stCondLst>
                              <p:cond delay="3000"/>
                            </p:stCondLst>
                            <p:childTnLst>
                              <p:par>
                                <p:cTn id="114" presetID="22" presetClass="entr" presetSubtype="1" fill="hold" nodeType="afterEffect">
                                  <p:stCondLst>
                                    <p:cond delay="0"/>
                                  </p:stCondLst>
                                  <p:childTnLst>
                                    <p:set>
                                      <p:cBhvr>
                                        <p:cTn id="115" dur="1" fill="hold">
                                          <p:stCondLst>
                                            <p:cond delay="0"/>
                                          </p:stCondLst>
                                        </p:cTn>
                                        <p:tgtEl>
                                          <p:spTgt spid="151"/>
                                        </p:tgtEl>
                                        <p:attrNameLst>
                                          <p:attrName>style.visibility</p:attrName>
                                        </p:attrNameLst>
                                      </p:cBhvr>
                                      <p:to>
                                        <p:strVal val="visible"/>
                                      </p:to>
                                    </p:set>
                                    <p:animEffect transition="in" filter="wipe(up)">
                                      <p:cBhvr>
                                        <p:cTn id="116" dur="500"/>
                                        <p:tgtEl>
                                          <p:spTgt spid="151"/>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122"/>
                                        </p:tgtEl>
                                      </p:cBhvr>
                                    </p:animEffect>
                                    <p:set>
                                      <p:cBhvr>
                                        <p:cTn id="121" dur="1" fill="hold">
                                          <p:stCondLst>
                                            <p:cond delay="499"/>
                                          </p:stCondLst>
                                        </p:cTn>
                                        <p:tgtEl>
                                          <p:spTgt spid="122"/>
                                        </p:tgtEl>
                                        <p:attrNameLst>
                                          <p:attrName>style.visibility</p:attrName>
                                        </p:attrNameLst>
                                      </p:cBhvr>
                                      <p:to>
                                        <p:strVal val="hidden"/>
                                      </p:to>
                                    </p:set>
                                  </p:childTnLst>
                                </p:cTn>
                              </p:par>
                            </p:childTnLst>
                          </p:cTn>
                        </p:par>
                        <p:par>
                          <p:cTn id="122" fill="hold">
                            <p:stCondLst>
                              <p:cond delay="500"/>
                            </p:stCondLst>
                            <p:childTnLst>
                              <p:par>
                                <p:cTn id="123" presetID="22" presetClass="entr" presetSubtype="1" fill="hold" nodeType="afterEffect">
                                  <p:stCondLst>
                                    <p:cond delay="0"/>
                                  </p:stCondLst>
                                  <p:childTnLst>
                                    <p:set>
                                      <p:cBhvr>
                                        <p:cTn id="124" dur="1" fill="hold">
                                          <p:stCondLst>
                                            <p:cond delay="0"/>
                                          </p:stCondLst>
                                        </p:cTn>
                                        <p:tgtEl>
                                          <p:spTgt spid="157"/>
                                        </p:tgtEl>
                                        <p:attrNameLst>
                                          <p:attrName>style.visibility</p:attrName>
                                        </p:attrNameLst>
                                      </p:cBhvr>
                                      <p:to>
                                        <p:strVal val="visible"/>
                                      </p:to>
                                    </p:set>
                                    <p:animEffect transition="in" filter="wipe(up)">
                                      <p:cBhvr>
                                        <p:cTn id="125" dur="500"/>
                                        <p:tgtEl>
                                          <p:spTgt spid="157"/>
                                        </p:tgtEl>
                                      </p:cBhvr>
                                    </p:animEffect>
                                  </p:childTnLst>
                                </p:cTn>
                              </p:par>
                            </p:childTnLst>
                          </p:cTn>
                        </p:par>
                        <p:par>
                          <p:cTn id="126" fill="hold">
                            <p:stCondLst>
                              <p:cond delay="1000"/>
                            </p:stCondLst>
                            <p:childTnLst>
                              <p:par>
                                <p:cTn id="127" presetID="10" presetClass="entr" presetSubtype="0" fill="hold" nodeType="afterEffect">
                                  <p:stCondLst>
                                    <p:cond delay="0"/>
                                  </p:stCondLst>
                                  <p:childTnLst>
                                    <p:set>
                                      <p:cBhvr>
                                        <p:cTn id="128" dur="1" fill="hold">
                                          <p:stCondLst>
                                            <p:cond delay="0"/>
                                          </p:stCondLst>
                                        </p:cTn>
                                        <p:tgtEl>
                                          <p:spTgt spid="105">
                                            <p:txEl>
                                              <p:pRg st="0" end="0"/>
                                            </p:txEl>
                                          </p:spTgt>
                                        </p:tgtEl>
                                        <p:attrNameLst>
                                          <p:attrName>style.visibility</p:attrName>
                                        </p:attrNameLst>
                                      </p:cBhvr>
                                      <p:to>
                                        <p:strVal val="visible"/>
                                      </p:to>
                                    </p:set>
                                    <p:animEffect transition="in" filter="fade">
                                      <p:cBhvr>
                                        <p:cTn id="129" dur="500"/>
                                        <p:tgtEl>
                                          <p:spTgt spid="105">
                                            <p:txEl>
                                              <p:pRg st="0" end="0"/>
                                            </p:txEl>
                                          </p:spTgt>
                                        </p:tgtEl>
                                      </p:cBhvr>
                                    </p:animEffect>
                                  </p:childTnLst>
                                </p:cTn>
                              </p:par>
                            </p:childTnLst>
                          </p:cTn>
                        </p:par>
                        <p:par>
                          <p:cTn id="130" fill="hold">
                            <p:stCondLst>
                              <p:cond delay="1500"/>
                            </p:stCondLst>
                            <p:childTnLst>
                              <p:par>
                                <p:cTn id="131" presetID="22" presetClass="entr" presetSubtype="1" fill="hold" nodeType="afterEffect">
                                  <p:stCondLst>
                                    <p:cond delay="0"/>
                                  </p:stCondLst>
                                  <p:childTnLst>
                                    <p:set>
                                      <p:cBhvr>
                                        <p:cTn id="132" dur="1" fill="hold">
                                          <p:stCondLst>
                                            <p:cond delay="0"/>
                                          </p:stCondLst>
                                        </p:cTn>
                                        <p:tgtEl>
                                          <p:spTgt spid="158"/>
                                        </p:tgtEl>
                                        <p:attrNameLst>
                                          <p:attrName>style.visibility</p:attrName>
                                        </p:attrNameLst>
                                      </p:cBhvr>
                                      <p:to>
                                        <p:strVal val="visible"/>
                                      </p:to>
                                    </p:set>
                                    <p:animEffect transition="in" filter="wipe(up)">
                                      <p:cBhvr>
                                        <p:cTn id="133" dur="500"/>
                                        <p:tgtEl>
                                          <p:spTgt spid="158"/>
                                        </p:tgtEl>
                                      </p:cBhvr>
                                    </p:animEffect>
                                  </p:childTnLst>
                                </p:cTn>
                              </p:par>
                            </p:childTnLst>
                          </p:cTn>
                        </p:par>
                        <p:par>
                          <p:cTn id="134" fill="hold">
                            <p:stCondLst>
                              <p:cond delay="2000"/>
                            </p:stCondLst>
                            <p:childTnLst>
                              <p:par>
                                <p:cTn id="135" presetID="22" presetClass="entr" presetSubtype="2" fill="hold" nodeType="afterEffect">
                                  <p:stCondLst>
                                    <p:cond delay="0"/>
                                  </p:stCondLst>
                                  <p:childTnLst>
                                    <p:set>
                                      <p:cBhvr>
                                        <p:cTn id="136" dur="1" fill="hold">
                                          <p:stCondLst>
                                            <p:cond delay="0"/>
                                          </p:stCondLst>
                                        </p:cTn>
                                        <p:tgtEl>
                                          <p:spTgt spid="160"/>
                                        </p:tgtEl>
                                        <p:attrNameLst>
                                          <p:attrName>style.visibility</p:attrName>
                                        </p:attrNameLst>
                                      </p:cBhvr>
                                      <p:to>
                                        <p:strVal val="visible"/>
                                      </p:to>
                                    </p:set>
                                    <p:animEffect transition="in" filter="wipe(right)">
                                      <p:cBhvr>
                                        <p:cTn id="137" dur="500"/>
                                        <p:tgtEl>
                                          <p:spTgt spid="160"/>
                                        </p:tgtEl>
                                      </p:cBhvr>
                                    </p:animEffect>
                                  </p:childTnLst>
                                </p:cTn>
                              </p:par>
                            </p:childTnLst>
                          </p:cTn>
                        </p:par>
                        <p:par>
                          <p:cTn id="138" fill="hold">
                            <p:stCondLst>
                              <p:cond delay="2500"/>
                            </p:stCondLst>
                            <p:childTnLst>
                              <p:par>
                                <p:cTn id="139" presetID="22" presetClass="entr" presetSubtype="1" fill="hold" nodeType="afterEffect">
                                  <p:stCondLst>
                                    <p:cond delay="0"/>
                                  </p:stCondLst>
                                  <p:childTnLst>
                                    <p:set>
                                      <p:cBhvr>
                                        <p:cTn id="140" dur="1" fill="hold">
                                          <p:stCondLst>
                                            <p:cond delay="0"/>
                                          </p:stCondLst>
                                        </p:cTn>
                                        <p:tgtEl>
                                          <p:spTgt spid="159"/>
                                        </p:tgtEl>
                                        <p:attrNameLst>
                                          <p:attrName>style.visibility</p:attrName>
                                        </p:attrNameLst>
                                      </p:cBhvr>
                                      <p:to>
                                        <p:strVal val="visible"/>
                                      </p:to>
                                    </p:set>
                                    <p:animEffect transition="in" filter="wipe(up)">
                                      <p:cBhvr>
                                        <p:cTn id="141" dur="500"/>
                                        <p:tgtEl>
                                          <p:spTgt spid="159"/>
                                        </p:tgtEl>
                                      </p:cBhvr>
                                    </p:animEffect>
                                  </p:childTnLst>
                                </p:cTn>
                              </p:par>
                            </p:childTnLst>
                          </p:cTn>
                        </p:par>
                        <p:par>
                          <p:cTn id="142" fill="hold">
                            <p:stCondLst>
                              <p:cond delay="3000"/>
                            </p:stCondLst>
                            <p:childTnLst>
                              <p:par>
                                <p:cTn id="143" presetID="10" presetClass="entr" presetSubtype="0" fill="hold" nodeType="afterEffect">
                                  <p:stCondLst>
                                    <p:cond delay="0"/>
                                  </p:stCondLst>
                                  <p:childTnLst>
                                    <p:set>
                                      <p:cBhvr>
                                        <p:cTn id="144" dur="1" fill="hold">
                                          <p:stCondLst>
                                            <p:cond delay="0"/>
                                          </p:stCondLst>
                                        </p:cTn>
                                        <p:tgtEl>
                                          <p:spTgt spid="116">
                                            <p:txEl>
                                              <p:pRg st="0" end="0"/>
                                            </p:txEl>
                                          </p:spTgt>
                                        </p:tgtEl>
                                        <p:attrNameLst>
                                          <p:attrName>style.visibility</p:attrName>
                                        </p:attrNameLst>
                                      </p:cBhvr>
                                      <p:to>
                                        <p:strVal val="visible"/>
                                      </p:to>
                                    </p:set>
                                    <p:animEffect transition="in" filter="fade">
                                      <p:cBhvr>
                                        <p:cTn id="145" dur="500"/>
                                        <p:tgtEl>
                                          <p:spTgt spid="116">
                                            <p:txEl>
                                              <p:pRg st="0" end="0"/>
                                            </p:txEl>
                                          </p:spTgt>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nodeType="clickEffect">
                                  <p:stCondLst>
                                    <p:cond delay="0"/>
                                  </p:stCondLst>
                                  <p:childTnLst>
                                    <p:set>
                                      <p:cBhvr>
                                        <p:cTn id="149" dur="1" fill="hold">
                                          <p:stCondLst>
                                            <p:cond delay="0"/>
                                          </p:stCondLst>
                                        </p:cTn>
                                        <p:tgtEl>
                                          <p:spTgt spid="161"/>
                                        </p:tgtEl>
                                        <p:attrNameLst>
                                          <p:attrName>style.visibility</p:attrName>
                                        </p:attrNameLst>
                                      </p:cBhvr>
                                      <p:to>
                                        <p:strVal val="visible"/>
                                      </p:to>
                                    </p:set>
                                    <p:animEffect transition="in" filter="fade">
                                      <p:cBhvr>
                                        <p:cTn id="150"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animBg="1"/>
      <p:bldP spid="124" grpId="0" animBg="1"/>
      <p:bldP spid="126" grpId="0" animBg="1"/>
      <p:bldP spid="127" grpId="0" animBg="1"/>
      <p:bldP spid="12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3"/>
          <p:cNvSpPr txBox="1">
            <a:spLocks noChangeArrowheads="1"/>
          </p:cNvSpPr>
          <p:nvPr/>
        </p:nvSpPr>
        <p:spPr>
          <a:xfrm>
            <a:off x="838200" y="2926971"/>
            <a:ext cx="6849036" cy="13239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lumMod val="50000"/>
                    <a:lumOff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en-GB" dirty="0" smtClean="0"/>
          </a:p>
          <a:p>
            <a:pPr>
              <a:buFontTx/>
              <a:buNone/>
            </a:pPr>
            <a:endParaRPr lang="en-US" dirty="0"/>
          </a:p>
        </p:txBody>
      </p:sp>
      <p:sp>
        <p:nvSpPr>
          <p:cNvPr id="4" name="Rectangle 3"/>
          <p:cNvSpPr txBox="1">
            <a:spLocks noChangeArrowheads="1"/>
          </p:cNvSpPr>
          <p:nvPr/>
        </p:nvSpPr>
        <p:spPr>
          <a:xfrm>
            <a:off x="838200" y="4477871"/>
            <a:ext cx="6849036" cy="1323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en-GB" dirty="0" smtClean="0"/>
          </a:p>
          <a:p>
            <a:pPr>
              <a:buFontTx/>
              <a:buNone/>
            </a:pPr>
            <a:endParaRPr lang="en-US" dirty="0"/>
          </a:p>
        </p:txBody>
      </p:sp>
      <p:sp>
        <p:nvSpPr>
          <p:cNvPr id="5" name="TextBox 4"/>
          <p:cNvSpPr txBox="1"/>
          <p:nvPr/>
        </p:nvSpPr>
        <p:spPr>
          <a:xfrm>
            <a:off x="221502" y="6211669"/>
            <a:ext cx="8716474" cy="646331"/>
          </a:xfrm>
          <a:prstGeom prst="rect">
            <a:avLst/>
          </a:prstGeom>
          <a:noFill/>
        </p:spPr>
        <p:txBody>
          <a:bodyPr wrap="square" rtlCol="0">
            <a:spAutoFit/>
          </a:bodyPr>
          <a:lstStyle/>
          <a:p>
            <a:r>
              <a:rPr lang="en-GB" sz="3600" dirty="0" smtClean="0">
                <a:solidFill>
                  <a:srgbClr val="585858"/>
                </a:solidFill>
              </a:rPr>
              <a:t>Light switches on a staircase.</a:t>
            </a:r>
          </a:p>
        </p:txBody>
      </p:sp>
      <p:sp>
        <p:nvSpPr>
          <p:cNvPr id="6"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Simple Circuit Challenges</a:t>
            </a:r>
            <a:endParaRPr lang="en-GB" b="1" dirty="0">
              <a:solidFill>
                <a:srgbClr val="C00000"/>
              </a:solidFill>
              <a:latin typeface="+mn-lt"/>
            </a:endParaRPr>
          </a:p>
        </p:txBody>
      </p:sp>
      <p:pic>
        <p:nvPicPr>
          <p:cNvPr id="8" name="Picture 3" descr="LOGIC - Staircase with XOR"/>
          <p:cNvPicPr>
            <a:picLocks noChangeAspect="1" noChangeArrowheads="1"/>
          </p:cNvPicPr>
          <p:nvPr/>
        </p:nvPicPr>
        <p:blipFill rotWithShape="1">
          <a:blip r:embed="rId3">
            <a:extLst>
              <a:ext uri="{28A0092B-C50C-407E-A947-70E740481C1C}">
                <a14:useLocalDpi xmlns:a14="http://schemas.microsoft.com/office/drawing/2010/main" val="0"/>
              </a:ext>
            </a:extLst>
          </a:blip>
          <a:srcRect l="6007" r="4400"/>
          <a:stretch/>
        </p:blipFill>
        <p:spPr bwMode="auto">
          <a:xfrm>
            <a:off x="380247" y="673289"/>
            <a:ext cx="8514182" cy="534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a:stretch>
            <a:fillRect/>
          </a:stretch>
        </p:blipFill>
        <p:spPr>
          <a:xfrm rot="183610">
            <a:off x="15240" y="3378329"/>
            <a:ext cx="2466564" cy="3454498"/>
          </a:xfrm>
          <a:prstGeom prst="rect">
            <a:avLst/>
          </a:prstGeom>
        </p:spPr>
      </p:pic>
      <p:pic>
        <p:nvPicPr>
          <p:cNvPr id="10" name="Picture 9"/>
          <p:cNvPicPr>
            <a:picLocks noChangeAspect="1"/>
          </p:cNvPicPr>
          <p:nvPr/>
        </p:nvPicPr>
        <p:blipFill>
          <a:blip r:embed="rId5"/>
          <a:stretch>
            <a:fillRect/>
          </a:stretch>
        </p:blipFill>
        <p:spPr>
          <a:xfrm rot="21411506">
            <a:off x="1436985" y="3412867"/>
            <a:ext cx="2465452" cy="3459480"/>
          </a:xfrm>
          <a:prstGeom prst="rect">
            <a:avLst/>
          </a:prstGeom>
        </p:spPr>
      </p:pic>
      <p:pic>
        <p:nvPicPr>
          <p:cNvPr id="13" name="Picture 12"/>
          <p:cNvPicPr>
            <a:picLocks noChangeAspect="1"/>
          </p:cNvPicPr>
          <p:nvPr/>
        </p:nvPicPr>
        <p:blipFill>
          <a:blip r:embed="rId6"/>
          <a:stretch>
            <a:fillRect/>
          </a:stretch>
        </p:blipFill>
        <p:spPr>
          <a:xfrm rot="159090">
            <a:off x="3133837" y="3284398"/>
            <a:ext cx="2458912" cy="3459480"/>
          </a:xfrm>
          <a:prstGeom prst="rect">
            <a:avLst/>
          </a:prstGeom>
        </p:spPr>
      </p:pic>
      <p:pic>
        <p:nvPicPr>
          <p:cNvPr id="11" name="Picture 10"/>
          <p:cNvPicPr>
            <a:picLocks noChangeAspect="1"/>
          </p:cNvPicPr>
          <p:nvPr/>
        </p:nvPicPr>
        <p:blipFill>
          <a:blip r:embed="rId7"/>
          <a:stretch>
            <a:fillRect/>
          </a:stretch>
        </p:blipFill>
        <p:spPr>
          <a:xfrm>
            <a:off x="4888329" y="3274347"/>
            <a:ext cx="2471991" cy="3459480"/>
          </a:xfrm>
          <a:prstGeom prst="rect">
            <a:avLst/>
          </a:prstGeom>
        </p:spPr>
      </p:pic>
      <p:pic>
        <p:nvPicPr>
          <p:cNvPr id="12" name="Picture 11"/>
          <p:cNvPicPr>
            <a:picLocks noChangeAspect="1"/>
          </p:cNvPicPr>
          <p:nvPr/>
        </p:nvPicPr>
        <p:blipFill>
          <a:blip r:embed="rId8"/>
          <a:stretch>
            <a:fillRect/>
          </a:stretch>
        </p:blipFill>
        <p:spPr>
          <a:xfrm rot="21439204">
            <a:off x="6512461" y="3645162"/>
            <a:ext cx="2485071" cy="3459480"/>
          </a:xfrm>
          <a:prstGeom prst="rect">
            <a:avLst/>
          </a:prstGeom>
        </p:spPr>
      </p:pic>
    </p:spTree>
    <p:extLst>
      <p:ext uri="{BB962C8B-B14F-4D97-AF65-F5344CB8AC3E}">
        <p14:creationId xmlns:p14="http://schemas.microsoft.com/office/powerpoint/2010/main" val="19070075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3"/>
          <a:srcRect l="18066" t="18476" r="41493" b="28454"/>
          <a:stretch/>
        </p:blipFill>
        <p:spPr>
          <a:xfrm>
            <a:off x="137160" y="134464"/>
            <a:ext cx="6108480" cy="4506867"/>
          </a:xfrm>
          <a:prstGeom prst="rect">
            <a:avLst/>
          </a:prstGeom>
        </p:spPr>
      </p:pic>
      <p:pic>
        <p:nvPicPr>
          <p:cNvPr id="6" name="Picture 5"/>
          <p:cNvPicPr>
            <a:picLocks noChangeAspect="1"/>
          </p:cNvPicPr>
          <p:nvPr/>
        </p:nvPicPr>
        <p:blipFill rotWithShape="1">
          <a:blip r:embed="rId4"/>
          <a:srcRect l="18067" t="18695" r="41492" b="28892"/>
          <a:stretch/>
        </p:blipFill>
        <p:spPr>
          <a:xfrm>
            <a:off x="2852164" y="1966688"/>
            <a:ext cx="6185155" cy="4506867"/>
          </a:xfrm>
          <a:prstGeom prst="rect">
            <a:avLst/>
          </a:prstGeom>
          <a:ln>
            <a:solidFill>
              <a:schemeClr val="bg1"/>
            </a:solidFill>
          </a:ln>
        </p:spPr>
      </p:pic>
      <p:sp>
        <p:nvSpPr>
          <p:cNvPr id="8" name="Rectangle 7"/>
          <p:cNvSpPr/>
          <p:nvPr/>
        </p:nvSpPr>
        <p:spPr>
          <a:xfrm>
            <a:off x="0" y="6470749"/>
            <a:ext cx="9144000" cy="369332"/>
          </a:xfrm>
          <a:prstGeom prst="rect">
            <a:avLst/>
          </a:prstGeom>
        </p:spPr>
        <p:txBody>
          <a:bodyPr wrap="square">
            <a:spAutoFit/>
          </a:bodyPr>
          <a:lstStyle/>
          <a:p>
            <a:r>
              <a:rPr lang="en-GB" dirty="0">
                <a:solidFill>
                  <a:srgbClr val="585858"/>
                </a:solidFill>
                <a:hlinkClick r:id="rId5"/>
              </a:rPr>
              <a:t>http://</a:t>
            </a:r>
            <a:r>
              <a:rPr lang="en-GB" dirty="0" smtClean="0">
                <a:solidFill>
                  <a:srgbClr val="585858"/>
                </a:solidFill>
                <a:hlinkClick r:id="rId5"/>
              </a:rPr>
              <a:t>www.kongregate.com/games/scriptwelder/gates-of-logic</a:t>
            </a:r>
            <a:r>
              <a:rPr lang="en-GB" dirty="0" smtClean="0">
                <a:solidFill>
                  <a:srgbClr val="585858"/>
                </a:solidFill>
              </a:rPr>
              <a:t> </a:t>
            </a:r>
            <a:endParaRPr lang="en-GB" dirty="0">
              <a:solidFill>
                <a:srgbClr val="585858"/>
              </a:solidFill>
            </a:endParaRPr>
          </a:p>
        </p:txBody>
      </p:sp>
    </p:spTree>
    <p:extLst>
      <p:ext uri="{BB962C8B-B14F-4D97-AF65-F5344CB8AC3E}">
        <p14:creationId xmlns:p14="http://schemas.microsoft.com/office/powerpoint/2010/main" val="2142461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4" name="TextBox 3"/>
          <p:cNvSpPr txBox="1"/>
          <p:nvPr/>
        </p:nvSpPr>
        <p:spPr>
          <a:xfrm>
            <a:off x="377898" y="2213523"/>
            <a:ext cx="7599454" cy="2862322"/>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a:solidFill>
                  <a:schemeClr val="tx1">
                    <a:lumMod val="65000"/>
                    <a:lumOff val="35000"/>
                  </a:schemeClr>
                </a:solidFill>
              </a:rPr>
              <a:t>Does the teaching of the connections between </a:t>
            </a:r>
            <a:r>
              <a:rPr lang="en-GB" sz="3600" dirty="0" smtClean="0">
                <a:solidFill>
                  <a:schemeClr val="tx1">
                    <a:lumMod val="65000"/>
                    <a:lumOff val="35000"/>
                  </a:schemeClr>
                </a:solidFill>
              </a:rPr>
              <a:t>circuits and logic </a:t>
            </a:r>
            <a:r>
              <a:rPr lang="en-GB" sz="3600" dirty="0">
                <a:solidFill>
                  <a:schemeClr val="tx1">
                    <a:lumMod val="65000"/>
                    <a:lumOff val="35000"/>
                  </a:schemeClr>
                </a:solidFill>
              </a:rPr>
              <a:t>give more learner appreciation of computer science?</a:t>
            </a:r>
          </a:p>
          <a:p>
            <a:pPr lvl="0" eaLnBrk="0" fontAlgn="base" hangingPunct="0">
              <a:spcBef>
                <a:spcPct val="0"/>
              </a:spcBef>
              <a:spcAft>
                <a:spcPct val="0"/>
              </a:spcAft>
              <a:tabLst>
                <a:tab pos="457200" algn="l"/>
              </a:tabLst>
            </a:pPr>
            <a:endParaRPr kumimoji="0" lang="en-GB" altLang="ja-JP" sz="3600" b="0" i="0" u="none" strike="noStrike" cap="none" normalizeH="0" baseline="0" dirty="0">
              <a:ln>
                <a:noFill/>
              </a:ln>
              <a:solidFill>
                <a:schemeClr val="bg1">
                  <a:lumMod val="50000"/>
                </a:schemeClr>
              </a:solidFill>
              <a:effectLst/>
              <a:ea typeface="Calibri" panose="020F0502020204030204" pitchFamily="34" charset="0"/>
              <a:cs typeface="Times New Roman" panose="02020603050405020304" pitchFamily="18" charset="0"/>
            </a:endParaRPr>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316810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32729"/>
            <a:ext cx="9128904"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C00000"/>
                </a:solidFill>
                <a:latin typeface="+mn-lt"/>
              </a:rPr>
              <a:t>Munching Squares</a:t>
            </a:r>
            <a:endParaRPr lang="en-GB" sz="6600" b="1"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Simple Ideas That Make Computers Tick</a:t>
            </a:r>
            <a:endParaRPr lang="en-GB" sz="4400" b="1" spc="-150" dirty="0">
              <a:solidFill>
                <a:schemeClr val="bg1">
                  <a:lumMod val="50000"/>
                </a:schemeClr>
              </a:solidFill>
            </a:endParaRPr>
          </a:p>
        </p:txBody>
      </p:sp>
      <p:sp>
        <p:nvSpPr>
          <p:cNvPr id="13" name="TextBox 12"/>
          <p:cNvSpPr txBox="1"/>
          <p:nvPr/>
        </p:nvSpPr>
        <p:spPr>
          <a:xfrm>
            <a:off x="1211462" y="1447742"/>
            <a:ext cx="1709122" cy="369332"/>
          </a:xfrm>
          <a:prstGeom prst="rect">
            <a:avLst/>
          </a:prstGeom>
          <a:noFill/>
        </p:spPr>
        <p:txBody>
          <a:bodyPr wrap="none" rtlCol="0">
            <a:spAutoFit/>
          </a:bodyPr>
          <a:lstStyle/>
          <a:p>
            <a:r>
              <a:rPr lang="en-GB" dirty="0" smtClean="0">
                <a:solidFill>
                  <a:schemeClr val="bg1"/>
                </a:solidFill>
              </a:rPr>
              <a:t>Claude Shannon</a:t>
            </a:r>
            <a:endParaRPr lang="en-GB" dirty="0">
              <a:solidFill>
                <a:schemeClr val="bg1"/>
              </a:solidFill>
            </a:endParaRPr>
          </a:p>
        </p:txBody>
      </p:sp>
      <p:sp>
        <p:nvSpPr>
          <p:cNvPr id="14" name="TextBox 13"/>
          <p:cNvSpPr txBox="1"/>
          <p:nvPr/>
        </p:nvSpPr>
        <p:spPr>
          <a:xfrm>
            <a:off x="129181" y="5056191"/>
            <a:ext cx="1191352" cy="369332"/>
          </a:xfrm>
          <a:prstGeom prst="rect">
            <a:avLst/>
          </a:prstGeom>
          <a:noFill/>
        </p:spPr>
        <p:txBody>
          <a:bodyPr wrap="none" rtlCol="0">
            <a:spAutoFit/>
          </a:bodyPr>
          <a:lstStyle/>
          <a:p>
            <a:r>
              <a:rPr lang="en-GB" dirty="0" smtClean="0">
                <a:solidFill>
                  <a:schemeClr val="bg1"/>
                </a:solidFill>
              </a:rPr>
              <a:t>1916-2001</a:t>
            </a:r>
            <a:endParaRPr lang="en-GB" dirty="0">
              <a:solidFill>
                <a:schemeClr val="bg1"/>
              </a:solidFill>
            </a:endParaRPr>
          </a:p>
        </p:txBody>
      </p:sp>
      <p:sp>
        <p:nvSpPr>
          <p:cNvPr id="2" name="Rectangle 1"/>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7659298" y="4208331"/>
            <a:ext cx="1484702" cy="3170099"/>
          </a:xfrm>
          <a:prstGeom prst="rect">
            <a:avLst/>
          </a:prstGeom>
          <a:noFill/>
        </p:spPr>
        <p:txBody>
          <a:bodyPr wrap="none" rtlCol="0">
            <a:spAutoFit/>
          </a:bodyPr>
          <a:lstStyle/>
          <a:p>
            <a:r>
              <a:rPr lang="en-GB" sz="20000" b="1" dirty="0">
                <a:solidFill>
                  <a:srgbClr val="DEDEDE"/>
                </a:solidFill>
              </a:rPr>
              <a:t>3</a:t>
            </a:r>
          </a:p>
        </p:txBody>
      </p:sp>
      <p:sp>
        <p:nvSpPr>
          <p:cNvPr id="16" name="TextBox 15"/>
          <p:cNvSpPr txBox="1"/>
          <p:nvPr/>
        </p:nvSpPr>
        <p:spPr>
          <a:xfrm>
            <a:off x="7526664" y="6009634"/>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69271">
            <a:off x="1003876" y="1867047"/>
            <a:ext cx="3460418" cy="4682568"/>
          </a:xfrm>
          <a:prstGeom prst="rect">
            <a:avLst/>
          </a:prstGeom>
        </p:spPr>
      </p:pic>
    </p:spTree>
    <p:extLst>
      <p:ext uri="{BB962C8B-B14F-4D97-AF65-F5344CB8AC3E}">
        <p14:creationId xmlns:p14="http://schemas.microsoft.com/office/powerpoint/2010/main" val="4130831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720000">
            <a:off x="4148481" y="1081191"/>
            <a:ext cx="4048125" cy="5734050"/>
          </a:xfrm>
          <a:prstGeom prst="rect">
            <a:avLst/>
          </a:prstGeom>
          <a:ln>
            <a:solidFill>
              <a:schemeClr val="bg1">
                <a:lumMod val="50000"/>
              </a:schemeClr>
            </a:solidFill>
          </a:ln>
        </p:spPr>
      </p:pic>
      <p:pic>
        <p:nvPicPr>
          <p:cNvPr id="8" name="Picture 7"/>
          <p:cNvPicPr>
            <a:picLocks noChangeAspect="1"/>
          </p:cNvPicPr>
          <p:nvPr/>
        </p:nvPicPr>
        <p:blipFill rotWithShape="1">
          <a:blip r:embed="rId4"/>
          <a:srcRect l="26240" t="19395" r="21108" b="25645"/>
          <a:stretch/>
        </p:blipFill>
        <p:spPr>
          <a:xfrm>
            <a:off x="275772" y="418145"/>
            <a:ext cx="2749956" cy="1613852"/>
          </a:xfrm>
          <a:prstGeom prst="rect">
            <a:avLst/>
          </a:prstGeom>
          <a:ln>
            <a:solidFill>
              <a:schemeClr val="bg1">
                <a:lumMod val="50000"/>
              </a:schemeClr>
            </a:solidFill>
          </a:ln>
        </p:spPr>
      </p:pic>
      <p:pic>
        <p:nvPicPr>
          <p:cNvPr id="3" name="Picture 2"/>
          <p:cNvPicPr>
            <a:picLocks noChangeAspect="1"/>
          </p:cNvPicPr>
          <p:nvPr/>
        </p:nvPicPr>
        <p:blipFill>
          <a:blip r:embed="rId5"/>
          <a:stretch>
            <a:fillRect/>
          </a:stretch>
        </p:blipFill>
        <p:spPr>
          <a:xfrm>
            <a:off x="3182076" y="404663"/>
            <a:ext cx="4271055" cy="6048673"/>
          </a:xfrm>
          <a:prstGeom prst="rect">
            <a:avLst/>
          </a:prstGeom>
          <a:ln>
            <a:solidFill>
              <a:srgbClr val="808080"/>
            </a:solidFill>
          </a:ln>
        </p:spPr>
      </p:pic>
    </p:spTree>
    <p:extLst>
      <p:ext uri="{BB962C8B-B14F-4D97-AF65-F5344CB8AC3E}">
        <p14:creationId xmlns:p14="http://schemas.microsoft.com/office/powerpoint/2010/main" val="640793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32729"/>
            <a:ext cx="9128904"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C00000"/>
                </a:solidFill>
                <a:latin typeface="+mn-lt"/>
              </a:rPr>
              <a:t>Munching Squares</a:t>
            </a:r>
            <a:endParaRPr lang="en-GB" sz="6600" b="1"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Simple Ideas That Make Computers Tick</a:t>
            </a:r>
            <a:endParaRPr lang="en-GB" sz="4400" b="1" spc="-150" dirty="0">
              <a:solidFill>
                <a:schemeClr val="bg1">
                  <a:lumMod val="50000"/>
                </a:schemeClr>
              </a:solidFill>
            </a:endParaRPr>
          </a:p>
        </p:txBody>
      </p:sp>
      <p:sp>
        <p:nvSpPr>
          <p:cNvPr id="13" name="TextBox 12"/>
          <p:cNvSpPr txBox="1"/>
          <p:nvPr/>
        </p:nvSpPr>
        <p:spPr>
          <a:xfrm>
            <a:off x="1211462" y="1447742"/>
            <a:ext cx="1709122" cy="369332"/>
          </a:xfrm>
          <a:prstGeom prst="rect">
            <a:avLst/>
          </a:prstGeom>
          <a:noFill/>
        </p:spPr>
        <p:txBody>
          <a:bodyPr wrap="none" rtlCol="0">
            <a:spAutoFit/>
          </a:bodyPr>
          <a:lstStyle/>
          <a:p>
            <a:r>
              <a:rPr lang="en-GB" dirty="0" smtClean="0">
                <a:solidFill>
                  <a:schemeClr val="bg1"/>
                </a:solidFill>
              </a:rPr>
              <a:t>Claude Shannon</a:t>
            </a:r>
            <a:endParaRPr lang="en-GB" dirty="0">
              <a:solidFill>
                <a:schemeClr val="bg1"/>
              </a:solidFill>
            </a:endParaRPr>
          </a:p>
        </p:txBody>
      </p:sp>
      <p:sp>
        <p:nvSpPr>
          <p:cNvPr id="14" name="TextBox 13"/>
          <p:cNvSpPr txBox="1"/>
          <p:nvPr/>
        </p:nvSpPr>
        <p:spPr>
          <a:xfrm>
            <a:off x="129181" y="5056191"/>
            <a:ext cx="1191352" cy="369332"/>
          </a:xfrm>
          <a:prstGeom prst="rect">
            <a:avLst/>
          </a:prstGeom>
          <a:noFill/>
        </p:spPr>
        <p:txBody>
          <a:bodyPr wrap="none" rtlCol="0">
            <a:spAutoFit/>
          </a:bodyPr>
          <a:lstStyle/>
          <a:p>
            <a:r>
              <a:rPr lang="en-GB" dirty="0" smtClean="0">
                <a:solidFill>
                  <a:schemeClr val="bg1"/>
                </a:solidFill>
              </a:rPr>
              <a:t>1916-2001</a:t>
            </a:r>
            <a:endParaRPr lang="en-GB" dirty="0">
              <a:solidFill>
                <a:schemeClr val="bg1"/>
              </a:solidFill>
            </a:endParaRPr>
          </a:p>
        </p:txBody>
      </p:sp>
      <p:sp>
        <p:nvSpPr>
          <p:cNvPr id="2" name="Rectangle 1"/>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7659298" y="4208331"/>
            <a:ext cx="1484702" cy="3170099"/>
          </a:xfrm>
          <a:prstGeom prst="rect">
            <a:avLst/>
          </a:prstGeom>
          <a:noFill/>
        </p:spPr>
        <p:txBody>
          <a:bodyPr wrap="none" rtlCol="0">
            <a:spAutoFit/>
          </a:bodyPr>
          <a:lstStyle/>
          <a:p>
            <a:r>
              <a:rPr lang="en-GB" sz="20000" b="1" dirty="0">
                <a:solidFill>
                  <a:srgbClr val="DEDEDE"/>
                </a:solidFill>
              </a:rPr>
              <a:t>3</a:t>
            </a:r>
          </a:p>
        </p:txBody>
      </p:sp>
      <p:sp>
        <p:nvSpPr>
          <p:cNvPr id="16" name="TextBox 15"/>
          <p:cNvSpPr txBox="1"/>
          <p:nvPr/>
        </p:nvSpPr>
        <p:spPr>
          <a:xfrm>
            <a:off x="7526664" y="6009634"/>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430" y="1447742"/>
            <a:ext cx="5410258" cy="5410258"/>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821" t="15875" r="8057" b="9879"/>
          <a:stretch/>
        </p:blipFill>
        <p:spPr>
          <a:xfrm>
            <a:off x="1235242" y="1957137"/>
            <a:ext cx="4058653" cy="3050928"/>
          </a:xfrm>
          <a:prstGeom prst="rect">
            <a:avLst/>
          </a:prstGeom>
        </p:spPr>
      </p:pic>
    </p:spTree>
    <p:extLst>
      <p:ext uri="{BB962C8B-B14F-4D97-AF65-F5344CB8AC3E}">
        <p14:creationId xmlns:p14="http://schemas.microsoft.com/office/powerpoint/2010/main" val="4186887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32729"/>
            <a:ext cx="9128904"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C00000"/>
                </a:solidFill>
                <a:latin typeface="+mn-lt"/>
              </a:rPr>
              <a:t>Munching Squares</a:t>
            </a:r>
            <a:endParaRPr lang="en-GB" sz="6600" b="1"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Simple Ideas That Make Computers Tick</a:t>
            </a:r>
            <a:endParaRPr lang="en-GB" sz="4400" b="1" spc="-150" dirty="0">
              <a:solidFill>
                <a:schemeClr val="bg1">
                  <a:lumMod val="50000"/>
                </a:schemeClr>
              </a:solidFill>
            </a:endParaRPr>
          </a:p>
        </p:txBody>
      </p:sp>
      <p:sp>
        <p:nvSpPr>
          <p:cNvPr id="11" name="Subtitle 2"/>
          <p:cNvSpPr txBox="1">
            <a:spLocks/>
          </p:cNvSpPr>
          <p:nvPr/>
        </p:nvSpPr>
        <p:spPr>
          <a:xfrm>
            <a:off x="1" y="2113668"/>
            <a:ext cx="9128904" cy="4744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ctr">
              <a:buNone/>
            </a:pPr>
            <a:r>
              <a:rPr lang="en-US" altLang="en-US" sz="3600" dirty="0">
                <a:solidFill>
                  <a:srgbClr val="585858"/>
                </a:solidFill>
              </a:rPr>
              <a:t>A plot of the cells on a grid satisfying bitwise XOR (x, y) &lt; n  for consecutive values of  </a:t>
            </a:r>
            <a:r>
              <a:rPr lang="en-US" altLang="en-US" sz="3600" dirty="0" smtClean="0">
                <a:solidFill>
                  <a:srgbClr val="585858"/>
                </a:solidFill>
              </a:rPr>
              <a:t>n</a:t>
            </a:r>
          </a:p>
          <a:p>
            <a:pPr marL="0" indent="0" fontAlgn="ctr">
              <a:buNone/>
            </a:pPr>
            <a:r>
              <a:rPr lang="en-US" altLang="en-US" sz="3600" dirty="0" smtClean="0">
                <a:solidFill>
                  <a:srgbClr val="585858"/>
                </a:solidFill>
              </a:rPr>
              <a:t> </a:t>
            </a:r>
            <a:endParaRPr lang="en-US" altLang="en-US" sz="3600" dirty="0">
              <a:solidFill>
                <a:srgbClr val="585858"/>
              </a:solidFill>
            </a:endParaRPr>
          </a:p>
          <a:p>
            <a:pPr marL="0" indent="0" fontAlgn="ctr">
              <a:buNone/>
            </a:pPr>
            <a:r>
              <a:rPr lang="en-US" altLang="en-US" sz="3600" dirty="0">
                <a:solidFill>
                  <a:srgbClr val="585858"/>
                </a:solidFill>
              </a:rPr>
              <a:t>n = 1, 2, .... grid size</a:t>
            </a:r>
          </a:p>
          <a:p>
            <a:pPr marL="0" indent="0" fontAlgn="ctr">
              <a:buNone/>
            </a:pPr>
            <a:endParaRPr lang="en-US" altLang="en-US" sz="3600" dirty="0" smtClean="0">
              <a:solidFill>
                <a:srgbClr val="585858"/>
              </a:solidFill>
            </a:endParaRPr>
          </a:p>
          <a:p>
            <a:pPr marL="0" indent="0" fontAlgn="ctr">
              <a:buNone/>
            </a:pPr>
            <a:endParaRPr lang="en-US" altLang="en-US" sz="3600" dirty="0">
              <a:solidFill>
                <a:srgbClr val="585858"/>
              </a:solidFill>
            </a:endParaRPr>
          </a:p>
          <a:p>
            <a:pPr marL="0" indent="0" fontAlgn="ctr">
              <a:buNone/>
            </a:pPr>
            <a:r>
              <a:rPr lang="en-US" altLang="en-US" dirty="0">
                <a:solidFill>
                  <a:srgbClr val="585858"/>
                </a:solidFill>
              </a:rPr>
              <a:t>D</a:t>
            </a:r>
            <a:r>
              <a:rPr lang="en-US" altLang="en-US" dirty="0" smtClean="0">
                <a:solidFill>
                  <a:srgbClr val="585858"/>
                </a:solidFill>
              </a:rPr>
              <a:t>iscovered by Jackson Wright</a:t>
            </a:r>
          </a:p>
          <a:p>
            <a:pPr marL="0" indent="0" fontAlgn="ctr">
              <a:buNone/>
            </a:pPr>
            <a:r>
              <a:rPr lang="en-US" altLang="en-US" dirty="0" smtClean="0">
                <a:solidFill>
                  <a:srgbClr val="585858"/>
                </a:solidFill>
              </a:rPr>
              <a:t>on </a:t>
            </a:r>
            <a:r>
              <a:rPr lang="en-US" altLang="en-US" dirty="0">
                <a:solidFill>
                  <a:srgbClr val="585858"/>
                </a:solidFill>
              </a:rPr>
              <a:t>the </a:t>
            </a:r>
            <a:r>
              <a:rPr lang="en-US" altLang="en-US" dirty="0" smtClean="0">
                <a:solidFill>
                  <a:srgbClr val="585858"/>
                </a:solidFill>
              </a:rPr>
              <a:t>PDP-1 around </a:t>
            </a:r>
            <a:r>
              <a:rPr lang="en-US" altLang="en-US" dirty="0">
                <a:solidFill>
                  <a:srgbClr val="585858"/>
                </a:solidFill>
              </a:rPr>
              <a:t>1962 </a:t>
            </a:r>
          </a:p>
          <a:p>
            <a:pPr marL="0" indent="0">
              <a:buNone/>
            </a:pPr>
            <a:endParaRPr lang="en-GB" spc="-150" dirty="0">
              <a:solidFill>
                <a:schemeClr val="bg1">
                  <a:lumMod val="50000"/>
                </a:schemeClr>
              </a:solidFill>
            </a:endParaRPr>
          </a:p>
        </p:txBody>
      </p:sp>
      <p:sp>
        <p:nvSpPr>
          <p:cNvPr id="13" name="TextBox 12"/>
          <p:cNvSpPr txBox="1"/>
          <p:nvPr/>
        </p:nvSpPr>
        <p:spPr>
          <a:xfrm>
            <a:off x="1211462" y="1447742"/>
            <a:ext cx="1709122" cy="369332"/>
          </a:xfrm>
          <a:prstGeom prst="rect">
            <a:avLst/>
          </a:prstGeom>
          <a:noFill/>
        </p:spPr>
        <p:txBody>
          <a:bodyPr wrap="none" rtlCol="0">
            <a:spAutoFit/>
          </a:bodyPr>
          <a:lstStyle/>
          <a:p>
            <a:r>
              <a:rPr lang="en-GB" dirty="0" smtClean="0">
                <a:solidFill>
                  <a:schemeClr val="bg1"/>
                </a:solidFill>
              </a:rPr>
              <a:t>Claude Shannon</a:t>
            </a:r>
            <a:endParaRPr lang="en-GB" dirty="0">
              <a:solidFill>
                <a:schemeClr val="bg1"/>
              </a:solidFill>
            </a:endParaRPr>
          </a:p>
        </p:txBody>
      </p:sp>
      <p:sp>
        <p:nvSpPr>
          <p:cNvPr id="2" name="Rectangle 1"/>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127" y="3425846"/>
            <a:ext cx="4200525" cy="3352800"/>
          </a:xfrm>
          <a:prstGeom prst="rect">
            <a:avLst/>
          </a:prstGeom>
        </p:spPr>
      </p:pic>
    </p:spTree>
    <p:extLst>
      <p:ext uri="{BB962C8B-B14F-4D97-AF65-F5344CB8AC3E}">
        <p14:creationId xmlns:p14="http://schemas.microsoft.com/office/powerpoint/2010/main" val="14978317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Effect transition="in" filter="fade">
                                      <p:cBhvr>
                                        <p:cTn id="1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5"/>
          <p:cNvGraphicFramePr>
            <a:graphicFrameLocks noGrp="1"/>
          </p:cNvGraphicFramePr>
          <p:nvPr>
            <p:extLst/>
          </p:nvPr>
        </p:nvGraphicFramePr>
        <p:xfrm>
          <a:off x="2916238" y="1204913"/>
          <a:ext cx="6095997" cy="5616576"/>
        </p:xfrm>
        <a:graphic>
          <a:graphicData uri="http://schemas.openxmlformats.org/drawingml/2006/table">
            <a:tbl>
              <a:tblPr firstRow="1" bandRow="1">
                <a:tableStyleId>{5C22544A-7EE6-4342-B048-85BDC9FD1C3A}</a:tableStyleId>
              </a:tblPr>
              <a:tblGrid>
                <a:gridCol w="677333"/>
                <a:gridCol w="677333"/>
                <a:gridCol w="677333"/>
                <a:gridCol w="677333"/>
                <a:gridCol w="677333"/>
                <a:gridCol w="677333"/>
                <a:gridCol w="677333"/>
                <a:gridCol w="677333"/>
                <a:gridCol w="677333"/>
              </a:tblGrid>
              <a:tr h="624064">
                <a:tc>
                  <a:txBody>
                    <a:bodyPr/>
                    <a:lstStyle/>
                    <a:p>
                      <a:r>
                        <a:rPr lang="en-GB" sz="1800" b="1" dirty="0" smtClean="0">
                          <a:solidFill>
                            <a:srgbClr val="C00000"/>
                          </a:solidFill>
                        </a:rPr>
                        <a:t>7</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6</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5</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4</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3</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2</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endParaRPr lang="en-GB" sz="1800" b="1" dirty="0">
                        <a:solidFill>
                          <a:srgbClr val="C00000"/>
                        </a:solidFill>
                      </a:endParaRPr>
                    </a:p>
                  </a:txBody>
                  <a:tcPr anchor="ctr">
                    <a:solidFill>
                      <a:schemeClr val="bg1"/>
                    </a:solidFill>
                  </a:tcPr>
                </a:tc>
                <a:tc>
                  <a:txBody>
                    <a:bodyPr/>
                    <a:lstStyle/>
                    <a:p>
                      <a:pPr algn="ctr"/>
                      <a:r>
                        <a:rPr lang="en-GB" sz="1800" b="1" dirty="0" smtClean="0">
                          <a:solidFill>
                            <a:srgbClr val="C00000"/>
                          </a:solidFill>
                        </a:rPr>
                        <a:t>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2</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3</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4</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5</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6</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7</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r>
            </a:tbl>
          </a:graphicData>
        </a:graphic>
      </p:graphicFrame>
      <p:sp>
        <p:nvSpPr>
          <p:cNvPr id="4218" name="Rectangle 6"/>
          <p:cNvSpPr>
            <a:spLocks noChangeArrowheads="1"/>
          </p:cNvSpPr>
          <p:nvPr/>
        </p:nvSpPr>
        <p:spPr bwMode="auto">
          <a:xfrm>
            <a:off x="-1270" y="0"/>
            <a:ext cx="91757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800" dirty="0">
                <a:solidFill>
                  <a:srgbClr val="585858"/>
                </a:solidFill>
                <a:latin typeface="+mn-lt"/>
              </a:rPr>
              <a:t>The colour of each pixel is </a:t>
            </a:r>
            <a:r>
              <a:rPr lang="en-GB" altLang="en-US" sz="2800" dirty="0" smtClean="0">
                <a:solidFill>
                  <a:srgbClr val="585858"/>
                </a:solidFill>
                <a:latin typeface="+mn-lt"/>
              </a:rPr>
              <a:t>determined </a:t>
            </a:r>
            <a:r>
              <a:rPr lang="en-GB" altLang="en-US" sz="2800" dirty="0">
                <a:solidFill>
                  <a:srgbClr val="585858"/>
                </a:solidFill>
                <a:latin typeface="+mn-lt"/>
              </a:rPr>
              <a:t>by comparing the </a:t>
            </a:r>
            <a:r>
              <a:rPr lang="en-GB" altLang="en-US" sz="2800" dirty="0" smtClean="0">
                <a:solidFill>
                  <a:srgbClr val="585858"/>
                </a:solidFill>
                <a:latin typeface="+mn-lt"/>
              </a:rPr>
              <a:t>bitwise XOR of row </a:t>
            </a:r>
            <a:r>
              <a:rPr lang="en-GB" altLang="en-US" sz="2800" dirty="0">
                <a:solidFill>
                  <a:srgbClr val="585858"/>
                </a:solidFill>
                <a:latin typeface="+mn-lt"/>
              </a:rPr>
              <a:t>and column </a:t>
            </a:r>
            <a:r>
              <a:rPr lang="en-GB" altLang="en-US" sz="2800" dirty="0" smtClean="0">
                <a:solidFill>
                  <a:srgbClr val="585858"/>
                </a:solidFill>
                <a:latin typeface="+mn-lt"/>
              </a:rPr>
              <a:t>position with </a:t>
            </a:r>
            <a:r>
              <a:rPr lang="en-GB" altLang="en-US" sz="2800" dirty="0">
                <a:solidFill>
                  <a:srgbClr val="585858"/>
                </a:solidFill>
                <a:latin typeface="+mn-lt"/>
              </a:rPr>
              <a:t>threshold (n)</a:t>
            </a:r>
          </a:p>
        </p:txBody>
      </p:sp>
    </p:spTree>
    <p:extLst>
      <p:ext uri="{BB962C8B-B14F-4D97-AF65-F5344CB8AC3E}">
        <p14:creationId xmlns:p14="http://schemas.microsoft.com/office/powerpoint/2010/main" val="1272222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5"/>
          <p:cNvGraphicFramePr>
            <a:graphicFrameLocks noGrp="1"/>
          </p:cNvGraphicFramePr>
          <p:nvPr/>
        </p:nvGraphicFramePr>
        <p:xfrm>
          <a:off x="2916238" y="1204913"/>
          <a:ext cx="6095997" cy="5616576"/>
        </p:xfrm>
        <a:graphic>
          <a:graphicData uri="http://schemas.openxmlformats.org/drawingml/2006/table">
            <a:tbl>
              <a:tblPr firstRow="1" bandRow="1">
                <a:tableStyleId>{5C22544A-7EE6-4342-B048-85BDC9FD1C3A}</a:tableStyleId>
              </a:tblPr>
              <a:tblGrid>
                <a:gridCol w="677333"/>
                <a:gridCol w="677333"/>
                <a:gridCol w="677333"/>
                <a:gridCol w="677333"/>
                <a:gridCol w="677333"/>
                <a:gridCol w="677333"/>
                <a:gridCol w="677333"/>
                <a:gridCol w="677333"/>
                <a:gridCol w="677333"/>
              </a:tblGrid>
              <a:tr h="624064">
                <a:tc>
                  <a:txBody>
                    <a:bodyPr/>
                    <a:lstStyle/>
                    <a:p>
                      <a:r>
                        <a:rPr lang="en-GB" sz="1800" b="1" dirty="0" smtClean="0">
                          <a:solidFill>
                            <a:srgbClr val="C00000"/>
                          </a:solidFill>
                        </a:rPr>
                        <a:t>111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110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101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100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011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010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001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000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endParaRPr lang="en-GB" sz="1800" b="1" dirty="0">
                        <a:solidFill>
                          <a:srgbClr val="C00000"/>
                        </a:solidFill>
                      </a:endParaRPr>
                    </a:p>
                  </a:txBody>
                  <a:tcPr anchor="ctr">
                    <a:solidFill>
                      <a:schemeClr val="bg1"/>
                    </a:solidFill>
                  </a:tcPr>
                </a:tc>
                <a:tc>
                  <a:txBody>
                    <a:bodyPr/>
                    <a:lstStyle/>
                    <a:p>
                      <a:pPr algn="ctr"/>
                      <a:r>
                        <a:rPr lang="en-GB" sz="1800" b="1" dirty="0" smtClean="0">
                          <a:solidFill>
                            <a:srgbClr val="C00000"/>
                          </a:solidFill>
                        </a:rPr>
                        <a:t>000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001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010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011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100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101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110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111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r>
            </a:tbl>
          </a:graphicData>
        </a:graphic>
      </p:graphicFrame>
      <p:sp>
        <p:nvSpPr>
          <p:cNvPr id="2" name="TextBox 1"/>
          <p:cNvSpPr txBox="1">
            <a:spLocks noChangeArrowheads="1"/>
          </p:cNvSpPr>
          <p:nvPr/>
        </p:nvSpPr>
        <p:spPr bwMode="auto">
          <a:xfrm>
            <a:off x="30163" y="646113"/>
            <a:ext cx="1871025"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dirty="0" smtClean="0"/>
          </a:p>
          <a:p>
            <a:pPr eaLnBrk="1" hangingPunct="1"/>
            <a:endParaRPr lang="en-GB" altLang="en-US" dirty="0"/>
          </a:p>
          <a:p>
            <a:pPr eaLnBrk="1" hangingPunct="1"/>
            <a:endParaRPr lang="en-GB" altLang="en-US" dirty="0" smtClean="0"/>
          </a:p>
          <a:p>
            <a:pPr eaLnBrk="1" hangingPunct="1"/>
            <a:r>
              <a:rPr lang="en-GB" altLang="en-US" sz="3200" dirty="0" smtClean="0">
                <a:solidFill>
                  <a:srgbClr val="C00000"/>
                </a:solidFill>
              </a:rPr>
              <a:t>000 </a:t>
            </a:r>
            <a:r>
              <a:rPr lang="en-GB" altLang="en-US" sz="3200" dirty="0">
                <a:solidFill>
                  <a:srgbClr val="C00000"/>
                </a:solidFill>
              </a:rPr>
              <a:t>XOR</a:t>
            </a:r>
          </a:p>
          <a:p>
            <a:pPr eaLnBrk="1" hangingPunct="1"/>
            <a:r>
              <a:rPr lang="en-GB" altLang="en-US" sz="3200" dirty="0">
                <a:solidFill>
                  <a:srgbClr val="C00000"/>
                </a:solidFill>
              </a:rPr>
              <a:t>000</a:t>
            </a:r>
          </a:p>
          <a:p>
            <a:pPr eaLnBrk="1" hangingPunct="1"/>
            <a:r>
              <a:rPr lang="en-GB" altLang="en-US" sz="3200" dirty="0" smtClean="0">
                <a:solidFill>
                  <a:srgbClr val="C00000"/>
                </a:solidFill>
              </a:rPr>
              <a:t>000</a:t>
            </a:r>
          </a:p>
          <a:p>
            <a:pPr eaLnBrk="1" hangingPunct="1"/>
            <a:endParaRPr lang="en-GB" altLang="en-US" sz="3200" dirty="0">
              <a:solidFill>
                <a:srgbClr val="C00000"/>
              </a:solidFill>
            </a:endParaRPr>
          </a:p>
          <a:p>
            <a:pPr eaLnBrk="1" hangingPunct="1"/>
            <a:r>
              <a:rPr lang="en-GB" altLang="en-US" sz="3200" dirty="0">
                <a:solidFill>
                  <a:srgbClr val="C00000"/>
                </a:solidFill>
              </a:rPr>
              <a:t>Is 0 &lt; 1?</a:t>
            </a:r>
          </a:p>
          <a:p>
            <a:pPr eaLnBrk="1" hangingPunct="1"/>
            <a:endParaRPr lang="en-GB" altLang="en-US" dirty="0"/>
          </a:p>
        </p:txBody>
      </p:sp>
      <p:cxnSp>
        <p:nvCxnSpPr>
          <p:cNvPr id="4" name="Straight Connector 3"/>
          <p:cNvCxnSpPr/>
          <p:nvPr/>
        </p:nvCxnSpPr>
        <p:spPr>
          <a:xfrm>
            <a:off x="3175" y="2492375"/>
            <a:ext cx="8969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rot="16200000" flipH="1">
            <a:off x="863600" y="2600325"/>
            <a:ext cx="3455988" cy="2808288"/>
          </a:xfrm>
          <a:prstGeom prst="curvedConnector3">
            <a:avLst>
              <a:gd name="adj1" fmla="val 15566"/>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0163" y="4891981"/>
            <a:ext cx="2673192" cy="1384995"/>
          </a:xfrm>
          <a:prstGeom prst="rect">
            <a:avLst/>
          </a:prstGeom>
        </p:spPr>
        <p:txBody>
          <a:bodyPr wrap="square">
            <a:spAutoFit/>
          </a:bodyPr>
          <a:lstStyle/>
          <a:p>
            <a:r>
              <a:rPr lang="en-GB" altLang="en-US" sz="2800" dirty="0">
                <a:solidFill>
                  <a:srgbClr val="C00000"/>
                </a:solidFill>
              </a:rPr>
              <a:t>Convert cell indices to binary</a:t>
            </a:r>
          </a:p>
          <a:p>
            <a:r>
              <a:rPr lang="en-GB" altLang="en-US" sz="2800" dirty="0">
                <a:solidFill>
                  <a:srgbClr val="C00000"/>
                </a:solidFill>
              </a:rPr>
              <a:t>Set n = 1</a:t>
            </a:r>
          </a:p>
        </p:txBody>
      </p:sp>
      <p:sp>
        <p:nvSpPr>
          <p:cNvPr id="10" name="Rectangle 6"/>
          <p:cNvSpPr>
            <a:spLocks noChangeArrowheads="1"/>
          </p:cNvSpPr>
          <p:nvPr/>
        </p:nvSpPr>
        <p:spPr bwMode="auto">
          <a:xfrm>
            <a:off x="-1270" y="0"/>
            <a:ext cx="91757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800" dirty="0">
                <a:solidFill>
                  <a:srgbClr val="585858"/>
                </a:solidFill>
                <a:latin typeface="+mn-lt"/>
              </a:rPr>
              <a:t>The colour of each pixel is </a:t>
            </a:r>
            <a:r>
              <a:rPr lang="en-GB" altLang="en-US" sz="2800" dirty="0" smtClean="0">
                <a:solidFill>
                  <a:srgbClr val="585858"/>
                </a:solidFill>
                <a:latin typeface="+mn-lt"/>
              </a:rPr>
              <a:t>determined </a:t>
            </a:r>
            <a:r>
              <a:rPr lang="en-GB" altLang="en-US" sz="2800" dirty="0">
                <a:solidFill>
                  <a:srgbClr val="585858"/>
                </a:solidFill>
                <a:latin typeface="+mn-lt"/>
              </a:rPr>
              <a:t>by comparing the </a:t>
            </a:r>
            <a:r>
              <a:rPr lang="en-GB" altLang="en-US" sz="2800" dirty="0" smtClean="0">
                <a:solidFill>
                  <a:srgbClr val="585858"/>
                </a:solidFill>
                <a:latin typeface="+mn-lt"/>
              </a:rPr>
              <a:t>bitwise XOR of row </a:t>
            </a:r>
            <a:r>
              <a:rPr lang="en-GB" altLang="en-US" sz="2800" dirty="0">
                <a:solidFill>
                  <a:srgbClr val="585858"/>
                </a:solidFill>
                <a:latin typeface="+mn-lt"/>
              </a:rPr>
              <a:t>and column </a:t>
            </a:r>
            <a:r>
              <a:rPr lang="en-GB" altLang="en-US" sz="2800" dirty="0" smtClean="0">
                <a:solidFill>
                  <a:srgbClr val="585858"/>
                </a:solidFill>
                <a:latin typeface="+mn-lt"/>
              </a:rPr>
              <a:t>position with </a:t>
            </a:r>
            <a:r>
              <a:rPr lang="en-GB" altLang="en-US" sz="2800" dirty="0">
                <a:solidFill>
                  <a:srgbClr val="585858"/>
                </a:solidFill>
                <a:latin typeface="+mn-lt"/>
              </a:rPr>
              <a:t>threshold (n)</a:t>
            </a:r>
          </a:p>
        </p:txBody>
      </p:sp>
    </p:spTree>
    <p:extLst>
      <p:ext uri="{BB962C8B-B14F-4D97-AF65-F5344CB8AC3E}">
        <p14:creationId xmlns:p14="http://schemas.microsoft.com/office/powerpoint/2010/main" val="2923880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wipe(right)">
                                      <p:cBhvr>
                                        <p:cTn id="21" dur="1000"/>
                                        <p:tgtEl>
                                          <p:spTgt spid="2">
                                            <p:txEl>
                                              <p:pRg st="5" end="5"/>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Effect transition="in" filter="fade">
                                      <p:cBhvr>
                                        <p:cTn id="2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5"/>
          <p:cNvGraphicFramePr>
            <a:graphicFrameLocks noGrp="1"/>
          </p:cNvGraphicFramePr>
          <p:nvPr/>
        </p:nvGraphicFramePr>
        <p:xfrm>
          <a:off x="2916238" y="1204913"/>
          <a:ext cx="6095997" cy="5616576"/>
        </p:xfrm>
        <a:graphic>
          <a:graphicData uri="http://schemas.openxmlformats.org/drawingml/2006/table">
            <a:tbl>
              <a:tblPr firstRow="1" bandRow="1">
                <a:tableStyleId>{5C22544A-7EE6-4342-B048-85BDC9FD1C3A}</a:tableStyleId>
              </a:tblPr>
              <a:tblGrid>
                <a:gridCol w="677333"/>
                <a:gridCol w="677333"/>
                <a:gridCol w="677333"/>
                <a:gridCol w="677333"/>
                <a:gridCol w="677333"/>
                <a:gridCol w="677333"/>
                <a:gridCol w="677333"/>
                <a:gridCol w="677333"/>
                <a:gridCol w="677333"/>
              </a:tblGrid>
              <a:tr h="624064">
                <a:tc>
                  <a:txBody>
                    <a:bodyPr/>
                    <a:lstStyle/>
                    <a:p>
                      <a:r>
                        <a:rPr lang="en-GB" sz="1800" b="1" dirty="0" smtClean="0">
                          <a:solidFill>
                            <a:srgbClr val="C00000"/>
                          </a:solidFill>
                        </a:rPr>
                        <a:t>111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110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101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100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011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010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001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000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endParaRPr lang="en-GB" sz="1800" b="1" dirty="0">
                        <a:solidFill>
                          <a:srgbClr val="C00000"/>
                        </a:solidFill>
                      </a:endParaRPr>
                    </a:p>
                  </a:txBody>
                  <a:tcPr anchor="ctr">
                    <a:solidFill>
                      <a:schemeClr val="bg1"/>
                    </a:solidFill>
                  </a:tcPr>
                </a:tc>
                <a:tc>
                  <a:txBody>
                    <a:bodyPr/>
                    <a:lstStyle/>
                    <a:p>
                      <a:pPr algn="ctr"/>
                      <a:r>
                        <a:rPr lang="en-GB" sz="1800" b="1" dirty="0" smtClean="0">
                          <a:solidFill>
                            <a:srgbClr val="C00000"/>
                          </a:solidFill>
                        </a:rPr>
                        <a:t>000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001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010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011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100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101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110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111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r>
            </a:tbl>
          </a:graphicData>
        </a:graphic>
      </p:graphicFrame>
      <p:sp>
        <p:nvSpPr>
          <p:cNvPr id="2" name="TextBox 1"/>
          <p:cNvSpPr txBox="1">
            <a:spLocks noChangeArrowheads="1"/>
          </p:cNvSpPr>
          <p:nvPr/>
        </p:nvSpPr>
        <p:spPr bwMode="auto">
          <a:xfrm>
            <a:off x="30163" y="646113"/>
            <a:ext cx="1871025"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dirty="0" smtClean="0"/>
          </a:p>
          <a:p>
            <a:pPr eaLnBrk="1" hangingPunct="1"/>
            <a:endParaRPr lang="en-GB" altLang="en-US" dirty="0"/>
          </a:p>
          <a:p>
            <a:pPr eaLnBrk="1" hangingPunct="1"/>
            <a:endParaRPr lang="en-GB" altLang="en-US" dirty="0"/>
          </a:p>
          <a:p>
            <a:pPr eaLnBrk="1" hangingPunct="1"/>
            <a:r>
              <a:rPr lang="en-GB" altLang="en-US" sz="3200" dirty="0">
                <a:solidFill>
                  <a:srgbClr val="C00000"/>
                </a:solidFill>
              </a:rPr>
              <a:t>000 XOR</a:t>
            </a:r>
          </a:p>
          <a:p>
            <a:pPr eaLnBrk="1" hangingPunct="1"/>
            <a:r>
              <a:rPr lang="en-GB" altLang="en-US" sz="3200" dirty="0">
                <a:solidFill>
                  <a:srgbClr val="C00000"/>
                </a:solidFill>
              </a:rPr>
              <a:t>001</a:t>
            </a:r>
          </a:p>
          <a:p>
            <a:pPr eaLnBrk="1" hangingPunct="1"/>
            <a:r>
              <a:rPr lang="en-GB" altLang="en-US" sz="3200" dirty="0" smtClean="0">
                <a:solidFill>
                  <a:srgbClr val="C00000"/>
                </a:solidFill>
              </a:rPr>
              <a:t>001</a:t>
            </a:r>
          </a:p>
          <a:p>
            <a:pPr eaLnBrk="1" hangingPunct="1"/>
            <a:endParaRPr lang="en-GB" altLang="en-US" sz="3200" dirty="0">
              <a:solidFill>
                <a:srgbClr val="C00000"/>
              </a:solidFill>
            </a:endParaRPr>
          </a:p>
          <a:p>
            <a:pPr eaLnBrk="1" hangingPunct="1"/>
            <a:r>
              <a:rPr lang="en-GB" altLang="en-US" sz="3200" dirty="0">
                <a:solidFill>
                  <a:srgbClr val="C00000"/>
                </a:solidFill>
              </a:rPr>
              <a:t>Is 1 &lt; 1?</a:t>
            </a:r>
          </a:p>
          <a:p>
            <a:pPr eaLnBrk="1" hangingPunct="1"/>
            <a:endParaRPr lang="en-GB" altLang="en-US" dirty="0"/>
          </a:p>
        </p:txBody>
      </p:sp>
      <p:cxnSp>
        <p:nvCxnSpPr>
          <p:cNvPr id="4" name="Straight Connector 3"/>
          <p:cNvCxnSpPr/>
          <p:nvPr/>
        </p:nvCxnSpPr>
        <p:spPr>
          <a:xfrm>
            <a:off x="3175" y="2492375"/>
            <a:ext cx="8969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rot="16200000" flipH="1">
            <a:off x="1079500" y="2384425"/>
            <a:ext cx="3024188" cy="2808288"/>
          </a:xfrm>
          <a:prstGeom prst="curvedConnector3">
            <a:avLst>
              <a:gd name="adj1" fmla="val 50000"/>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563938" y="4941888"/>
            <a:ext cx="720725" cy="647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9" name="Rectangle 6"/>
          <p:cNvSpPr>
            <a:spLocks noChangeArrowheads="1"/>
          </p:cNvSpPr>
          <p:nvPr/>
        </p:nvSpPr>
        <p:spPr bwMode="auto">
          <a:xfrm>
            <a:off x="-1270" y="0"/>
            <a:ext cx="91757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800" dirty="0">
                <a:solidFill>
                  <a:srgbClr val="585858"/>
                </a:solidFill>
                <a:latin typeface="+mn-lt"/>
              </a:rPr>
              <a:t>The colour of each pixel is </a:t>
            </a:r>
            <a:r>
              <a:rPr lang="en-GB" altLang="en-US" sz="2800" dirty="0" smtClean="0">
                <a:solidFill>
                  <a:srgbClr val="585858"/>
                </a:solidFill>
                <a:latin typeface="+mn-lt"/>
              </a:rPr>
              <a:t>determined </a:t>
            </a:r>
            <a:r>
              <a:rPr lang="en-GB" altLang="en-US" sz="2800" dirty="0">
                <a:solidFill>
                  <a:srgbClr val="585858"/>
                </a:solidFill>
                <a:latin typeface="+mn-lt"/>
              </a:rPr>
              <a:t>by comparing the </a:t>
            </a:r>
            <a:r>
              <a:rPr lang="en-GB" altLang="en-US" sz="2800" dirty="0" smtClean="0">
                <a:solidFill>
                  <a:srgbClr val="585858"/>
                </a:solidFill>
                <a:latin typeface="+mn-lt"/>
              </a:rPr>
              <a:t>bitwise XOR of row </a:t>
            </a:r>
            <a:r>
              <a:rPr lang="en-GB" altLang="en-US" sz="2800" dirty="0">
                <a:solidFill>
                  <a:srgbClr val="585858"/>
                </a:solidFill>
                <a:latin typeface="+mn-lt"/>
              </a:rPr>
              <a:t>and column </a:t>
            </a:r>
            <a:r>
              <a:rPr lang="en-GB" altLang="en-US" sz="2800" dirty="0" smtClean="0">
                <a:solidFill>
                  <a:srgbClr val="585858"/>
                </a:solidFill>
                <a:latin typeface="+mn-lt"/>
              </a:rPr>
              <a:t>position with </a:t>
            </a:r>
            <a:r>
              <a:rPr lang="en-GB" altLang="en-US" sz="2800" dirty="0">
                <a:solidFill>
                  <a:srgbClr val="585858"/>
                </a:solidFill>
                <a:latin typeface="+mn-lt"/>
              </a:rPr>
              <a:t>threshold (n)</a:t>
            </a:r>
          </a:p>
        </p:txBody>
      </p:sp>
      <p:sp>
        <p:nvSpPr>
          <p:cNvPr id="11" name="Rectangle 10"/>
          <p:cNvSpPr/>
          <p:nvPr/>
        </p:nvSpPr>
        <p:spPr>
          <a:xfrm>
            <a:off x="30163" y="4891981"/>
            <a:ext cx="2673192" cy="1384995"/>
          </a:xfrm>
          <a:prstGeom prst="rect">
            <a:avLst/>
          </a:prstGeom>
        </p:spPr>
        <p:txBody>
          <a:bodyPr wrap="square">
            <a:spAutoFit/>
          </a:bodyPr>
          <a:lstStyle/>
          <a:p>
            <a:r>
              <a:rPr lang="en-GB" altLang="en-US" sz="2800" dirty="0">
                <a:solidFill>
                  <a:srgbClr val="C00000"/>
                </a:solidFill>
              </a:rPr>
              <a:t>Convert cell indices to binary</a:t>
            </a:r>
          </a:p>
          <a:p>
            <a:r>
              <a:rPr lang="en-GB" altLang="en-US" sz="2800" dirty="0">
                <a:solidFill>
                  <a:srgbClr val="C00000"/>
                </a:solidFill>
              </a:rPr>
              <a:t>Set n = 1</a:t>
            </a:r>
          </a:p>
        </p:txBody>
      </p:sp>
    </p:spTree>
    <p:extLst>
      <p:ext uri="{BB962C8B-B14F-4D97-AF65-F5344CB8AC3E}">
        <p14:creationId xmlns:p14="http://schemas.microsoft.com/office/powerpoint/2010/main" val="977501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wipe(right)">
                                      <p:cBhvr>
                                        <p:cTn id="21" dur="1000"/>
                                        <p:tgtEl>
                                          <p:spTgt spid="2">
                                            <p:txEl>
                                              <p:pRg st="5" end="5"/>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Effect transition="in" filter="fade">
                                      <p:cBhvr>
                                        <p:cTn id="26" dur="500"/>
                                        <p:tgtEl>
                                          <p:spTgt spid="2">
                                            <p:txEl>
                                              <p:pRg st="7" end="7"/>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5"/>
          <p:cNvGraphicFramePr>
            <a:graphicFrameLocks noGrp="1"/>
          </p:cNvGraphicFramePr>
          <p:nvPr/>
        </p:nvGraphicFramePr>
        <p:xfrm>
          <a:off x="2916238" y="1204913"/>
          <a:ext cx="6095997" cy="5616576"/>
        </p:xfrm>
        <a:graphic>
          <a:graphicData uri="http://schemas.openxmlformats.org/drawingml/2006/table">
            <a:tbl>
              <a:tblPr firstRow="1" bandRow="1">
                <a:tableStyleId>{5C22544A-7EE6-4342-B048-85BDC9FD1C3A}</a:tableStyleId>
              </a:tblPr>
              <a:tblGrid>
                <a:gridCol w="677333"/>
                <a:gridCol w="677333"/>
                <a:gridCol w="677333"/>
                <a:gridCol w="677333"/>
                <a:gridCol w="677333"/>
                <a:gridCol w="677333"/>
                <a:gridCol w="677333"/>
                <a:gridCol w="677333"/>
                <a:gridCol w="677333"/>
              </a:tblGrid>
              <a:tr h="624064">
                <a:tc>
                  <a:txBody>
                    <a:bodyPr/>
                    <a:lstStyle/>
                    <a:p>
                      <a:r>
                        <a:rPr lang="en-GB" sz="1800" b="1" dirty="0" smtClean="0">
                          <a:solidFill>
                            <a:srgbClr val="C00000"/>
                          </a:solidFill>
                        </a:rPr>
                        <a:t>111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110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101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100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011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010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001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000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endParaRPr lang="en-GB" sz="1800" b="1" dirty="0">
                        <a:solidFill>
                          <a:srgbClr val="C00000"/>
                        </a:solidFill>
                      </a:endParaRPr>
                    </a:p>
                  </a:txBody>
                  <a:tcPr anchor="ctr">
                    <a:solidFill>
                      <a:schemeClr val="bg1"/>
                    </a:solidFill>
                  </a:tcPr>
                </a:tc>
                <a:tc>
                  <a:txBody>
                    <a:bodyPr/>
                    <a:lstStyle/>
                    <a:p>
                      <a:pPr algn="ctr"/>
                      <a:r>
                        <a:rPr lang="en-GB" sz="1800" b="1" dirty="0" smtClean="0">
                          <a:solidFill>
                            <a:srgbClr val="C00000"/>
                          </a:solidFill>
                        </a:rPr>
                        <a:t>000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001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010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011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100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101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110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111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r>
            </a:tbl>
          </a:graphicData>
        </a:graphic>
      </p:graphicFrame>
      <p:sp>
        <p:nvSpPr>
          <p:cNvPr id="2" name="TextBox 1"/>
          <p:cNvSpPr txBox="1">
            <a:spLocks noChangeArrowheads="1"/>
          </p:cNvSpPr>
          <p:nvPr/>
        </p:nvSpPr>
        <p:spPr bwMode="auto">
          <a:xfrm>
            <a:off x="30163" y="646113"/>
            <a:ext cx="1871025"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dirty="0" smtClean="0"/>
          </a:p>
          <a:p>
            <a:pPr eaLnBrk="1" hangingPunct="1"/>
            <a:endParaRPr lang="en-GB" altLang="en-US" dirty="0"/>
          </a:p>
          <a:p>
            <a:pPr eaLnBrk="1" hangingPunct="1"/>
            <a:endParaRPr lang="en-GB" altLang="en-US" dirty="0"/>
          </a:p>
          <a:p>
            <a:pPr eaLnBrk="1" hangingPunct="1"/>
            <a:r>
              <a:rPr lang="en-GB" altLang="en-US" sz="3200" dirty="0">
                <a:solidFill>
                  <a:srgbClr val="C00000"/>
                </a:solidFill>
              </a:rPr>
              <a:t>000 XOR</a:t>
            </a:r>
          </a:p>
          <a:p>
            <a:pPr eaLnBrk="1" hangingPunct="1"/>
            <a:r>
              <a:rPr lang="en-GB" altLang="en-US" sz="3200" dirty="0">
                <a:solidFill>
                  <a:srgbClr val="C00000"/>
                </a:solidFill>
              </a:rPr>
              <a:t>010</a:t>
            </a:r>
          </a:p>
          <a:p>
            <a:pPr eaLnBrk="1" hangingPunct="1"/>
            <a:r>
              <a:rPr lang="en-GB" altLang="en-US" sz="3200" dirty="0" smtClean="0">
                <a:solidFill>
                  <a:srgbClr val="C00000"/>
                </a:solidFill>
              </a:rPr>
              <a:t>010</a:t>
            </a:r>
          </a:p>
          <a:p>
            <a:pPr eaLnBrk="1" hangingPunct="1"/>
            <a:endParaRPr lang="en-GB" altLang="en-US" sz="3200" dirty="0">
              <a:solidFill>
                <a:srgbClr val="C00000"/>
              </a:solidFill>
            </a:endParaRPr>
          </a:p>
          <a:p>
            <a:pPr eaLnBrk="1" hangingPunct="1"/>
            <a:r>
              <a:rPr lang="en-GB" altLang="en-US" sz="3200" dirty="0">
                <a:solidFill>
                  <a:srgbClr val="C00000"/>
                </a:solidFill>
              </a:rPr>
              <a:t>Is 2 &lt; 1?</a:t>
            </a:r>
          </a:p>
          <a:p>
            <a:pPr eaLnBrk="1" hangingPunct="1"/>
            <a:endParaRPr lang="en-GB" altLang="en-US" dirty="0"/>
          </a:p>
        </p:txBody>
      </p:sp>
      <p:cxnSp>
        <p:nvCxnSpPr>
          <p:cNvPr id="4" name="Straight Connector 3"/>
          <p:cNvCxnSpPr/>
          <p:nvPr/>
        </p:nvCxnSpPr>
        <p:spPr>
          <a:xfrm>
            <a:off x="3175" y="2492375"/>
            <a:ext cx="8969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a:off x="1187450" y="2276475"/>
            <a:ext cx="2808288" cy="2305050"/>
          </a:xfrm>
          <a:prstGeom prst="curvedConnector3">
            <a:avLst>
              <a:gd name="adj1" fmla="val 50000"/>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563938" y="4941888"/>
            <a:ext cx="720725" cy="647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9" name="Rectangle 8"/>
          <p:cNvSpPr/>
          <p:nvPr/>
        </p:nvSpPr>
        <p:spPr>
          <a:xfrm>
            <a:off x="3563938" y="4292600"/>
            <a:ext cx="720725" cy="6492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1" name="Rectangle 6"/>
          <p:cNvSpPr>
            <a:spLocks noChangeArrowheads="1"/>
          </p:cNvSpPr>
          <p:nvPr/>
        </p:nvSpPr>
        <p:spPr bwMode="auto">
          <a:xfrm>
            <a:off x="-1270" y="0"/>
            <a:ext cx="91757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800" dirty="0">
                <a:solidFill>
                  <a:srgbClr val="585858"/>
                </a:solidFill>
                <a:latin typeface="+mn-lt"/>
              </a:rPr>
              <a:t>The colour of each pixel is </a:t>
            </a:r>
            <a:r>
              <a:rPr lang="en-GB" altLang="en-US" sz="2800" dirty="0" smtClean="0">
                <a:solidFill>
                  <a:srgbClr val="585858"/>
                </a:solidFill>
                <a:latin typeface="+mn-lt"/>
              </a:rPr>
              <a:t>determined </a:t>
            </a:r>
            <a:r>
              <a:rPr lang="en-GB" altLang="en-US" sz="2800" dirty="0">
                <a:solidFill>
                  <a:srgbClr val="585858"/>
                </a:solidFill>
                <a:latin typeface="+mn-lt"/>
              </a:rPr>
              <a:t>by comparing the </a:t>
            </a:r>
            <a:r>
              <a:rPr lang="en-GB" altLang="en-US" sz="2800" dirty="0" smtClean="0">
                <a:solidFill>
                  <a:srgbClr val="585858"/>
                </a:solidFill>
                <a:latin typeface="+mn-lt"/>
              </a:rPr>
              <a:t>bitwise XOR of row </a:t>
            </a:r>
            <a:r>
              <a:rPr lang="en-GB" altLang="en-US" sz="2800" dirty="0">
                <a:solidFill>
                  <a:srgbClr val="585858"/>
                </a:solidFill>
                <a:latin typeface="+mn-lt"/>
              </a:rPr>
              <a:t>and column </a:t>
            </a:r>
            <a:r>
              <a:rPr lang="en-GB" altLang="en-US" sz="2800" dirty="0" smtClean="0">
                <a:solidFill>
                  <a:srgbClr val="585858"/>
                </a:solidFill>
                <a:latin typeface="+mn-lt"/>
              </a:rPr>
              <a:t>position with </a:t>
            </a:r>
            <a:r>
              <a:rPr lang="en-GB" altLang="en-US" sz="2800" dirty="0">
                <a:solidFill>
                  <a:srgbClr val="585858"/>
                </a:solidFill>
                <a:latin typeface="+mn-lt"/>
              </a:rPr>
              <a:t>threshold (n)</a:t>
            </a:r>
          </a:p>
        </p:txBody>
      </p:sp>
      <p:sp>
        <p:nvSpPr>
          <p:cNvPr id="12" name="Rectangle 11"/>
          <p:cNvSpPr/>
          <p:nvPr/>
        </p:nvSpPr>
        <p:spPr>
          <a:xfrm>
            <a:off x="30163" y="4891981"/>
            <a:ext cx="2673192" cy="1384995"/>
          </a:xfrm>
          <a:prstGeom prst="rect">
            <a:avLst/>
          </a:prstGeom>
        </p:spPr>
        <p:txBody>
          <a:bodyPr wrap="square">
            <a:spAutoFit/>
          </a:bodyPr>
          <a:lstStyle/>
          <a:p>
            <a:r>
              <a:rPr lang="en-GB" altLang="en-US" sz="2800" dirty="0">
                <a:solidFill>
                  <a:srgbClr val="C00000"/>
                </a:solidFill>
              </a:rPr>
              <a:t>Convert cell indices to binary</a:t>
            </a:r>
          </a:p>
          <a:p>
            <a:r>
              <a:rPr lang="en-GB" altLang="en-US" sz="2800" dirty="0">
                <a:solidFill>
                  <a:srgbClr val="C00000"/>
                </a:solidFill>
              </a:rPr>
              <a:t>Set n = 1</a:t>
            </a:r>
          </a:p>
        </p:txBody>
      </p:sp>
    </p:spTree>
    <p:extLst>
      <p:ext uri="{BB962C8B-B14F-4D97-AF65-F5344CB8AC3E}">
        <p14:creationId xmlns:p14="http://schemas.microsoft.com/office/powerpoint/2010/main" val="16137019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wipe(right)">
                                      <p:cBhvr>
                                        <p:cTn id="21" dur="1000"/>
                                        <p:tgtEl>
                                          <p:spTgt spid="2">
                                            <p:txEl>
                                              <p:pRg st="5" end="5"/>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Effect transition="in" filter="fade">
                                      <p:cBhvr>
                                        <p:cTn id="26" dur="500"/>
                                        <p:tgtEl>
                                          <p:spTgt spid="2">
                                            <p:txEl>
                                              <p:pRg st="7" end="7"/>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5"/>
          <p:cNvGraphicFramePr>
            <a:graphicFrameLocks noGrp="1"/>
          </p:cNvGraphicFramePr>
          <p:nvPr/>
        </p:nvGraphicFramePr>
        <p:xfrm>
          <a:off x="2916238" y="1204913"/>
          <a:ext cx="6095997" cy="5616576"/>
        </p:xfrm>
        <a:graphic>
          <a:graphicData uri="http://schemas.openxmlformats.org/drawingml/2006/table">
            <a:tbl>
              <a:tblPr firstRow="1" bandRow="1">
                <a:tableStyleId>{5C22544A-7EE6-4342-B048-85BDC9FD1C3A}</a:tableStyleId>
              </a:tblPr>
              <a:tblGrid>
                <a:gridCol w="677333"/>
                <a:gridCol w="677333"/>
                <a:gridCol w="677333"/>
                <a:gridCol w="677333"/>
                <a:gridCol w="677333"/>
                <a:gridCol w="677333"/>
                <a:gridCol w="677333"/>
                <a:gridCol w="677333"/>
                <a:gridCol w="677333"/>
              </a:tblGrid>
              <a:tr h="624064">
                <a:tc>
                  <a:txBody>
                    <a:bodyPr/>
                    <a:lstStyle/>
                    <a:p>
                      <a:r>
                        <a:rPr lang="en-GB" sz="1800" b="1" dirty="0" smtClean="0">
                          <a:solidFill>
                            <a:srgbClr val="C00000"/>
                          </a:solidFill>
                        </a:rPr>
                        <a:t>111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110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101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100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011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010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001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000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endParaRPr lang="en-GB" sz="1800" b="1" dirty="0">
                        <a:solidFill>
                          <a:srgbClr val="C00000"/>
                        </a:solidFill>
                      </a:endParaRPr>
                    </a:p>
                  </a:txBody>
                  <a:tcPr anchor="ctr">
                    <a:solidFill>
                      <a:schemeClr val="bg1"/>
                    </a:solidFill>
                  </a:tcPr>
                </a:tc>
                <a:tc>
                  <a:txBody>
                    <a:bodyPr/>
                    <a:lstStyle/>
                    <a:p>
                      <a:pPr algn="ctr"/>
                      <a:r>
                        <a:rPr lang="en-GB" sz="1800" b="1" dirty="0" smtClean="0">
                          <a:solidFill>
                            <a:srgbClr val="C00000"/>
                          </a:solidFill>
                        </a:rPr>
                        <a:t>000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001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010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011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100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101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110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111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r>
            </a:tbl>
          </a:graphicData>
        </a:graphic>
      </p:graphicFrame>
      <p:sp>
        <p:nvSpPr>
          <p:cNvPr id="5" name="Rectangle 4"/>
          <p:cNvSpPr/>
          <p:nvPr/>
        </p:nvSpPr>
        <p:spPr>
          <a:xfrm>
            <a:off x="3563938" y="4941888"/>
            <a:ext cx="720725" cy="647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9" name="Rectangle 8"/>
          <p:cNvSpPr/>
          <p:nvPr/>
        </p:nvSpPr>
        <p:spPr>
          <a:xfrm>
            <a:off x="3563938" y="4292600"/>
            <a:ext cx="720725" cy="6492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3" name="Rectangle 2"/>
          <p:cNvSpPr/>
          <p:nvPr/>
        </p:nvSpPr>
        <p:spPr>
          <a:xfrm>
            <a:off x="3563938" y="1196975"/>
            <a:ext cx="720725" cy="30956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Rectangle 6"/>
          <p:cNvSpPr>
            <a:spLocks noChangeArrowheads="1"/>
          </p:cNvSpPr>
          <p:nvPr/>
        </p:nvSpPr>
        <p:spPr bwMode="auto">
          <a:xfrm>
            <a:off x="-1270" y="0"/>
            <a:ext cx="91757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800" dirty="0">
                <a:solidFill>
                  <a:srgbClr val="585858"/>
                </a:solidFill>
                <a:latin typeface="+mn-lt"/>
              </a:rPr>
              <a:t>The colour of each pixel is </a:t>
            </a:r>
            <a:r>
              <a:rPr lang="en-GB" altLang="en-US" sz="2800" dirty="0" smtClean="0">
                <a:solidFill>
                  <a:srgbClr val="585858"/>
                </a:solidFill>
                <a:latin typeface="+mn-lt"/>
              </a:rPr>
              <a:t>determined </a:t>
            </a:r>
            <a:r>
              <a:rPr lang="en-GB" altLang="en-US" sz="2800" dirty="0">
                <a:solidFill>
                  <a:srgbClr val="585858"/>
                </a:solidFill>
                <a:latin typeface="+mn-lt"/>
              </a:rPr>
              <a:t>by comparing the </a:t>
            </a:r>
            <a:r>
              <a:rPr lang="en-GB" altLang="en-US" sz="2800" dirty="0" smtClean="0">
                <a:solidFill>
                  <a:srgbClr val="585858"/>
                </a:solidFill>
                <a:latin typeface="+mn-lt"/>
              </a:rPr>
              <a:t>bitwise XOR of row </a:t>
            </a:r>
            <a:r>
              <a:rPr lang="en-GB" altLang="en-US" sz="2800" dirty="0">
                <a:solidFill>
                  <a:srgbClr val="585858"/>
                </a:solidFill>
                <a:latin typeface="+mn-lt"/>
              </a:rPr>
              <a:t>and column </a:t>
            </a:r>
            <a:r>
              <a:rPr lang="en-GB" altLang="en-US" sz="2800" dirty="0" smtClean="0">
                <a:solidFill>
                  <a:srgbClr val="585858"/>
                </a:solidFill>
                <a:latin typeface="+mn-lt"/>
              </a:rPr>
              <a:t>position with </a:t>
            </a:r>
            <a:r>
              <a:rPr lang="en-GB" altLang="en-US" sz="2800" dirty="0">
                <a:solidFill>
                  <a:srgbClr val="585858"/>
                </a:solidFill>
                <a:latin typeface="+mn-lt"/>
              </a:rPr>
              <a:t>threshold (n)</a:t>
            </a:r>
          </a:p>
        </p:txBody>
      </p:sp>
      <p:sp>
        <p:nvSpPr>
          <p:cNvPr id="11" name="Rectangle 10"/>
          <p:cNvSpPr/>
          <p:nvPr/>
        </p:nvSpPr>
        <p:spPr>
          <a:xfrm>
            <a:off x="30163" y="4891981"/>
            <a:ext cx="2673192" cy="1384995"/>
          </a:xfrm>
          <a:prstGeom prst="rect">
            <a:avLst/>
          </a:prstGeom>
        </p:spPr>
        <p:txBody>
          <a:bodyPr wrap="square">
            <a:spAutoFit/>
          </a:bodyPr>
          <a:lstStyle/>
          <a:p>
            <a:r>
              <a:rPr lang="en-GB" altLang="en-US" sz="2800" dirty="0">
                <a:solidFill>
                  <a:srgbClr val="C00000"/>
                </a:solidFill>
              </a:rPr>
              <a:t>Convert cell indices to binary</a:t>
            </a:r>
          </a:p>
          <a:p>
            <a:r>
              <a:rPr lang="en-GB" altLang="en-US" sz="2800" dirty="0">
                <a:solidFill>
                  <a:srgbClr val="C00000"/>
                </a:solidFill>
              </a:rPr>
              <a:t>Set n = 1</a:t>
            </a:r>
          </a:p>
        </p:txBody>
      </p:sp>
    </p:spTree>
    <p:extLst>
      <p:ext uri="{BB962C8B-B14F-4D97-AF65-F5344CB8AC3E}">
        <p14:creationId xmlns:p14="http://schemas.microsoft.com/office/powerpoint/2010/main" val="1946860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5"/>
          <p:cNvGraphicFramePr>
            <a:graphicFrameLocks noGrp="1"/>
          </p:cNvGraphicFramePr>
          <p:nvPr/>
        </p:nvGraphicFramePr>
        <p:xfrm>
          <a:off x="2916238" y="1204913"/>
          <a:ext cx="6095997" cy="5616576"/>
        </p:xfrm>
        <a:graphic>
          <a:graphicData uri="http://schemas.openxmlformats.org/drawingml/2006/table">
            <a:tbl>
              <a:tblPr firstRow="1" bandRow="1">
                <a:tableStyleId>{5C22544A-7EE6-4342-B048-85BDC9FD1C3A}</a:tableStyleId>
              </a:tblPr>
              <a:tblGrid>
                <a:gridCol w="677333"/>
                <a:gridCol w="677333"/>
                <a:gridCol w="677333"/>
                <a:gridCol w="677333"/>
                <a:gridCol w="677333"/>
                <a:gridCol w="677333"/>
                <a:gridCol w="677333"/>
                <a:gridCol w="677333"/>
                <a:gridCol w="677333"/>
              </a:tblGrid>
              <a:tr h="624064">
                <a:tc>
                  <a:txBody>
                    <a:bodyPr/>
                    <a:lstStyle/>
                    <a:p>
                      <a:r>
                        <a:rPr lang="en-GB" sz="1800" b="1" dirty="0" smtClean="0">
                          <a:solidFill>
                            <a:srgbClr val="C00000"/>
                          </a:solidFill>
                        </a:rPr>
                        <a:t>111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110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101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100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011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010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001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000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endParaRPr lang="en-GB" sz="1800" b="1" dirty="0">
                        <a:solidFill>
                          <a:srgbClr val="C00000"/>
                        </a:solidFill>
                      </a:endParaRPr>
                    </a:p>
                  </a:txBody>
                  <a:tcPr anchor="ctr">
                    <a:solidFill>
                      <a:schemeClr val="bg1"/>
                    </a:solidFill>
                  </a:tcPr>
                </a:tc>
                <a:tc>
                  <a:txBody>
                    <a:bodyPr/>
                    <a:lstStyle/>
                    <a:p>
                      <a:pPr algn="ctr"/>
                      <a:r>
                        <a:rPr lang="en-GB" sz="1800" b="1" dirty="0" smtClean="0">
                          <a:solidFill>
                            <a:srgbClr val="C00000"/>
                          </a:solidFill>
                        </a:rPr>
                        <a:t>000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001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010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011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100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101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110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111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r>
            </a:tbl>
          </a:graphicData>
        </a:graphic>
      </p:graphicFrame>
      <p:sp>
        <p:nvSpPr>
          <p:cNvPr id="2" name="TextBox 1"/>
          <p:cNvSpPr txBox="1">
            <a:spLocks noChangeArrowheads="1"/>
          </p:cNvSpPr>
          <p:nvPr/>
        </p:nvSpPr>
        <p:spPr bwMode="auto">
          <a:xfrm>
            <a:off x="30163" y="646113"/>
            <a:ext cx="1871025"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dirty="0" smtClean="0"/>
          </a:p>
          <a:p>
            <a:pPr eaLnBrk="1" hangingPunct="1"/>
            <a:endParaRPr lang="en-GB" altLang="en-US" dirty="0"/>
          </a:p>
          <a:p>
            <a:pPr eaLnBrk="1" hangingPunct="1"/>
            <a:endParaRPr lang="en-GB" altLang="en-US" dirty="0"/>
          </a:p>
          <a:p>
            <a:pPr eaLnBrk="1" hangingPunct="1"/>
            <a:r>
              <a:rPr lang="en-GB" altLang="en-US" sz="3200" dirty="0">
                <a:solidFill>
                  <a:srgbClr val="C00000"/>
                </a:solidFill>
              </a:rPr>
              <a:t>001 XOR</a:t>
            </a:r>
          </a:p>
          <a:p>
            <a:pPr eaLnBrk="1" hangingPunct="1"/>
            <a:r>
              <a:rPr lang="en-GB" altLang="en-US" sz="3200" dirty="0">
                <a:solidFill>
                  <a:srgbClr val="C00000"/>
                </a:solidFill>
              </a:rPr>
              <a:t>000</a:t>
            </a:r>
          </a:p>
          <a:p>
            <a:pPr eaLnBrk="1" hangingPunct="1"/>
            <a:r>
              <a:rPr lang="en-GB" altLang="en-US" sz="3200" dirty="0" smtClean="0">
                <a:solidFill>
                  <a:srgbClr val="C00000"/>
                </a:solidFill>
              </a:rPr>
              <a:t>001</a:t>
            </a:r>
          </a:p>
          <a:p>
            <a:pPr eaLnBrk="1" hangingPunct="1"/>
            <a:endParaRPr lang="en-GB" altLang="en-US" sz="3200" dirty="0">
              <a:solidFill>
                <a:srgbClr val="C00000"/>
              </a:solidFill>
            </a:endParaRPr>
          </a:p>
          <a:p>
            <a:pPr eaLnBrk="1" hangingPunct="1"/>
            <a:r>
              <a:rPr lang="en-GB" altLang="en-US" sz="3200" dirty="0">
                <a:solidFill>
                  <a:srgbClr val="C00000"/>
                </a:solidFill>
              </a:rPr>
              <a:t>Is 1 &lt; 1?</a:t>
            </a:r>
          </a:p>
          <a:p>
            <a:pPr eaLnBrk="1" hangingPunct="1"/>
            <a:endParaRPr lang="en-GB" altLang="en-US" dirty="0"/>
          </a:p>
        </p:txBody>
      </p:sp>
      <p:cxnSp>
        <p:nvCxnSpPr>
          <p:cNvPr id="4" name="Straight Connector 3"/>
          <p:cNvCxnSpPr/>
          <p:nvPr/>
        </p:nvCxnSpPr>
        <p:spPr>
          <a:xfrm>
            <a:off x="3175" y="2492375"/>
            <a:ext cx="8969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563938" y="4941888"/>
            <a:ext cx="720725" cy="647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9" name="Rectangle 8"/>
          <p:cNvSpPr/>
          <p:nvPr/>
        </p:nvSpPr>
        <p:spPr>
          <a:xfrm>
            <a:off x="3563938" y="4292600"/>
            <a:ext cx="720725" cy="6492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3" name="Rectangle 2"/>
          <p:cNvSpPr/>
          <p:nvPr/>
        </p:nvSpPr>
        <p:spPr>
          <a:xfrm>
            <a:off x="3563938" y="1196975"/>
            <a:ext cx="720725" cy="30956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14" name="Curved Connector 13"/>
          <p:cNvCxnSpPr/>
          <p:nvPr/>
        </p:nvCxnSpPr>
        <p:spPr>
          <a:xfrm rot="16200000" flipH="1">
            <a:off x="1071563" y="2392362"/>
            <a:ext cx="3600450" cy="3368675"/>
          </a:xfrm>
          <a:prstGeom prst="curvedConnector3">
            <a:avLst>
              <a:gd name="adj1" fmla="val 50000"/>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284662" y="5581650"/>
            <a:ext cx="647700" cy="609600"/>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3" name="Rectangle 6"/>
          <p:cNvSpPr>
            <a:spLocks noChangeArrowheads="1"/>
          </p:cNvSpPr>
          <p:nvPr/>
        </p:nvSpPr>
        <p:spPr bwMode="auto">
          <a:xfrm>
            <a:off x="-1270" y="0"/>
            <a:ext cx="91757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800" dirty="0">
                <a:solidFill>
                  <a:srgbClr val="585858"/>
                </a:solidFill>
                <a:latin typeface="+mn-lt"/>
              </a:rPr>
              <a:t>The colour of each pixel is </a:t>
            </a:r>
            <a:r>
              <a:rPr lang="en-GB" altLang="en-US" sz="2800" dirty="0" smtClean="0">
                <a:solidFill>
                  <a:srgbClr val="585858"/>
                </a:solidFill>
                <a:latin typeface="+mn-lt"/>
              </a:rPr>
              <a:t>determined </a:t>
            </a:r>
            <a:r>
              <a:rPr lang="en-GB" altLang="en-US" sz="2800" dirty="0">
                <a:solidFill>
                  <a:srgbClr val="585858"/>
                </a:solidFill>
                <a:latin typeface="+mn-lt"/>
              </a:rPr>
              <a:t>by comparing the </a:t>
            </a:r>
            <a:r>
              <a:rPr lang="en-GB" altLang="en-US" sz="2800" dirty="0" smtClean="0">
                <a:solidFill>
                  <a:srgbClr val="585858"/>
                </a:solidFill>
                <a:latin typeface="+mn-lt"/>
              </a:rPr>
              <a:t>bitwise XOR of row </a:t>
            </a:r>
            <a:r>
              <a:rPr lang="en-GB" altLang="en-US" sz="2800" dirty="0">
                <a:solidFill>
                  <a:srgbClr val="585858"/>
                </a:solidFill>
                <a:latin typeface="+mn-lt"/>
              </a:rPr>
              <a:t>and column </a:t>
            </a:r>
            <a:r>
              <a:rPr lang="en-GB" altLang="en-US" sz="2800" dirty="0" smtClean="0">
                <a:solidFill>
                  <a:srgbClr val="585858"/>
                </a:solidFill>
                <a:latin typeface="+mn-lt"/>
              </a:rPr>
              <a:t>position with </a:t>
            </a:r>
            <a:r>
              <a:rPr lang="en-GB" altLang="en-US" sz="2800" dirty="0">
                <a:solidFill>
                  <a:srgbClr val="585858"/>
                </a:solidFill>
                <a:latin typeface="+mn-lt"/>
              </a:rPr>
              <a:t>threshold (n)</a:t>
            </a:r>
          </a:p>
        </p:txBody>
      </p:sp>
      <p:sp>
        <p:nvSpPr>
          <p:cNvPr id="15" name="Rectangle 14"/>
          <p:cNvSpPr/>
          <p:nvPr/>
        </p:nvSpPr>
        <p:spPr>
          <a:xfrm>
            <a:off x="30163" y="4891981"/>
            <a:ext cx="2673192" cy="1384995"/>
          </a:xfrm>
          <a:prstGeom prst="rect">
            <a:avLst/>
          </a:prstGeom>
        </p:spPr>
        <p:txBody>
          <a:bodyPr wrap="square">
            <a:spAutoFit/>
          </a:bodyPr>
          <a:lstStyle/>
          <a:p>
            <a:r>
              <a:rPr lang="en-GB" altLang="en-US" sz="2800" dirty="0">
                <a:solidFill>
                  <a:srgbClr val="C00000"/>
                </a:solidFill>
              </a:rPr>
              <a:t>Convert cell indices to binary</a:t>
            </a:r>
          </a:p>
          <a:p>
            <a:r>
              <a:rPr lang="en-GB" altLang="en-US" sz="2800" dirty="0">
                <a:solidFill>
                  <a:srgbClr val="C00000"/>
                </a:solidFill>
              </a:rPr>
              <a:t>Set n = 1</a:t>
            </a:r>
          </a:p>
        </p:txBody>
      </p:sp>
    </p:spTree>
    <p:extLst>
      <p:ext uri="{BB962C8B-B14F-4D97-AF65-F5344CB8AC3E}">
        <p14:creationId xmlns:p14="http://schemas.microsoft.com/office/powerpoint/2010/main" val="2616090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wipe(right)">
                                      <p:cBhvr>
                                        <p:cTn id="21" dur="1000"/>
                                        <p:tgtEl>
                                          <p:spTgt spid="2">
                                            <p:txEl>
                                              <p:pRg st="5" end="5"/>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Effect transition="in" filter="fade">
                                      <p:cBhvr>
                                        <p:cTn id="26" dur="500"/>
                                        <p:tgtEl>
                                          <p:spTgt spid="2">
                                            <p:txEl>
                                              <p:pRg st="7" end="7"/>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5"/>
          <p:cNvGraphicFramePr>
            <a:graphicFrameLocks noGrp="1"/>
          </p:cNvGraphicFramePr>
          <p:nvPr/>
        </p:nvGraphicFramePr>
        <p:xfrm>
          <a:off x="2916238" y="1204913"/>
          <a:ext cx="6095997" cy="5616576"/>
        </p:xfrm>
        <a:graphic>
          <a:graphicData uri="http://schemas.openxmlformats.org/drawingml/2006/table">
            <a:tbl>
              <a:tblPr firstRow="1" bandRow="1">
                <a:tableStyleId>{5C22544A-7EE6-4342-B048-85BDC9FD1C3A}</a:tableStyleId>
              </a:tblPr>
              <a:tblGrid>
                <a:gridCol w="677333"/>
                <a:gridCol w="677333"/>
                <a:gridCol w="677333"/>
                <a:gridCol w="677333"/>
                <a:gridCol w="677333"/>
                <a:gridCol w="677333"/>
                <a:gridCol w="677333"/>
                <a:gridCol w="677333"/>
                <a:gridCol w="677333"/>
              </a:tblGrid>
              <a:tr h="624064">
                <a:tc>
                  <a:txBody>
                    <a:bodyPr/>
                    <a:lstStyle/>
                    <a:p>
                      <a:r>
                        <a:rPr lang="en-GB" sz="1800" b="1" dirty="0" smtClean="0">
                          <a:solidFill>
                            <a:srgbClr val="C00000"/>
                          </a:solidFill>
                        </a:rPr>
                        <a:t>111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110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101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100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011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010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001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000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endParaRPr lang="en-GB" sz="1800" b="1" dirty="0">
                        <a:solidFill>
                          <a:srgbClr val="C00000"/>
                        </a:solidFill>
                      </a:endParaRPr>
                    </a:p>
                  </a:txBody>
                  <a:tcPr anchor="ctr">
                    <a:solidFill>
                      <a:schemeClr val="bg1"/>
                    </a:solidFill>
                  </a:tcPr>
                </a:tc>
                <a:tc>
                  <a:txBody>
                    <a:bodyPr/>
                    <a:lstStyle/>
                    <a:p>
                      <a:pPr algn="ctr"/>
                      <a:r>
                        <a:rPr lang="en-GB" sz="1800" b="1" dirty="0" smtClean="0">
                          <a:solidFill>
                            <a:srgbClr val="C00000"/>
                          </a:solidFill>
                        </a:rPr>
                        <a:t>000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001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010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011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100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101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110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111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r>
            </a:tbl>
          </a:graphicData>
        </a:graphic>
      </p:graphicFrame>
      <p:sp>
        <p:nvSpPr>
          <p:cNvPr id="2" name="TextBox 1"/>
          <p:cNvSpPr txBox="1">
            <a:spLocks noChangeArrowheads="1"/>
          </p:cNvSpPr>
          <p:nvPr/>
        </p:nvSpPr>
        <p:spPr bwMode="auto">
          <a:xfrm>
            <a:off x="30163" y="646113"/>
            <a:ext cx="1871025"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dirty="0" smtClean="0"/>
          </a:p>
          <a:p>
            <a:pPr eaLnBrk="1" hangingPunct="1"/>
            <a:endParaRPr lang="en-GB" altLang="en-US" dirty="0"/>
          </a:p>
          <a:p>
            <a:pPr eaLnBrk="1" hangingPunct="1"/>
            <a:endParaRPr lang="en-GB" altLang="en-US" dirty="0"/>
          </a:p>
          <a:p>
            <a:pPr eaLnBrk="1" hangingPunct="1"/>
            <a:r>
              <a:rPr lang="en-GB" altLang="en-US" sz="3200" dirty="0">
                <a:solidFill>
                  <a:srgbClr val="C00000"/>
                </a:solidFill>
              </a:rPr>
              <a:t>001 XOR</a:t>
            </a:r>
          </a:p>
          <a:p>
            <a:pPr eaLnBrk="1" hangingPunct="1"/>
            <a:r>
              <a:rPr lang="en-GB" altLang="en-US" sz="3200" dirty="0">
                <a:solidFill>
                  <a:srgbClr val="C00000"/>
                </a:solidFill>
              </a:rPr>
              <a:t>001</a:t>
            </a:r>
          </a:p>
          <a:p>
            <a:pPr eaLnBrk="1" hangingPunct="1"/>
            <a:r>
              <a:rPr lang="en-GB" altLang="en-US" sz="3200" dirty="0" smtClean="0">
                <a:solidFill>
                  <a:srgbClr val="C00000"/>
                </a:solidFill>
              </a:rPr>
              <a:t>000</a:t>
            </a:r>
          </a:p>
          <a:p>
            <a:pPr eaLnBrk="1" hangingPunct="1"/>
            <a:endParaRPr lang="en-GB" altLang="en-US" sz="3200" dirty="0">
              <a:solidFill>
                <a:srgbClr val="C00000"/>
              </a:solidFill>
            </a:endParaRPr>
          </a:p>
          <a:p>
            <a:pPr eaLnBrk="1" hangingPunct="1"/>
            <a:r>
              <a:rPr lang="en-GB" altLang="en-US" sz="3200" dirty="0">
                <a:solidFill>
                  <a:srgbClr val="C00000"/>
                </a:solidFill>
              </a:rPr>
              <a:t>Is 0 &lt; 1?</a:t>
            </a:r>
          </a:p>
          <a:p>
            <a:pPr eaLnBrk="1" hangingPunct="1"/>
            <a:endParaRPr lang="en-GB" altLang="en-US" dirty="0"/>
          </a:p>
        </p:txBody>
      </p:sp>
      <p:cxnSp>
        <p:nvCxnSpPr>
          <p:cNvPr id="4" name="Straight Connector 3"/>
          <p:cNvCxnSpPr/>
          <p:nvPr/>
        </p:nvCxnSpPr>
        <p:spPr>
          <a:xfrm>
            <a:off x="3175" y="2492375"/>
            <a:ext cx="8969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563938" y="4941888"/>
            <a:ext cx="720725" cy="647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9" name="Rectangle 8"/>
          <p:cNvSpPr/>
          <p:nvPr/>
        </p:nvSpPr>
        <p:spPr>
          <a:xfrm>
            <a:off x="3563938" y="4292600"/>
            <a:ext cx="720725" cy="6492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3" name="Rectangle 2"/>
          <p:cNvSpPr/>
          <p:nvPr/>
        </p:nvSpPr>
        <p:spPr>
          <a:xfrm>
            <a:off x="3563938" y="1196975"/>
            <a:ext cx="720725" cy="30956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14" name="Curved Connector 13"/>
          <p:cNvCxnSpPr/>
          <p:nvPr/>
        </p:nvCxnSpPr>
        <p:spPr>
          <a:xfrm>
            <a:off x="1187450" y="2276475"/>
            <a:ext cx="3421063" cy="2989263"/>
          </a:xfrm>
          <a:prstGeom prst="curvedConnector3">
            <a:avLst>
              <a:gd name="adj1" fmla="val 50000"/>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274343" y="5584826"/>
            <a:ext cx="669925" cy="6016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3" name="Rectangle 6"/>
          <p:cNvSpPr>
            <a:spLocks noChangeArrowheads="1"/>
          </p:cNvSpPr>
          <p:nvPr/>
        </p:nvSpPr>
        <p:spPr bwMode="auto">
          <a:xfrm>
            <a:off x="-1270" y="0"/>
            <a:ext cx="91757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800" dirty="0">
                <a:solidFill>
                  <a:srgbClr val="585858"/>
                </a:solidFill>
                <a:latin typeface="+mn-lt"/>
              </a:rPr>
              <a:t>The colour of each pixel is </a:t>
            </a:r>
            <a:r>
              <a:rPr lang="en-GB" altLang="en-US" sz="2800" dirty="0" smtClean="0">
                <a:solidFill>
                  <a:srgbClr val="585858"/>
                </a:solidFill>
                <a:latin typeface="+mn-lt"/>
              </a:rPr>
              <a:t>determined </a:t>
            </a:r>
            <a:r>
              <a:rPr lang="en-GB" altLang="en-US" sz="2800" dirty="0">
                <a:solidFill>
                  <a:srgbClr val="585858"/>
                </a:solidFill>
                <a:latin typeface="+mn-lt"/>
              </a:rPr>
              <a:t>by comparing the </a:t>
            </a:r>
            <a:r>
              <a:rPr lang="en-GB" altLang="en-US" sz="2800" dirty="0" smtClean="0">
                <a:solidFill>
                  <a:srgbClr val="585858"/>
                </a:solidFill>
                <a:latin typeface="+mn-lt"/>
              </a:rPr>
              <a:t>bitwise XOR of row </a:t>
            </a:r>
            <a:r>
              <a:rPr lang="en-GB" altLang="en-US" sz="2800" dirty="0">
                <a:solidFill>
                  <a:srgbClr val="585858"/>
                </a:solidFill>
                <a:latin typeface="+mn-lt"/>
              </a:rPr>
              <a:t>and column </a:t>
            </a:r>
            <a:r>
              <a:rPr lang="en-GB" altLang="en-US" sz="2800" dirty="0" smtClean="0">
                <a:solidFill>
                  <a:srgbClr val="585858"/>
                </a:solidFill>
                <a:latin typeface="+mn-lt"/>
              </a:rPr>
              <a:t>position with </a:t>
            </a:r>
            <a:r>
              <a:rPr lang="en-GB" altLang="en-US" sz="2800" dirty="0">
                <a:solidFill>
                  <a:srgbClr val="585858"/>
                </a:solidFill>
                <a:latin typeface="+mn-lt"/>
              </a:rPr>
              <a:t>threshold (n)</a:t>
            </a:r>
          </a:p>
        </p:txBody>
      </p:sp>
      <p:sp>
        <p:nvSpPr>
          <p:cNvPr id="15" name="Rectangle 14"/>
          <p:cNvSpPr/>
          <p:nvPr/>
        </p:nvSpPr>
        <p:spPr>
          <a:xfrm>
            <a:off x="30163" y="4891981"/>
            <a:ext cx="2673192" cy="1384995"/>
          </a:xfrm>
          <a:prstGeom prst="rect">
            <a:avLst/>
          </a:prstGeom>
        </p:spPr>
        <p:txBody>
          <a:bodyPr wrap="square">
            <a:spAutoFit/>
          </a:bodyPr>
          <a:lstStyle/>
          <a:p>
            <a:r>
              <a:rPr lang="en-GB" altLang="en-US" sz="2800" dirty="0">
                <a:solidFill>
                  <a:srgbClr val="C00000"/>
                </a:solidFill>
              </a:rPr>
              <a:t>Convert cell indices to binary</a:t>
            </a:r>
          </a:p>
          <a:p>
            <a:r>
              <a:rPr lang="en-GB" altLang="en-US" sz="2800" dirty="0">
                <a:solidFill>
                  <a:srgbClr val="C00000"/>
                </a:solidFill>
              </a:rPr>
              <a:t>Set n = 1</a:t>
            </a:r>
          </a:p>
        </p:txBody>
      </p:sp>
    </p:spTree>
    <p:extLst>
      <p:ext uri="{BB962C8B-B14F-4D97-AF65-F5344CB8AC3E}">
        <p14:creationId xmlns:p14="http://schemas.microsoft.com/office/powerpoint/2010/main" val="983948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wipe(right)">
                                      <p:cBhvr>
                                        <p:cTn id="21" dur="1000"/>
                                        <p:tgtEl>
                                          <p:spTgt spid="2">
                                            <p:txEl>
                                              <p:pRg st="5" end="5"/>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Effect transition="in" filter="fade">
                                      <p:cBhvr>
                                        <p:cTn id="2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5"/>
          <p:cNvGraphicFramePr>
            <a:graphicFrameLocks noGrp="1"/>
          </p:cNvGraphicFramePr>
          <p:nvPr/>
        </p:nvGraphicFramePr>
        <p:xfrm>
          <a:off x="2916238" y="1204913"/>
          <a:ext cx="6095997" cy="5616576"/>
        </p:xfrm>
        <a:graphic>
          <a:graphicData uri="http://schemas.openxmlformats.org/drawingml/2006/table">
            <a:tbl>
              <a:tblPr firstRow="1" bandRow="1">
                <a:tableStyleId>{5C22544A-7EE6-4342-B048-85BDC9FD1C3A}</a:tableStyleId>
              </a:tblPr>
              <a:tblGrid>
                <a:gridCol w="677333"/>
                <a:gridCol w="677333"/>
                <a:gridCol w="677333"/>
                <a:gridCol w="677333"/>
                <a:gridCol w="677333"/>
                <a:gridCol w="677333"/>
                <a:gridCol w="677333"/>
                <a:gridCol w="677333"/>
                <a:gridCol w="677333"/>
              </a:tblGrid>
              <a:tr h="624064">
                <a:tc>
                  <a:txBody>
                    <a:bodyPr/>
                    <a:lstStyle/>
                    <a:p>
                      <a:r>
                        <a:rPr lang="en-GB" sz="1800" b="1" dirty="0" smtClean="0">
                          <a:solidFill>
                            <a:srgbClr val="C00000"/>
                          </a:solidFill>
                        </a:rPr>
                        <a:t>111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110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101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100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011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010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001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000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endParaRPr lang="en-GB" sz="1800" b="1" dirty="0">
                        <a:solidFill>
                          <a:srgbClr val="C00000"/>
                        </a:solidFill>
                      </a:endParaRPr>
                    </a:p>
                  </a:txBody>
                  <a:tcPr anchor="ctr">
                    <a:solidFill>
                      <a:schemeClr val="bg1"/>
                    </a:solidFill>
                  </a:tcPr>
                </a:tc>
                <a:tc>
                  <a:txBody>
                    <a:bodyPr/>
                    <a:lstStyle/>
                    <a:p>
                      <a:pPr algn="ctr"/>
                      <a:r>
                        <a:rPr lang="en-GB" sz="1800" b="1" dirty="0" smtClean="0">
                          <a:solidFill>
                            <a:srgbClr val="C00000"/>
                          </a:solidFill>
                        </a:rPr>
                        <a:t>000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001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010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011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100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101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110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111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r>
            </a:tbl>
          </a:graphicData>
        </a:graphic>
      </p:graphicFrame>
      <p:sp>
        <p:nvSpPr>
          <p:cNvPr id="5" name="Rectangle 4"/>
          <p:cNvSpPr/>
          <p:nvPr/>
        </p:nvSpPr>
        <p:spPr>
          <a:xfrm>
            <a:off x="3595686" y="4951412"/>
            <a:ext cx="674688" cy="61118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9" name="Rectangle 8"/>
          <p:cNvSpPr/>
          <p:nvPr/>
        </p:nvSpPr>
        <p:spPr>
          <a:xfrm>
            <a:off x="3600449" y="4292600"/>
            <a:ext cx="674688" cy="6492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3" name="Rectangle 2"/>
          <p:cNvSpPr/>
          <p:nvPr/>
        </p:nvSpPr>
        <p:spPr>
          <a:xfrm>
            <a:off x="3598868" y="1196975"/>
            <a:ext cx="685795" cy="30956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Rectangle 10"/>
          <p:cNvSpPr/>
          <p:nvPr/>
        </p:nvSpPr>
        <p:spPr>
          <a:xfrm>
            <a:off x="4284663" y="5589588"/>
            <a:ext cx="647700" cy="601662"/>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2" name="Rectangle 11"/>
          <p:cNvSpPr/>
          <p:nvPr/>
        </p:nvSpPr>
        <p:spPr>
          <a:xfrm>
            <a:off x="4275137" y="1196976"/>
            <a:ext cx="661988" cy="37401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3" name="Rectangle 12"/>
          <p:cNvSpPr/>
          <p:nvPr/>
        </p:nvSpPr>
        <p:spPr>
          <a:xfrm>
            <a:off x="4932364" y="4941888"/>
            <a:ext cx="695324" cy="12493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5" name="Rectangle 14"/>
          <p:cNvSpPr/>
          <p:nvPr/>
        </p:nvSpPr>
        <p:spPr>
          <a:xfrm>
            <a:off x="4946759" y="1200150"/>
            <a:ext cx="671399" cy="3124200"/>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6" name="Rectangle 15"/>
          <p:cNvSpPr/>
          <p:nvPr/>
        </p:nvSpPr>
        <p:spPr>
          <a:xfrm>
            <a:off x="5624397" y="4329113"/>
            <a:ext cx="665279" cy="186689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7" name="Rectangle 16"/>
          <p:cNvSpPr/>
          <p:nvPr/>
        </p:nvSpPr>
        <p:spPr>
          <a:xfrm>
            <a:off x="5616574" y="1200152"/>
            <a:ext cx="673103" cy="2484436"/>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8" name="Rectangle 17"/>
          <p:cNvSpPr/>
          <p:nvPr/>
        </p:nvSpPr>
        <p:spPr>
          <a:xfrm>
            <a:off x="6291370" y="3684588"/>
            <a:ext cx="684215" cy="25066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9" name="Rectangle 18"/>
          <p:cNvSpPr/>
          <p:nvPr/>
        </p:nvSpPr>
        <p:spPr>
          <a:xfrm>
            <a:off x="6289677" y="1196975"/>
            <a:ext cx="679451" cy="18843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20" name="Rectangle 19"/>
          <p:cNvSpPr/>
          <p:nvPr/>
        </p:nvSpPr>
        <p:spPr>
          <a:xfrm>
            <a:off x="6975586" y="3081338"/>
            <a:ext cx="672992" cy="31003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21" name="Rectangle 20"/>
          <p:cNvSpPr/>
          <p:nvPr/>
        </p:nvSpPr>
        <p:spPr>
          <a:xfrm>
            <a:off x="6969128" y="1196975"/>
            <a:ext cx="679450" cy="12430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22" name="Rectangle 21"/>
          <p:cNvSpPr/>
          <p:nvPr/>
        </p:nvSpPr>
        <p:spPr>
          <a:xfrm>
            <a:off x="7632812" y="2439988"/>
            <a:ext cx="696913" cy="3751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23" name="Rectangle 22"/>
          <p:cNvSpPr/>
          <p:nvPr/>
        </p:nvSpPr>
        <p:spPr>
          <a:xfrm>
            <a:off x="7639052" y="1196975"/>
            <a:ext cx="696913" cy="6223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24" name="Rectangle 23"/>
          <p:cNvSpPr/>
          <p:nvPr/>
        </p:nvSpPr>
        <p:spPr>
          <a:xfrm>
            <a:off x="8335965" y="1827213"/>
            <a:ext cx="666745" cy="43640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26" name="Rectangle 6"/>
          <p:cNvSpPr>
            <a:spLocks noChangeArrowheads="1"/>
          </p:cNvSpPr>
          <p:nvPr/>
        </p:nvSpPr>
        <p:spPr bwMode="auto">
          <a:xfrm>
            <a:off x="-1270" y="0"/>
            <a:ext cx="91757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800" dirty="0">
                <a:solidFill>
                  <a:srgbClr val="585858"/>
                </a:solidFill>
                <a:latin typeface="+mn-lt"/>
              </a:rPr>
              <a:t>The colour of each pixel is </a:t>
            </a:r>
            <a:r>
              <a:rPr lang="en-GB" altLang="en-US" sz="2800" dirty="0" smtClean="0">
                <a:solidFill>
                  <a:srgbClr val="585858"/>
                </a:solidFill>
                <a:latin typeface="+mn-lt"/>
              </a:rPr>
              <a:t>determined </a:t>
            </a:r>
            <a:r>
              <a:rPr lang="en-GB" altLang="en-US" sz="2800" dirty="0">
                <a:solidFill>
                  <a:srgbClr val="585858"/>
                </a:solidFill>
                <a:latin typeface="+mn-lt"/>
              </a:rPr>
              <a:t>by comparing the </a:t>
            </a:r>
            <a:r>
              <a:rPr lang="en-GB" altLang="en-US" sz="2800" dirty="0" smtClean="0">
                <a:solidFill>
                  <a:srgbClr val="585858"/>
                </a:solidFill>
                <a:latin typeface="+mn-lt"/>
              </a:rPr>
              <a:t>bitwise XOR of row </a:t>
            </a:r>
            <a:r>
              <a:rPr lang="en-GB" altLang="en-US" sz="2800" dirty="0">
                <a:solidFill>
                  <a:srgbClr val="585858"/>
                </a:solidFill>
                <a:latin typeface="+mn-lt"/>
              </a:rPr>
              <a:t>and column </a:t>
            </a:r>
            <a:r>
              <a:rPr lang="en-GB" altLang="en-US" sz="2800" dirty="0" smtClean="0">
                <a:solidFill>
                  <a:srgbClr val="585858"/>
                </a:solidFill>
                <a:latin typeface="+mn-lt"/>
              </a:rPr>
              <a:t>position with </a:t>
            </a:r>
            <a:r>
              <a:rPr lang="en-GB" altLang="en-US" sz="2800" dirty="0">
                <a:solidFill>
                  <a:srgbClr val="585858"/>
                </a:solidFill>
                <a:latin typeface="+mn-lt"/>
              </a:rPr>
              <a:t>threshold (n)</a:t>
            </a:r>
          </a:p>
        </p:txBody>
      </p:sp>
      <p:sp>
        <p:nvSpPr>
          <p:cNvPr id="27" name="Rectangle 26"/>
          <p:cNvSpPr/>
          <p:nvPr/>
        </p:nvSpPr>
        <p:spPr>
          <a:xfrm>
            <a:off x="30163" y="5753756"/>
            <a:ext cx="2673192" cy="523220"/>
          </a:xfrm>
          <a:prstGeom prst="rect">
            <a:avLst/>
          </a:prstGeom>
        </p:spPr>
        <p:txBody>
          <a:bodyPr wrap="square" anchor="b">
            <a:spAutoFit/>
          </a:bodyPr>
          <a:lstStyle/>
          <a:p>
            <a:r>
              <a:rPr lang="en-GB" altLang="en-US" sz="2800" dirty="0" smtClean="0">
                <a:solidFill>
                  <a:srgbClr val="C00000"/>
                </a:solidFill>
              </a:rPr>
              <a:t>n = 1</a:t>
            </a:r>
            <a:endParaRPr lang="en-GB" altLang="en-US" sz="2800" dirty="0">
              <a:solidFill>
                <a:srgbClr val="C00000"/>
              </a:solidFill>
            </a:endParaRPr>
          </a:p>
        </p:txBody>
      </p:sp>
      <p:sp>
        <p:nvSpPr>
          <p:cNvPr id="28" name="TextBox 1"/>
          <p:cNvSpPr txBox="1">
            <a:spLocks noChangeArrowheads="1"/>
          </p:cNvSpPr>
          <p:nvPr/>
        </p:nvSpPr>
        <p:spPr bwMode="auto">
          <a:xfrm>
            <a:off x="5161" y="6221854"/>
            <a:ext cx="20441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3600" dirty="0" smtClean="0">
                <a:solidFill>
                  <a:srgbClr val="C00000"/>
                </a:solidFill>
              </a:rPr>
              <a:t>Set </a:t>
            </a:r>
            <a:r>
              <a:rPr lang="en-GB" altLang="en-US" sz="3600" dirty="0">
                <a:solidFill>
                  <a:srgbClr val="C00000"/>
                </a:solidFill>
              </a:rPr>
              <a:t>n = </a:t>
            </a:r>
            <a:r>
              <a:rPr lang="en-GB" altLang="en-US" sz="3600" dirty="0" smtClean="0">
                <a:solidFill>
                  <a:srgbClr val="C00000"/>
                </a:solidFill>
              </a:rPr>
              <a:t>2</a:t>
            </a:r>
            <a:endParaRPr lang="en-GB" altLang="en-US" sz="3600" dirty="0">
              <a:solidFill>
                <a:srgbClr val="C00000"/>
              </a:solidFill>
            </a:endParaRPr>
          </a:p>
        </p:txBody>
      </p:sp>
    </p:spTree>
    <p:extLst>
      <p:ext uri="{BB962C8B-B14F-4D97-AF65-F5344CB8AC3E}">
        <p14:creationId xmlns:p14="http://schemas.microsoft.com/office/powerpoint/2010/main" val="1082113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par>
                          <p:cTn id="12" fill="hold" nodeType="afterGroup">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par>
                          <p:cTn id="20" fill="hold" nodeType="afterGroup">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par>
                          <p:cTn id="24" fill="hold" nodeType="afterGroup">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nodeType="afterGroup">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par>
                          <p:cTn id="32" fill="hold" nodeType="afterGroup">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par>
                          <p:cTn id="36" fill="hold" nodeType="afterGroup">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par>
                          <p:cTn id="40" fill="hold" nodeType="afterGroup">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par>
                          <p:cTn id="44" fill="hold" nodeType="afterGroup">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par>
                          <p:cTn id="48" fill="hold" nodeType="afterGroup">
                            <p:stCondLst>
                              <p:cond delay="5500"/>
                            </p:stCondLst>
                            <p:childTnLst>
                              <p:par>
                                <p:cTn id="49" presetID="22" presetClass="entr" presetSubtype="4"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rot="400253">
            <a:off x="4573081" y="645309"/>
            <a:ext cx="4262774" cy="6035191"/>
          </a:xfrm>
          <a:prstGeom prst="rect">
            <a:avLst/>
          </a:prstGeom>
          <a:ln>
            <a:solidFill>
              <a:schemeClr val="bg1">
                <a:lumMod val="50000"/>
              </a:schemeClr>
            </a:solidFill>
          </a:ln>
        </p:spPr>
      </p:pic>
      <p:pic>
        <p:nvPicPr>
          <p:cNvPr id="7" name="Picture 6"/>
          <p:cNvPicPr>
            <a:picLocks noChangeAspect="1"/>
          </p:cNvPicPr>
          <p:nvPr/>
        </p:nvPicPr>
        <p:blipFill>
          <a:blip r:embed="rId3"/>
          <a:stretch>
            <a:fillRect/>
          </a:stretch>
        </p:blipFill>
        <p:spPr>
          <a:xfrm rot="294877">
            <a:off x="4255879" y="570544"/>
            <a:ext cx="4262774" cy="6035191"/>
          </a:xfrm>
          <a:prstGeom prst="rect">
            <a:avLst/>
          </a:prstGeom>
          <a:ln>
            <a:solidFill>
              <a:schemeClr val="bg1">
                <a:lumMod val="50000"/>
              </a:schemeClr>
            </a:solidFill>
          </a:ln>
        </p:spPr>
      </p:pic>
      <p:pic>
        <p:nvPicPr>
          <p:cNvPr id="6" name="Picture 5"/>
          <p:cNvPicPr>
            <a:picLocks noChangeAspect="1"/>
          </p:cNvPicPr>
          <p:nvPr/>
        </p:nvPicPr>
        <p:blipFill>
          <a:blip r:embed="rId3"/>
          <a:stretch>
            <a:fillRect/>
          </a:stretch>
        </p:blipFill>
        <p:spPr>
          <a:xfrm rot="252148">
            <a:off x="3933446" y="465034"/>
            <a:ext cx="4262774" cy="6035191"/>
          </a:xfrm>
          <a:prstGeom prst="rect">
            <a:avLst/>
          </a:prstGeom>
          <a:ln>
            <a:solidFill>
              <a:schemeClr val="bg1">
                <a:lumMod val="50000"/>
              </a:schemeClr>
            </a:solidFill>
          </a:ln>
        </p:spPr>
      </p:pic>
      <p:pic>
        <p:nvPicPr>
          <p:cNvPr id="10" name="Picture 9"/>
          <p:cNvPicPr>
            <a:picLocks noChangeAspect="1"/>
          </p:cNvPicPr>
          <p:nvPr/>
        </p:nvPicPr>
        <p:blipFill>
          <a:blip r:embed="rId4"/>
          <a:stretch>
            <a:fillRect/>
          </a:stretch>
        </p:blipFill>
        <p:spPr>
          <a:xfrm rot="161719">
            <a:off x="3645612" y="345218"/>
            <a:ext cx="4262774" cy="6035191"/>
          </a:xfrm>
          <a:prstGeom prst="rect">
            <a:avLst/>
          </a:prstGeom>
          <a:ln>
            <a:solidFill>
              <a:schemeClr val="bg1">
                <a:lumMod val="50000"/>
              </a:schemeClr>
            </a:solidFill>
          </a:ln>
        </p:spPr>
      </p:pic>
      <p:pic>
        <p:nvPicPr>
          <p:cNvPr id="2" name="Picture 1"/>
          <p:cNvPicPr>
            <a:picLocks noChangeAspect="1"/>
          </p:cNvPicPr>
          <p:nvPr/>
        </p:nvPicPr>
        <p:blipFill>
          <a:blip r:embed="rId4"/>
          <a:stretch>
            <a:fillRect/>
          </a:stretch>
        </p:blipFill>
        <p:spPr>
          <a:xfrm>
            <a:off x="3306261" y="418141"/>
            <a:ext cx="4262774" cy="6035191"/>
          </a:xfrm>
          <a:prstGeom prst="rect">
            <a:avLst/>
          </a:prstGeom>
          <a:ln>
            <a:solidFill>
              <a:schemeClr val="bg1">
                <a:lumMod val="50000"/>
              </a:schemeClr>
            </a:solidFill>
          </a:ln>
        </p:spPr>
      </p:pic>
      <p:pic>
        <p:nvPicPr>
          <p:cNvPr id="8" name="Picture 7"/>
          <p:cNvPicPr>
            <a:picLocks noChangeAspect="1"/>
          </p:cNvPicPr>
          <p:nvPr/>
        </p:nvPicPr>
        <p:blipFill rotWithShape="1">
          <a:blip r:embed="rId5"/>
          <a:srcRect l="26240" t="19395" r="21108" b="25645"/>
          <a:stretch/>
        </p:blipFill>
        <p:spPr>
          <a:xfrm>
            <a:off x="275772" y="418145"/>
            <a:ext cx="2749956" cy="1613852"/>
          </a:xfrm>
          <a:prstGeom prst="rect">
            <a:avLst/>
          </a:prstGeom>
          <a:ln>
            <a:solidFill>
              <a:schemeClr val="bg1">
                <a:lumMod val="50000"/>
              </a:schemeClr>
            </a:solidFill>
          </a:ln>
        </p:spPr>
      </p:pic>
      <p:sp>
        <p:nvSpPr>
          <p:cNvPr id="5" name="TextBox 4"/>
          <p:cNvSpPr txBox="1"/>
          <p:nvPr/>
        </p:nvSpPr>
        <p:spPr>
          <a:xfrm>
            <a:off x="83904" y="2161401"/>
            <a:ext cx="3222357" cy="2554545"/>
          </a:xfrm>
          <a:prstGeom prst="rect">
            <a:avLst/>
          </a:prstGeom>
          <a:noFill/>
        </p:spPr>
        <p:txBody>
          <a:bodyPr wrap="none" rtlCol="0">
            <a:spAutoFit/>
          </a:bodyPr>
          <a:lstStyle/>
          <a:p>
            <a:r>
              <a:rPr lang="en-GB" sz="8000" b="1" spc="-150" dirty="0" smtClean="0">
                <a:solidFill>
                  <a:schemeClr val="bg1">
                    <a:lumMod val="50000"/>
                  </a:schemeClr>
                </a:solidFill>
              </a:rPr>
              <a:t>Each</a:t>
            </a:r>
          </a:p>
          <a:p>
            <a:r>
              <a:rPr lang="en-GB" sz="8000" b="1" spc="-150" dirty="0" smtClean="0">
                <a:solidFill>
                  <a:schemeClr val="bg1">
                    <a:lumMod val="50000"/>
                  </a:schemeClr>
                </a:solidFill>
              </a:rPr>
              <a:t>Session</a:t>
            </a:r>
            <a:endParaRPr lang="en-GB" sz="8000" b="1" spc="-150" dirty="0">
              <a:solidFill>
                <a:schemeClr val="bg1">
                  <a:lumMod val="50000"/>
                </a:schemeClr>
              </a:solidFill>
            </a:endParaRPr>
          </a:p>
        </p:txBody>
      </p:sp>
    </p:spTree>
    <p:extLst>
      <p:ext uri="{BB962C8B-B14F-4D97-AF65-F5344CB8AC3E}">
        <p14:creationId xmlns:p14="http://schemas.microsoft.com/office/powerpoint/2010/main" val="3405183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5"/>
          <p:cNvGraphicFramePr>
            <a:graphicFrameLocks noGrp="1"/>
          </p:cNvGraphicFramePr>
          <p:nvPr/>
        </p:nvGraphicFramePr>
        <p:xfrm>
          <a:off x="2916238" y="1204913"/>
          <a:ext cx="6095997" cy="5616576"/>
        </p:xfrm>
        <a:graphic>
          <a:graphicData uri="http://schemas.openxmlformats.org/drawingml/2006/table">
            <a:tbl>
              <a:tblPr firstRow="1" bandRow="1">
                <a:tableStyleId>{5C22544A-7EE6-4342-B048-85BDC9FD1C3A}</a:tableStyleId>
              </a:tblPr>
              <a:tblGrid>
                <a:gridCol w="677333"/>
                <a:gridCol w="677333"/>
                <a:gridCol w="677333"/>
                <a:gridCol w="677333"/>
                <a:gridCol w="677333"/>
                <a:gridCol w="677333"/>
                <a:gridCol w="677333"/>
                <a:gridCol w="677333"/>
                <a:gridCol w="677333"/>
              </a:tblGrid>
              <a:tr h="624064">
                <a:tc>
                  <a:txBody>
                    <a:bodyPr/>
                    <a:lstStyle/>
                    <a:p>
                      <a:r>
                        <a:rPr lang="en-GB" sz="1800" b="1" dirty="0" smtClean="0">
                          <a:solidFill>
                            <a:srgbClr val="C00000"/>
                          </a:solidFill>
                        </a:rPr>
                        <a:t>111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110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101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100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011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010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001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000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endParaRPr lang="en-GB" sz="1800" b="1" dirty="0">
                        <a:solidFill>
                          <a:srgbClr val="C00000"/>
                        </a:solidFill>
                      </a:endParaRPr>
                    </a:p>
                  </a:txBody>
                  <a:tcPr anchor="ctr">
                    <a:solidFill>
                      <a:schemeClr val="bg1"/>
                    </a:solidFill>
                  </a:tcPr>
                </a:tc>
                <a:tc>
                  <a:txBody>
                    <a:bodyPr/>
                    <a:lstStyle/>
                    <a:p>
                      <a:pPr algn="ctr"/>
                      <a:r>
                        <a:rPr lang="en-GB" sz="1800" b="1" dirty="0" smtClean="0">
                          <a:solidFill>
                            <a:srgbClr val="C00000"/>
                          </a:solidFill>
                        </a:rPr>
                        <a:t>000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001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010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011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100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101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110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111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r>
            </a:tbl>
          </a:graphicData>
        </a:graphic>
      </p:graphicFrame>
      <p:sp>
        <p:nvSpPr>
          <p:cNvPr id="9" name="Rectangle 8"/>
          <p:cNvSpPr/>
          <p:nvPr/>
        </p:nvSpPr>
        <p:spPr>
          <a:xfrm>
            <a:off x="3600450" y="4292600"/>
            <a:ext cx="684213" cy="6492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3" name="Rectangle 2"/>
          <p:cNvSpPr/>
          <p:nvPr/>
        </p:nvSpPr>
        <p:spPr>
          <a:xfrm>
            <a:off x="3600450" y="1196975"/>
            <a:ext cx="684213" cy="30956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Rectangle 11"/>
          <p:cNvSpPr/>
          <p:nvPr/>
        </p:nvSpPr>
        <p:spPr>
          <a:xfrm>
            <a:off x="4284663" y="1196975"/>
            <a:ext cx="647700" cy="37512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3" name="Rectangle 12"/>
          <p:cNvSpPr/>
          <p:nvPr/>
        </p:nvSpPr>
        <p:spPr>
          <a:xfrm>
            <a:off x="4932364" y="4948238"/>
            <a:ext cx="684212" cy="12430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5" name="Rectangle 14"/>
          <p:cNvSpPr/>
          <p:nvPr/>
        </p:nvSpPr>
        <p:spPr>
          <a:xfrm>
            <a:off x="4918075" y="1196975"/>
            <a:ext cx="698501" cy="24876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6" name="Rectangle 15"/>
          <p:cNvSpPr/>
          <p:nvPr/>
        </p:nvSpPr>
        <p:spPr>
          <a:xfrm>
            <a:off x="5616575" y="4952999"/>
            <a:ext cx="681038" cy="12430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7" name="Rectangle 16"/>
          <p:cNvSpPr/>
          <p:nvPr/>
        </p:nvSpPr>
        <p:spPr>
          <a:xfrm>
            <a:off x="5616575" y="1196975"/>
            <a:ext cx="679448" cy="24923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8" name="Rectangle 17"/>
          <p:cNvSpPr/>
          <p:nvPr/>
        </p:nvSpPr>
        <p:spPr>
          <a:xfrm>
            <a:off x="6296022" y="3703638"/>
            <a:ext cx="674687" cy="24876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9" name="Rectangle 18"/>
          <p:cNvSpPr/>
          <p:nvPr/>
        </p:nvSpPr>
        <p:spPr>
          <a:xfrm>
            <a:off x="6296023" y="1196975"/>
            <a:ext cx="684212" cy="12430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20" name="Rectangle 19"/>
          <p:cNvSpPr/>
          <p:nvPr/>
        </p:nvSpPr>
        <p:spPr>
          <a:xfrm>
            <a:off x="6972299" y="3698878"/>
            <a:ext cx="677855" cy="24923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21" name="Rectangle 20"/>
          <p:cNvSpPr/>
          <p:nvPr/>
        </p:nvSpPr>
        <p:spPr>
          <a:xfrm>
            <a:off x="6994523" y="1196975"/>
            <a:ext cx="647700" cy="12430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22" name="Rectangle 21"/>
          <p:cNvSpPr/>
          <p:nvPr/>
        </p:nvSpPr>
        <p:spPr>
          <a:xfrm>
            <a:off x="7664447" y="2439988"/>
            <a:ext cx="652466" cy="3751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24" name="Rectangle 23"/>
          <p:cNvSpPr/>
          <p:nvPr/>
        </p:nvSpPr>
        <p:spPr>
          <a:xfrm>
            <a:off x="8316913" y="2439988"/>
            <a:ext cx="696912" cy="3751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25" name="Rectangle 6"/>
          <p:cNvSpPr>
            <a:spLocks noChangeArrowheads="1"/>
          </p:cNvSpPr>
          <p:nvPr/>
        </p:nvSpPr>
        <p:spPr bwMode="auto">
          <a:xfrm>
            <a:off x="-1270" y="0"/>
            <a:ext cx="91757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800" dirty="0">
                <a:solidFill>
                  <a:srgbClr val="585858"/>
                </a:solidFill>
                <a:latin typeface="+mn-lt"/>
              </a:rPr>
              <a:t>The colour of each pixel is </a:t>
            </a:r>
            <a:r>
              <a:rPr lang="en-GB" altLang="en-US" sz="2800" dirty="0" smtClean="0">
                <a:solidFill>
                  <a:srgbClr val="585858"/>
                </a:solidFill>
                <a:latin typeface="+mn-lt"/>
              </a:rPr>
              <a:t>determined </a:t>
            </a:r>
            <a:r>
              <a:rPr lang="en-GB" altLang="en-US" sz="2800" dirty="0">
                <a:solidFill>
                  <a:srgbClr val="585858"/>
                </a:solidFill>
                <a:latin typeface="+mn-lt"/>
              </a:rPr>
              <a:t>by comparing the </a:t>
            </a:r>
            <a:r>
              <a:rPr lang="en-GB" altLang="en-US" sz="2800" dirty="0" smtClean="0">
                <a:solidFill>
                  <a:srgbClr val="585858"/>
                </a:solidFill>
                <a:latin typeface="+mn-lt"/>
              </a:rPr>
              <a:t>bitwise XOR of row </a:t>
            </a:r>
            <a:r>
              <a:rPr lang="en-GB" altLang="en-US" sz="2800" dirty="0">
                <a:solidFill>
                  <a:srgbClr val="585858"/>
                </a:solidFill>
                <a:latin typeface="+mn-lt"/>
              </a:rPr>
              <a:t>and column </a:t>
            </a:r>
            <a:r>
              <a:rPr lang="en-GB" altLang="en-US" sz="2800" dirty="0" smtClean="0">
                <a:solidFill>
                  <a:srgbClr val="585858"/>
                </a:solidFill>
                <a:latin typeface="+mn-lt"/>
              </a:rPr>
              <a:t>position with </a:t>
            </a:r>
            <a:r>
              <a:rPr lang="en-GB" altLang="en-US" sz="2800" dirty="0">
                <a:solidFill>
                  <a:srgbClr val="585858"/>
                </a:solidFill>
                <a:latin typeface="+mn-lt"/>
              </a:rPr>
              <a:t>threshold (n)</a:t>
            </a:r>
          </a:p>
        </p:txBody>
      </p:sp>
      <p:sp>
        <p:nvSpPr>
          <p:cNvPr id="26" name="TextBox 1"/>
          <p:cNvSpPr txBox="1">
            <a:spLocks noChangeArrowheads="1"/>
          </p:cNvSpPr>
          <p:nvPr/>
        </p:nvSpPr>
        <p:spPr bwMode="auto">
          <a:xfrm>
            <a:off x="5161" y="6221854"/>
            <a:ext cx="1223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3600" dirty="0" smtClean="0">
                <a:solidFill>
                  <a:srgbClr val="C00000"/>
                </a:solidFill>
              </a:rPr>
              <a:t>n </a:t>
            </a:r>
            <a:r>
              <a:rPr lang="en-GB" altLang="en-US" sz="3600" dirty="0">
                <a:solidFill>
                  <a:srgbClr val="C00000"/>
                </a:solidFill>
              </a:rPr>
              <a:t>= </a:t>
            </a:r>
            <a:r>
              <a:rPr lang="en-GB" altLang="en-US" sz="3600" dirty="0" smtClean="0">
                <a:solidFill>
                  <a:srgbClr val="C00000"/>
                </a:solidFill>
              </a:rPr>
              <a:t>2</a:t>
            </a:r>
            <a:endParaRPr lang="en-GB" altLang="en-US" sz="3600" dirty="0">
              <a:solidFill>
                <a:srgbClr val="C00000"/>
              </a:solidFill>
            </a:endParaRPr>
          </a:p>
        </p:txBody>
      </p:sp>
      <p:sp>
        <p:nvSpPr>
          <p:cNvPr id="2" name="Rectangle 1"/>
          <p:cNvSpPr/>
          <p:nvPr/>
        </p:nvSpPr>
        <p:spPr>
          <a:xfrm>
            <a:off x="3476466" y="1084881"/>
            <a:ext cx="909555" cy="525392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04013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P spid="18" grpId="0" animBg="1"/>
      <p:bldP spid="19" grpId="0" animBg="1"/>
      <p:bldP spid="20" grpId="0" animBg="1"/>
      <p:bldP spid="21" grpId="0" animBg="1"/>
      <p:bldP spid="22" grpId="0" animBg="1"/>
      <p:bldP spid="24" grpId="0" animBg="1"/>
      <p:bldP spid="2"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5"/>
          <p:cNvGraphicFramePr>
            <a:graphicFrameLocks noGrp="1"/>
          </p:cNvGraphicFramePr>
          <p:nvPr/>
        </p:nvGraphicFramePr>
        <p:xfrm>
          <a:off x="2916238" y="1204913"/>
          <a:ext cx="6095997" cy="5616576"/>
        </p:xfrm>
        <a:graphic>
          <a:graphicData uri="http://schemas.openxmlformats.org/drawingml/2006/table">
            <a:tbl>
              <a:tblPr firstRow="1" bandRow="1">
                <a:tableStyleId>{5C22544A-7EE6-4342-B048-85BDC9FD1C3A}</a:tableStyleId>
              </a:tblPr>
              <a:tblGrid>
                <a:gridCol w="677333"/>
                <a:gridCol w="677333"/>
                <a:gridCol w="677333"/>
                <a:gridCol w="677333"/>
                <a:gridCol w="677333"/>
                <a:gridCol w="677333"/>
                <a:gridCol w="677333"/>
                <a:gridCol w="677333"/>
                <a:gridCol w="677333"/>
              </a:tblGrid>
              <a:tr h="624064">
                <a:tc>
                  <a:txBody>
                    <a:bodyPr/>
                    <a:lstStyle/>
                    <a:p>
                      <a:r>
                        <a:rPr lang="en-GB" sz="1800" b="1" dirty="0" smtClean="0">
                          <a:solidFill>
                            <a:srgbClr val="C00000"/>
                          </a:solidFill>
                        </a:rPr>
                        <a:t>111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110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101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100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011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010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001</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r>
                        <a:rPr lang="en-GB" sz="1800" b="1" dirty="0" smtClean="0">
                          <a:solidFill>
                            <a:srgbClr val="C00000"/>
                          </a:solidFill>
                        </a:rPr>
                        <a:t>000</a:t>
                      </a:r>
                      <a:endParaRPr lang="en-GB" sz="1800" b="1" dirty="0">
                        <a:solidFill>
                          <a:srgbClr val="C00000"/>
                        </a:solidFill>
                      </a:endParaRPr>
                    </a:p>
                  </a:txBody>
                  <a:tcPr anchor="ctr">
                    <a:lnR w="12700" cap="flat" cmpd="sng" algn="ctr">
                      <a:solidFill>
                        <a:schemeClr val="tx1"/>
                      </a:solidFill>
                      <a:prstDash val="solid"/>
                      <a:round/>
                      <a:headEnd type="none" w="med" len="med"/>
                      <a:tailEnd type="none" w="med" len="med"/>
                    </a:lnR>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4064">
                <a:tc>
                  <a:txBody>
                    <a:bodyPr/>
                    <a:lstStyle/>
                    <a:p>
                      <a:endParaRPr lang="en-GB" sz="1800" b="1" dirty="0">
                        <a:solidFill>
                          <a:srgbClr val="C00000"/>
                        </a:solidFill>
                      </a:endParaRPr>
                    </a:p>
                  </a:txBody>
                  <a:tcPr anchor="ctr">
                    <a:solidFill>
                      <a:schemeClr val="bg1"/>
                    </a:solidFill>
                  </a:tcPr>
                </a:tc>
                <a:tc>
                  <a:txBody>
                    <a:bodyPr/>
                    <a:lstStyle/>
                    <a:p>
                      <a:pPr algn="ctr"/>
                      <a:r>
                        <a:rPr lang="en-GB" sz="1800" b="1" dirty="0" smtClean="0">
                          <a:solidFill>
                            <a:srgbClr val="C00000"/>
                          </a:solidFill>
                        </a:rPr>
                        <a:t>000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001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010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011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100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101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110</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1800" b="1" dirty="0" smtClean="0">
                          <a:solidFill>
                            <a:srgbClr val="C00000"/>
                          </a:solidFill>
                        </a:rPr>
                        <a:t>111</a:t>
                      </a:r>
                      <a:endParaRPr lang="en-GB" sz="1800" b="1" dirty="0">
                        <a:solidFill>
                          <a:srgbClr val="C00000"/>
                        </a:solidFill>
                      </a:endParaRPr>
                    </a:p>
                  </a:txBody>
                  <a:tcPr anchor="b">
                    <a:lnT w="12700" cap="flat" cmpd="sng" algn="ctr">
                      <a:solidFill>
                        <a:schemeClr val="tx1"/>
                      </a:solidFill>
                      <a:prstDash val="solid"/>
                      <a:round/>
                      <a:headEnd type="none" w="med" len="med"/>
                      <a:tailEnd type="none" w="med" len="med"/>
                    </a:lnT>
                    <a:solidFill>
                      <a:schemeClr val="bg1"/>
                    </a:solidFill>
                  </a:tcPr>
                </a:tc>
              </a:tr>
            </a:tbl>
          </a:graphicData>
        </a:graphic>
      </p:graphicFrame>
      <p:sp>
        <p:nvSpPr>
          <p:cNvPr id="9" name="Rectangle 8"/>
          <p:cNvSpPr/>
          <p:nvPr/>
        </p:nvSpPr>
        <p:spPr>
          <a:xfrm>
            <a:off x="4270375" y="4324349"/>
            <a:ext cx="679454" cy="6238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3" name="Rectangle 2"/>
          <p:cNvSpPr/>
          <p:nvPr/>
        </p:nvSpPr>
        <p:spPr>
          <a:xfrm>
            <a:off x="3602036" y="1204911"/>
            <a:ext cx="671517" cy="31194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Rectangle 11"/>
          <p:cNvSpPr/>
          <p:nvPr/>
        </p:nvSpPr>
        <p:spPr>
          <a:xfrm>
            <a:off x="4267206" y="1204911"/>
            <a:ext cx="673090" cy="247967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3" name="Rectangle 12"/>
          <p:cNvSpPr/>
          <p:nvPr/>
        </p:nvSpPr>
        <p:spPr>
          <a:xfrm>
            <a:off x="4949829" y="4948238"/>
            <a:ext cx="676273" cy="6302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5" name="Rectangle 14"/>
          <p:cNvSpPr/>
          <p:nvPr/>
        </p:nvSpPr>
        <p:spPr>
          <a:xfrm>
            <a:off x="4949826" y="1206501"/>
            <a:ext cx="674691" cy="24780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6" name="Rectangle 15"/>
          <p:cNvSpPr/>
          <p:nvPr/>
        </p:nvSpPr>
        <p:spPr>
          <a:xfrm>
            <a:off x="5630861" y="5578476"/>
            <a:ext cx="665162" cy="61277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7" name="Rectangle 16"/>
          <p:cNvSpPr/>
          <p:nvPr/>
        </p:nvSpPr>
        <p:spPr>
          <a:xfrm>
            <a:off x="5635625" y="1204913"/>
            <a:ext cx="666754" cy="24796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8" name="Rectangle 17"/>
          <p:cNvSpPr/>
          <p:nvPr/>
        </p:nvSpPr>
        <p:spPr>
          <a:xfrm>
            <a:off x="6302375" y="3700464"/>
            <a:ext cx="677867" cy="24907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9" name="Rectangle 18"/>
          <p:cNvSpPr/>
          <p:nvPr/>
        </p:nvSpPr>
        <p:spPr>
          <a:xfrm>
            <a:off x="6296023" y="1204911"/>
            <a:ext cx="673105" cy="6143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20" name="Rectangle 19"/>
          <p:cNvSpPr/>
          <p:nvPr/>
        </p:nvSpPr>
        <p:spPr>
          <a:xfrm>
            <a:off x="6972299" y="3700463"/>
            <a:ext cx="682625" cy="24907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21" name="Rectangle 20"/>
          <p:cNvSpPr/>
          <p:nvPr/>
        </p:nvSpPr>
        <p:spPr>
          <a:xfrm>
            <a:off x="6977062" y="1833564"/>
            <a:ext cx="666753" cy="6207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22" name="Rectangle 21"/>
          <p:cNvSpPr/>
          <p:nvPr/>
        </p:nvSpPr>
        <p:spPr>
          <a:xfrm>
            <a:off x="7620000" y="3700462"/>
            <a:ext cx="719138" cy="249396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24" name="Rectangle 23"/>
          <p:cNvSpPr/>
          <p:nvPr/>
        </p:nvSpPr>
        <p:spPr>
          <a:xfrm>
            <a:off x="8334374" y="3082924"/>
            <a:ext cx="674687" cy="310832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23" name="Rectangle 22"/>
          <p:cNvSpPr/>
          <p:nvPr/>
        </p:nvSpPr>
        <p:spPr>
          <a:xfrm>
            <a:off x="7654923" y="2455862"/>
            <a:ext cx="679451" cy="60959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26" name="Rectangle 6"/>
          <p:cNvSpPr>
            <a:spLocks noChangeArrowheads="1"/>
          </p:cNvSpPr>
          <p:nvPr/>
        </p:nvSpPr>
        <p:spPr bwMode="auto">
          <a:xfrm>
            <a:off x="-1270" y="0"/>
            <a:ext cx="91757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800" dirty="0">
                <a:solidFill>
                  <a:srgbClr val="585858"/>
                </a:solidFill>
                <a:latin typeface="+mn-lt"/>
              </a:rPr>
              <a:t>The colour of each pixel is </a:t>
            </a:r>
            <a:r>
              <a:rPr lang="en-GB" altLang="en-US" sz="2800" dirty="0" smtClean="0">
                <a:solidFill>
                  <a:srgbClr val="585858"/>
                </a:solidFill>
                <a:latin typeface="+mn-lt"/>
              </a:rPr>
              <a:t>determined </a:t>
            </a:r>
            <a:r>
              <a:rPr lang="en-GB" altLang="en-US" sz="2800" dirty="0">
                <a:solidFill>
                  <a:srgbClr val="585858"/>
                </a:solidFill>
                <a:latin typeface="+mn-lt"/>
              </a:rPr>
              <a:t>by comparing the </a:t>
            </a:r>
            <a:r>
              <a:rPr lang="en-GB" altLang="en-US" sz="2800" dirty="0" smtClean="0">
                <a:solidFill>
                  <a:srgbClr val="585858"/>
                </a:solidFill>
                <a:latin typeface="+mn-lt"/>
              </a:rPr>
              <a:t>bitwise XOR of row </a:t>
            </a:r>
            <a:r>
              <a:rPr lang="en-GB" altLang="en-US" sz="2800" dirty="0">
                <a:solidFill>
                  <a:srgbClr val="585858"/>
                </a:solidFill>
                <a:latin typeface="+mn-lt"/>
              </a:rPr>
              <a:t>and column </a:t>
            </a:r>
            <a:r>
              <a:rPr lang="en-GB" altLang="en-US" sz="2800" dirty="0" smtClean="0">
                <a:solidFill>
                  <a:srgbClr val="585858"/>
                </a:solidFill>
                <a:latin typeface="+mn-lt"/>
              </a:rPr>
              <a:t>position with </a:t>
            </a:r>
            <a:r>
              <a:rPr lang="en-GB" altLang="en-US" sz="2800" dirty="0">
                <a:solidFill>
                  <a:srgbClr val="585858"/>
                </a:solidFill>
                <a:latin typeface="+mn-lt"/>
              </a:rPr>
              <a:t>threshold (n)</a:t>
            </a:r>
          </a:p>
        </p:txBody>
      </p:sp>
      <p:sp>
        <p:nvSpPr>
          <p:cNvPr id="27" name="TextBox 1"/>
          <p:cNvSpPr txBox="1">
            <a:spLocks noChangeArrowheads="1"/>
          </p:cNvSpPr>
          <p:nvPr/>
        </p:nvSpPr>
        <p:spPr bwMode="auto">
          <a:xfrm>
            <a:off x="5161" y="6221854"/>
            <a:ext cx="1223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3600" dirty="0" smtClean="0">
                <a:solidFill>
                  <a:srgbClr val="C00000"/>
                </a:solidFill>
              </a:rPr>
              <a:t>n </a:t>
            </a:r>
            <a:r>
              <a:rPr lang="en-GB" altLang="en-US" sz="3600" dirty="0">
                <a:solidFill>
                  <a:srgbClr val="C00000"/>
                </a:solidFill>
              </a:rPr>
              <a:t>= 3</a:t>
            </a:r>
          </a:p>
        </p:txBody>
      </p:sp>
      <p:pic>
        <p:nvPicPr>
          <p:cNvPr id="28" name="Picture 27"/>
          <p:cNvPicPr>
            <a:picLocks noChangeAspect="1"/>
          </p:cNvPicPr>
          <p:nvPr/>
        </p:nvPicPr>
        <p:blipFill rotWithShape="1">
          <a:blip r:embed="rId3"/>
          <a:srcRect l="38287" t="26042" r="37702" b="14166"/>
          <a:stretch/>
        </p:blipFill>
        <p:spPr>
          <a:xfrm rot="21386229">
            <a:off x="3808643" y="2491263"/>
            <a:ext cx="3124200" cy="4373880"/>
          </a:xfrm>
          <a:prstGeom prst="rect">
            <a:avLst/>
          </a:prstGeom>
          <a:ln>
            <a:solidFill>
              <a:srgbClr val="999999"/>
            </a:solidFill>
          </a:ln>
        </p:spPr>
      </p:pic>
      <p:pic>
        <p:nvPicPr>
          <p:cNvPr id="29" name="Picture 28"/>
          <p:cNvPicPr>
            <a:picLocks noChangeAspect="1"/>
          </p:cNvPicPr>
          <p:nvPr/>
        </p:nvPicPr>
        <p:blipFill rotWithShape="1">
          <a:blip r:embed="rId4"/>
          <a:srcRect l="42503" t="23125" r="31494" b="11666"/>
          <a:stretch/>
        </p:blipFill>
        <p:spPr>
          <a:xfrm rot="183615">
            <a:off x="6016740" y="2334225"/>
            <a:ext cx="3115095" cy="4392004"/>
          </a:xfrm>
          <a:prstGeom prst="rect">
            <a:avLst/>
          </a:prstGeom>
          <a:ln>
            <a:solidFill>
              <a:srgbClr val="999999"/>
            </a:solidFill>
          </a:ln>
        </p:spPr>
      </p:pic>
    </p:spTree>
    <p:extLst>
      <p:ext uri="{BB962C8B-B14F-4D97-AF65-F5344CB8AC3E}">
        <p14:creationId xmlns:p14="http://schemas.microsoft.com/office/powerpoint/2010/main" val="2170213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12" grpId="0" animBg="1"/>
      <p:bldP spid="13" grpId="0" animBg="1"/>
      <p:bldP spid="15" grpId="0" animBg="1"/>
      <p:bldP spid="16" grpId="0" animBg="1"/>
      <p:bldP spid="17" grpId="0" animBg="1"/>
      <p:bldP spid="18" grpId="0" animBg="1"/>
      <p:bldP spid="19" grpId="0" animBg="1"/>
      <p:bldP spid="20" grpId="0" animBg="1"/>
      <p:bldP spid="21" grpId="0" animBg="1"/>
      <p:bldP spid="22" grpId="0" animBg="1"/>
      <p:bldP spid="24" grpId="0" animBg="1"/>
      <p:bldP spid="23"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338" name="Picture 2" descr="MunchingSqua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9202738"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974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3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188913"/>
            <a:ext cx="6486525" cy="648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0000">
            <a:off x="5258145" y="-3646"/>
            <a:ext cx="4247859" cy="2312010"/>
          </a:xfrm>
          <a:prstGeom prst="rect">
            <a:avLst/>
          </a:prstGeom>
        </p:spPr>
      </p:pic>
    </p:spTree>
    <p:extLst>
      <p:ext uri="{BB962C8B-B14F-4D97-AF65-F5344CB8AC3E}">
        <p14:creationId xmlns:p14="http://schemas.microsoft.com/office/powerpoint/2010/main" val="40153646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4922" t="36104" r="35136" b="27388"/>
          <a:stretch/>
        </p:blipFill>
        <p:spPr bwMode="auto">
          <a:xfrm>
            <a:off x="5242560" y="2296774"/>
            <a:ext cx="3901440" cy="401576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0000">
            <a:off x="5258145" y="-3646"/>
            <a:ext cx="4247859" cy="2312010"/>
          </a:xfrm>
          <a:prstGeom prst="rect">
            <a:avLst/>
          </a:prstGeom>
        </p:spPr>
      </p:pic>
      <p:sp>
        <p:nvSpPr>
          <p:cNvPr id="3" name="Rectangle 2"/>
          <p:cNvSpPr/>
          <p:nvPr/>
        </p:nvSpPr>
        <p:spPr>
          <a:xfrm>
            <a:off x="350520" y="618959"/>
            <a:ext cx="2011680" cy="176784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800" dirty="0" err="1" smtClean="0">
                <a:solidFill>
                  <a:srgbClr val="C00000"/>
                </a:solidFill>
              </a:rPr>
              <a:t>Inputs</a:t>
            </a:r>
            <a:r>
              <a:rPr lang="en-GB" dirty="0" err="1" smtClean="0"/>
              <a:t>s</a:t>
            </a:r>
            <a:endParaRPr lang="en-GB" dirty="0"/>
          </a:p>
        </p:txBody>
      </p:sp>
      <p:sp>
        <p:nvSpPr>
          <p:cNvPr id="9" name="Rectangle 8"/>
          <p:cNvSpPr/>
          <p:nvPr/>
        </p:nvSpPr>
        <p:spPr>
          <a:xfrm>
            <a:off x="350520" y="2968859"/>
            <a:ext cx="2011680" cy="176784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800" dirty="0" err="1" smtClean="0">
                <a:solidFill>
                  <a:srgbClr val="C00000"/>
                </a:solidFill>
              </a:rPr>
              <a:t>Process</a:t>
            </a:r>
            <a:r>
              <a:rPr lang="en-GB" dirty="0" err="1" smtClean="0"/>
              <a:t>s</a:t>
            </a:r>
            <a:endParaRPr lang="en-GB" dirty="0"/>
          </a:p>
        </p:txBody>
      </p:sp>
      <p:sp>
        <p:nvSpPr>
          <p:cNvPr id="10" name="Rectangle 9"/>
          <p:cNvSpPr/>
          <p:nvPr/>
        </p:nvSpPr>
        <p:spPr>
          <a:xfrm>
            <a:off x="3040380" y="618959"/>
            <a:ext cx="2011680" cy="176784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800" dirty="0" err="1" smtClean="0">
                <a:solidFill>
                  <a:srgbClr val="C00000"/>
                </a:solidFill>
              </a:rPr>
              <a:t>Outputs</a:t>
            </a:r>
            <a:r>
              <a:rPr lang="en-GB" dirty="0" err="1" smtClean="0"/>
              <a:t>s</a:t>
            </a:r>
            <a:endParaRPr lang="en-GB" dirty="0"/>
          </a:p>
        </p:txBody>
      </p:sp>
      <p:sp>
        <p:nvSpPr>
          <p:cNvPr id="11" name="Rectangle 10"/>
          <p:cNvSpPr/>
          <p:nvPr/>
        </p:nvSpPr>
        <p:spPr>
          <a:xfrm>
            <a:off x="3040380" y="2968859"/>
            <a:ext cx="2011680" cy="176784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800" dirty="0" smtClean="0">
                <a:solidFill>
                  <a:srgbClr val="C00000"/>
                </a:solidFill>
              </a:rPr>
              <a:t>Storage</a:t>
            </a:r>
            <a:r>
              <a:rPr lang="en-GB" dirty="0" smtClean="0"/>
              <a:t>s</a:t>
            </a:r>
            <a:endParaRPr lang="en-GB" dirty="0"/>
          </a:p>
        </p:txBody>
      </p:sp>
      <p:sp>
        <p:nvSpPr>
          <p:cNvPr id="5" name="TextBox 4"/>
          <p:cNvSpPr txBox="1"/>
          <p:nvPr/>
        </p:nvSpPr>
        <p:spPr>
          <a:xfrm rot="60000">
            <a:off x="3120268" y="991532"/>
            <a:ext cx="1981200" cy="1477328"/>
          </a:xfrm>
          <a:prstGeom prst="rect">
            <a:avLst/>
          </a:prstGeom>
          <a:noFill/>
        </p:spPr>
        <p:txBody>
          <a:bodyPr wrap="square" rtlCol="0">
            <a:spAutoFit/>
          </a:bodyPr>
          <a:lstStyle/>
          <a:p>
            <a:r>
              <a:rPr lang="en-GB" b="1" dirty="0" smtClean="0">
                <a:latin typeface="Bradley Hand ITC" panose="03070402050302030203" pitchFamily="66" charset="0"/>
              </a:rPr>
              <a:t>For each threshold value:</a:t>
            </a:r>
          </a:p>
          <a:p>
            <a:r>
              <a:rPr lang="en-GB" b="1" dirty="0" smtClean="0">
                <a:latin typeface="Bradley Hand ITC" panose="03070402050302030203" pitchFamily="66" charset="0"/>
              </a:rPr>
              <a:t>Display a grid showing every squares value</a:t>
            </a:r>
            <a:endParaRPr lang="en-GB" b="1" dirty="0">
              <a:latin typeface="Bradley Hand ITC" panose="03070402050302030203" pitchFamily="66" charset="0"/>
            </a:endParaRPr>
          </a:p>
        </p:txBody>
      </p:sp>
      <p:sp>
        <p:nvSpPr>
          <p:cNvPr id="13" name="TextBox 12"/>
          <p:cNvSpPr txBox="1"/>
          <p:nvPr/>
        </p:nvSpPr>
        <p:spPr>
          <a:xfrm rot="-60000">
            <a:off x="369448" y="1107592"/>
            <a:ext cx="1981200" cy="1200329"/>
          </a:xfrm>
          <a:prstGeom prst="rect">
            <a:avLst/>
          </a:prstGeom>
          <a:noFill/>
        </p:spPr>
        <p:txBody>
          <a:bodyPr wrap="square" rtlCol="0">
            <a:spAutoFit/>
          </a:bodyPr>
          <a:lstStyle/>
          <a:p>
            <a:r>
              <a:rPr lang="en-GB" b="1" dirty="0" smtClean="0">
                <a:latin typeface="Bradley Hand ITC" panose="03070402050302030203" pitchFamily="66" charset="0"/>
              </a:rPr>
              <a:t>The height and width of the grid</a:t>
            </a:r>
          </a:p>
          <a:p>
            <a:r>
              <a:rPr lang="en-GB" b="1" dirty="0" smtClean="0">
                <a:latin typeface="Bradley Hand ITC" panose="03070402050302030203" pitchFamily="66" charset="0"/>
              </a:rPr>
              <a:t>Starting threshold value</a:t>
            </a:r>
            <a:endParaRPr lang="en-GB" dirty="0"/>
          </a:p>
        </p:txBody>
      </p:sp>
      <p:sp>
        <p:nvSpPr>
          <p:cNvPr id="14" name="TextBox 13"/>
          <p:cNvSpPr txBox="1"/>
          <p:nvPr/>
        </p:nvSpPr>
        <p:spPr>
          <a:xfrm rot="120000">
            <a:off x="411464" y="3353026"/>
            <a:ext cx="2031355" cy="1477328"/>
          </a:xfrm>
          <a:prstGeom prst="rect">
            <a:avLst/>
          </a:prstGeom>
          <a:noFill/>
        </p:spPr>
        <p:txBody>
          <a:bodyPr wrap="square" rtlCol="0">
            <a:spAutoFit/>
          </a:bodyPr>
          <a:lstStyle/>
          <a:p>
            <a:r>
              <a:rPr lang="en-GB" b="1" dirty="0" smtClean="0">
                <a:latin typeface="Bradley Hand ITC" panose="03070402050302030203" pitchFamily="66" charset="0"/>
              </a:rPr>
              <a:t>For each threshold value:</a:t>
            </a:r>
          </a:p>
          <a:p>
            <a:r>
              <a:rPr lang="en-GB" b="1" dirty="0" smtClean="0">
                <a:latin typeface="Bradley Hand ITC" panose="03070402050302030203" pitchFamily="66" charset="0"/>
              </a:rPr>
              <a:t>Calculate each squares</a:t>
            </a:r>
          </a:p>
          <a:p>
            <a:r>
              <a:rPr lang="en-GB" b="1" dirty="0" smtClean="0">
                <a:latin typeface="Bradley Hand ITC" panose="03070402050302030203" pitchFamily="66" charset="0"/>
              </a:rPr>
              <a:t>value</a:t>
            </a:r>
            <a:endParaRPr lang="en-GB" b="1" dirty="0">
              <a:latin typeface="Bradley Hand ITC" panose="03070402050302030203" pitchFamily="66" charset="0"/>
            </a:endParaRPr>
          </a:p>
        </p:txBody>
      </p:sp>
      <p:sp>
        <p:nvSpPr>
          <p:cNvPr id="15" name="TextBox 14"/>
          <p:cNvSpPr txBox="1"/>
          <p:nvPr/>
        </p:nvSpPr>
        <p:spPr>
          <a:xfrm rot="21394110">
            <a:off x="3059241" y="3313662"/>
            <a:ext cx="2054859" cy="1477328"/>
          </a:xfrm>
          <a:prstGeom prst="rect">
            <a:avLst/>
          </a:prstGeom>
          <a:noFill/>
        </p:spPr>
        <p:txBody>
          <a:bodyPr wrap="square" rtlCol="0">
            <a:spAutoFit/>
          </a:bodyPr>
          <a:lstStyle/>
          <a:p>
            <a:r>
              <a:rPr lang="en-GB" b="1" dirty="0" smtClean="0">
                <a:latin typeface="Bradley Hand ITC" panose="03070402050302030203" pitchFamily="66" charset="0"/>
              </a:rPr>
              <a:t>A way to hold and change each squares value</a:t>
            </a:r>
          </a:p>
          <a:p>
            <a:r>
              <a:rPr lang="en-GB" b="1" dirty="0" smtClean="0">
                <a:latin typeface="Bradley Hand ITC" panose="03070402050302030203" pitchFamily="66" charset="0"/>
              </a:rPr>
              <a:t>The threshold</a:t>
            </a:r>
          </a:p>
          <a:p>
            <a:r>
              <a:rPr lang="en-GB" b="1" dirty="0" smtClean="0">
                <a:latin typeface="Bradley Hand ITC" panose="03070402050302030203" pitchFamily="66" charset="0"/>
              </a:rPr>
              <a:t>value</a:t>
            </a:r>
            <a:endParaRPr lang="en-GB" b="1" dirty="0">
              <a:latin typeface="Bradley Hand ITC" panose="03070402050302030203" pitchFamily="66"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19664">
            <a:off x="3812816" y="3884517"/>
            <a:ext cx="2796766" cy="1481291"/>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95515">
            <a:off x="1011943" y="4146458"/>
            <a:ext cx="2559096" cy="1403910"/>
          </a:xfrm>
          <a:prstGeom prst="rect">
            <a:avLst/>
          </a:prstGeom>
        </p:spPr>
      </p:pic>
    </p:spTree>
    <p:extLst>
      <p:ext uri="{BB962C8B-B14F-4D97-AF65-F5344CB8AC3E}">
        <p14:creationId xmlns:p14="http://schemas.microsoft.com/office/powerpoint/2010/main" val="4123159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5" grpId="0"/>
      <p:bldP spid="13" grpId="0"/>
      <p:bldP spid="14" grpId="0"/>
      <p:bldP spid="1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4922" t="36104" r="35136" b="27388"/>
          <a:stretch/>
        </p:blipFill>
        <p:spPr bwMode="auto">
          <a:xfrm>
            <a:off x="5242560" y="2296774"/>
            <a:ext cx="3901440" cy="401576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0000">
            <a:off x="5258145" y="-3646"/>
            <a:ext cx="4247859" cy="2312010"/>
          </a:xfrm>
          <a:prstGeom prst="rect">
            <a:avLst/>
          </a:prstGeom>
        </p:spPr>
      </p:pic>
      <p:sp>
        <p:nvSpPr>
          <p:cNvPr id="11" name="Rectangle 10"/>
          <p:cNvSpPr/>
          <p:nvPr/>
        </p:nvSpPr>
        <p:spPr>
          <a:xfrm>
            <a:off x="289560" y="551472"/>
            <a:ext cx="3931920" cy="3516681"/>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600" dirty="0" smtClean="0">
                <a:solidFill>
                  <a:srgbClr val="C00000"/>
                </a:solidFill>
              </a:rPr>
              <a:t>Storage</a:t>
            </a:r>
            <a:r>
              <a:rPr lang="en-GB" dirty="0" smtClean="0"/>
              <a:t>s</a:t>
            </a:r>
            <a:endParaRPr lang="en-GB" dirty="0"/>
          </a:p>
        </p:txBody>
      </p:sp>
      <p:sp>
        <p:nvSpPr>
          <p:cNvPr id="15" name="TextBox 14"/>
          <p:cNvSpPr txBox="1"/>
          <p:nvPr/>
        </p:nvSpPr>
        <p:spPr>
          <a:xfrm rot="21394110">
            <a:off x="433903" y="1090553"/>
            <a:ext cx="3937612" cy="2862322"/>
          </a:xfrm>
          <a:prstGeom prst="rect">
            <a:avLst/>
          </a:prstGeom>
          <a:noFill/>
        </p:spPr>
        <p:txBody>
          <a:bodyPr wrap="square" rtlCol="0">
            <a:spAutoFit/>
          </a:bodyPr>
          <a:lstStyle/>
          <a:p>
            <a:r>
              <a:rPr lang="en-GB" sz="3600" b="1" dirty="0" smtClean="0">
                <a:latin typeface="Bradley Hand ITC" panose="03070402050302030203" pitchFamily="66" charset="0"/>
              </a:rPr>
              <a:t>A way to hold and change each squares value</a:t>
            </a:r>
          </a:p>
          <a:p>
            <a:r>
              <a:rPr lang="en-GB" sz="3600" b="1" dirty="0" smtClean="0">
                <a:latin typeface="Bradley Hand ITC" panose="03070402050302030203" pitchFamily="66" charset="0"/>
              </a:rPr>
              <a:t>The threshold</a:t>
            </a:r>
          </a:p>
          <a:p>
            <a:r>
              <a:rPr lang="en-GB" sz="3600" b="1" dirty="0" smtClean="0">
                <a:latin typeface="Bradley Hand ITC" panose="03070402050302030203" pitchFamily="66" charset="0"/>
              </a:rPr>
              <a:t>value</a:t>
            </a:r>
            <a:endParaRPr lang="en-GB" sz="3600" b="1" dirty="0">
              <a:latin typeface="Bradley Hand ITC" panose="03070402050302030203" pitchFamily="66"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16499">
            <a:off x="3075040" y="1270829"/>
            <a:ext cx="2805472" cy="162217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24936">
            <a:off x="1552840" y="3181257"/>
            <a:ext cx="2811028" cy="1616619"/>
          </a:xfrm>
          <a:prstGeom prst="rect">
            <a:avLst/>
          </a:prstGeom>
        </p:spPr>
      </p:pic>
      <p:sp>
        <p:nvSpPr>
          <p:cNvPr id="12" name="Freeform 11"/>
          <p:cNvSpPr/>
          <p:nvPr/>
        </p:nvSpPr>
        <p:spPr>
          <a:xfrm>
            <a:off x="533400" y="2895600"/>
            <a:ext cx="2514600" cy="1083671"/>
          </a:xfrm>
          <a:custGeom>
            <a:avLst/>
            <a:gdLst>
              <a:gd name="connsiteX0" fmla="*/ 0 w 2514600"/>
              <a:gd name="connsiteY0" fmla="*/ 792480 h 1083671"/>
              <a:gd name="connsiteX1" fmla="*/ 274320 w 2514600"/>
              <a:gd name="connsiteY1" fmla="*/ 685800 h 1083671"/>
              <a:gd name="connsiteX2" fmla="*/ 335280 w 2514600"/>
              <a:gd name="connsiteY2" fmla="*/ 746760 h 1083671"/>
              <a:gd name="connsiteX3" fmla="*/ 365760 w 2514600"/>
              <a:gd name="connsiteY3" fmla="*/ 701040 h 1083671"/>
              <a:gd name="connsiteX4" fmla="*/ 381000 w 2514600"/>
              <a:gd name="connsiteY4" fmla="*/ 624840 h 1083671"/>
              <a:gd name="connsiteX5" fmla="*/ 411480 w 2514600"/>
              <a:gd name="connsiteY5" fmla="*/ 502920 h 1083671"/>
              <a:gd name="connsiteX6" fmla="*/ 426720 w 2514600"/>
              <a:gd name="connsiteY6" fmla="*/ 441960 h 1083671"/>
              <a:gd name="connsiteX7" fmla="*/ 457200 w 2514600"/>
              <a:gd name="connsiteY7" fmla="*/ 350520 h 1083671"/>
              <a:gd name="connsiteX8" fmla="*/ 472440 w 2514600"/>
              <a:gd name="connsiteY8" fmla="*/ 304800 h 1083671"/>
              <a:gd name="connsiteX9" fmla="*/ 563880 w 2514600"/>
              <a:gd name="connsiteY9" fmla="*/ 228600 h 1083671"/>
              <a:gd name="connsiteX10" fmla="*/ 579120 w 2514600"/>
              <a:gd name="connsiteY10" fmla="*/ 624840 h 1083671"/>
              <a:gd name="connsiteX11" fmla="*/ 533400 w 2514600"/>
              <a:gd name="connsiteY11" fmla="*/ 777240 h 1083671"/>
              <a:gd name="connsiteX12" fmla="*/ 518160 w 2514600"/>
              <a:gd name="connsiteY12" fmla="*/ 838200 h 1083671"/>
              <a:gd name="connsiteX13" fmla="*/ 487680 w 2514600"/>
              <a:gd name="connsiteY13" fmla="*/ 975360 h 1083671"/>
              <a:gd name="connsiteX14" fmla="*/ 472440 w 2514600"/>
              <a:gd name="connsiteY14" fmla="*/ 1021080 h 1083671"/>
              <a:gd name="connsiteX15" fmla="*/ 487680 w 2514600"/>
              <a:gd name="connsiteY15" fmla="*/ 1082040 h 1083671"/>
              <a:gd name="connsiteX16" fmla="*/ 533400 w 2514600"/>
              <a:gd name="connsiteY16" fmla="*/ 1051560 h 1083671"/>
              <a:gd name="connsiteX17" fmla="*/ 563880 w 2514600"/>
              <a:gd name="connsiteY17" fmla="*/ 990600 h 1083671"/>
              <a:gd name="connsiteX18" fmla="*/ 655320 w 2514600"/>
              <a:gd name="connsiteY18" fmla="*/ 838200 h 1083671"/>
              <a:gd name="connsiteX19" fmla="*/ 701040 w 2514600"/>
              <a:gd name="connsiteY19" fmla="*/ 701040 h 1083671"/>
              <a:gd name="connsiteX20" fmla="*/ 746760 w 2514600"/>
              <a:gd name="connsiteY20" fmla="*/ 533400 h 1083671"/>
              <a:gd name="connsiteX21" fmla="*/ 777240 w 2514600"/>
              <a:gd name="connsiteY21" fmla="*/ 289560 h 1083671"/>
              <a:gd name="connsiteX22" fmla="*/ 822960 w 2514600"/>
              <a:gd name="connsiteY22" fmla="*/ 167640 h 1083671"/>
              <a:gd name="connsiteX23" fmla="*/ 868680 w 2514600"/>
              <a:gd name="connsiteY23" fmla="*/ 137160 h 1083671"/>
              <a:gd name="connsiteX24" fmla="*/ 899160 w 2514600"/>
              <a:gd name="connsiteY24" fmla="*/ 198120 h 1083671"/>
              <a:gd name="connsiteX25" fmla="*/ 929640 w 2514600"/>
              <a:gd name="connsiteY25" fmla="*/ 777240 h 1083671"/>
              <a:gd name="connsiteX26" fmla="*/ 975360 w 2514600"/>
              <a:gd name="connsiteY26" fmla="*/ 746760 h 1083671"/>
              <a:gd name="connsiteX27" fmla="*/ 1021080 w 2514600"/>
              <a:gd name="connsiteY27" fmla="*/ 640080 h 1083671"/>
              <a:gd name="connsiteX28" fmla="*/ 1051560 w 2514600"/>
              <a:gd name="connsiteY28" fmla="*/ 579120 h 1083671"/>
              <a:gd name="connsiteX29" fmla="*/ 1082040 w 2514600"/>
              <a:gd name="connsiteY29" fmla="*/ 457200 h 1083671"/>
              <a:gd name="connsiteX30" fmla="*/ 1097280 w 2514600"/>
              <a:gd name="connsiteY30" fmla="*/ 396240 h 1083671"/>
              <a:gd name="connsiteX31" fmla="*/ 1127760 w 2514600"/>
              <a:gd name="connsiteY31" fmla="*/ 304800 h 1083671"/>
              <a:gd name="connsiteX32" fmla="*/ 1143000 w 2514600"/>
              <a:gd name="connsiteY32" fmla="*/ 243840 h 1083671"/>
              <a:gd name="connsiteX33" fmla="*/ 1173480 w 2514600"/>
              <a:gd name="connsiteY33" fmla="*/ 182880 h 1083671"/>
              <a:gd name="connsiteX34" fmla="*/ 1249680 w 2514600"/>
              <a:gd name="connsiteY34" fmla="*/ 76200 h 1083671"/>
              <a:gd name="connsiteX35" fmla="*/ 1295400 w 2514600"/>
              <a:gd name="connsiteY35" fmla="*/ 228600 h 1083671"/>
              <a:gd name="connsiteX36" fmla="*/ 1325880 w 2514600"/>
              <a:gd name="connsiteY36" fmla="*/ 350520 h 1083671"/>
              <a:gd name="connsiteX37" fmla="*/ 1493520 w 2514600"/>
              <a:gd name="connsiteY37" fmla="*/ 243840 h 1083671"/>
              <a:gd name="connsiteX38" fmla="*/ 1554480 w 2514600"/>
              <a:gd name="connsiteY38" fmla="*/ 152400 h 1083671"/>
              <a:gd name="connsiteX39" fmla="*/ 1584960 w 2514600"/>
              <a:gd name="connsiteY39" fmla="*/ 106680 h 1083671"/>
              <a:gd name="connsiteX40" fmla="*/ 1630680 w 2514600"/>
              <a:gd name="connsiteY40" fmla="*/ 91440 h 1083671"/>
              <a:gd name="connsiteX41" fmla="*/ 1661160 w 2514600"/>
              <a:gd name="connsiteY41" fmla="*/ 152400 h 1083671"/>
              <a:gd name="connsiteX42" fmla="*/ 1706880 w 2514600"/>
              <a:gd name="connsiteY42" fmla="*/ 350520 h 1083671"/>
              <a:gd name="connsiteX43" fmla="*/ 1813560 w 2514600"/>
              <a:gd name="connsiteY43" fmla="*/ 304800 h 1083671"/>
              <a:gd name="connsiteX44" fmla="*/ 1889760 w 2514600"/>
              <a:gd name="connsiteY44" fmla="*/ 198120 h 1083671"/>
              <a:gd name="connsiteX45" fmla="*/ 1935480 w 2514600"/>
              <a:gd name="connsiteY45" fmla="*/ 152400 h 1083671"/>
              <a:gd name="connsiteX46" fmla="*/ 1996440 w 2514600"/>
              <a:gd name="connsiteY46" fmla="*/ 167640 h 1083671"/>
              <a:gd name="connsiteX47" fmla="*/ 2011680 w 2514600"/>
              <a:gd name="connsiteY47" fmla="*/ 228600 h 1083671"/>
              <a:gd name="connsiteX48" fmla="*/ 2026920 w 2514600"/>
              <a:gd name="connsiteY48" fmla="*/ 274320 h 1083671"/>
              <a:gd name="connsiteX49" fmla="*/ 2087880 w 2514600"/>
              <a:gd name="connsiteY49" fmla="*/ 167640 h 1083671"/>
              <a:gd name="connsiteX50" fmla="*/ 2133600 w 2514600"/>
              <a:gd name="connsiteY50" fmla="*/ 91440 h 1083671"/>
              <a:gd name="connsiteX51" fmla="*/ 2164080 w 2514600"/>
              <a:gd name="connsiteY51" fmla="*/ 0 h 1083671"/>
              <a:gd name="connsiteX52" fmla="*/ 2179320 w 2514600"/>
              <a:gd name="connsiteY52" fmla="*/ 182880 h 1083671"/>
              <a:gd name="connsiteX53" fmla="*/ 2499360 w 2514600"/>
              <a:gd name="connsiteY53" fmla="*/ 152400 h 1083671"/>
              <a:gd name="connsiteX54" fmla="*/ 2514600 w 2514600"/>
              <a:gd name="connsiteY54" fmla="*/ 137160 h 1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14600" h="1083671">
                <a:moveTo>
                  <a:pt x="0" y="792480"/>
                </a:moveTo>
                <a:cubicBezTo>
                  <a:pt x="91440" y="756920"/>
                  <a:pt x="176345" y="690957"/>
                  <a:pt x="274320" y="685800"/>
                </a:cubicBezTo>
                <a:cubicBezTo>
                  <a:pt x="472476" y="675371"/>
                  <a:pt x="157211" y="865473"/>
                  <a:pt x="335280" y="746760"/>
                </a:cubicBezTo>
                <a:cubicBezTo>
                  <a:pt x="345440" y="731520"/>
                  <a:pt x="359329" y="718190"/>
                  <a:pt x="365760" y="701040"/>
                </a:cubicBezTo>
                <a:cubicBezTo>
                  <a:pt x="374855" y="676786"/>
                  <a:pt x="375175" y="650080"/>
                  <a:pt x="381000" y="624840"/>
                </a:cubicBezTo>
                <a:cubicBezTo>
                  <a:pt x="390420" y="584022"/>
                  <a:pt x="401320" y="543560"/>
                  <a:pt x="411480" y="502920"/>
                </a:cubicBezTo>
                <a:cubicBezTo>
                  <a:pt x="416560" y="482600"/>
                  <a:pt x="420096" y="461831"/>
                  <a:pt x="426720" y="441960"/>
                </a:cubicBezTo>
                <a:lnTo>
                  <a:pt x="457200" y="350520"/>
                </a:lnTo>
                <a:cubicBezTo>
                  <a:pt x="462280" y="335280"/>
                  <a:pt x="461081" y="316159"/>
                  <a:pt x="472440" y="304800"/>
                </a:cubicBezTo>
                <a:cubicBezTo>
                  <a:pt x="531112" y="246128"/>
                  <a:pt x="500227" y="271035"/>
                  <a:pt x="563880" y="228600"/>
                </a:cubicBezTo>
                <a:cubicBezTo>
                  <a:pt x="657642" y="369243"/>
                  <a:pt x="605311" y="271255"/>
                  <a:pt x="579120" y="624840"/>
                </a:cubicBezTo>
                <a:cubicBezTo>
                  <a:pt x="576574" y="659213"/>
                  <a:pt x="539079" y="754524"/>
                  <a:pt x="533400" y="777240"/>
                </a:cubicBezTo>
                <a:cubicBezTo>
                  <a:pt x="528320" y="797560"/>
                  <a:pt x="522704" y="817753"/>
                  <a:pt x="518160" y="838200"/>
                </a:cubicBezTo>
                <a:cubicBezTo>
                  <a:pt x="502447" y="908910"/>
                  <a:pt x="506264" y="910318"/>
                  <a:pt x="487680" y="975360"/>
                </a:cubicBezTo>
                <a:cubicBezTo>
                  <a:pt x="483267" y="990806"/>
                  <a:pt x="477520" y="1005840"/>
                  <a:pt x="472440" y="1021080"/>
                </a:cubicBezTo>
                <a:cubicBezTo>
                  <a:pt x="477520" y="1041400"/>
                  <a:pt x="468946" y="1072673"/>
                  <a:pt x="487680" y="1082040"/>
                </a:cubicBezTo>
                <a:cubicBezTo>
                  <a:pt x="504063" y="1090231"/>
                  <a:pt x="521674" y="1065631"/>
                  <a:pt x="533400" y="1051560"/>
                </a:cubicBezTo>
                <a:cubicBezTo>
                  <a:pt x="547944" y="1034107"/>
                  <a:pt x="551839" y="1009865"/>
                  <a:pt x="563880" y="990600"/>
                </a:cubicBezTo>
                <a:cubicBezTo>
                  <a:pt x="674158" y="814156"/>
                  <a:pt x="539060" y="1070721"/>
                  <a:pt x="655320" y="838200"/>
                </a:cubicBezTo>
                <a:cubicBezTo>
                  <a:pt x="698996" y="619821"/>
                  <a:pt x="637944" y="890329"/>
                  <a:pt x="701040" y="701040"/>
                </a:cubicBezTo>
                <a:cubicBezTo>
                  <a:pt x="719356" y="646091"/>
                  <a:pt x="731520" y="589280"/>
                  <a:pt x="746760" y="533400"/>
                </a:cubicBezTo>
                <a:cubicBezTo>
                  <a:pt x="760736" y="393638"/>
                  <a:pt x="756233" y="405100"/>
                  <a:pt x="777240" y="289560"/>
                </a:cubicBezTo>
                <a:cubicBezTo>
                  <a:pt x="786932" y="236252"/>
                  <a:pt x="784574" y="206026"/>
                  <a:pt x="822960" y="167640"/>
                </a:cubicBezTo>
                <a:cubicBezTo>
                  <a:pt x="835912" y="154688"/>
                  <a:pt x="853440" y="147320"/>
                  <a:pt x="868680" y="137160"/>
                </a:cubicBezTo>
                <a:cubicBezTo>
                  <a:pt x="878840" y="157480"/>
                  <a:pt x="897418" y="175468"/>
                  <a:pt x="899160" y="198120"/>
                </a:cubicBezTo>
                <a:cubicBezTo>
                  <a:pt x="949396" y="851190"/>
                  <a:pt x="855033" y="553418"/>
                  <a:pt x="929640" y="777240"/>
                </a:cubicBezTo>
                <a:cubicBezTo>
                  <a:pt x="944880" y="767080"/>
                  <a:pt x="965200" y="762000"/>
                  <a:pt x="975360" y="746760"/>
                </a:cubicBezTo>
                <a:cubicBezTo>
                  <a:pt x="996820" y="714570"/>
                  <a:pt x="1005071" y="675300"/>
                  <a:pt x="1021080" y="640080"/>
                </a:cubicBezTo>
                <a:cubicBezTo>
                  <a:pt x="1030481" y="619398"/>
                  <a:pt x="1041400" y="599440"/>
                  <a:pt x="1051560" y="579120"/>
                </a:cubicBezTo>
                <a:cubicBezTo>
                  <a:pt x="1082544" y="424198"/>
                  <a:pt x="1050798" y="566546"/>
                  <a:pt x="1082040" y="457200"/>
                </a:cubicBezTo>
                <a:cubicBezTo>
                  <a:pt x="1087794" y="437061"/>
                  <a:pt x="1091261" y="416302"/>
                  <a:pt x="1097280" y="396240"/>
                </a:cubicBezTo>
                <a:cubicBezTo>
                  <a:pt x="1106512" y="365466"/>
                  <a:pt x="1119968" y="335969"/>
                  <a:pt x="1127760" y="304800"/>
                </a:cubicBezTo>
                <a:cubicBezTo>
                  <a:pt x="1132840" y="284480"/>
                  <a:pt x="1135646" y="263452"/>
                  <a:pt x="1143000" y="243840"/>
                </a:cubicBezTo>
                <a:cubicBezTo>
                  <a:pt x="1150977" y="222568"/>
                  <a:pt x="1165043" y="203974"/>
                  <a:pt x="1173480" y="182880"/>
                </a:cubicBezTo>
                <a:cubicBezTo>
                  <a:pt x="1217246" y="73465"/>
                  <a:pt x="1169377" y="102968"/>
                  <a:pt x="1249680" y="76200"/>
                </a:cubicBezTo>
                <a:cubicBezTo>
                  <a:pt x="1305281" y="159601"/>
                  <a:pt x="1267381" y="88505"/>
                  <a:pt x="1295400" y="228600"/>
                </a:cubicBezTo>
                <a:cubicBezTo>
                  <a:pt x="1303615" y="269677"/>
                  <a:pt x="1325880" y="350520"/>
                  <a:pt x="1325880" y="350520"/>
                </a:cubicBezTo>
                <a:cubicBezTo>
                  <a:pt x="1422786" y="308989"/>
                  <a:pt x="1432082" y="320637"/>
                  <a:pt x="1493520" y="243840"/>
                </a:cubicBezTo>
                <a:cubicBezTo>
                  <a:pt x="1516404" y="215235"/>
                  <a:pt x="1534160" y="182880"/>
                  <a:pt x="1554480" y="152400"/>
                </a:cubicBezTo>
                <a:cubicBezTo>
                  <a:pt x="1564640" y="137160"/>
                  <a:pt x="1567584" y="112472"/>
                  <a:pt x="1584960" y="106680"/>
                </a:cubicBezTo>
                <a:lnTo>
                  <a:pt x="1630680" y="91440"/>
                </a:lnTo>
                <a:cubicBezTo>
                  <a:pt x="1640840" y="111760"/>
                  <a:pt x="1653976" y="130847"/>
                  <a:pt x="1661160" y="152400"/>
                </a:cubicBezTo>
                <a:cubicBezTo>
                  <a:pt x="1679541" y="207544"/>
                  <a:pt x="1694791" y="290073"/>
                  <a:pt x="1706880" y="350520"/>
                </a:cubicBezTo>
                <a:cubicBezTo>
                  <a:pt x="1742440" y="335280"/>
                  <a:pt x="1780385" y="324705"/>
                  <a:pt x="1813560" y="304800"/>
                </a:cubicBezTo>
                <a:cubicBezTo>
                  <a:pt x="1872997" y="269138"/>
                  <a:pt x="1852116" y="250822"/>
                  <a:pt x="1889760" y="198120"/>
                </a:cubicBezTo>
                <a:cubicBezTo>
                  <a:pt x="1902287" y="180582"/>
                  <a:pt x="1920240" y="167640"/>
                  <a:pt x="1935480" y="152400"/>
                </a:cubicBezTo>
                <a:cubicBezTo>
                  <a:pt x="1955800" y="157480"/>
                  <a:pt x="1981629" y="152829"/>
                  <a:pt x="1996440" y="167640"/>
                </a:cubicBezTo>
                <a:cubicBezTo>
                  <a:pt x="2011251" y="182451"/>
                  <a:pt x="2005926" y="208461"/>
                  <a:pt x="2011680" y="228600"/>
                </a:cubicBezTo>
                <a:cubicBezTo>
                  <a:pt x="2016093" y="244046"/>
                  <a:pt x="2021840" y="259080"/>
                  <a:pt x="2026920" y="274320"/>
                </a:cubicBezTo>
                <a:cubicBezTo>
                  <a:pt x="2112351" y="217366"/>
                  <a:pt x="2043368" y="278921"/>
                  <a:pt x="2087880" y="167640"/>
                </a:cubicBezTo>
                <a:cubicBezTo>
                  <a:pt x="2098881" y="140137"/>
                  <a:pt x="2121343" y="118406"/>
                  <a:pt x="2133600" y="91440"/>
                </a:cubicBezTo>
                <a:cubicBezTo>
                  <a:pt x="2146895" y="62191"/>
                  <a:pt x="2164080" y="0"/>
                  <a:pt x="2164080" y="0"/>
                </a:cubicBezTo>
                <a:cubicBezTo>
                  <a:pt x="2169160" y="60960"/>
                  <a:pt x="2126381" y="152231"/>
                  <a:pt x="2179320" y="182880"/>
                </a:cubicBezTo>
                <a:cubicBezTo>
                  <a:pt x="2182154" y="184521"/>
                  <a:pt x="2417194" y="193483"/>
                  <a:pt x="2499360" y="152400"/>
                </a:cubicBezTo>
                <a:cubicBezTo>
                  <a:pt x="2505786" y="149187"/>
                  <a:pt x="2509520" y="142240"/>
                  <a:pt x="2514600" y="137160"/>
                </a:cubicBezTo>
              </a:path>
            </a:pathLst>
          </a:custGeom>
          <a:noFill/>
          <a:ln w="177800">
            <a:solidFill>
              <a:srgbClr val="FFFF00">
                <a:alpha val="5098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19664">
            <a:off x="3812816" y="3884517"/>
            <a:ext cx="2796766" cy="1481291"/>
          </a:xfrm>
          <a:prstGeom prst="rect">
            <a:avLst/>
          </a:prstGeom>
        </p:spPr>
      </p:pic>
    </p:spTree>
    <p:extLst>
      <p:ext uri="{BB962C8B-B14F-4D97-AF65-F5344CB8AC3E}">
        <p14:creationId xmlns:p14="http://schemas.microsoft.com/office/powerpoint/2010/main" val="19512051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4922" t="36104" r="35136" b="27388"/>
          <a:stretch/>
        </p:blipFill>
        <p:spPr bwMode="auto">
          <a:xfrm>
            <a:off x="5242560" y="2296774"/>
            <a:ext cx="3901440" cy="401576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16499">
            <a:off x="3075040" y="1270829"/>
            <a:ext cx="2805472" cy="1622174"/>
          </a:xfrm>
          <a:prstGeom prst="rect">
            <a:avLst/>
          </a:prstGeom>
        </p:spPr>
      </p:pic>
      <p:grpSp>
        <p:nvGrpSpPr>
          <p:cNvPr id="23" name="Group 22"/>
          <p:cNvGrpSpPr/>
          <p:nvPr/>
        </p:nvGrpSpPr>
        <p:grpSpPr>
          <a:xfrm>
            <a:off x="5645858" y="2479317"/>
            <a:ext cx="3406702" cy="3250923"/>
            <a:chOff x="5645858" y="2479317"/>
            <a:chExt cx="3406702" cy="3250923"/>
          </a:xfrm>
        </p:grpSpPr>
        <p:sp>
          <p:nvSpPr>
            <p:cNvPr id="3" name="TextBox 2"/>
            <p:cNvSpPr txBox="1"/>
            <p:nvPr/>
          </p:nvSpPr>
          <p:spPr>
            <a:xfrm>
              <a:off x="5645858" y="5207020"/>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13" name="TextBox 12"/>
            <p:cNvSpPr txBox="1"/>
            <p:nvPr/>
          </p:nvSpPr>
          <p:spPr>
            <a:xfrm>
              <a:off x="5645858" y="481734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14" name="TextBox 13"/>
            <p:cNvSpPr txBox="1"/>
            <p:nvPr/>
          </p:nvSpPr>
          <p:spPr>
            <a:xfrm>
              <a:off x="5645858" y="442767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16" name="TextBox 15"/>
            <p:cNvSpPr txBox="1"/>
            <p:nvPr/>
          </p:nvSpPr>
          <p:spPr>
            <a:xfrm>
              <a:off x="5645858" y="4038005"/>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17" name="TextBox 16"/>
            <p:cNvSpPr txBox="1"/>
            <p:nvPr/>
          </p:nvSpPr>
          <p:spPr>
            <a:xfrm>
              <a:off x="5645858" y="3648333"/>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19" name="TextBox 18"/>
            <p:cNvSpPr txBox="1"/>
            <p:nvPr/>
          </p:nvSpPr>
          <p:spPr>
            <a:xfrm>
              <a:off x="5645858" y="3258661"/>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0" name="TextBox 19"/>
            <p:cNvSpPr txBox="1"/>
            <p:nvPr/>
          </p:nvSpPr>
          <p:spPr>
            <a:xfrm>
              <a:off x="5645858" y="286898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1" name="TextBox 20"/>
            <p:cNvSpPr txBox="1"/>
            <p:nvPr/>
          </p:nvSpPr>
          <p:spPr>
            <a:xfrm>
              <a:off x="5645858" y="247931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gr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19664">
            <a:off x="3812816" y="3884517"/>
            <a:ext cx="2796766" cy="1481291"/>
          </a:xfrm>
          <a:prstGeom prst="rect">
            <a:avLst/>
          </a:prstGeom>
        </p:spPr>
      </p:pic>
      <p:sp>
        <p:nvSpPr>
          <p:cNvPr id="5" name="TextBox 4"/>
          <p:cNvSpPr txBox="1"/>
          <p:nvPr/>
        </p:nvSpPr>
        <p:spPr>
          <a:xfrm>
            <a:off x="227672" y="534089"/>
            <a:ext cx="8776762" cy="523220"/>
          </a:xfrm>
          <a:prstGeom prst="rect">
            <a:avLst/>
          </a:prstGeom>
          <a:noFill/>
        </p:spPr>
        <p:txBody>
          <a:bodyPr wrap="none" rtlCol="0">
            <a:spAutoFit/>
          </a:bodyPr>
          <a:lstStyle/>
          <a:p>
            <a:r>
              <a:rPr lang="en-GB" sz="2800" b="1" dirty="0" smtClean="0">
                <a:solidFill>
                  <a:srgbClr val="585858"/>
                </a:solidFill>
                <a:latin typeface="Courier New" panose="02070309020205020404" pitchFamily="49" charset="0"/>
                <a:cs typeface="Courier New" panose="02070309020205020404" pitchFamily="49" charset="0"/>
              </a:rPr>
              <a:t>0,0,0,0,0,0,0,0 .... 0,0,0,0,0,0,0,0,0,0</a:t>
            </a:r>
            <a:endParaRPr lang="en-GB" sz="2800" b="1" dirty="0">
              <a:solidFill>
                <a:srgbClr val="585858"/>
              </a:solidFill>
              <a:latin typeface="Courier New" panose="02070309020205020404" pitchFamily="49" charset="0"/>
              <a:cs typeface="Courier New" panose="02070309020205020404" pitchFamily="49" charset="0"/>
            </a:endParaRPr>
          </a:p>
        </p:txBody>
      </p:sp>
      <p:sp>
        <p:nvSpPr>
          <p:cNvPr id="8" name="TextBox 7"/>
          <p:cNvSpPr txBox="1"/>
          <p:nvPr/>
        </p:nvSpPr>
        <p:spPr>
          <a:xfrm>
            <a:off x="259756" y="237231"/>
            <a:ext cx="8751114" cy="369332"/>
          </a:xfrm>
          <a:prstGeom prst="rect">
            <a:avLst/>
          </a:prstGeom>
          <a:noFill/>
        </p:spPr>
        <p:txBody>
          <a:bodyPr wrap="none" rtlCol="0">
            <a:spAutoFit/>
          </a:bodyPr>
          <a:lstStyle/>
          <a:p>
            <a:r>
              <a:rPr lang="en-GB" b="1" dirty="0" smtClean="0">
                <a:solidFill>
                  <a:srgbClr val="585858"/>
                </a:solidFill>
                <a:latin typeface="+mj-lt"/>
                <a:cs typeface="Courier New" panose="02070309020205020404" pitchFamily="49" charset="0"/>
              </a:rPr>
              <a:t>0       1      2      3      4      5      6      7                         54    55    56    57    58    59    60    61    62    63</a:t>
            </a:r>
            <a:endParaRPr lang="en-GB" b="1" dirty="0">
              <a:solidFill>
                <a:srgbClr val="585858"/>
              </a:solidFill>
              <a:latin typeface="+mj-lt"/>
              <a:cs typeface="Courier New" panose="02070309020205020404" pitchFamily="49" charset="0"/>
            </a:endParaRPr>
          </a:p>
        </p:txBody>
      </p:sp>
      <p:sp>
        <p:nvSpPr>
          <p:cNvPr id="9" name="TextBox 8"/>
          <p:cNvSpPr txBox="1"/>
          <p:nvPr/>
        </p:nvSpPr>
        <p:spPr>
          <a:xfrm>
            <a:off x="497305" y="3392209"/>
            <a:ext cx="184731" cy="369332"/>
          </a:xfrm>
          <a:prstGeom prst="rect">
            <a:avLst/>
          </a:prstGeom>
          <a:noFill/>
        </p:spPr>
        <p:txBody>
          <a:bodyPr wrap="none" rtlCol="0">
            <a:spAutoFit/>
          </a:bodyPr>
          <a:lstStyle/>
          <a:p>
            <a:endParaRPr lang="en-GB" dirty="0"/>
          </a:p>
        </p:txBody>
      </p:sp>
      <p:sp>
        <p:nvSpPr>
          <p:cNvPr id="22" name="Left Bracket 21"/>
          <p:cNvSpPr/>
          <p:nvPr/>
        </p:nvSpPr>
        <p:spPr>
          <a:xfrm>
            <a:off x="91314" y="134613"/>
            <a:ext cx="336884" cy="961887"/>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Left Bracket 23"/>
          <p:cNvSpPr/>
          <p:nvPr/>
        </p:nvSpPr>
        <p:spPr>
          <a:xfrm flipH="1">
            <a:off x="8689876" y="125619"/>
            <a:ext cx="336884" cy="961887"/>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4045571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4.16667E-6 -1.11111E-6 L -0.57552 0.00023 " pathEditMode="relative" rAng="0" ptsTypes="AA">
                                      <p:cBhvr>
                                        <p:cTn id="21" dur="2000" fill="hold"/>
                                        <p:tgtEl>
                                          <p:spTgt spid="23"/>
                                        </p:tgtEl>
                                        <p:attrNameLst>
                                          <p:attrName>ppt_x</p:attrName>
                                          <p:attrName>ppt_y</p:attrName>
                                        </p:attrNameLst>
                                      </p:cBhvr>
                                      <p:rCtr x="-2878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2" grpId="0" animBg="1"/>
      <p:bldP spid="2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401053" y="2471297"/>
            <a:ext cx="3406702" cy="3250923"/>
            <a:chOff x="5645858" y="2479317"/>
            <a:chExt cx="3406702" cy="3250923"/>
          </a:xfrm>
        </p:grpSpPr>
        <p:sp>
          <p:nvSpPr>
            <p:cNvPr id="26" name="TextBox 25"/>
            <p:cNvSpPr txBox="1"/>
            <p:nvPr/>
          </p:nvSpPr>
          <p:spPr>
            <a:xfrm>
              <a:off x="5645858" y="5207020"/>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7" name="TextBox 26"/>
            <p:cNvSpPr txBox="1"/>
            <p:nvPr/>
          </p:nvSpPr>
          <p:spPr>
            <a:xfrm>
              <a:off x="5645858" y="481734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8" name="TextBox 27"/>
            <p:cNvSpPr txBox="1"/>
            <p:nvPr/>
          </p:nvSpPr>
          <p:spPr>
            <a:xfrm>
              <a:off x="5645858" y="442767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9" name="TextBox 28"/>
            <p:cNvSpPr txBox="1"/>
            <p:nvPr/>
          </p:nvSpPr>
          <p:spPr>
            <a:xfrm>
              <a:off x="5645858" y="4038005"/>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30" name="TextBox 29"/>
            <p:cNvSpPr txBox="1"/>
            <p:nvPr/>
          </p:nvSpPr>
          <p:spPr>
            <a:xfrm>
              <a:off x="5645858" y="3648333"/>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31" name="TextBox 30"/>
            <p:cNvSpPr txBox="1"/>
            <p:nvPr/>
          </p:nvSpPr>
          <p:spPr>
            <a:xfrm>
              <a:off x="5645858" y="3258661"/>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32" name="TextBox 31"/>
            <p:cNvSpPr txBox="1"/>
            <p:nvPr/>
          </p:nvSpPr>
          <p:spPr>
            <a:xfrm>
              <a:off x="5645858" y="286898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33" name="TextBox 32"/>
            <p:cNvSpPr txBox="1"/>
            <p:nvPr/>
          </p:nvSpPr>
          <p:spPr>
            <a:xfrm>
              <a:off x="5645858" y="247931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grpSp>
      <p:sp>
        <p:nvSpPr>
          <p:cNvPr id="4" name="Rectangle 3"/>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4922" t="36104" r="35136" b="27388"/>
          <a:stretch/>
        </p:blipFill>
        <p:spPr bwMode="auto">
          <a:xfrm>
            <a:off x="5242560" y="2296774"/>
            <a:ext cx="3901440" cy="401576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19664">
            <a:off x="3812816" y="3884517"/>
            <a:ext cx="2796766" cy="1481291"/>
          </a:xfrm>
          <a:prstGeom prst="rect">
            <a:avLst/>
          </a:prstGeom>
        </p:spPr>
      </p:pic>
      <p:sp>
        <p:nvSpPr>
          <p:cNvPr id="8" name="TextBox 7"/>
          <p:cNvSpPr txBox="1"/>
          <p:nvPr/>
        </p:nvSpPr>
        <p:spPr>
          <a:xfrm>
            <a:off x="444240" y="2200606"/>
            <a:ext cx="3416320" cy="369332"/>
          </a:xfrm>
          <a:prstGeom prst="rect">
            <a:avLst/>
          </a:prstGeom>
          <a:noFill/>
        </p:spPr>
        <p:txBody>
          <a:bodyPr wrap="none" rtlCol="0">
            <a:spAutoFit/>
          </a:bodyPr>
          <a:lstStyle/>
          <a:p>
            <a:r>
              <a:rPr lang="en-GB" b="1" dirty="0" smtClean="0">
                <a:solidFill>
                  <a:srgbClr val="585858"/>
                </a:solidFill>
                <a:latin typeface="+mj-lt"/>
                <a:cs typeface="Courier New" panose="02070309020205020404" pitchFamily="49" charset="0"/>
              </a:rPr>
              <a:t>0       1      2      3      4      5      6      7  </a:t>
            </a:r>
            <a:endParaRPr lang="en-GB" b="1" dirty="0">
              <a:solidFill>
                <a:srgbClr val="585858"/>
              </a:solidFill>
              <a:latin typeface="+mj-lt"/>
              <a:cs typeface="Courier New" panose="02070309020205020404" pitchFamily="49" charset="0"/>
            </a:endParaRPr>
          </a:p>
        </p:txBody>
      </p:sp>
      <p:sp>
        <p:nvSpPr>
          <p:cNvPr id="9" name="TextBox 8"/>
          <p:cNvSpPr txBox="1"/>
          <p:nvPr/>
        </p:nvSpPr>
        <p:spPr>
          <a:xfrm>
            <a:off x="497305" y="3392209"/>
            <a:ext cx="184731" cy="369332"/>
          </a:xfrm>
          <a:prstGeom prst="rect">
            <a:avLst/>
          </a:prstGeom>
          <a:noFill/>
        </p:spPr>
        <p:txBody>
          <a:bodyPr wrap="none" rtlCol="0">
            <a:spAutoFit/>
          </a:bodyPr>
          <a:lstStyle/>
          <a:p>
            <a:endParaRPr lang="en-GB" dirty="0"/>
          </a:p>
        </p:txBody>
      </p:sp>
      <p:sp>
        <p:nvSpPr>
          <p:cNvPr id="22" name="Left Bracket 21"/>
          <p:cNvSpPr/>
          <p:nvPr/>
        </p:nvSpPr>
        <p:spPr>
          <a:xfrm>
            <a:off x="189572" y="219075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Left Bracket 33"/>
          <p:cNvSpPr/>
          <p:nvPr/>
        </p:nvSpPr>
        <p:spPr>
          <a:xfrm flipH="1">
            <a:off x="3588489" y="218273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6" name="Group 5"/>
          <p:cNvGrpSpPr/>
          <p:nvPr/>
        </p:nvGrpSpPr>
        <p:grpSpPr>
          <a:xfrm>
            <a:off x="3583477" y="2549941"/>
            <a:ext cx="117377" cy="3060993"/>
            <a:chOff x="3583477" y="2549941"/>
            <a:chExt cx="117377" cy="3060993"/>
          </a:xfrm>
        </p:grpSpPr>
        <p:sp>
          <p:nvSpPr>
            <p:cNvPr id="24" name="Left Bracket 23"/>
            <p:cNvSpPr/>
            <p:nvPr/>
          </p:nvSpPr>
          <p:spPr>
            <a:xfrm flipH="1">
              <a:off x="3583477" y="254994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Left Bracket 35"/>
            <p:cNvSpPr/>
            <p:nvPr/>
          </p:nvSpPr>
          <p:spPr>
            <a:xfrm flipH="1">
              <a:off x="3583477" y="294101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Left Bracket 36"/>
            <p:cNvSpPr/>
            <p:nvPr/>
          </p:nvSpPr>
          <p:spPr>
            <a:xfrm flipH="1">
              <a:off x="3583477" y="333209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Left Bracket 37"/>
            <p:cNvSpPr/>
            <p:nvPr/>
          </p:nvSpPr>
          <p:spPr>
            <a:xfrm flipH="1">
              <a:off x="3583477" y="372316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Left Bracket 38"/>
            <p:cNvSpPr/>
            <p:nvPr/>
          </p:nvSpPr>
          <p:spPr>
            <a:xfrm flipH="1">
              <a:off x="3583477" y="411424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0" name="Left Bracket 39"/>
            <p:cNvSpPr/>
            <p:nvPr/>
          </p:nvSpPr>
          <p:spPr>
            <a:xfrm flipH="1">
              <a:off x="3583477" y="45053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Left Bracket 40"/>
            <p:cNvSpPr/>
            <p:nvPr/>
          </p:nvSpPr>
          <p:spPr>
            <a:xfrm flipH="1">
              <a:off x="3583477" y="48963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Left Bracket 41"/>
            <p:cNvSpPr/>
            <p:nvPr/>
          </p:nvSpPr>
          <p:spPr>
            <a:xfrm flipH="1">
              <a:off x="3583477" y="528747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3" name="Group 42"/>
          <p:cNvGrpSpPr/>
          <p:nvPr/>
        </p:nvGrpSpPr>
        <p:grpSpPr>
          <a:xfrm flipH="1">
            <a:off x="459277" y="2549941"/>
            <a:ext cx="117377" cy="3060993"/>
            <a:chOff x="3583477" y="2549941"/>
            <a:chExt cx="117377" cy="3060993"/>
          </a:xfrm>
        </p:grpSpPr>
        <p:sp>
          <p:nvSpPr>
            <p:cNvPr id="44" name="Left Bracket 43"/>
            <p:cNvSpPr/>
            <p:nvPr/>
          </p:nvSpPr>
          <p:spPr>
            <a:xfrm flipH="1">
              <a:off x="3583477" y="254994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Left Bracket 44"/>
            <p:cNvSpPr/>
            <p:nvPr/>
          </p:nvSpPr>
          <p:spPr>
            <a:xfrm flipH="1">
              <a:off x="3583477" y="294101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Left Bracket 45"/>
            <p:cNvSpPr/>
            <p:nvPr/>
          </p:nvSpPr>
          <p:spPr>
            <a:xfrm flipH="1">
              <a:off x="3583477" y="333209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 name="Left Bracket 46"/>
            <p:cNvSpPr/>
            <p:nvPr/>
          </p:nvSpPr>
          <p:spPr>
            <a:xfrm flipH="1">
              <a:off x="3583477" y="372316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 name="Left Bracket 47"/>
            <p:cNvSpPr/>
            <p:nvPr/>
          </p:nvSpPr>
          <p:spPr>
            <a:xfrm flipH="1">
              <a:off x="3583477" y="411424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9" name="Left Bracket 48"/>
            <p:cNvSpPr/>
            <p:nvPr/>
          </p:nvSpPr>
          <p:spPr>
            <a:xfrm flipH="1">
              <a:off x="3583477" y="45053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0" name="Left Bracket 49"/>
            <p:cNvSpPr/>
            <p:nvPr/>
          </p:nvSpPr>
          <p:spPr>
            <a:xfrm flipH="1">
              <a:off x="3583477" y="48963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 name="Left Bracket 50"/>
            <p:cNvSpPr/>
            <p:nvPr/>
          </p:nvSpPr>
          <p:spPr>
            <a:xfrm flipH="1">
              <a:off x="3583477" y="528747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7" name="TextBox 6"/>
          <p:cNvSpPr txBox="1"/>
          <p:nvPr/>
        </p:nvSpPr>
        <p:spPr>
          <a:xfrm>
            <a:off x="3700854" y="2471297"/>
            <a:ext cx="184731" cy="369332"/>
          </a:xfrm>
          <a:prstGeom prst="rect">
            <a:avLst/>
          </a:prstGeom>
          <a:noFill/>
        </p:spPr>
        <p:txBody>
          <a:bodyPr wrap="none" rtlCol="0">
            <a:spAutoFit/>
          </a:bodyPr>
          <a:lstStyle/>
          <a:p>
            <a:endParaRPr lang="en-GB" dirty="0"/>
          </a:p>
        </p:txBody>
      </p:sp>
      <p:sp>
        <p:nvSpPr>
          <p:cNvPr id="52" name="TextBox 51"/>
          <p:cNvSpPr txBox="1"/>
          <p:nvPr/>
        </p:nvSpPr>
        <p:spPr>
          <a:xfrm>
            <a:off x="66735" y="2457741"/>
            <a:ext cx="513410" cy="3266022"/>
          </a:xfrm>
          <a:prstGeom prst="rect">
            <a:avLst/>
          </a:prstGeom>
          <a:noFill/>
        </p:spPr>
        <p:txBody>
          <a:bodyPr vert="wordArtVert" wrap="none" rtlCol="0">
            <a:spAutoFit/>
          </a:bodyPr>
          <a:lstStyle/>
          <a:p>
            <a:r>
              <a:rPr lang="en-GB" b="1" spc="530" dirty="0" smtClean="0">
                <a:solidFill>
                  <a:srgbClr val="585858"/>
                </a:solidFill>
                <a:latin typeface="+mj-lt"/>
                <a:cs typeface="Courier New" panose="02070309020205020404" pitchFamily="49" charset="0"/>
              </a:rPr>
              <a:t>01234567</a:t>
            </a:r>
            <a:endParaRPr lang="en-GB" b="1" spc="530" dirty="0">
              <a:solidFill>
                <a:srgbClr val="585858"/>
              </a:solidFill>
              <a:latin typeface="+mj-lt"/>
              <a:cs typeface="Courier New" panose="02070309020205020404" pitchFamily="49" charset="0"/>
            </a:endParaRPr>
          </a:p>
        </p:txBody>
      </p:sp>
    </p:spTree>
    <p:extLst>
      <p:ext uri="{BB962C8B-B14F-4D97-AF65-F5344CB8AC3E}">
        <p14:creationId xmlns:p14="http://schemas.microsoft.com/office/powerpoint/2010/main" val="4002925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wipe(up)">
                                      <p:cBhvr>
                                        <p:cTn id="2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animBg="1"/>
      <p:bldP spid="34" grpId="0" animBg="1"/>
      <p:bldP spid="52"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401053" y="2471297"/>
            <a:ext cx="3406702" cy="3250923"/>
            <a:chOff x="5645858" y="2479317"/>
            <a:chExt cx="3406702" cy="3250923"/>
          </a:xfrm>
        </p:grpSpPr>
        <p:sp>
          <p:nvSpPr>
            <p:cNvPr id="26" name="TextBox 25"/>
            <p:cNvSpPr txBox="1"/>
            <p:nvPr/>
          </p:nvSpPr>
          <p:spPr>
            <a:xfrm>
              <a:off x="5645858" y="5207020"/>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7" name="TextBox 26"/>
            <p:cNvSpPr txBox="1"/>
            <p:nvPr/>
          </p:nvSpPr>
          <p:spPr>
            <a:xfrm>
              <a:off x="5645858" y="481734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8" name="TextBox 27"/>
            <p:cNvSpPr txBox="1"/>
            <p:nvPr/>
          </p:nvSpPr>
          <p:spPr>
            <a:xfrm>
              <a:off x="5645858" y="442767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9" name="TextBox 28"/>
            <p:cNvSpPr txBox="1"/>
            <p:nvPr/>
          </p:nvSpPr>
          <p:spPr>
            <a:xfrm>
              <a:off x="5645858" y="4038005"/>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30" name="TextBox 29"/>
            <p:cNvSpPr txBox="1"/>
            <p:nvPr/>
          </p:nvSpPr>
          <p:spPr>
            <a:xfrm>
              <a:off x="5645858" y="3648333"/>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31" name="TextBox 30"/>
            <p:cNvSpPr txBox="1"/>
            <p:nvPr/>
          </p:nvSpPr>
          <p:spPr>
            <a:xfrm>
              <a:off x="5645858" y="3258661"/>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32" name="TextBox 31"/>
            <p:cNvSpPr txBox="1"/>
            <p:nvPr/>
          </p:nvSpPr>
          <p:spPr>
            <a:xfrm>
              <a:off x="5645858" y="286898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33" name="TextBox 32"/>
            <p:cNvSpPr txBox="1"/>
            <p:nvPr/>
          </p:nvSpPr>
          <p:spPr>
            <a:xfrm>
              <a:off x="5645858" y="247931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grpSp>
      <p:sp>
        <p:nvSpPr>
          <p:cNvPr id="4" name="Rectangle 3"/>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44240" y="2200606"/>
            <a:ext cx="3416320" cy="369332"/>
          </a:xfrm>
          <a:prstGeom prst="rect">
            <a:avLst/>
          </a:prstGeom>
          <a:noFill/>
        </p:spPr>
        <p:txBody>
          <a:bodyPr wrap="none" rtlCol="0">
            <a:spAutoFit/>
          </a:bodyPr>
          <a:lstStyle/>
          <a:p>
            <a:r>
              <a:rPr lang="en-GB" b="1" dirty="0" smtClean="0">
                <a:solidFill>
                  <a:srgbClr val="585858"/>
                </a:solidFill>
                <a:latin typeface="+mj-lt"/>
                <a:cs typeface="Courier New" panose="02070309020205020404" pitchFamily="49" charset="0"/>
              </a:rPr>
              <a:t>0       1      2      3      4      5      6      7  </a:t>
            </a:r>
            <a:endParaRPr lang="en-GB" b="1" dirty="0">
              <a:solidFill>
                <a:srgbClr val="585858"/>
              </a:solidFill>
              <a:latin typeface="+mj-lt"/>
              <a:cs typeface="Courier New" panose="02070309020205020404" pitchFamily="49" charset="0"/>
            </a:endParaRPr>
          </a:p>
        </p:txBody>
      </p:sp>
      <p:sp>
        <p:nvSpPr>
          <p:cNvPr id="9" name="TextBox 8"/>
          <p:cNvSpPr txBox="1"/>
          <p:nvPr/>
        </p:nvSpPr>
        <p:spPr>
          <a:xfrm>
            <a:off x="497305" y="3392209"/>
            <a:ext cx="184731" cy="369332"/>
          </a:xfrm>
          <a:prstGeom prst="rect">
            <a:avLst/>
          </a:prstGeom>
          <a:noFill/>
        </p:spPr>
        <p:txBody>
          <a:bodyPr wrap="none" rtlCol="0">
            <a:spAutoFit/>
          </a:bodyPr>
          <a:lstStyle/>
          <a:p>
            <a:endParaRPr lang="en-GB" dirty="0"/>
          </a:p>
        </p:txBody>
      </p:sp>
      <p:sp>
        <p:nvSpPr>
          <p:cNvPr id="22" name="Left Bracket 21"/>
          <p:cNvSpPr/>
          <p:nvPr/>
        </p:nvSpPr>
        <p:spPr>
          <a:xfrm>
            <a:off x="189572" y="219075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Left Bracket 33"/>
          <p:cNvSpPr/>
          <p:nvPr/>
        </p:nvSpPr>
        <p:spPr>
          <a:xfrm flipH="1">
            <a:off x="3588489" y="218273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6" name="Group 5"/>
          <p:cNvGrpSpPr/>
          <p:nvPr/>
        </p:nvGrpSpPr>
        <p:grpSpPr>
          <a:xfrm>
            <a:off x="3583477" y="2549941"/>
            <a:ext cx="117377" cy="3060993"/>
            <a:chOff x="3583477" y="2549941"/>
            <a:chExt cx="117377" cy="3060993"/>
          </a:xfrm>
        </p:grpSpPr>
        <p:sp>
          <p:nvSpPr>
            <p:cNvPr id="24" name="Left Bracket 23"/>
            <p:cNvSpPr/>
            <p:nvPr/>
          </p:nvSpPr>
          <p:spPr>
            <a:xfrm flipH="1">
              <a:off x="3583477" y="254994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Left Bracket 35"/>
            <p:cNvSpPr/>
            <p:nvPr/>
          </p:nvSpPr>
          <p:spPr>
            <a:xfrm flipH="1">
              <a:off x="3583477" y="294101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Left Bracket 36"/>
            <p:cNvSpPr/>
            <p:nvPr/>
          </p:nvSpPr>
          <p:spPr>
            <a:xfrm flipH="1">
              <a:off x="3583477" y="333209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Left Bracket 37"/>
            <p:cNvSpPr/>
            <p:nvPr/>
          </p:nvSpPr>
          <p:spPr>
            <a:xfrm flipH="1">
              <a:off x="3583477" y="372316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Left Bracket 38"/>
            <p:cNvSpPr/>
            <p:nvPr/>
          </p:nvSpPr>
          <p:spPr>
            <a:xfrm flipH="1">
              <a:off x="3583477" y="411424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0" name="Left Bracket 39"/>
            <p:cNvSpPr/>
            <p:nvPr/>
          </p:nvSpPr>
          <p:spPr>
            <a:xfrm flipH="1">
              <a:off x="3583477" y="45053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Left Bracket 40"/>
            <p:cNvSpPr/>
            <p:nvPr/>
          </p:nvSpPr>
          <p:spPr>
            <a:xfrm flipH="1">
              <a:off x="3583477" y="48963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Left Bracket 41"/>
            <p:cNvSpPr/>
            <p:nvPr/>
          </p:nvSpPr>
          <p:spPr>
            <a:xfrm flipH="1">
              <a:off x="3583477" y="528747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3" name="Group 42"/>
          <p:cNvGrpSpPr/>
          <p:nvPr/>
        </p:nvGrpSpPr>
        <p:grpSpPr>
          <a:xfrm flipH="1">
            <a:off x="459277" y="2549941"/>
            <a:ext cx="117377" cy="3060993"/>
            <a:chOff x="3583477" y="2549941"/>
            <a:chExt cx="117377" cy="3060993"/>
          </a:xfrm>
        </p:grpSpPr>
        <p:sp>
          <p:nvSpPr>
            <p:cNvPr id="44" name="Left Bracket 43"/>
            <p:cNvSpPr/>
            <p:nvPr/>
          </p:nvSpPr>
          <p:spPr>
            <a:xfrm flipH="1">
              <a:off x="3583477" y="254994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Left Bracket 44"/>
            <p:cNvSpPr/>
            <p:nvPr/>
          </p:nvSpPr>
          <p:spPr>
            <a:xfrm flipH="1">
              <a:off x="3583477" y="294101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Left Bracket 45"/>
            <p:cNvSpPr/>
            <p:nvPr/>
          </p:nvSpPr>
          <p:spPr>
            <a:xfrm flipH="1">
              <a:off x="3583477" y="333209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 name="Left Bracket 46"/>
            <p:cNvSpPr/>
            <p:nvPr/>
          </p:nvSpPr>
          <p:spPr>
            <a:xfrm flipH="1">
              <a:off x="3583477" y="372316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 name="Left Bracket 47"/>
            <p:cNvSpPr/>
            <p:nvPr/>
          </p:nvSpPr>
          <p:spPr>
            <a:xfrm flipH="1">
              <a:off x="3583477" y="411424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9" name="Left Bracket 48"/>
            <p:cNvSpPr/>
            <p:nvPr/>
          </p:nvSpPr>
          <p:spPr>
            <a:xfrm flipH="1">
              <a:off x="3583477" y="45053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0" name="Left Bracket 49"/>
            <p:cNvSpPr/>
            <p:nvPr/>
          </p:nvSpPr>
          <p:spPr>
            <a:xfrm flipH="1">
              <a:off x="3583477" y="48963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 name="Left Bracket 50"/>
            <p:cNvSpPr/>
            <p:nvPr/>
          </p:nvSpPr>
          <p:spPr>
            <a:xfrm flipH="1">
              <a:off x="3583477" y="528747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7" name="TextBox 6"/>
          <p:cNvSpPr txBox="1"/>
          <p:nvPr/>
        </p:nvSpPr>
        <p:spPr>
          <a:xfrm>
            <a:off x="3700854" y="2471297"/>
            <a:ext cx="184731" cy="369332"/>
          </a:xfrm>
          <a:prstGeom prst="rect">
            <a:avLst/>
          </a:prstGeom>
          <a:noFill/>
        </p:spPr>
        <p:txBody>
          <a:bodyPr wrap="none" rtlCol="0">
            <a:spAutoFit/>
          </a:bodyPr>
          <a:lstStyle/>
          <a:p>
            <a:endParaRPr lang="en-GB" dirty="0"/>
          </a:p>
        </p:txBody>
      </p:sp>
      <p:sp>
        <p:nvSpPr>
          <p:cNvPr id="52" name="TextBox 51"/>
          <p:cNvSpPr txBox="1"/>
          <p:nvPr/>
        </p:nvSpPr>
        <p:spPr>
          <a:xfrm>
            <a:off x="66735" y="2457741"/>
            <a:ext cx="513410" cy="3266022"/>
          </a:xfrm>
          <a:prstGeom prst="rect">
            <a:avLst/>
          </a:prstGeom>
          <a:noFill/>
        </p:spPr>
        <p:txBody>
          <a:bodyPr vert="wordArtVert" wrap="none" rtlCol="0">
            <a:spAutoFit/>
          </a:bodyPr>
          <a:lstStyle/>
          <a:p>
            <a:r>
              <a:rPr lang="en-GB" b="1" spc="530" dirty="0" smtClean="0">
                <a:solidFill>
                  <a:srgbClr val="585858"/>
                </a:solidFill>
                <a:latin typeface="+mj-lt"/>
                <a:cs typeface="Courier New" panose="02070309020205020404" pitchFamily="49" charset="0"/>
              </a:rPr>
              <a:t>01234567</a:t>
            </a:r>
            <a:endParaRPr lang="en-GB" b="1" spc="530" dirty="0">
              <a:solidFill>
                <a:srgbClr val="585858"/>
              </a:solidFill>
              <a:latin typeface="+mj-lt"/>
              <a:cs typeface="Courier New" panose="02070309020205020404" pitchFamily="49" charset="0"/>
            </a:endParaRPr>
          </a:p>
        </p:txBody>
      </p:sp>
      <p:sp>
        <p:nvSpPr>
          <p:cNvPr id="53" name="Rectangle 6"/>
          <p:cNvSpPr>
            <a:spLocks noChangeArrowheads="1"/>
          </p:cNvSpPr>
          <p:nvPr/>
        </p:nvSpPr>
        <p:spPr bwMode="auto">
          <a:xfrm>
            <a:off x="5339633" y="2448869"/>
            <a:ext cx="2683510" cy="95410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800" dirty="0" smtClean="0">
                <a:solidFill>
                  <a:srgbClr val="585858"/>
                </a:solidFill>
                <a:latin typeface="+mn-lt"/>
              </a:rPr>
              <a:t>Which small list is the square in?</a:t>
            </a:r>
          </a:p>
        </p:txBody>
      </p:sp>
      <p:sp>
        <p:nvSpPr>
          <p:cNvPr id="2" name="Rectangle 1"/>
          <p:cNvSpPr/>
          <p:nvPr/>
        </p:nvSpPr>
        <p:spPr>
          <a:xfrm>
            <a:off x="798519" y="158707"/>
            <a:ext cx="3270561" cy="954107"/>
          </a:xfrm>
          <a:prstGeom prst="rect">
            <a:avLst/>
          </a:prstGeom>
          <a:ln>
            <a:solidFill>
              <a:srgbClr val="585858"/>
            </a:solidFill>
          </a:ln>
        </p:spPr>
        <p:txBody>
          <a:bodyPr wrap="square">
            <a:spAutoFit/>
          </a:bodyPr>
          <a:lstStyle/>
          <a:p>
            <a:r>
              <a:rPr lang="en-GB" altLang="en-US" sz="2800" dirty="0" smtClean="0">
                <a:solidFill>
                  <a:srgbClr val="585858"/>
                </a:solidFill>
              </a:rPr>
              <a:t>Which </a:t>
            </a:r>
            <a:r>
              <a:rPr lang="en-GB" altLang="en-US" sz="2800" dirty="0">
                <a:solidFill>
                  <a:srgbClr val="585858"/>
                </a:solidFill>
              </a:rPr>
              <a:t>index position in the small list?</a:t>
            </a:r>
          </a:p>
        </p:txBody>
      </p:sp>
      <p:sp>
        <p:nvSpPr>
          <p:cNvPr id="3" name="Rectangle 2"/>
          <p:cNvSpPr/>
          <p:nvPr/>
        </p:nvSpPr>
        <p:spPr>
          <a:xfrm>
            <a:off x="778524" y="2472678"/>
            <a:ext cx="487680" cy="483276"/>
          </a:xfrm>
          <a:prstGeom prst="rect">
            <a:avLst/>
          </a:prstGeom>
          <a:noFill/>
          <a:ln w="762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56038" y="2517017"/>
            <a:ext cx="3436776" cy="389672"/>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3749040" y="2727960"/>
            <a:ext cx="1584960" cy="271705"/>
          </a:xfrm>
          <a:custGeom>
            <a:avLst/>
            <a:gdLst>
              <a:gd name="connsiteX0" fmla="*/ 1584960 w 1584960"/>
              <a:gd name="connsiteY0" fmla="*/ 228600 h 271705"/>
              <a:gd name="connsiteX1" fmla="*/ 1173480 w 1584960"/>
              <a:gd name="connsiteY1" fmla="*/ 259080 h 271705"/>
              <a:gd name="connsiteX2" fmla="*/ 563880 w 1584960"/>
              <a:gd name="connsiteY2" fmla="*/ 45720 h 271705"/>
              <a:gd name="connsiteX3" fmla="*/ 0 w 1584960"/>
              <a:gd name="connsiteY3" fmla="*/ 0 h 271705"/>
            </a:gdLst>
            <a:ahLst/>
            <a:cxnLst>
              <a:cxn ang="0">
                <a:pos x="connsiteX0" y="connsiteY0"/>
              </a:cxn>
              <a:cxn ang="0">
                <a:pos x="connsiteX1" y="connsiteY1"/>
              </a:cxn>
              <a:cxn ang="0">
                <a:pos x="connsiteX2" y="connsiteY2"/>
              </a:cxn>
              <a:cxn ang="0">
                <a:pos x="connsiteX3" y="connsiteY3"/>
              </a:cxn>
            </a:cxnLst>
            <a:rect l="l" t="t" r="r" b="b"/>
            <a:pathLst>
              <a:path w="1584960" h="271705">
                <a:moveTo>
                  <a:pt x="1584960" y="228600"/>
                </a:moveTo>
                <a:cubicBezTo>
                  <a:pt x="1464310" y="259080"/>
                  <a:pt x="1343660" y="289560"/>
                  <a:pt x="1173480" y="259080"/>
                </a:cubicBezTo>
                <a:cubicBezTo>
                  <a:pt x="1003300" y="228600"/>
                  <a:pt x="759460" y="88900"/>
                  <a:pt x="563880" y="45720"/>
                </a:cubicBezTo>
                <a:cubicBezTo>
                  <a:pt x="368300" y="2540"/>
                  <a:pt x="184150" y="1270"/>
                  <a:pt x="0" y="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743829" y="1368937"/>
            <a:ext cx="2265300" cy="646331"/>
          </a:xfrm>
          <a:prstGeom prst="rect">
            <a:avLst/>
          </a:prstGeom>
          <a:noFill/>
        </p:spPr>
        <p:txBody>
          <a:bodyPr wrap="none" rtlCol="0">
            <a:spAutoFit/>
          </a:bodyPr>
          <a:lstStyle/>
          <a:p>
            <a:r>
              <a:rPr lang="en-GB" sz="3600" dirty="0" err="1" smtClean="0">
                <a:solidFill>
                  <a:srgbClr val="585858"/>
                </a:solidFill>
              </a:rPr>
              <a:t>squaresList</a:t>
            </a:r>
            <a:endParaRPr lang="en-GB" sz="3600" dirty="0">
              <a:solidFill>
                <a:srgbClr val="585858"/>
              </a:solidFill>
            </a:endParaRPr>
          </a:p>
        </p:txBody>
      </p:sp>
      <p:sp>
        <p:nvSpPr>
          <p:cNvPr id="54" name="TextBox 53"/>
          <p:cNvSpPr txBox="1"/>
          <p:nvPr/>
        </p:nvSpPr>
        <p:spPr>
          <a:xfrm>
            <a:off x="4201350" y="1322976"/>
            <a:ext cx="418704" cy="646331"/>
          </a:xfrm>
          <a:prstGeom prst="rect">
            <a:avLst/>
          </a:prstGeom>
          <a:noFill/>
        </p:spPr>
        <p:txBody>
          <a:bodyPr wrap="none" rtlCol="0">
            <a:spAutoFit/>
          </a:bodyPr>
          <a:lstStyle/>
          <a:p>
            <a:r>
              <a:rPr lang="en-GB" sz="3600" dirty="0" smtClean="0">
                <a:solidFill>
                  <a:srgbClr val="585858"/>
                </a:solidFill>
              </a:rPr>
              <a:t>0</a:t>
            </a:r>
            <a:endParaRPr lang="en-GB" sz="3600" dirty="0">
              <a:solidFill>
                <a:srgbClr val="585858"/>
              </a:solidFill>
            </a:endParaRPr>
          </a:p>
        </p:txBody>
      </p:sp>
      <p:sp>
        <p:nvSpPr>
          <p:cNvPr id="55" name="TextBox 54"/>
          <p:cNvSpPr txBox="1"/>
          <p:nvPr/>
        </p:nvSpPr>
        <p:spPr>
          <a:xfrm>
            <a:off x="4596420" y="1322976"/>
            <a:ext cx="638316" cy="646331"/>
          </a:xfrm>
          <a:prstGeom prst="rect">
            <a:avLst/>
          </a:prstGeom>
          <a:noFill/>
        </p:spPr>
        <p:txBody>
          <a:bodyPr wrap="none" rtlCol="0">
            <a:spAutoFit/>
          </a:bodyPr>
          <a:lstStyle/>
          <a:p>
            <a:r>
              <a:rPr lang="en-GB" sz="3600" dirty="0" smtClean="0">
                <a:solidFill>
                  <a:srgbClr val="585858"/>
                </a:solidFill>
              </a:rPr>
              <a:t>, 1</a:t>
            </a:r>
            <a:endParaRPr lang="en-GB" sz="3600" dirty="0">
              <a:solidFill>
                <a:srgbClr val="585858"/>
              </a:solidFill>
            </a:endParaRPr>
          </a:p>
        </p:txBody>
      </p:sp>
      <p:sp>
        <p:nvSpPr>
          <p:cNvPr id="12" name="Left Bracket 11"/>
          <p:cNvSpPr/>
          <p:nvPr/>
        </p:nvSpPr>
        <p:spPr>
          <a:xfrm>
            <a:off x="4069080" y="1323217"/>
            <a:ext cx="167640" cy="657039"/>
          </a:xfrm>
          <a:prstGeom prst="leftBracket">
            <a:avLst/>
          </a:prstGeom>
          <a:ln w="5715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585858"/>
              </a:solidFill>
            </a:endParaRPr>
          </a:p>
        </p:txBody>
      </p:sp>
      <p:sp>
        <p:nvSpPr>
          <p:cNvPr id="56" name="Left Bracket 55"/>
          <p:cNvSpPr/>
          <p:nvPr/>
        </p:nvSpPr>
        <p:spPr>
          <a:xfrm flipH="1">
            <a:off x="5196840" y="1323217"/>
            <a:ext cx="167640" cy="657039"/>
          </a:xfrm>
          <a:prstGeom prst="leftBracket">
            <a:avLst/>
          </a:prstGeom>
          <a:ln w="5715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585858"/>
              </a:solidFill>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19664">
            <a:off x="3812816" y="3884517"/>
            <a:ext cx="2796766" cy="1481291"/>
          </a:xfrm>
          <a:prstGeom prst="rect">
            <a:avLst/>
          </a:prstGeom>
        </p:spPr>
      </p:pic>
      <p:sp>
        <p:nvSpPr>
          <p:cNvPr id="13" name="Freeform 12"/>
          <p:cNvSpPr/>
          <p:nvPr/>
        </p:nvSpPr>
        <p:spPr>
          <a:xfrm>
            <a:off x="4388765" y="2030508"/>
            <a:ext cx="929995" cy="910812"/>
          </a:xfrm>
          <a:custGeom>
            <a:avLst/>
            <a:gdLst>
              <a:gd name="connsiteX0" fmla="*/ 929995 w 929995"/>
              <a:gd name="connsiteY0" fmla="*/ 792480 h 792480"/>
              <a:gd name="connsiteX1" fmla="*/ 381355 w 929995"/>
              <a:gd name="connsiteY1" fmla="*/ 670560 h 792480"/>
              <a:gd name="connsiteX2" fmla="*/ 61315 w 929995"/>
              <a:gd name="connsiteY2" fmla="*/ 274320 h 792480"/>
              <a:gd name="connsiteX3" fmla="*/ 355 w 929995"/>
              <a:gd name="connsiteY3" fmla="*/ 0 h 792480"/>
            </a:gdLst>
            <a:ahLst/>
            <a:cxnLst>
              <a:cxn ang="0">
                <a:pos x="connsiteX0" y="connsiteY0"/>
              </a:cxn>
              <a:cxn ang="0">
                <a:pos x="connsiteX1" y="connsiteY1"/>
              </a:cxn>
              <a:cxn ang="0">
                <a:pos x="connsiteX2" y="connsiteY2"/>
              </a:cxn>
              <a:cxn ang="0">
                <a:pos x="connsiteX3" y="connsiteY3"/>
              </a:cxn>
            </a:cxnLst>
            <a:rect l="l" t="t" r="r" b="b"/>
            <a:pathLst>
              <a:path w="929995" h="792480">
                <a:moveTo>
                  <a:pt x="929995" y="792480"/>
                </a:moveTo>
                <a:cubicBezTo>
                  <a:pt x="728065" y="774700"/>
                  <a:pt x="526135" y="756920"/>
                  <a:pt x="381355" y="670560"/>
                </a:cubicBezTo>
                <a:cubicBezTo>
                  <a:pt x="236575" y="584200"/>
                  <a:pt x="124815" y="386080"/>
                  <a:pt x="61315" y="274320"/>
                </a:cubicBezTo>
                <a:cubicBezTo>
                  <a:pt x="-2185" y="162560"/>
                  <a:pt x="-915" y="81280"/>
                  <a:pt x="355" y="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rot="5400000">
            <a:off x="-713620" y="3781557"/>
            <a:ext cx="3491654" cy="389672"/>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1066800" y="1112520"/>
            <a:ext cx="694023" cy="1021080"/>
          </a:xfrm>
          <a:custGeom>
            <a:avLst/>
            <a:gdLst>
              <a:gd name="connsiteX0" fmla="*/ 670560 w 694023"/>
              <a:gd name="connsiteY0" fmla="*/ 0 h 1021080"/>
              <a:gd name="connsiteX1" fmla="*/ 670560 w 694023"/>
              <a:gd name="connsiteY1" fmla="*/ 274320 h 1021080"/>
              <a:gd name="connsiteX2" fmla="*/ 426720 w 694023"/>
              <a:gd name="connsiteY2" fmla="*/ 533400 h 1021080"/>
              <a:gd name="connsiteX3" fmla="*/ 91440 w 694023"/>
              <a:gd name="connsiteY3" fmla="*/ 624840 h 1021080"/>
              <a:gd name="connsiteX4" fmla="*/ 0 w 694023"/>
              <a:gd name="connsiteY4" fmla="*/ 1021080 h 1021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023" h="1021080">
                <a:moveTo>
                  <a:pt x="670560" y="0"/>
                </a:moveTo>
                <a:cubicBezTo>
                  <a:pt x="690880" y="92710"/>
                  <a:pt x="711200" y="185420"/>
                  <a:pt x="670560" y="274320"/>
                </a:cubicBezTo>
                <a:cubicBezTo>
                  <a:pt x="629920" y="363220"/>
                  <a:pt x="523240" y="474980"/>
                  <a:pt x="426720" y="533400"/>
                </a:cubicBezTo>
                <a:cubicBezTo>
                  <a:pt x="330200" y="591820"/>
                  <a:pt x="162560" y="543560"/>
                  <a:pt x="91440" y="624840"/>
                </a:cubicBezTo>
                <a:cubicBezTo>
                  <a:pt x="20320" y="706120"/>
                  <a:pt x="10160" y="863600"/>
                  <a:pt x="0" y="102108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4069080" y="609600"/>
            <a:ext cx="944880" cy="640080"/>
          </a:xfrm>
          <a:custGeom>
            <a:avLst/>
            <a:gdLst>
              <a:gd name="connsiteX0" fmla="*/ 0 w 944880"/>
              <a:gd name="connsiteY0" fmla="*/ 0 h 640080"/>
              <a:gd name="connsiteX1" fmla="*/ 304800 w 944880"/>
              <a:gd name="connsiteY1" fmla="*/ 15240 h 640080"/>
              <a:gd name="connsiteX2" fmla="*/ 777240 w 944880"/>
              <a:gd name="connsiteY2" fmla="*/ 152400 h 640080"/>
              <a:gd name="connsiteX3" fmla="*/ 944880 w 944880"/>
              <a:gd name="connsiteY3" fmla="*/ 640080 h 640080"/>
            </a:gdLst>
            <a:ahLst/>
            <a:cxnLst>
              <a:cxn ang="0">
                <a:pos x="connsiteX0" y="connsiteY0"/>
              </a:cxn>
              <a:cxn ang="0">
                <a:pos x="connsiteX1" y="connsiteY1"/>
              </a:cxn>
              <a:cxn ang="0">
                <a:pos x="connsiteX2" y="connsiteY2"/>
              </a:cxn>
              <a:cxn ang="0">
                <a:pos x="connsiteX3" y="connsiteY3"/>
              </a:cxn>
            </a:cxnLst>
            <a:rect l="l" t="t" r="r" b="b"/>
            <a:pathLst>
              <a:path w="944880" h="640080">
                <a:moveTo>
                  <a:pt x="0" y="0"/>
                </a:moveTo>
                <a:lnTo>
                  <a:pt x="304800" y="15240"/>
                </a:lnTo>
                <a:cubicBezTo>
                  <a:pt x="434340" y="40640"/>
                  <a:pt x="670560" y="48260"/>
                  <a:pt x="777240" y="152400"/>
                </a:cubicBezTo>
                <a:cubicBezTo>
                  <a:pt x="883920" y="256540"/>
                  <a:pt x="944880" y="640080"/>
                  <a:pt x="944880" y="64008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80903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right)">
                                      <p:cBhvr>
                                        <p:cTn id="16" dur="500"/>
                                        <p:tgtEl>
                                          <p:spTgt spid="10"/>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childTnLst>
                          </p:cTn>
                        </p:par>
                        <p:par>
                          <p:cTn id="29" fill="hold">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childTnLst>
                          </p:cTn>
                        </p:par>
                        <p:par>
                          <p:cTn id="37" fill="hold">
                            <p:stCondLst>
                              <p:cond delay="1500"/>
                            </p:stCondLst>
                            <p:childTnLst>
                              <p:par>
                                <p:cTn id="38" presetID="10" presetClass="exit" presetSubtype="0" fill="hold" grpId="1" nodeType="after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par>
                          <p:cTn id="49" fill="hold">
                            <p:stCondLst>
                              <p:cond delay="500"/>
                            </p:stCondLst>
                            <p:childTnLst>
                              <p:par>
                                <p:cTn id="50" presetID="22" presetClass="entr" presetSubtype="1"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up)">
                                      <p:cBhvr>
                                        <p:cTn id="52" dur="500"/>
                                        <p:tgtEl>
                                          <p:spTgt spid="14"/>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57"/>
                                        </p:tgtEl>
                                        <p:attrNameLst>
                                          <p:attrName>style.visibility</p:attrName>
                                        </p:attrNameLst>
                                      </p:cBhvr>
                                      <p:to>
                                        <p:strVal val="visible"/>
                                      </p:to>
                                    </p:set>
                                    <p:animEffect transition="in" filter="fade">
                                      <p:cBhvr>
                                        <p:cTn id="56" dur="500"/>
                                        <p:tgtEl>
                                          <p:spTgt spid="5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left)">
                                      <p:cBhvr>
                                        <p:cTn id="61" dur="500"/>
                                        <p:tgtEl>
                                          <p:spTgt spid="15"/>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fade">
                                      <p:cBhvr>
                                        <p:cTn id="65" dur="500"/>
                                        <p:tgtEl>
                                          <p:spTgt spid="55"/>
                                        </p:tgtEl>
                                      </p:cBhvr>
                                    </p:animEffect>
                                  </p:childTnLst>
                                </p:cTn>
                              </p:par>
                            </p:childTnLst>
                          </p:cTn>
                        </p:par>
                        <p:par>
                          <p:cTn id="66" fill="hold">
                            <p:stCondLst>
                              <p:cond delay="1000"/>
                            </p:stCondLst>
                            <p:childTnLst>
                              <p:par>
                                <p:cTn id="67" presetID="10" presetClass="exit" presetSubtype="0" fill="hold" grpId="1"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57"/>
                                        </p:tgtEl>
                                      </p:cBhvr>
                                    </p:animEffect>
                                    <p:set>
                                      <p:cBhvr>
                                        <p:cTn id="72"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2" grpId="0" animBg="1"/>
      <p:bldP spid="3" grpId="0" animBg="1"/>
      <p:bldP spid="5" grpId="0" animBg="1"/>
      <p:bldP spid="5" grpId="1" animBg="1"/>
      <p:bldP spid="10" grpId="0" animBg="1"/>
      <p:bldP spid="10" grpId="1" animBg="1"/>
      <p:bldP spid="54" grpId="0"/>
      <p:bldP spid="55" grpId="0"/>
      <p:bldP spid="12" grpId="0" animBg="1"/>
      <p:bldP spid="56" grpId="0" animBg="1"/>
      <p:bldP spid="13" grpId="0" animBg="1"/>
      <p:bldP spid="57" grpId="0" animBg="1"/>
      <p:bldP spid="57" grpId="1" animBg="1"/>
      <p:bldP spid="14" grpId="0" animBg="1"/>
      <p:bldP spid="14" grpId="1" animBg="1"/>
      <p:bldP spid="1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401053" y="2471297"/>
            <a:ext cx="3406702" cy="3250923"/>
            <a:chOff x="5645858" y="2479317"/>
            <a:chExt cx="3406702" cy="3250923"/>
          </a:xfrm>
        </p:grpSpPr>
        <p:sp>
          <p:nvSpPr>
            <p:cNvPr id="26" name="TextBox 25"/>
            <p:cNvSpPr txBox="1"/>
            <p:nvPr/>
          </p:nvSpPr>
          <p:spPr>
            <a:xfrm>
              <a:off x="5645858" y="5207020"/>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7" name="TextBox 26"/>
            <p:cNvSpPr txBox="1"/>
            <p:nvPr/>
          </p:nvSpPr>
          <p:spPr>
            <a:xfrm>
              <a:off x="5645858" y="481734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8" name="TextBox 27"/>
            <p:cNvSpPr txBox="1"/>
            <p:nvPr/>
          </p:nvSpPr>
          <p:spPr>
            <a:xfrm>
              <a:off x="5645858" y="442767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9" name="TextBox 28"/>
            <p:cNvSpPr txBox="1"/>
            <p:nvPr/>
          </p:nvSpPr>
          <p:spPr>
            <a:xfrm>
              <a:off x="5645858" y="4038005"/>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30" name="TextBox 29"/>
            <p:cNvSpPr txBox="1"/>
            <p:nvPr/>
          </p:nvSpPr>
          <p:spPr>
            <a:xfrm>
              <a:off x="5645858" y="3648333"/>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31" name="TextBox 30"/>
            <p:cNvSpPr txBox="1"/>
            <p:nvPr/>
          </p:nvSpPr>
          <p:spPr>
            <a:xfrm>
              <a:off x="5645858" y="3258661"/>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32" name="TextBox 31"/>
            <p:cNvSpPr txBox="1"/>
            <p:nvPr/>
          </p:nvSpPr>
          <p:spPr>
            <a:xfrm>
              <a:off x="5645858" y="286898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33" name="TextBox 32"/>
            <p:cNvSpPr txBox="1"/>
            <p:nvPr/>
          </p:nvSpPr>
          <p:spPr>
            <a:xfrm>
              <a:off x="5645858" y="247931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grpSp>
      <p:sp>
        <p:nvSpPr>
          <p:cNvPr id="4" name="Rectangle 3"/>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44240" y="2200606"/>
            <a:ext cx="3416320" cy="369332"/>
          </a:xfrm>
          <a:prstGeom prst="rect">
            <a:avLst/>
          </a:prstGeom>
          <a:noFill/>
        </p:spPr>
        <p:txBody>
          <a:bodyPr wrap="none" rtlCol="0">
            <a:spAutoFit/>
          </a:bodyPr>
          <a:lstStyle/>
          <a:p>
            <a:r>
              <a:rPr lang="en-GB" b="1" dirty="0" smtClean="0">
                <a:solidFill>
                  <a:srgbClr val="585858"/>
                </a:solidFill>
                <a:latin typeface="+mj-lt"/>
                <a:cs typeface="Courier New" panose="02070309020205020404" pitchFamily="49" charset="0"/>
              </a:rPr>
              <a:t>0       1      2      3      4      5      6      7  </a:t>
            </a:r>
            <a:endParaRPr lang="en-GB" b="1" dirty="0">
              <a:solidFill>
                <a:srgbClr val="585858"/>
              </a:solidFill>
              <a:latin typeface="+mj-lt"/>
              <a:cs typeface="Courier New" panose="02070309020205020404" pitchFamily="49" charset="0"/>
            </a:endParaRPr>
          </a:p>
        </p:txBody>
      </p:sp>
      <p:sp>
        <p:nvSpPr>
          <p:cNvPr id="9" name="TextBox 8"/>
          <p:cNvSpPr txBox="1"/>
          <p:nvPr/>
        </p:nvSpPr>
        <p:spPr>
          <a:xfrm>
            <a:off x="497305" y="3392209"/>
            <a:ext cx="184731" cy="369332"/>
          </a:xfrm>
          <a:prstGeom prst="rect">
            <a:avLst/>
          </a:prstGeom>
          <a:noFill/>
        </p:spPr>
        <p:txBody>
          <a:bodyPr wrap="none" rtlCol="0">
            <a:spAutoFit/>
          </a:bodyPr>
          <a:lstStyle/>
          <a:p>
            <a:endParaRPr lang="en-GB" dirty="0"/>
          </a:p>
        </p:txBody>
      </p:sp>
      <p:sp>
        <p:nvSpPr>
          <p:cNvPr id="22" name="Left Bracket 21"/>
          <p:cNvSpPr/>
          <p:nvPr/>
        </p:nvSpPr>
        <p:spPr>
          <a:xfrm>
            <a:off x="189572" y="219075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Left Bracket 33"/>
          <p:cNvSpPr/>
          <p:nvPr/>
        </p:nvSpPr>
        <p:spPr>
          <a:xfrm flipH="1">
            <a:off x="3588489" y="218273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6" name="Group 5"/>
          <p:cNvGrpSpPr/>
          <p:nvPr/>
        </p:nvGrpSpPr>
        <p:grpSpPr>
          <a:xfrm>
            <a:off x="3583477" y="2549941"/>
            <a:ext cx="117377" cy="3060993"/>
            <a:chOff x="3583477" y="2549941"/>
            <a:chExt cx="117377" cy="3060993"/>
          </a:xfrm>
        </p:grpSpPr>
        <p:sp>
          <p:nvSpPr>
            <p:cNvPr id="24" name="Left Bracket 23"/>
            <p:cNvSpPr/>
            <p:nvPr/>
          </p:nvSpPr>
          <p:spPr>
            <a:xfrm flipH="1">
              <a:off x="3583477" y="254994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Left Bracket 35"/>
            <p:cNvSpPr/>
            <p:nvPr/>
          </p:nvSpPr>
          <p:spPr>
            <a:xfrm flipH="1">
              <a:off x="3583477" y="294101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Left Bracket 36"/>
            <p:cNvSpPr/>
            <p:nvPr/>
          </p:nvSpPr>
          <p:spPr>
            <a:xfrm flipH="1">
              <a:off x="3583477" y="333209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Left Bracket 37"/>
            <p:cNvSpPr/>
            <p:nvPr/>
          </p:nvSpPr>
          <p:spPr>
            <a:xfrm flipH="1">
              <a:off x="3583477" y="372316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Left Bracket 38"/>
            <p:cNvSpPr/>
            <p:nvPr/>
          </p:nvSpPr>
          <p:spPr>
            <a:xfrm flipH="1">
              <a:off x="3583477" y="411424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0" name="Left Bracket 39"/>
            <p:cNvSpPr/>
            <p:nvPr/>
          </p:nvSpPr>
          <p:spPr>
            <a:xfrm flipH="1">
              <a:off x="3583477" y="45053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Left Bracket 40"/>
            <p:cNvSpPr/>
            <p:nvPr/>
          </p:nvSpPr>
          <p:spPr>
            <a:xfrm flipH="1">
              <a:off x="3583477" y="48963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Left Bracket 41"/>
            <p:cNvSpPr/>
            <p:nvPr/>
          </p:nvSpPr>
          <p:spPr>
            <a:xfrm flipH="1">
              <a:off x="3583477" y="528747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3" name="Group 42"/>
          <p:cNvGrpSpPr/>
          <p:nvPr/>
        </p:nvGrpSpPr>
        <p:grpSpPr>
          <a:xfrm flipH="1">
            <a:off x="459277" y="2549941"/>
            <a:ext cx="117377" cy="3060993"/>
            <a:chOff x="3583477" y="2549941"/>
            <a:chExt cx="117377" cy="3060993"/>
          </a:xfrm>
        </p:grpSpPr>
        <p:sp>
          <p:nvSpPr>
            <p:cNvPr id="44" name="Left Bracket 43"/>
            <p:cNvSpPr/>
            <p:nvPr/>
          </p:nvSpPr>
          <p:spPr>
            <a:xfrm flipH="1">
              <a:off x="3583477" y="254994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Left Bracket 44"/>
            <p:cNvSpPr/>
            <p:nvPr/>
          </p:nvSpPr>
          <p:spPr>
            <a:xfrm flipH="1">
              <a:off x="3583477" y="294101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Left Bracket 45"/>
            <p:cNvSpPr/>
            <p:nvPr/>
          </p:nvSpPr>
          <p:spPr>
            <a:xfrm flipH="1">
              <a:off x="3583477" y="333209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 name="Left Bracket 46"/>
            <p:cNvSpPr/>
            <p:nvPr/>
          </p:nvSpPr>
          <p:spPr>
            <a:xfrm flipH="1">
              <a:off x="3583477" y="372316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 name="Left Bracket 47"/>
            <p:cNvSpPr/>
            <p:nvPr/>
          </p:nvSpPr>
          <p:spPr>
            <a:xfrm flipH="1">
              <a:off x="3583477" y="411424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9" name="Left Bracket 48"/>
            <p:cNvSpPr/>
            <p:nvPr/>
          </p:nvSpPr>
          <p:spPr>
            <a:xfrm flipH="1">
              <a:off x="3583477" y="45053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0" name="Left Bracket 49"/>
            <p:cNvSpPr/>
            <p:nvPr/>
          </p:nvSpPr>
          <p:spPr>
            <a:xfrm flipH="1">
              <a:off x="3583477" y="48963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 name="Left Bracket 50"/>
            <p:cNvSpPr/>
            <p:nvPr/>
          </p:nvSpPr>
          <p:spPr>
            <a:xfrm flipH="1">
              <a:off x="3583477" y="528747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7" name="TextBox 6"/>
          <p:cNvSpPr txBox="1"/>
          <p:nvPr/>
        </p:nvSpPr>
        <p:spPr>
          <a:xfrm>
            <a:off x="3700854" y="2471297"/>
            <a:ext cx="184731" cy="369332"/>
          </a:xfrm>
          <a:prstGeom prst="rect">
            <a:avLst/>
          </a:prstGeom>
          <a:noFill/>
        </p:spPr>
        <p:txBody>
          <a:bodyPr wrap="none" rtlCol="0">
            <a:spAutoFit/>
          </a:bodyPr>
          <a:lstStyle/>
          <a:p>
            <a:endParaRPr lang="en-GB" dirty="0"/>
          </a:p>
        </p:txBody>
      </p:sp>
      <p:sp>
        <p:nvSpPr>
          <p:cNvPr id="52" name="TextBox 51"/>
          <p:cNvSpPr txBox="1"/>
          <p:nvPr/>
        </p:nvSpPr>
        <p:spPr>
          <a:xfrm>
            <a:off x="66735" y="2457741"/>
            <a:ext cx="513410" cy="3266022"/>
          </a:xfrm>
          <a:prstGeom prst="rect">
            <a:avLst/>
          </a:prstGeom>
          <a:noFill/>
        </p:spPr>
        <p:txBody>
          <a:bodyPr vert="wordArtVert" wrap="none" rtlCol="0">
            <a:spAutoFit/>
          </a:bodyPr>
          <a:lstStyle/>
          <a:p>
            <a:r>
              <a:rPr lang="en-GB" b="1" spc="530" dirty="0" smtClean="0">
                <a:solidFill>
                  <a:srgbClr val="585858"/>
                </a:solidFill>
                <a:latin typeface="+mj-lt"/>
                <a:cs typeface="Courier New" panose="02070309020205020404" pitchFamily="49" charset="0"/>
              </a:rPr>
              <a:t>01234567</a:t>
            </a:r>
            <a:endParaRPr lang="en-GB" b="1" spc="530" dirty="0">
              <a:solidFill>
                <a:srgbClr val="585858"/>
              </a:solidFill>
              <a:latin typeface="+mj-lt"/>
              <a:cs typeface="Courier New" panose="02070309020205020404" pitchFamily="49" charset="0"/>
            </a:endParaRPr>
          </a:p>
        </p:txBody>
      </p:sp>
      <p:sp>
        <p:nvSpPr>
          <p:cNvPr id="2" name="Rectangle 1"/>
          <p:cNvSpPr/>
          <p:nvPr/>
        </p:nvSpPr>
        <p:spPr>
          <a:xfrm>
            <a:off x="798519" y="158707"/>
            <a:ext cx="3270561" cy="954107"/>
          </a:xfrm>
          <a:prstGeom prst="rect">
            <a:avLst/>
          </a:prstGeom>
          <a:ln>
            <a:solidFill>
              <a:srgbClr val="585858"/>
            </a:solidFill>
          </a:ln>
        </p:spPr>
        <p:txBody>
          <a:bodyPr wrap="square">
            <a:spAutoFit/>
          </a:bodyPr>
          <a:lstStyle/>
          <a:p>
            <a:r>
              <a:rPr lang="en-GB" altLang="en-US" sz="2800" dirty="0" smtClean="0">
                <a:solidFill>
                  <a:srgbClr val="585858"/>
                </a:solidFill>
              </a:rPr>
              <a:t>Which </a:t>
            </a:r>
            <a:r>
              <a:rPr lang="en-GB" altLang="en-US" sz="2800" dirty="0">
                <a:solidFill>
                  <a:srgbClr val="585858"/>
                </a:solidFill>
              </a:rPr>
              <a:t>index position in the small list?</a:t>
            </a:r>
          </a:p>
        </p:txBody>
      </p:sp>
      <p:sp>
        <p:nvSpPr>
          <p:cNvPr id="3" name="Rectangle 2"/>
          <p:cNvSpPr/>
          <p:nvPr/>
        </p:nvSpPr>
        <p:spPr>
          <a:xfrm>
            <a:off x="1631964" y="4042398"/>
            <a:ext cx="487680" cy="483276"/>
          </a:xfrm>
          <a:prstGeom prst="rect">
            <a:avLst/>
          </a:prstGeom>
          <a:noFill/>
          <a:ln w="762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56038" y="4086737"/>
            <a:ext cx="3436776" cy="389672"/>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flipV="1">
            <a:off x="3807754" y="2735916"/>
            <a:ext cx="1583381" cy="1523411"/>
          </a:xfrm>
          <a:custGeom>
            <a:avLst/>
            <a:gdLst>
              <a:gd name="connsiteX0" fmla="*/ 1584960 w 1584960"/>
              <a:gd name="connsiteY0" fmla="*/ 228600 h 271705"/>
              <a:gd name="connsiteX1" fmla="*/ 1173480 w 1584960"/>
              <a:gd name="connsiteY1" fmla="*/ 259080 h 271705"/>
              <a:gd name="connsiteX2" fmla="*/ 563880 w 1584960"/>
              <a:gd name="connsiteY2" fmla="*/ 45720 h 271705"/>
              <a:gd name="connsiteX3" fmla="*/ 0 w 1584960"/>
              <a:gd name="connsiteY3" fmla="*/ 0 h 271705"/>
            </a:gdLst>
            <a:ahLst/>
            <a:cxnLst>
              <a:cxn ang="0">
                <a:pos x="connsiteX0" y="connsiteY0"/>
              </a:cxn>
              <a:cxn ang="0">
                <a:pos x="connsiteX1" y="connsiteY1"/>
              </a:cxn>
              <a:cxn ang="0">
                <a:pos x="connsiteX2" y="connsiteY2"/>
              </a:cxn>
              <a:cxn ang="0">
                <a:pos x="connsiteX3" y="connsiteY3"/>
              </a:cxn>
            </a:cxnLst>
            <a:rect l="l" t="t" r="r" b="b"/>
            <a:pathLst>
              <a:path w="1584960" h="271705">
                <a:moveTo>
                  <a:pt x="1584960" y="228600"/>
                </a:moveTo>
                <a:cubicBezTo>
                  <a:pt x="1464310" y="259080"/>
                  <a:pt x="1343660" y="289560"/>
                  <a:pt x="1173480" y="259080"/>
                </a:cubicBezTo>
                <a:cubicBezTo>
                  <a:pt x="1003300" y="228600"/>
                  <a:pt x="759460" y="88900"/>
                  <a:pt x="563880" y="45720"/>
                </a:cubicBezTo>
                <a:cubicBezTo>
                  <a:pt x="368300" y="2540"/>
                  <a:pt x="184150" y="1270"/>
                  <a:pt x="0" y="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743829" y="1368937"/>
            <a:ext cx="2265300" cy="646331"/>
          </a:xfrm>
          <a:prstGeom prst="rect">
            <a:avLst/>
          </a:prstGeom>
          <a:noFill/>
        </p:spPr>
        <p:txBody>
          <a:bodyPr wrap="none" rtlCol="0">
            <a:spAutoFit/>
          </a:bodyPr>
          <a:lstStyle/>
          <a:p>
            <a:r>
              <a:rPr lang="en-GB" sz="3600" dirty="0" err="1" smtClean="0">
                <a:solidFill>
                  <a:srgbClr val="585858"/>
                </a:solidFill>
              </a:rPr>
              <a:t>squaresList</a:t>
            </a:r>
            <a:endParaRPr lang="en-GB" sz="3600" dirty="0">
              <a:solidFill>
                <a:srgbClr val="585858"/>
              </a:solidFill>
            </a:endParaRPr>
          </a:p>
        </p:txBody>
      </p:sp>
      <p:sp>
        <p:nvSpPr>
          <p:cNvPr id="54" name="TextBox 53"/>
          <p:cNvSpPr txBox="1"/>
          <p:nvPr/>
        </p:nvSpPr>
        <p:spPr>
          <a:xfrm>
            <a:off x="4201350" y="1322976"/>
            <a:ext cx="418704" cy="646331"/>
          </a:xfrm>
          <a:prstGeom prst="rect">
            <a:avLst/>
          </a:prstGeom>
          <a:noFill/>
        </p:spPr>
        <p:txBody>
          <a:bodyPr wrap="none" rtlCol="0">
            <a:spAutoFit/>
          </a:bodyPr>
          <a:lstStyle/>
          <a:p>
            <a:r>
              <a:rPr lang="en-GB" sz="3600" dirty="0">
                <a:solidFill>
                  <a:srgbClr val="585858"/>
                </a:solidFill>
              </a:rPr>
              <a:t>4</a:t>
            </a:r>
          </a:p>
        </p:txBody>
      </p:sp>
      <p:sp>
        <p:nvSpPr>
          <p:cNvPr id="55" name="TextBox 54"/>
          <p:cNvSpPr txBox="1"/>
          <p:nvPr/>
        </p:nvSpPr>
        <p:spPr>
          <a:xfrm>
            <a:off x="4596420" y="1322976"/>
            <a:ext cx="638316" cy="646331"/>
          </a:xfrm>
          <a:prstGeom prst="rect">
            <a:avLst/>
          </a:prstGeom>
          <a:noFill/>
        </p:spPr>
        <p:txBody>
          <a:bodyPr wrap="none" rtlCol="0">
            <a:spAutoFit/>
          </a:bodyPr>
          <a:lstStyle/>
          <a:p>
            <a:r>
              <a:rPr lang="en-GB" sz="3600" dirty="0" smtClean="0">
                <a:solidFill>
                  <a:srgbClr val="585858"/>
                </a:solidFill>
              </a:rPr>
              <a:t>, 3</a:t>
            </a:r>
            <a:endParaRPr lang="en-GB" sz="3600" dirty="0">
              <a:solidFill>
                <a:srgbClr val="585858"/>
              </a:solidFill>
            </a:endParaRPr>
          </a:p>
        </p:txBody>
      </p:sp>
      <p:sp>
        <p:nvSpPr>
          <p:cNvPr id="12" name="Left Bracket 11"/>
          <p:cNvSpPr/>
          <p:nvPr/>
        </p:nvSpPr>
        <p:spPr>
          <a:xfrm>
            <a:off x="4069080" y="1323217"/>
            <a:ext cx="167640" cy="657039"/>
          </a:xfrm>
          <a:prstGeom prst="leftBracket">
            <a:avLst/>
          </a:prstGeom>
          <a:ln w="5715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585858"/>
              </a:solidFill>
            </a:endParaRPr>
          </a:p>
        </p:txBody>
      </p:sp>
      <p:sp>
        <p:nvSpPr>
          <p:cNvPr id="56" name="Left Bracket 55"/>
          <p:cNvSpPr/>
          <p:nvPr/>
        </p:nvSpPr>
        <p:spPr>
          <a:xfrm flipH="1">
            <a:off x="5196840" y="1323217"/>
            <a:ext cx="167640" cy="657039"/>
          </a:xfrm>
          <a:prstGeom prst="leftBracket">
            <a:avLst/>
          </a:prstGeom>
          <a:ln w="5715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585858"/>
              </a:solidFill>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19664">
            <a:off x="3812816" y="3884517"/>
            <a:ext cx="2796766" cy="1481291"/>
          </a:xfrm>
          <a:prstGeom prst="rect">
            <a:avLst/>
          </a:prstGeom>
        </p:spPr>
      </p:pic>
      <p:sp>
        <p:nvSpPr>
          <p:cNvPr id="13" name="Freeform 12"/>
          <p:cNvSpPr/>
          <p:nvPr/>
        </p:nvSpPr>
        <p:spPr>
          <a:xfrm>
            <a:off x="4388765" y="2030508"/>
            <a:ext cx="974789" cy="910812"/>
          </a:xfrm>
          <a:custGeom>
            <a:avLst/>
            <a:gdLst>
              <a:gd name="connsiteX0" fmla="*/ 929995 w 929995"/>
              <a:gd name="connsiteY0" fmla="*/ 792480 h 792480"/>
              <a:gd name="connsiteX1" fmla="*/ 381355 w 929995"/>
              <a:gd name="connsiteY1" fmla="*/ 670560 h 792480"/>
              <a:gd name="connsiteX2" fmla="*/ 61315 w 929995"/>
              <a:gd name="connsiteY2" fmla="*/ 274320 h 792480"/>
              <a:gd name="connsiteX3" fmla="*/ 355 w 929995"/>
              <a:gd name="connsiteY3" fmla="*/ 0 h 792480"/>
            </a:gdLst>
            <a:ahLst/>
            <a:cxnLst>
              <a:cxn ang="0">
                <a:pos x="connsiteX0" y="connsiteY0"/>
              </a:cxn>
              <a:cxn ang="0">
                <a:pos x="connsiteX1" y="connsiteY1"/>
              </a:cxn>
              <a:cxn ang="0">
                <a:pos x="connsiteX2" y="connsiteY2"/>
              </a:cxn>
              <a:cxn ang="0">
                <a:pos x="connsiteX3" y="connsiteY3"/>
              </a:cxn>
            </a:cxnLst>
            <a:rect l="l" t="t" r="r" b="b"/>
            <a:pathLst>
              <a:path w="929995" h="792480">
                <a:moveTo>
                  <a:pt x="929995" y="792480"/>
                </a:moveTo>
                <a:cubicBezTo>
                  <a:pt x="728065" y="774700"/>
                  <a:pt x="526135" y="756920"/>
                  <a:pt x="381355" y="670560"/>
                </a:cubicBezTo>
                <a:cubicBezTo>
                  <a:pt x="236575" y="584200"/>
                  <a:pt x="124815" y="386080"/>
                  <a:pt x="61315" y="274320"/>
                </a:cubicBezTo>
                <a:cubicBezTo>
                  <a:pt x="-2185" y="162560"/>
                  <a:pt x="-915" y="81280"/>
                  <a:pt x="355" y="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rot="5400000">
            <a:off x="139820" y="3781557"/>
            <a:ext cx="3491654" cy="389672"/>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flipH="1">
            <a:off x="1253815" y="1112519"/>
            <a:ext cx="574984" cy="1102653"/>
          </a:xfrm>
          <a:custGeom>
            <a:avLst/>
            <a:gdLst>
              <a:gd name="connsiteX0" fmla="*/ 670560 w 694023"/>
              <a:gd name="connsiteY0" fmla="*/ 0 h 1021080"/>
              <a:gd name="connsiteX1" fmla="*/ 670560 w 694023"/>
              <a:gd name="connsiteY1" fmla="*/ 274320 h 1021080"/>
              <a:gd name="connsiteX2" fmla="*/ 426720 w 694023"/>
              <a:gd name="connsiteY2" fmla="*/ 533400 h 1021080"/>
              <a:gd name="connsiteX3" fmla="*/ 91440 w 694023"/>
              <a:gd name="connsiteY3" fmla="*/ 624840 h 1021080"/>
              <a:gd name="connsiteX4" fmla="*/ 0 w 694023"/>
              <a:gd name="connsiteY4" fmla="*/ 1021080 h 1021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023" h="1021080">
                <a:moveTo>
                  <a:pt x="670560" y="0"/>
                </a:moveTo>
                <a:cubicBezTo>
                  <a:pt x="690880" y="92710"/>
                  <a:pt x="711200" y="185420"/>
                  <a:pt x="670560" y="274320"/>
                </a:cubicBezTo>
                <a:cubicBezTo>
                  <a:pt x="629920" y="363220"/>
                  <a:pt x="523240" y="474980"/>
                  <a:pt x="426720" y="533400"/>
                </a:cubicBezTo>
                <a:cubicBezTo>
                  <a:pt x="330200" y="591820"/>
                  <a:pt x="162560" y="543560"/>
                  <a:pt x="91440" y="624840"/>
                </a:cubicBezTo>
                <a:cubicBezTo>
                  <a:pt x="20320" y="706120"/>
                  <a:pt x="10160" y="863600"/>
                  <a:pt x="0" y="102108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4069080" y="609600"/>
            <a:ext cx="944880" cy="640080"/>
          </a:xfrm>
          <a:custGeom>
            <a:avLst/>
            <a:gdLst>
              <a:gd name="connsiteX0" fmla="*/ 0 w 944880"/>
              <a:gd name="connsiteY0" fmla="*/ 0 h 640080"/>
              <a:gd name="connsiteX1" fmla="*/ 304800 w 944880"/>
              <a:gd name="connsiteY1" fmla="*/ 15240 h 640080"/>
              <a:gd name="connsiteX2" fmla="*/ 777240 w 944880"/>
              <a:gd name="connsiteY2" fmla="*/ 152400 h 640080"/>
              <a:gd name="connsiteX3" fmla="*/ 944880 w 944880"/>
              <a:gd name="connsiteY3" fmla="*/ 640080 h 640080"/>
            </a:gdLst>
            <a:ahLst/>
            <a:cxnLst>
              <a:cxn ang="0">
                <a:pos x="connsiteX0" y="connsiteY0"/>
              </a:cxn>
              <a:cxn ang="0">
                <a:pos x="connsiteX1" y="connsiteY1"/>
              </a:cxn>
              <a:cxn ang="0">
                <a:pos x="connsiteX2" y="connsiteY2"/>
              </a:cxn>
              <a:cxn ang="0">
                <a:pos x="connsiteX3" y="connsiteY3"/>
              </a:cxn>
            </a:cxnLst>
            <a:rect l="l" t="t" r="r" b="b"/>
            <a:pathLst>
              <a:path w="944880" h="640080">
                <a:moveTo>
                  <a:pt x="0" y="0"/>
                </a:moveTo>
                <a:lnTo>
                  <a:pt x="304800" y="15240"/>
                </a:lnTo>
                <a:cubicBezTo>
                  <a:pt x="434340" y="40640"/>
                  <a:pt x="670560" y="48260"/>
                  <a:pt x="777240" y="152400"/>
                </a:cubicBezTo>
                <a:cubicBezTo>
                  <a:pt x="883920" y="256540"/>
                  <a:pt x="944880" y="640080"/>
                  <a:pt x="944880" y="64008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6"/>
          <p:cNvSpPr>
            <a:spLocks noChangeArrowheads="1"/>
          </p:cNvSpPr>
          <p:nvPr/>
        </p:nvSpPr>
        <p:spPr bwMode="auto">
          <a:xfrm>
            <a:off x="5339633" y="2448869"/>
            <a:ext cx="2683510" cy="954107"/>
          </a:xfrm>
          <a:prstGeom prst="rect">
            <a:avLst/>
          </a:prstGeom>
          <a:solidFill>
            <a:schemeClr val="bg1"/>
          </a:solidFill>
          <a:ln w="9525">
            <a:solidFill>
              <a:srgbClr val="000000"/>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800" dirty="0" smtClean="0">
                <a:solidFill>
                  <a:srgbClr val="585858"/>
                </a:solidFill>
                <a:latin typeface="+mn-lt"/>
              </a:rPr>
              <a:t>Which small list is the square in?</a:t>
            </a:r>
          </a:p>
        </p:txBody>
      </p:sp>
    </p:spTree>
    <p:extLst>
      <p:ext uri="{BB962C8B-B14F-4D97-AF65-F5344CB8AC3E}">
        <p14:creationId xmlns:p14="http://schemas.microsoft.com/office/powerpoint/2010/main" val="3905467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childTnLst>
                          </p:cTn>
                        </p:par>
                        <p:par>
                          <p:cTn id="24" fill="hold">
                            <p:stCondLst>
                              <p:cond delay="2500"/>
                            </p:stCondLst>
                            <p:childTnLst>
                              <p:par>
                                <p:cTn id="25" presetID="10" presetClass="exit" presetSubtype="0" fill="hold" grpId="1" nodeType="after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500"/>
                                        <p:tgtEl>
                                          <p:spTgt spid="14"/>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500"/>
                                        <p:tgtEl>
                                          <p:spTgt spid="5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childTnLst>
                          </p:cTn>
                        </p:par>
                        <p:par>
                          <p:cTn id="53" fill="hold">
                            <p:stCondLst>
                              <p:cond delay="1000"/>
                            </p:stCondLst>
                            <p:childTnLst>
                              <p:par>
                                <p:cTn id="54" presetID="10" presetClass="exit" presetSubtype="0" fill="hold" grpId="1" nodeType="afterEffect">
                                  <p:stCondLst>
                                    <p:cond delay="0"/>
                                  </p:stCondLst>
                                  <p:childTnLst>
                                    <p:animEffect transition="out" filter="fade">
                                      <p:cBhvr>
                                        <p:cTn id="55" dur="500"/>
                                        <p:tgtEl>
                                          <p:spTgt spid="14"/>
                                        </p:tgtEl>
                                      </p:cBhvr>
                                    </p:animEffect>
                                    <p:set>
                                      <p:cBhvr>
                                        <p:cTn id="56" dur="1" fill="hold">
                                          <p:stCondLst>
                                            <p:cond delay="499"/>
                                          </p:stCondLst>
                                        </p:cTn>
                                        <p:tgtEl>
                                          <p:spTgt spid="14"/>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57"/>
                                        </p:tgtEl>
                                      </p:cBhvr>
                                    </p:animEffect>
                                    <p:set>
                                      <p:cBhvr>
                                        <p:cTn id="59"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10" grpId="0" animBg="1"/>
      <p:bldP spid="10" grpId="1" animBg="1"/>
      <p:bldP spid="54" grpId="0"/>
      <p:bldP spid="55" grpId="0"/>
      <p:bldP spid="13" grpId="0" animBg="1"/>
      <p:bldP spid="57" grpId="0" animBg="1"/>
      <p:bldP spid="57" grpId="1" animBg="1"/>
      <p:bldP spid="14" grpId="0" animBg="1"/>
      <p:bldP spid="14" grpId="1" animBg="1"/>
      <p:bldP spid="15" grpId="0" animBg="1"/>
      <p:bldP spid="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3"/>
            <a:ext cx="9144000" cy="2387600"/>
          </a:xfrm>
        </p:spPr>
        <p:txBody>
          <a:bodyPr>
            <a:normAutofit/>
          </a:bodyPr>
          <a:lstStyle/>
          <a:p>
            <a:r>
              <a:rPr lang="en-GB" sz="8000" dirty="0" smtClean="0"/>
              <a:t>Bits AND Chips</a:t>
            </a:r>
            <a:endParaRPr lang="en-GB" sz="8000" b="1" dirty="0">
              <a:solidFill>
                <a:srgbClr val="C00000"/>
              </a:solidFill>
              <a:latin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7513" y="64395"/>
            <a:ext cx="3769217" cy="560116"/>
          </a:xfrm>
          <a:prstGeom prst="rect">
            <a:avLst/>
          </a:prstGeom>
        </p:spPr>
      </p:pic>
      <p:sp>
        <p:nvSpPr>
          <p:cNvPr id="3" name="Subtitle 2"/>
          <p:cNvSpPr>
            <a:spLocks noGrp="1"/>
          </p:cNvSpPr>
          <p:nvPr>
            <p:ph type="subTitle" idx="1"/>
          </p:nvPr>
        </p:nvSpPr>
        <p:spPr/>
        <p:txBody>
          <a:bodyPr>
            <a:normAutofit/>
          </a:bodyPr>
          <a:lstStyle/>
          <a:p>
            <a:r>
              <a:rPr lang="en-GB" sz="3600" b="1" dirty="0" smtClean="0">
                <a:solidFill>
                  <a:srgbClr val="585858"/>
                </a:solidFill>
              </a:rPr>
              <a:t>Simple Ideas That Make Computers Tick </a:t>
            </a:r>
            <a:endParaRPr lang="en-GB" sz="3600" b="1" dirty="0">
              <a:solidFill>
                <a:srgbClr val="585858"/>
              </a:solidFill>
            </a:endParaRPr>
          </a:p>
        </p:txBody>
      </p:sp>
      <p:sp>
        <p:nvSpPr>
          <p:cNvPr id="8" name="Rectangle 7"/>
          <p:cNvSpPr/>
          <p:nvPr/>
        </p:nvSpPr>
        <p:spPr>
          <a:xfrm>
            <a:off x="7791718" y="5834130"/>
            <a:ext cx="1352282" cy="1023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rotWithShape="1">
          <a:blip r:embed="rId5"/>
          <a:srcRect l="23240" t="29086" r="6887" b="14905"/>
          <a:stretch/>
        </p:blipFill>
        <p:spPr>
          <a:xfrm>
            <a:off x="6589526" y="5658515"/>
            <a:ext cx="2474724" cy="1115301"/>
          </a:xfrm>
          <a:prstGeom prst="rect">
            <a:avLst/>
          </a:prstGeom>
          <a:ln>
            <a:solidFill>
              <a:schemeClr val="bg1">
                <a:lumMod val="50000"/>
              </a:schemeClr>
            </a:solidFill>
          </a:ln>
        </p:spPr>
      </p:pic>
    </p:spTree>
    <p:extLst>
      <p:ext uri="{BB962C8B-B14F-4D97-AF65-F5344CB8AC3E}">
        <p14:creationId xmlns:p14="http://schemas.microsoft.com/office/powerpoint/2010/main" val="13514457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401053" y="2471297"/>
            <a:ext cx="3406702" cy="3250923"/>
            <a:chOff x="5645858" y="2479317"/>
            <a:chExt cx="3406702" cy="3250923"/>
          </a:xfrm>
        </p:grpSpPr>
        <p:sp>
          <p:nvSpPr>
            <p:cNvPr id="26" name="TextBox 25"/>
            <p:cNvSpPr txBox="1"/>
            <p:nvPr/>
          </p:nvSpPr>
          <p:spPr>
            <a:xfrm>
              <a:off x="5645858" y="5207020"/>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7" name="TextBox 26"/>
            <p:cNvSpPr txBox="1"/>
            <p:nvPr/>
          </p:nvSpPr>
          <p:spPr>
            <a:xfrm>
              <a:off x="5645858" y="481734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8" name="TextBox 27"/>
            <p:cNvSpPr txBox="1"/>
            <p:nvPr/>
          </p:nvSpPr>
          <p:spPr>
            <a:xfrm>
              <a:off x="5645858" y="442767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9" name="TextBox 28"/>
            <p:cNvSpPr txBox="1"/>
            <p:nvPr/>
          </p:nvSpPr>
          <p:spPr>
            <a:xfrm>
              <a:off x="5645858" y="4038005"/>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30" name="TextBox 29"/>
            <p:cNvSpPr txBox="1"/>
            <p:nvPr/>
          </p:nvSpPr>
          <p:spPr>
            <a:xfrm>
              <a:off x="5645858" y="3648333"/>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31" name="TextBox 30"/>
            <p:cNvSpPr txBox="1"/>
            <p:nvPr/>
          </p:nvSpPr>
          <p:spPr>
            <a:xfrm>
              <a:off x="5645858" y="3258661"/>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32" name="TextBox 31"/>
            <p:cNvSpPr txBox="1"/>
            <p:nvPr/>
          </p:nvSpPr>
          <p:spPr>
            <a:xfrm>
              <a:off x="5645858" y="286898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33" name="TextBox 32"/>
            <p:cNvSpPr txBox="1"/>
            <p:nvPr/>
          </p:nvSpPr>
          <p:spPr>
            <a:xfrm>
              <a:off x="5645858" y="247931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grpSp>
      <p:sp>
        <p:nvSpPr>
          <p:cNvPr id="4" name="Rectangle 3"/>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44240" y="2200606"/>
            <a:ext cx="3416320" cy="369332"/>
          </a:xfrm>
          <a:prstGeom prst="rect">
            <a:avLst/>
          </a:prstGeom>
          <a:noFill/>
        </p:spPr>
        <p:txBody>
          <a:bodyPr wrap="none" rtlCol="0">
            <a:spAutoFit/>
          </a:bodyPr>
          <a:lstStyle/>
          <a:p>
            <a:r>
              <a:rPr lang="en-GB" b="1" dirty="0" smtClean="0">
                <a:solidFill>
                  <a:srgbClr val="585858"/>
                </a:solidFill>
                <a:latin typeface="+mj-lt"/>
                <a:cs typeface="Courier New" panose="02070309020205020404" pitchFamily="49" charset="0"/>
              </a:rPr>
              <a:t>0       1      2      3      4      5      6      7  </a:t>
            </a:r>
            <a:endParaRPr lang="en-GB" b="1" dirty="0">
              <a:solidFill>
                <a:srgbClr val="585858"/>
              </a:solidFill>
              <a:latin typeface="+mj-lt"/>
              <a:cs typeface="Courier New" panose="02070309020205020404" pitchFamily="49" charset="0"/>
            </a:endParaRPr>
          </a:p>
        </p:txBody>
      </p:sp>
      <p:sp>
        <p:nvSpPr>
          <p:cNvPr id="9" name="TextBox 8"/>
          <p:cNvSpPr txBox="1"/>
          <p:nvPr/>
        </p:nvSpPr>
        <p:spPr>
          <a:xfrm>
            <a:off x="497305" y="3392209"/>
            <a:ext cx="184731" cy="369332"/>
          </a:xfrm>
          <a:prstGeom prst="rect">
            <a:avLst/>
          </a:prstGeom>
          <a:noFill/>
        </p:spPr>
        <p:txBody>
          <a:bodyPr wrap="none" rtlCol="0">
            <a:spAutoFit/>
          </a:bodyPr>
          <a:lstStyle/>
          <a:p>
            <a:endParaRPr lang="en-GB" dirty="0"/>
          </a:p>
        </p:txBody>
      </p:sp>
      <p:sp>
        <p:nvSpPr>
          <p:cNvPr id="22" name="Left Bracket 21"/>
          <p:cNvSpPr/>
          <p:nvPr/>
        </p:nvSpPr>
        <p:spPr>
          <a:xfrm>
            <a:off x="189572" y="219075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Left Bracket 33"/>
          <p:cNvSpPr/>
          <p:nvPr/>
        </p:nvSpPr>
        <p:spPr>
          <a:xfrm flipH="1">
            <a:off x="3588489" y="218273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6" name="Group 5"/>
          <p:cNvGrpSpPr/>
          <p:nvPr/>
        </p:nvGrpSpPr>
        <p:grpSpPr>
          <a:xfrm>
            <a:off x="3583477" y="2549941"/>
            <a:ext cx="117377" cy="3060993"/>
            <a:chOff x="3583477" y="2549941"/>
            <a:chExt cx="117377" cy="3060993"/>
          </a:xfrm>
        </p:grpSpPr>
        <p:sp>
          <p:nvSpPr>
            <p:cNvPr id="24" name="Left Bracket 23"/>
            <p:cNvSpPr/>
            <p:nvPr/>
          </p:nvSpPr>
          <p:spPr>
            <a:xfrm flipH="1">
              <a:off x="3583477" y="254994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Left Bracket 35"/>
            <p:cNvSpPr/>
            <p:nvPr/>
          </p:nvSpPr>
          <p:spPr>
            <a:xfrm flipH="1">
              <a:off x="3583477" y="294101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Left Bracket 36"/>
            <p:cNvSpPr/>
            <p:nvPr/>
          </p:nvSpPr>
          <p:spPr>
            <a:xfrm flipH="1">
              <a:off x="3583477" y="333209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Left Bracket 37"/>
            <p:cNvSpPr/>
            <p:nvPr/>
          </p:nvSpPr>
          <p:spPr>
            <a:xfrm flipH="1">
              <a:off x="3583477" y="372316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Left Bracket 38"/>
            <p:cNvSpPr/>
            <p:nvPr/>
          </p:nvSpPr>
          <p:spPr>
            <a:xfrm flipH="1">
              <a:off x="3583477" y="411424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0" name="Left Bracket 39"/>
            <p:cNvSpPr/>
            <p:nvPr/>
          </p:nvSpPr>
          <p:spPr>
            <a:xfrm flipH="1">
              <a:off x="3583477" y="45053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Left Bracket 40"/>
            <p:cNvSpPr/>
            <p:nvPr/>
          </p:nvSpPr>
          <p:spPr>
            <a:xfrm flipH="1">
              <a:off x="3583477" y="48963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Left Bracket 41"/>
            <p:cNvSpPr/>
            <p:nvPr/>
          </p:nvSpPr>
          <p:spPr>
            <a:xfrm flipH="1">
              <a:off x="3583477" y="528747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3" name="Group 42"/>
          <p:cNvGrpSpPr/>
          <p:nvPr/>
        </p:nvGrpSpPr>
        <p:grpSpPr>
          <a:xfrm flipH="1">
            <a:off x="459277" y="2549941"/>
            <a:ext cx="117377" cy="3060993"/>
            <a:chOff x="3583477" y="2549941"/>
            <a:chExt cx="117377" cy="3060993"/>
          </a:xfrm>
        </p:grpSpPr>
        <p:sp>
          <p:nvSpPr>
            <p:cNvPr id="44" name="Left Bracket 43"/>
            <p:cNvSpPr/>
            <p:nvPr/>
          </p:nvSpPr>
          <p:spPr>
            <a:xfrm flipH="1">
              <a:off x="3583477" y="254994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Left Bracket 44"/>
            <p:cNvSpPr/>
            <p:nvPr/>
          </p:nvSpPr>
          <p:spPr>
            <a:xfrm flipH="1">
              <a:off x="3583477" y="294101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Left Bracket 45"/>
            <p:cNvSpPr/>
            <p:nvPr/>
          </p:nvSpPr>
          <p:spPr>
            <a:xfrm flipH="1">
              <a:off x="3583477" y="333209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 name="Left Bracket 46"/>
            <p:cNvSpPr/>
            <p:nvPr/>
          </p:nvSpPr>
          <p:spPr>
            <a:xfrm flipH="1">
              <a:off x="3583477" y="372316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 name="Left Bracket 47"/>
            <p:cNvSpPr/>
            <p:nvPr/>
          </p:nvSpPr>
          <p:spPr>
            <a:xfrm flipH="1">
              <a:off x="3583477" y="411424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9" name="Left Bracket 48"/>
            <p:cNvSpPr/>
            <p:nvPr/>
          </p:nvSpPr>
          <p:spPr>
            <a:xfrm flipH="1">
              <a:off x="3583477" y="45053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0" name="Left Bracket 49"/>
            <p:cNvSpPr/>
            <p:nvPr/>
          </p:nvSpPr>
          <p:spPr>
            <a:xfrm flipH="1">
              <a:off x="3583477" y="48963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 name="Left Bracket 50"/>
            <p:cNvSpPr/>
            <p:nvPr/>
          </p:nvSpPr>
          <p:spPr>
            <a:xfrm flipH="1">
              <a:off x="3583477" y="528747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7" name="TextBox 6"/>
          <p:cNvSpPr txBox="1"/>
          <p:nvPr/>
        </p:nvSpPr>
        <p:spPr>
          <a:xfrm>
            <a:off x="3700854" y="2471297"/>
            <a:ext cx="184731" cy="369332"/>
          </a:xfrm>
          <a:prstGeom prst="rect">
            <a:avLst/>
          </a:prstGeom>
          <a:noFill/>
        </p:spPr>
        <p:txBody>
          <a:bodyPr wrap="none" rtlCol="0">
            <a:spAutoFit/>
          </a:bodyPr>
          <a:lstStyle/>
          <a:p>
            <a:endParaRPr lang="en-GB" dirty="0"/>
          </a:p>
        </p:txBody>
      </p:sp>
      <p:sp>
        <p:nvSpPr>
          <p:cNvPr id="52" name="TextBox 51"/>
          <p:cNvSpPr txBox="1"/>
          <p:nvPr/>
        </p:nvSpPr>
        <p:spPr>
          <a:xfrm>
            <a:off x="66735" y="2457741"/>
            <a:ext cx="513410" cy="3266022"/>
          </a:xfrm>
          <a:prstGeom prst="rect">
            <a:avLst/>
          </a:prstGeom>
          <a:noFill/>
        </p:spPr>
        <p:txBody>
          <a:bodyPr vert="wordArtVert" wrap="none" rtlCol="0">
            <a:spAutoFit/>
          </a:bodyPr>
          <a:lstStyle/>
          <a:p>
            <a:r>
              <a:rPr lang="en-GB" b="1" spc="530" dirty="0" smtClean="0">
                <a:solidFill>
                  <a:srgbClr val="585858"/>
                </a:solidFill>
                <a:latin typeface="+mj-lt"/>
                <a:cs typeface="Courier New" panose="02070309020205020404" pitchFamily="49" charset="0"/>
              </a:rPr>
              <a:t>01234567</a:t>
            </a:r>
            <a:endParaRPr lang="en-GB" b="1" spc="530" dirty="0">
              <a:solidFill>
                <a:srgbClr val="585858"/>
              </a:solidFill>
              <a:latin typeface="+mj-lt"/>
              <a:cs typeface="Courier New" panose="02070309020205020404" pitchFamily="49" charset="0"/>
            </a:endParaRPr>
          </a:p>
        </p:txBody>
      </p:sp>
      <p:sp>
        <p:nvSpPr>
          <p:cNvPr id="2" name="Rectangle 1"/>
          <p:cNvSpPr/>
          <p:nvPr/>
        </p:nvSpPr>
        <p:spPr>
          <a:xfrm>
            <a:off x="798519" y="158707"/>
            <a:ext cx="3270561" cy="954107"/>
          </a:xfrm>
          <a:prstGeom prst="rect">
            <a:avLst/>
          </a:prstGeom>
          <a:ln>
            <a:solidFill>
              <a:srgbClr val="585858"/>
            </a:solidFill>
          </a:ln>
        </p:spPr>
        <p:txBody>
          <a:bodyPr wrap="square">
            <a:spAutoFit/>
          </a:bodyPr>
          <a:lstStyle/>
          <a:p>
            <a:r>
              <a:rPr lang="en-GB" altLang="en-US" sz="2800" dirty="0" smtClean="0">
                <a:solidFill>
                  <a:srgbClr val="585858"/>
                </a:solidFill>
              </a:rPr>
              <a:t>Which </a:t>
            </a:r>
            <a:r>
              <a:rPr lang="en-GB" altLang="en-US" sz="2800" dirty="0">
                <a:solidFill>
                  <a:srgbClr val="585858"/>
                </a:solidFill>
              </a:rPr>
              <a:t>index position in the small list?</a:t>
            </a:r>
          </a:p>
        </p:txBody>
      </p:sp>
      <p:sp>
        <p:nvSpPr>
          <p:cNvPr id="3" name="Rectangle 2"/>
          <p:cNvSpPr/>
          <p:nvPr/>
        </p:nvSpPr>
        <p:spPr>
          <a:xfrm>
            <a:off x="2480803" y="4817768"/>
            <a:ext cx="487680" cy="483276"/>
          </a:xfrm>
          <a:prstGeom prst="rect">
            <a:avLst/>
          </a:prstGeom>
          <a:noFill/>
          <a:ln w="762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743829" y="1368937"/>
            <a:ext cx="2265300" cy="646331"/>
          </a:xfrm>
          <a:prstGeom prst="rect">
            <a:avLst/>
          </a:prstGeom>
          <a:noFill/>
        </p:spPr>
        <p:txBody>
          <a:bodyPr wrap="none" rtlCol="0">
            <a:spAutoFit/>
          </a:bodyPr>
          <a:lstStyle/>
          <a:p>
            <a:r>
              <a:rPr lang="en-GB" sz="3600" dirty="0" err="1" smtClean="0">
                <a:solidFill>
                  <a:srgbClr val="585858"/>
                </a:solidFill>
              </a:rPr>
              <a:t>squaresList</a:t>
            </a:r>
            <a:endParaRPr lang="en-GB" sz="3600" dirty="0">
              <a:solidFill>
                <a:srgbClr val="585858"/>
              </a:solidFill>
            </a:endParaRPr>
          </a:p>
        </p:txBody>
      </p:sp>
      <p:sp>
        <p:nvSpPr>
          <p:cNvPr id="54" name="TextBox 53"/>
          <p:cNvSpPr txBox="1"/>
          <p:nvPr/>
        </p:nvSpPr>
        <p:spPr>
          <a:xfrm>
            <a:off x="4201350" y="1322976"/>
            <a:ext cx="418704" cy="646331"/>
          </a:xfrm>
          <a:prstGeom prst="rect">
            <a:avLst/>
          </a:prstGeom>
          <a:noFill/>
        </p:spPr>
        <p:txBody>
          <a:bodyPr wrap="none" rtlCol="0">
            <a:spAutoFit/>
          </a:bodyPr>
          <a:lstStyle/>
          <a:p>
            <a:r>
              <a:rPr lang="en-GB" sz="3600" dirty="0" smtClean="0">
                <a:solidFill>
                  <a:srgbClr val="585858"/>
                </a:solidFill>
              </a:rPr>
              <a:t>6</a:t>
            </a:r>
            <a:endParaRPr lang="en-GB" sz="3600" dirty="0">
              <a:solidFill>
                <a:srgbClr val="585858"/>
              </a:solidFill>
            </a:endParaRPr>
          </a:p>
        </p:txBody>
      </p:sp>
      <p:sp>
        <p:nvSpPr>
          <p:cNvPr id="55" name="TextBox 54"/>
          <p:cNvSpPr txBox="1"/>
          <p:nvPr/>
        </p:nvSpPr>
        <p:spPr>
          <a:xfrm>
            <a:off x="4596420" y="1322976"/>
            <a:ext cx="638316" cy="646331"/>
          </a:xfrm>
          <a:prstGeom prst="rect">
            <a:avLst/>
          </a:prstGeom>
          <a:noFill/>
        </p:spPr>
        <p:txBody>
          <a:bodyPr wrap="none" rtlCol="0">
            <a:spAutoFit/>
          </a:bodyPr>
          <a:lstStyle/>
          <a:p>
            <a:r>
              <a:rPr lang="en-GB" sz="3600" dirty="0" smtClean="0">
                <a:solidFill>
                  <a:srgbClr val="585858"/>
                </a:solidFill>
              </a:rPr>
              <a:t>, 5</a:t>
            </a:r>
            <a:endParaRPr lang="en-GB" sz="3600" dirty="0">
              <a:solidFill>
                <a:srgbClr val="585858"/>
              </a:solidFill>
            </a:endParaRPr>
          </a:p>
        </p:txBody>
      </p:sp>
      <p:sp>
        <p:nvSpPr>
          <p:cNvPr id="12" name="Left Bracket 11"/>
          <p:cNvSpPr/>
          <p:nvPr/>
        </p:nvSpPr>
        <p:spPr>
          <a:xfrm>
            <a:off x="4069080" y="1323217"/>
            <a:ext cx="167640" cy="657039"/>
          </a:xfrm>
          <a:prstGeom prst="leftBracket">
            <a:avLst/>
          </a:prstGeom>
          <a:ln w="5715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585858"/>
              </a:solidFill>
            </a:endParaRPr>
          </a:p>
        </p:txBody>
      </p:sp>
      <p:sp>
        <p:nvSpPr>
          <p:cNvPr id="56" name="Left Bracket 55"/>
          <p:cNvSpPr/>
          <p:nvPr/>
        </p:nvSpPr>
        <p:spPr>
          <a:xfrm flipH="1">
            <a:off x="5196840" y="1323217"/>
            <a:ext cx="167640" cy="657039"/>
          </a:xfrm>
          <a:prstGeom prst="leftBracket">
            <a:avLst/>
          </a:prstGeom>
          <a:ln w="5715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585858"/>
              </a:solidFill>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19664">
            <a:off x="3812816" y="3884517"/>
            <a:ext cx="2796766" cy="1481291"/>
          </a:xfrm>
          <a:prstGeom prst="rect">
            <a:avLst/>
          </a:prstGeom>
        </p:spPr>
      </p:pic>
      <p:sp>
        <p:nvSpPr>
          <p:cNvPr id="13" name="Freeform 12"/>
          <p:cNvSpPr/>
          <p:nvPr/>
        </p:nvSpPr>
        <p:spPr>
          <a:xfrm>
            <a:off x="4388765" y="2030508"/>
            <a:ext cx="974789" cy="910812"/>
          </a:xfrm>
          <a:custGeom>
            <a:avLst/>
            <a:gdLst>
              <a:gd name="connsiteX0" fmla="*/ 929995 w 929995"/>
              <a:gd name="connsiteY0" fmla="*/ 792480 h 792480"/>
              <a:gd name="connsiteX1" fmla="*/ 381355 w 929995"/>
              <a:gd name="connsiteY1" fmla="*/ 670560 h 792480"/>
              <a:gd name="connsiteX2" fmla="*/ 61315 w 929995"/>
              <a:gd name="connsiteY2" fmla="*/ 274320 h 792480"/>
              <a:gd name="connsiteX3" fmla="*/ 355 w 929995"/>
              <a:gd name="connsiteY3" fmla="*/ 0 h 792480"/>
            </a:gdLst>
            <a:ahLst/>
            <a:cxnLst>
              <a:cxn ang="0">
                <a:pos x="connsiteX0" y="connsiteY0"/>
              </a:cxn>
              <a:cxn ang="0">
                <a:pos x="connsiteX1" y="connsiteY1"/>
              </a:cxn>
              <a:cxn ang="0">
                <a:pos x="connsiteX2" y="connsiteY2"/>
              </a:cxn>
              <a:cxn ang="0">
                <a:pos x="connsiteX3" y="connsiteY3"/>
              </a:cxn>
            </a:cxnLst>
            <a:rect l="l" t="t" r="r" b="b"/>
            <a:pathLst>
              <a:path w="929995" h="792480">
                <a:moveTo>
                  <a:pt x="929995" y="792480"/>
                </a:moveTo>
                <a:cubicBezTo>
                  <a:pt x="728065" y="774700"/>
                  <a:pt x="526135" y="756920"/>
                  <a:pt x="381355" y="670560"/>
                </a:cubicBezTo>
                <a:cubicBezTo>
                  <a:pt x="236575" y="584200"/>
                  <a:pt x="124815" y="386080"/>
                  <a:pt x="61315" y="274320"/>
                </a:cubicBezTo>
                <a:cubicBezTo>
                  <a:pt x="-2185" y="162560"/>
                  <a:pt x="-915" y="81280"/>
                  <a:pt x="355" y="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4069080" y="609600"/>
            <a:ext cx="944880" cy="640080"/>
          </a:xfrm>
          <a:custGeom>
            <a:avLst/>
            <a:gdLst>
              <a:gd name="connsiteX0" fmla="*/ 0 w 944880"/>
              <a:gd name="connsiteY0" fmla="*/ 0 h 640080"/>
              <a:gd name="connsiteX1" fmla="*/ 304800 w 944880"/>
              <a:gd name="connsiteY1" fmla="*/ 15240 h 640080"/>
              <a:gd name="connsiteX2" fmla="*/ 777240 w 944880"/>
              <a:gd name="connsiteY2" fmla="*/ 152400 h 640080"/>
              <a:gd name="connsiteX3" fmla="*/ 944880 w 944880"/>
              <a:gd name="connsiteY3" fmla="*/ 640080 h 640080"/>
            </a:gdLst>
            <a:ahLst/>
            <a:cxnLst>
              <a:cxn ang="0">
                <a:pos x="connsiteX0" y="connsiteY0"/>
              </a:cxn>
              <a:cxn ang="0">
                <a:pos x="connsiteX1" y="connsiteY1"/>
              </a:cxn>
              <a:cxn ang="0">
                <a:pos x="connsiteX2" y="connsiteY2"/>
              </a:cxn>
              <a:cxn ang="0">
                <a:pos x="connsiteX3" y="connsiteY3"/>
              </a:cxn>
            </a:cxnLst>
            <a:rect l="l" t="t" r="r" b="b"/>
            <a:pathLst>
              <a:path w="944880" h="640080">
                <a:moveTo>
                  <a:pt x="0" y="0"/>
                </a:moveTo>
                <a:lnTo>
                  <a:pt x="304800" y="15240"/>
                </a:lnTo>
                <a:cubicBezTo>
                  <a:pt x="434340" y="40640"/>
                  <a:pt x="670560" y="48260"/>
                  <a:pt x="777240" y="152400"/>
                </a:cubicBezTo>
                <a:cubicBezTo>
                  <a:pt x="883920" y="256540"/>
                  <a:pt x="944880" y="640080"/>
                  <a:pt x="944880" y="64008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6"/>
          <p:cNvSpPr>
            <a:spLocks noChangeArrowheads="1"/>
          </p:cNvSpPr>
          <p:nvPr/>
        </p:nvSpPr>
        <p:spPr bwMode="auto">
          <a:xfrm>
            <a:off x="5339633" y="2448869"/>
            <a:ext cx="2683510" cy="954107"/>
          </a:xfrm>
          <a:prstGeom prst="rect">
            <a:avLst/>
          </a:prstGeom>
          <a:solidFill>
            <a:schemeClr val="bg1"/>
          </a:solidFill>
          <a:ln w="9525">
            <a:solidFill>
              <a:srgbClr val="000000"/>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800" dirty="0" smtClean="0">
                <a:solidFill>
                  <a:srgbClr val="585858"/>
                </a:solidFill>
                <a:latin typeface="+mn-lt"/>
              </a:rPr>
              <a:t>Which small list is the square in?</a:t>
            </a:r>
          </a:p>
        </p:txBody>
      </p:sp>
    </p:spTree>
    <p:extLst>
      <p:ext uri="{BB962C8B-B14F-4D97-AF65-F5344CB8AC3E}">
        <p14:creationId xmlns:p14="http://schemas.microsoft.com/office/powerpoint/2010/main" val="114099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4" grpId="0"/>
      <p:bldP spid="55" grpId="0"/>
      <p:bldP spid="13" grpId="0" animBg="1"/>
      <p:bldP spid="15" grpId="0" animBg="1"/>
      <p:bldP spid="53"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401053" y="2471297"/>
            <a:ext cx="3406702" cy="3250923"/>
            <a:chOff x="5645858" y="2479317"/>
            <a:chExt cx="3406702" cy="3250923"/>
          </a:xfrm>
        </p:grpSpPr>
        <p:sp>
          <p:nvSpPr>
            <p:cNvPr id="26" name="TextBox 25"/>
            <p:cNvSpPr txBox="1"/>
            <p:nvPr/>
          </p:nvSpPr>
          <p:spPr>
            <a:xfrm>
              <a:off x="5645858" y="5207020"/>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7" name="TextBox 26"/>
            <p:cNvSpPr txBox="1"/>
            <p:nvPr/>
          </p:nvSpPr>
          <p:spPr>
            <a:xfrm>
              <a:off x="5645858" y="481734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8" name="TextBox 27"/>
            <p:cNvSpPr txBox="1"/>
            <p:nvPr/>
          </p:nvSpPr>
          <p:spPr>
            <a:xfrm>
              <a:off x="5645858" y="442767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9" name="TextBox 28"/>
            <p:cNvSpPr txBox="1"/>
            <p:nvPr/>
          </p:nvSpPr>
          <p:spPr>
            <a:xfrm>
              <a:off x="5645858" y="4038005"/>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30" name="TextBox 29"/>
            <p:cNvSpPr txBox="1"/>
            <p:nvPr/>
          </p:nvSpPr>
          <p:spPr>
            <a:xfrm>
              <a:off x="5645858" y="3648333"/>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31" name="TextBox 30"/>
            <p:cNvSpPr txBox="1"/>
            <p:nvPr/>
          </p:nvSpPr>
          <p:spPr>
            <a:xfrm>
              <a:off x="5645858" y="3258661"/>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32" name="TextBox 31"/>
            <p:cNvSpPr txBox="1"/>
            <p:nvPr/>
          </p:nvSpPr>
          <p:spPr>
            <a:xfrm>
              <a:off x="5645858" y="286898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33" name="TextBox 32"/>
            <p:cNvSpPr txBox="1"/>
            <p:nvPr/>
          </p:nvSpPr>
          <p:spPr>
            <a:xfrm>
              <a:off x="5645858" y="247931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grpSp>
      <p:pic>
        <p:nvPicPr>
          <p:cNvPr id="5" name="Picture 4"/>
          <p:cNvPicPr>
            <a:picLocks noChangeAspect="1"/>
          </p:cNvPicPr>
          <p:nvPr/>
        </p:nvPicPr>
        <p:blipFill rotWithShape="1">
          <a:blip r:embed="rId3"/>
          <a:srcRect l="25051" t="28125" r="44698" b="22917"/>
          <a:stretch/>
        </p:blipFill>
        <p:spPr>
          <a:xfrm>
            <a:off x="5119132" y="2133612"/>
            <a:ext cx="3979148" cy="3620724"/>
          </a:xfrm>
          <a:prstGeom prst="rect">
            <a:avLst/>
          </a:prstGeom>
        </p:spPr>
      </p:pic>
      <p:sp>
        <p:nvSpPr>
          <p:cNvPr id="4" name="Rectangle 3"/>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44240" y="2200606"/>
            <a:ext cx="3416320" cy="369332"/>
          </a:xfrm>
          <a:prstGeom prst="rect">
            <a:avLst/>
          </a:prstGeom>
          <a:noFill/>
        </p:spPr>
        <p:txBody>
          <a:bodyPr wrap="none" rtlCol="0">
            <a:spAutoFit/>
          </a:bodyPr>
          <a:lstStyle/>
          <a:p>
            <a:r>
              <a:rPr lang="en-GB" b="1" dirty="0" smtClean="0">
                <a:solidFill>
                  <a:srgbClr val="585858"/>
                </a:solidFill>
                <a:latin typeface="+mj-lt"/>
                <a:cs typeface="Courier New" panose="02070309020205020404" pitchFamily="49" charset="0"/>
              </a:rPr>
              <a:t>0       1      2      3      4      5      6      7  </a:t>
            </a:r>
            <a:endParaRPr lang="en-GB" b="1" dirty="0">
              <a:solidFill>
                <a:srgbClr val="585858"/>
              </a:solidFill>
              <a:latin typeface="+mj-lt"/>
              <a:cs typeface="Courier New" panose="02070309020205020404" pitchFamily="49" charset="0"/>
            </a:endParaRPr>
          </a:p>
        </p:txBody>
      </p:sp>
      <p:sp>
        <p:nvSpPr>
          <p:cNvPr id="9" name="TextBox 8"/>
          <p:cNvSpPr txBox="1"/>
          <p:nvPr/>
        </p:nvSpPr>
        <p:spPr>
          <a:xfrm>
            <a:off x="497305" y="3392209"/>
            <a:ext cx="184731" cy="369332"/>
          </a:xfrm>
          <a:prstGeom prst="rect">
            <a:avLst/>
          </a:prstGeom>
          <a:noFill/>
        </p:spPr>
        <p:txBody>
          <a:bodyPr wrap="none" rtlCol="0">
            <a:spAutoFit/>
          </a:bodyPr>
          <a:lstStyle/>
          <a:p>
            <a:endParaRPr lang="en-GB" dirty="0"/>
          </a:p>
        </p:txBody>
      </p:sp>
      <p:sp>
        <p:nvSpPr>
          <p:cNvPr id="22" name="Left Bracket 21"/>
          <p:cNvSpPr/>
          <p:nvPr/>
        </p:nvSpPr>
        <p:spPr>
          <a:xfrm>
            <a:off x="189572" y="219075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Left Bracket 33"/>
          <p:cNvSpPr/>
          <p:nvPr/>
        </p:nvSpPr>
        <p:spPr>
          <a:xfrm flipH="1">
            <a:off x="3588489" y="218273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6" name="Group 5"/>
          <p:cNvGrpSpPr/>
          <p:nvPr/>
        </p:nvGrpSpPr>
        <p:grpSpPr>
          <a:xfrm>
            <a:off x="3583477" y="2549941"/>
            <a:ext cx="117377" cy="3060993"/>
            <a:chOff x="3583477" y="2549941"/>
            <a:chExt cx="117377" cy="3060993"/>
          </a:xfrm>
        </p:grpSpPr>
        <p:sp>
          <p:nvSpPr>
            <p:cNvPr id="24" name="Left Bracket 23"/>
            <p:cNvSpPr/>
            <p:nvPr/>
          </p:nvSpPr>
          <p:spPr>
            <a:xfrm flipH="1">
              <a:off x="3583477" y="254994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Left Bracket 35"/>
            <p:cNvSpPr/>
            <p:nvPr/>
          </p:nvSpPr>
          <p:spPr>
            <a:xfrm flipH="1">
              <a:off x="3583477" y="294101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Left Bracket 36"/>
            <p:cNvSpPr/>
            <p:nvPr/>
          </p:nvSpPr>
          <p:spPr>
            <a:xfrm flipH="1">
              <a:off x="3583477" y="333209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Left Bracket 37"/>
            <p:cNvSpPr/>
            <p:nvPr/>
          </p:nvSpPr>
          <p:spPr>
            <a:xfrm flipH="1">
              <a:off x="3583477" y="372316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Left Bracket 38"/>
            <p:cNvSpPr/>
            <p:nvPr/>
          </p:nvSpPr>
          <p:spPr>
            <a:xfrm flipH="1">
              <a:off x="3583477" y="411424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0" name="Left Bracket 39"/>
            <p:cNvSpPr/>
            <p:nvPr/>
          </p:nvSpPr>
          <p:spPr>
            <a:xfrm flipH="1">
              <a:off x="3583477" y="45053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Left Bracket 40"/>
            <p:cNvSpPr/>
            <p:nvPr/>
          </p:nvSpPr>
          <p:spPr>
            <a:xfrm flipH="1">
              <a:off x="3583477" y="48963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Left Bracket 41"/>
            <p:cNvSpPr/>
            <p:nvPr/>
          </p:nvSpPr>
          <p:spPr>
            <a:xfrm flipH="1">
              <a:off x="3583477" y="528747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3" name="Group 42"/>
          <p:cNvGrpSpPr/>
          <p:nvPr/>
        </p:nvGrpSpPr>
        <p:grpSpPr>
          <a:xfrm flipH="1">
            <a:off x="459277" y="2549941"/>
            <a:ext cx="117377" cy="3060993"/>
            <a:chOff x="3583477" y="2549941"/>
            <a:chExt cx="117377" cy="3060993"/>
          </a:xfrm>
        </p:grpSpPr>
        <p:sp>
          <p:nvSpPr>
            <p:cNvPr id="44" name="Left Bracket 43"/>
            <p:cNvSpPr/>
            <p:nvPr/>
          </p:nvSpPr>
          <p:spPr>
            <a:xfrm flipH="1">
              <a:off x="3583477" y="254994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Left Bracket 44"/>
            <p:cNvSpPr/>
            <p:nvPr/>
          </p:nvSpPr>
          <p:spPr>
            <a:xfrm flipH="1">
              <a:off x="3583477" y="294101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Left Bracket 45"/>
            <p:cNvSpPr/>
            <p:nvPr/>
          </p:nvSpPr>
          <p:spPr>
            <a:xfrm flipH="1">
              <a:off x="3583477" y="333209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 name="Left Bracket 46"/>
            <p:cNvSpPr/>
            <p:nvPr/>
          </p:nvSpPr>
          <p:spPr>
            <a:xfrm flipH="1">
              <a:off x="3583477" y="372316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 name="Left Bracket 47"/>
            <p:cNvSpPr/>
            <p:nvPr/>
          </p:nvSpPr>
          <p:spPr>
            <a:xfrm flipH="1">
              <a:off x="3583477" y="411424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9" name="Left Bracket 48"/>
            <p:cNvSpPr/>
            <p:nvPr/>
          </p:nvSpPr>
          <p:spPr>
            <a:xfrm flipH="1">
              <a:off x="3583477" y="45053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0" name="Left Bracket 49"/>
            <p:cNvSpPr/>
            <p:nvPr/>
          </p:nvSpPr>
          <p:spPr>
            <a:xfrm flipH="1">
              <a:off x="3583477" y="48963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 name="Left Bracket 50"/>
            <p:cNvSpPr/>
            <p:nvPr/>
          </p:nvSpPr>
          <p:spPr>
            <a:xfrm flipH="1">
              <a:off x="3583477" y="528747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7" name="TextBox 6"/>
          <p:cNvSpPr txBox="1"/>
          <p:nvPr/>
        </p:nvSpPr>
        <p:spPr>
          <a:xfrm>
            <a:off x="3700854" y="2471297"/>
            <a:ext cx="184731" cy="369332"/>
          </a:xfrm>
          <a:prstGeom prst="rect">
            <a:avLst/>
          </a:prstGeom>
          <a:noFill/>
        </p:spPr>
        <p:txBody>
          <a:bodyPr wrap="none" rtlCol="0">
            <a:spAutoFit/>
          </a:bodyPr>
          <a:lstStyle/>
          <a:p>
            <a:endParaRPr lang="en-GB" dirty="0"/>
          </a:p>
        </p:txBody>
      </p:sp>
      <p:sp>
        <p:nvSpPr>
          <p:cNvPr id="52" name="TextBox 51"/>
          <p:cNvSpPr txBox="1"/>
          <p:nvPr/>
        </p:nvSpPr>
        <p:spPr>
          <a:xfrm>
            <a:off x="66735" y="2457741"/>
            <a:ext cx="513410" cy="3266022"/>
          </a:xfrm>
          <a:prstGeom prst="rect">
            <a:avLst/>
          </a:prstGeom>
          <a:noFill/>
        </p:spPr>
        <p:txBody>
          <a:bodyPr vert="wordArtVert" wrap="none" rtlCol="0">
            <a:spAutoFit/>
          </a:bodyPr>
          <a:lstStyle/>
          <a:p>
            <a:r>
              <a:rPr lang="en-GB" b="1" spc="530" dirty="0" smtClean="0">
                <a:solidFill>
                  <a:srgbClr val="585858"/>
                </a:solidFill>
                <a:latin typeface="+mj-lt"/>
                <a:cs typeface="Courier New" panose="02070309020205020404" pitchFamily="49" charset="0"/>
              </a:rPr>
              <a:t>01234567</a:t>
            </a:r>
            <a:endParaRPr lang="en-GB" b="1" spc="530" dirty="0">
              <a:solidFill>
                <a:srgbClr val="585858"/>
              </a:solidFill>
              <a:latin typeface="+mj-lt"/>
              <a:cs typeface="Courier New" panose="02070309020205020404" pitchFamily="49" charset="0"/>
            </a:endParaRPr>
          </a:p>
        </p:txBody>
      </p:sp>
      <p:sp>
        <p:nvSpPr>
          <p:cNvPr id="3" name="Rectangle 2"/>
          <p:cNvSpPr/>
          <p:nvPr/>
        </p:nvSpPr>
        <p:spPr>
          <a:xfrm>
            <a:off x="1200643" y="5214008"/>
            <a:ext cx="487680" cy="483276"/>
          </a:xfrm>
          <a:prstGeom prst="rect">
            <a:avLst/>
          </a:prstGeom>
          <a:noFill/>
          <a:ln w="76200">
            <a:solidFill>
              <a:srgbClr val="585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743829" y="1368937"/>
            <a:ext cx="2265300" cy="646331"/>
          </a:xfrm>
          <a:prstGeom prst="rect">
            <a:avLst/>
          </a:prstGeom>
          <a:noFill/>
        </p:spPr>
        <p:txBody>
          <a:bodyPr wrap="none" rtlCol="0">
            <a:spAutoFit/>
          </a:bodyPr>
          <a:lstStyle/>
          <a:p>
            <a:r>
              <a:rPr lang="en-GB" sz="3600" dirty="0" err="1" smtClean="0">
                <a:solidFill>
                  <a:srgbClr val="585858"/>
                </a:solidFill>
              </a:rPr>
              <a:t>squaresList</a:t>
            </a:r>
            <a:endParaRPr lang="en-GB" sz="3600" dirty="0">
              <a:solidFill>
                <a:srgbClr val="585858"/>
              </a:solidFill>
            </a:endParaRPr>
          </a:p>
        </p:txBody>
      </p:sp>
      <p:sp>
        <p:nvSpPr>
          <p:cNvPr id="54" name="TextBox 53"/>
          <p:cNvSpPr txBox="1"/>
          <p:nvPr/>
        </p:nvSpPr>
        <p:spPr>
          <a:xfrm>
            <a:off x="4201350" y="1322976"/>
            <a:ext cx="418704" cy="646331"/>
          </a:xfrm>
          <a:prstGeom prst="rect">
            <a:avLst/>
          </a:prstGeom>
          <a:noFill/>
        </p:spPr>
        <p:txBody>
          <a:bodyPr wrap="none" rtlCol="0">
            <a:spAutoFit/>
          </a:bodyPr>
          <a:lstStyle/>
          <a:p>
            <a:r>
              <a:rPr lang="en-GB" sz="3600" dirty="0">
                <a:solidFill>
                  <a:srgbClr val="585858"/>
                </a:solidFill>
              </a:rPr>
              <a:t>7</a:t>
            </a:r>
          </a:p>
        </p:txBody>
      </p:sp>
      <p:sp>
        <p:nvSpPr>
          <p:cNvPr id="55" name="TextBox 54"/>
          <p:cNvSpPr txBox="1"/>
          <p:nvPr/>
        </p:nvSpPr>
        <p:spPr>
          <a:xfrm>
            <a:off x="4596420" y="1322976"/>
            <a:ext cx="638316" cy="646331"/>
          </a:xfrm>
          <a:prstGeom prst="rect">
            <a:avLst/>
          </a:prstGeom>
          <a:noFill/>
        </p:spPr>
        <p:txBody>
          <a:bodyPr wrap="none" rtlCol="0">
            <a:spAutoFit/>
          </a:bodyPr>
          <a:lstStyle/>
          <a:p>
            <a:r>
              <a:rPr lang="en-GB" sz="3600" dirty="0" smtClean="0">
                <a:solidFill>
                  <a:srgbClr val="585858"/>
                </a:solidFill>
              </a:rPr>
              <a:t>, 2</a:t>
            </a:r>
            <a:endParaRPr lang="en-GB" sz="3600" dirty="0">
              <a:solidFill>
                <a:srgbClr val="585858"/>
              </a:solidFill>
            </a:endParaRPr>
          </a:p>
        </p:txBody>
      </p:sp>
      <p:sp>
        <p:nvSpPr>
          <p:cNvPr id="12" name="Left Bracket 11"/>
          <p:cNvSpPr/>
          <p:nvPr/>
        </p:nvSpPr>
        <p:spPr>
          <a:xfrm>
            <a:off x="4069080" y="1323217"/>
            <a:ext cx="167640" cy="657039"/>
          </a:xfrm>
          <a:prstGeom prst="leftBracket">
            <a:avLst/>
          </a:prstGeom>
          <a:ln w="5715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585858"/>
              </a:solidFill>
            </a:endParaRPr>
          </a:p>
        </p:txBody>
      </p:sp>
      <p:sp>
        <p:nvSpPr>
          <p:cNvPr id="56" name="Left Bracket 55"/>
          <p:cNvSpPr/>
          <p:nvPr/>
        </p:nvSpPr>
        <p:spPr>
          <a:xfrm flipH="1">
            <a:off x="5196840" y="1323217"/>
            <a:ext cx="167640" cy="657039"/>
          </a:xfrm>
          <a:prstGeom prst="leftBracket">
            <a:avLst/>
          </a:prstGeom>
          <a:ln w="5715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585858"/>
              </a:solidFill>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19664">
            <a:off x="3812816" y="3884517"/>
            <a:ext cx="2796766" cy="1481291"/>
          </a:xfrm>
          <a:prstGeom prst="rect">
            <a:avLst/>
          </a:prstGeom>
        </p:spPr>
      </p:pic>
      <p:pic>
        <p:nvPicPr>
          <p:cNvPr id="57" name="Picture 56"/>
          <p:cNvPicPr>
            <a:picLocks noChangeAspect="1"/>
          </p:cNvPicPr>
          <p:nvPr/>
        </p:nvPicPr>
        <p:blipFill rotWithShape="1">
          <a:blip r:embed="rId5" cstate="print">
            <a:extLst>
              <a:ext uri="{28A0092B-C50C-407E-A947-70E740481C1C}">
                <a14:useLocalDpi xmlns:a14="http://schemas.microsoft.com/office/drawing/2010/main" val="0"/>
              </a:ext>
            </a:extLst>
          </a:blip>
          <a:srcRect b="27878"/>
          <a:stretch/>
        </p:blipFill>
        <p:spPr>
          <a:xfrm>
            <a:off x="5819917" y="-10999"/>
            <a:ext cx="2973564" cy="2144599"/>
          </a:xfrm>
          <a:prstGeom prst="rect">
            <a:avLst/>
          </a:prstGeom>
        </p:spPr>
      </p:pic>
      <p:sp>
        <p:nvSpPr>
          <p:cNvPr id="10" name="Rectangle 9"/>
          <p:cNvSpPr/>
          <p:nvPr/>
        </p:nvSpPr>
        <p:spPr>
          <a:xfrm>
            <a:off x="6202680" y="259080"/>
            <a:ext cx="2209800" cy="1694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p:cNvSpPr txBox="1"/>
          <p:nvPr/>
        </p:nvSpPr>
        <p:spPr>
          <a:xfrm>
            <a:off x="6164066" y="198108"/>
            <a:ext cx="476412" cy="369332"/>
          </a:xfrm>
          <a:prstGeom prst="rect">
            <a:avLst/>
          </a:prstGeom>
          <a:noFill/>
        </p:spPr>
        <p:txBody>
          <a:bodyPr wrap="none" rtlCol="0">
            <a:spAutoFit/>
          </a:bodyPr>
          <a:lstStyle/>
          <a:p>
            <a:r>
              <a:rPr lang="en-GB" b="1" dirty="0" smtClean="0">
                <a:solidFill>
                  <a:srgbClr val="C00000"/>
                </a:solidFill>
              </a:rPr>
              <a:t>0,0</a:t>
            </a:r>
            <a:endParaRPr lang="en-GB" b="1" dirty="0">
              <a:solidFill>
                <a:srgbClr val="C00000"/>
              </a:solidFill>
            </a:endParaRPr>
          </a:p>
        </p:txBody>
      </p:sp>
      <p:cxnSp>
        <p:nvCxnSpPr>
          <p:cNvPr id="17" name="Straight Arrow Connector 16"/>
          <p:cNvCxnSpPr/>
          <p:nvPr/>
        </p:nvCxnSpPr>
        <p:spPr>
          <a:xfrm>
            <a:off x="6622904" y="381000"/>
            <a:ext cx="1627570" cy="0"/>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6295161" y="539671"/>
            <a:ext cx="0" cy="1414396"/>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529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up)">
                                      <p:cBhvr>
                                        <p:cTn id="25" dur="500"/>
                                        <p:tgtEl>
                                          <p:spTgt spid="58"/>
                                        </p:tgtEl>
                                      </p:cBhvr>
                                    </p:animEffect>
                                  </p:childTnLst>
                                </p:cTn>
                              </p:par>
                              <p:par>
                                <p:cTn id="26" presetID="22" presetClass="entr" presetSubtype="8"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14"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srcRect l="25051" t="28125" r="44698" b="22917"/>
          <a:stretch/>
        </p:blipFill>
        <p:spPr>
          <a:xfrm>
            <a:off x="5119132" y="2133612"/>
            <a:ext cx="3979148" cy="3620724"/>
          </a:xfrm>
          <a:prstGeom prst="rect">
            <a:avLst/>
          </a:prstGeom>
        </p:spPr>
      </p:pic>
      <p:sp>
        <p:nvSpPr>
          <p:cNvPr id="4" name="Rectangle 3"/>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0000">
            <a:off x="5258145" y="-3646"/>
            <a:ext cx="4247859" cy="2312010"/>
          </a:xfrm>
          <a:prstGeom prst="rect">
            <a:avLst/>
          </a:prstGeom>
        </p:spPr>
      </p:pic>
      <p:sp>
        <p:nvSpPr>
          <p:cNvPr id="3" name="Rectangle 2"/>
          <p:cNvSpPr/>
          <p:nvPr/>
        </p:nvSpPr>
        <p:spPr>
          <a:xfrm>
            <a:off x="350520" y="618959"/>
            <a:ext cx="2011680" cy="176784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800" dirty="0" err="1" smtClean="0">
                <a:solidFill>
                  <a:srgbClr val="C00000"/>
                </a:solidFill>
              </a:rPr>
              <a:t>Inputs</a:t>
            </a:r>
            <a:r>
              <a:rPr lang="en-GB" dirty="0" err="1" smtClean="0"/>
              <a:t>s</a:t>
            </a:r>
            <a:endParaRPr lang="en-GB" dirty="0"/>
          </a:p>
        </p:txBody>
      </p:sp>
      <p:sp>
        <p:nvSpPr>
          <p:cNvPr id="9" name="Rectangle 8"/>
          <p:cNvSpPr/>
          <p:nvPr/>
        </p:nvSpPr>
        <p:spPr>
          <a:xfrm>
            <a:off x="350520" y="2968859"/>
            <a:ext cx="2011680" cy="176784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800" dirty="0" err="1" smtClean="0">
                <a:solidFill>
                  <a:srgbClr val="C00000"/>
                </a:solidFill>
              </a:rPr>
              <a:t>Process</a:t>
            </a:r>
            <a:r>
              <a:rPr lang="en-GB" dirty="0" err="1" smtClean="0"/>
              <a:t>s</a:t>
            </a:r>
            <a:endParaRPr lang="en-GB" dirty="0"/>
          </a:p>
        </p:txBody>
      </p:sp>
      <p:sp>
        <p:nvSpPr>
          <p:cNvPr id="10" name="Rectangle 9"/>
          <p:cNvSpPr/>
          <p:nvPr/>
        </p:nvSpPr>
        <p:spPr>
          <a:xfrm>
            <a:off x="3040380" y="618959"/>
            <a:ext cx="2011680" cy="176784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800" dirty="0" err="1" smtClean="0">
                <a:solidFill>
                  <a:srgbClr val="C00000"/>
                </a:solidFill>
              </a:rPr>
              <a:t>Outputs</a:t>
            </a:r>
            <a:r>
              <a:rPr lang="en-GB" dirty="0" err="1" smtClean="0"/>
              <a:t>s</a:t>
            </a:r>
            <a:endParaRPr lang="en-GB" dirty="0"/>
          </a:p>
        </p:txBody>
      </p:sp>
      <p:sp>
        <p:nvSpPr>
          <p:cNvPr id="11" name="Rectangle 10"/>
          <p:cNvSpPr/>
          <p:nvPr/>
        </p:nvSpPr>
        <p:spPr>
          <a:xfrm>
            <a:off x="3040380" y="2968859"/>
            <a:ext cx="2011680" cy="176784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800" dirty="0" smtClean="0">
                <a:solidFill>
                  <a:srgbClr val="C00000"/>
                </a:solidFill>
              </a:rPr>
              <a:t>Storage</a:t>
            </a:r>
            <a:r>
              <a:rPr lang="en-GB" dirty="0" smtClean="0"/>
              <a:t>s</a:t>
            </a:r>
            <a:endParaRPr lang="en-GB" dirty="0"/>
          </a:p>
        </p:txBody>
      </p:sp>
      <p:sp>
        <p:nvSpPr>
          <p:cNvPr id="5" name="TextBox 4"/>
          <p:cNvSpPr txBox="1"/>
          <p:nvPr/>
        </p:nvSpPr>
        <p:spPr>
          <a:xfrm rot="60000">
            <a:off x="3120268" y="991532"/>
            <a:ext cx="1981200" cy="1477328"/>
          </a:xfrm>
          <a:prstGeom prst="rect">
            <a:avLst/>
          </a:prstGeom>
          <a:noFill/>
        </p:spPr>
        <p:txBody>
          <a:bodyPr wrap="square" rtlCol="0">
            <a:spAutoFit/>
          </a:bodyPr>
          <a:lstStyle/>
          <a:p>
            <a:r>
              <a:rPr lang="en-GB" b="1" dirty="0" smtClean="0">
                <a:latin typeface="Bradley Hand ITC" panose="03070402050302030203" pitchFamily="66" charset="0"/>
              </a:rPr>
              <a:t>For each threshold value:</a:t>
            </a:r>
          </a:p>
          <a:p>
            <a:r>
              <a:rPr lang="en-GB" b="1" dirty="0" smtClean="0">
                <a:latin typeface="Bradley Hand ITC" panose="03070402050302030203" pitchFamily="66" charset="0"/>
              </a:rPr>
              <a:t>Display a grid showing every squares value</a:t>
            </a:r>
            <a:endParaRPr lang="en-GB" b="1" dirty="0">
              <a:latin typeface="Bradley Hand ITC" panose="03070402050302030203" pitchFamily="66" charset="0"/>
            </a:endParaRPr>
          </a:p>
        </p:txBody>
      </p:sp>
      <p:sp>
        <p:nvSpPr>
          <p:cNvPr id="13" name="TextBox 12"/>
          <p:cNvSpPr txBox="1"/>
          <p:nvPr/>
        </p:nvSpPr>
        <p:spPr>
          <a:xfrm rot="-60000">
            <a:off x="369448" y="1107592"/>
            <a:ext cx="1981200" cy="1200329"/>
          </a:xfrm>
          <a:prstGeom prst="rect">
            <a:avLst/>
          </a:prstGeom>
          <a:noFill/>
        </p:spPr>
        <p:txBody>
          <a:bodyPr wrap="square" rtlCol="0">
            <a:spAutoFit/>
          </a:bodyPr>
          <a:lstStyle/>
          <a:p>
            <a:r>
              <a:rPr lang="en-GB" b="1" dirty="0" smtClean="0">
                <a:latin typeface="Bradley Hand ITC" panose="03070402050302030203" pitchFamily="66" charset="0"/>
              </a:rPr>
              <a:t>The height and width of the grid</a:t>
            </a:r>
          </a:p>
          <a:p>
            <a:r>
              <a:rPr lang="en-GB" b="1" dirty="0" smtClean="0">
                <a:latin typeface="Bradley Hand ITC" panose="03070402050302030203" pitchFamily="66" charset="0"/>
              </a:rPr>
              <a:t>Starting threshold value</a:t>
            </a:r>
            <a:endParaRPr lang="en-GB" dirty="0"/>
          </a:p>
        </p:txBody>
      </p:sp>
      <p:sp>
        <p:nvSpPr>
          <p:cNvPr id="14" name="TextBox 13"/>
          <p:cNvSpPr txBox="1"/>
          <p:nvPr/>
        </p:nvSpPr>
        <p:spPr>
          <a:xfrm rot="120000">
            <a:off x="411464" y="3353026"/>
            <a:ext cx="2031355" cy="1477328"/>
          </a:xfrm>
          <a:prstGeom prst="rect">
            <a:avLst/>
          </a:prstGeom>
          <a:noFill/>
        </p:spPr>
        <p:txBody>
          <a:bodyPr wrap="square" rtlCol="0">
            <a:spAutoFit/>
          </a:bodyPr>
          <a:lstStyle/>
          <a:p>
            <a:r>
              <a:rPr lang="en-GB" b="1" dirty="0" smtClean="0">
                <a:latin typeface="Bradley Hand ITC" panose="03070402050302030203" pitchFamily="66" charset="0"/>
              </a:rPr>
              <a:t>For each threshold value:</a:t>
            </a:r>
          </a:p>
          <a:p>
            <a:r>
              <a:rPr lang="en-GB" b="1" dirty="0" smtClean="0">
                <a:latin typeface="Bradley Hand ITC" panose="03070402050302030203" pitchFamily="66" charset="0"/>
              </a:rPr>
              <a:t>Calculate each squares</a:t>
            </a:r>
          </a:p>
          <a:p>
            <a:r>
              <a:rPr lang="en-GB" b="1" dirty="0" smtClean="0">
                <a:latin typeface="Bradley Hand ITC" panose="03070402050302030203" pitchFamily="66" charset="0"/>
              </a:rPr>
              <a:t>value</a:t>
            </a:r>
            <a:endParaRPr lang="en-GB" b="1" dirty="0">
              <a:latin typeface="Bradley Hand ITC" panose="03070402050302030203" pitchFamily="66" charset="0"/>
            </a:endParaRPr>
          </a:p>
        </p:txBody>
      </p:sp>
      <p:sp>
        <p:nvSpPr>
          <p:cNvPr id="15" name="TextBox 14"/>
          <p:cNvSpPr txBox="1"/>
          <p:nvPr/>
        </p:nvSpPr>
        <p:spPr>
          <a:xfrm rot="21394110">
            <a:off x="3059241" y="3313662"/>
            <a:ext cx="2054859" cy="1477328"/>
          </a:xfrm>
          <a:prstGeom prst="rect">
            <a:avLst/>
          </a:prstGeom>
          <a:noFill/>
        </p:spPr>
        <p:txBody>
          <a:bodyPr wrap="square" rtlCol="0">
            <a:spAutoFit/>
          </a:bodyPr>
          <a:lstStyle/>
          <a:p>
            <a:r>
              <a:rPr lang="en-GB" b="1" dirty="0" smtClean="0">
                <a:latin typeface="Bradley Hand ITC" panose="03070402050302030203" pitchFamily="66" charset="0"/>
              </a:rPr>
              <a:t>A way to hold and change each squares value</a:t>
            </a:r>
          </a:p>
          <a:p>
            <a:r>
              <a:rPr lang="en-GB" b="1" dirty="0" smtClean="0">
                <a:latin typeface="Bradley Hand ITC" panose="03070402050302030203" pitchFamily="66" charset="0"/>
              </a:rPr>
              <a:t>The threshold</a:t>
            </a:r>
          </a:p>
          <a:p>
            <a:r>
              <a:rPr lang="en-GB" b="1" dirty="0" smtClean="0">
                <a:latin typeface="Bradley Hand ITC" panose="03070402050302030203" pitchFamily="66" charset="0"/>
              </a:rPr>
              <a:t>value</a:t>
            </a:r>
            <a:endParaRPr lang="en-GB" b="1" dirty="0">
              <a:latin typeface="Bradley Hand ITC" panose="03070402050302030203" pitchFamily="66"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19664">
            <a:off x="3812816" y="3884517"/>
            <a:ext cx="2796766" cy="1481291"/>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95515">
            <a:off x="1011943" y="4146458"/>
            <a:ext cx="2559096" cy="1403910"/>
          </a:xfrm>
          <a:prstGeom prst="rect">
            <a:avLst/>
          </a:prstGeom>
        </p:spPr>
      </p:pic>
    </p:spTree>
    <p:extLst>
      <p:ext uri="{BB962C8B-B14F-4D97-AF65-F5344CB8AC3E}">
        <p14:creationId xmlns:p14="http://schemas.microsoft.com/office/powerpoint/2010/main" val="396460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srcRect l="25051" t="28125" r="44698" b="22917"/>
          <a:stretch/>
        </p:blipFill>
        <p:spPr>
          <a:xfrm>
            <a:off x="5119132" y="2133612"/>
            <a:ext cx="3979148" cy="3620724"/>
          </a:xfrm>
          <a:prstGeom prst="rect">
            <a:avLst/>
          </a:prstGeom>
        </p:spPr>
      </p:pic>
      <p:sp>
        <p:nvSpPr>
          <p:cNvPr id="4" name="Rectangle 3"/>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0000">
            <a:off x="5258145" y="-3646"/>
            <a:ext cx="4247859" cy="231201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95515">
            <a:off x="1011943" y="4146458"/>
            <a:ext cx="2559096" cy="1403910"/>
          </a:xfrm>
          <a:prstGeom prst="rect">
            <a:avLst/>
          </a:prstGeom>
        </p:spPr>
      </p:pic>
      <p:sp>
        <p:nvSpPr>
          <p:cNvPr id="18" name="Rectangle 17"/>
          <p:cNvSpPr/>
          <p:nvPr/>
        </p:nvSpPr>
        <p:spPr>
          <a:xfrm>
            <a:off x="289560" y="551472"/>
            <a:ext cx="3931920" cy="3516681"/>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600" dirty="0" err="1" smtClean="0">
                <a:solidFill>
                  <a:srgbClr val="C00000"/>
                </a:solidFill>
              </a:rPr>
              <a:t>Process</a:t>
            </a:r>
            <a:r>
              <a:rPr lang="en-GB" dirty="0" err="1" smtClean="0"/>
              <a:t>s</a:t>
            </a:r>
            <a:endParaRPr lang="en-GB" dirty="0"/>
          </a:p>
        </p:txBody>
      </p:sp>
      <p:sp>
        <p:nvSpPr>
          <p:cNvPr id="19" name="TextBox 18"/>
          <p:cNvSpPr txBox="1"/>
          <p:nvPr/>
        </p:nvSpPr>
        <p:spPr>
          <a:xfrm rot="21394110">
            <a:off x="433903" y="1367552"/>
            <a:ext cx="3937612" cy="2308324"/>
          </a:xfrm>
          <a:prstGeom prst="rect">
            <a:avLst/>
          </a:prstGeom>
          <a:noFill/>
        </p:spPr>
        <p:txBody>
          <a:bodyPr wrap="square" rtlCol="0">
            <a:spAutoFit/>
          </a:bodyPr>
          <a:lstStyle/>
          <a:p>
            <a:r>
              <a:rPr lang="en-GB" sz="3600" b="1" dirty="0" smtClean="0">
                <a:latin typeface="Bradley Hand ITC" panose="03070402050302030203" pitchFamily="66" charset="0"/>
              </a:rPr>
              <a:t>For each threshold value:</a:t>
            </a:r>
          </a:p>
          <a:p>
            <a:r>
              <a:rPr lang="en-GB" sz="3600" b="1" dirty="0" smtClean="0">
                <a:latin typeface="Bradley Hand ITC" panose="03070402050302030203" pitchFamily="66" charset="0"/>
              </a:rPr>
              <a:t>Calculate each squares value</a:t>
            </a:r>
            <a:endParaRPr lang="en-GB" sz="3600" b="1" dirty="0">
              <a:latin typeface="Bradley Hand ITC" panose="03070402050302030203" pitchFamily="66" charset="0"/>
            </a:endParaRPr>
          </a:p>
        </p:txBody>
      </p:sp>
      <p:sp>
        <p:nvSpPr>
          <p:cNvPr id="20" name="Freeform 19"/>
          <p:cNvSpPr/>
          <p:nvPr/>
        </p:nvSpPr>
        <p:spPr>
          <a:xfrm>
            <a:off x="594360" y="2580898"/>
            <a:ext cx="2743200" cy="1083671"/>
          </a:xfrm>
          <a:custGeom>
            <a:avLst/>
            <a:gdLst>
              <a:gd name="connsiteX0" fmla="*/ 0 w 2514600"/>
              <a:gd name="connsiteY0" fmla="*/ 792480 h 1083671"/>
              <a:gd name="connsiteX1" fmla="*/ 274320 w 2514600"/>
              <a:gd name="connsiteY1" fmla="*/ 685800 h 1083671"/>
              <a:gd name="connsiteX2" fmla="*/ 335280 w 2514600"/>
              <a:gd name="connsiteY2" fmla="*/ 746760 h 1083671"/>
              <a:gd name="connsiteX3" fmla="*/ 365760 w 2514600"/>
              <a:gd name="connsiteY3" fmla="*/ 701040 h 1083671"/>
              <a:gd name="connsiteX4" fmla="*/ 381000 w 2514600"/>
              <a:gd name="connsiteY4" fmla="*/ 624840 h 1083671"/>
              <a:gd name="connsiteX5" fmla="*/ 411480 w 2514600"/>
              <a:gd name="connsiteY5" fmla="*/ 502920 h 1083671"/>
              <a:gd name="connsiteX6" fmla="*/ 426720 w 2514600"/>
              <a:gd name="connsiteY6" fmla="*/ 441960 h 1083671"/>
              <a:gd name="connsiteX7" fmla="*/ 457200 w 2514600"/>
              <a:gd name="connsiteY7" fmla="*/ 350520 h 1083671"/>
              <a:gd name="connsiteX8" fmla="*/ 472440 w 2514600"/>
              <a:gd name="connsiteY8" fmla="*/ 304800 h 1083671"/>
              <a:gd name="connsiteX9" fmla="*/ 563880 w 2514600"/>
              <a:gd name="connsiteY9" fmla="*/ 228600 h 1083671"/>
              <a:gd name="connsiteX10" fmla="*/ 579120 w 2514600"/>
              <a:gd name="connsiteY10" fmla="*/ 624840 h 1083671"/>
              <a:gd name="connsiteX11" fmla="*/ 533400 w 2514600"/>
              <a:gd name="connsiteY11" fmla="*/ 777240 h 1083671"/>
              <a:gd name="connsiteX12" fmla="*/ 518160 w 2514600"/>
              <a:gd name="connsiteY12" fmla="*/ 838200 h 1083671"/>
              <a:gd name="connsiteX13" fmla="*/ 487680 w 2514600"/>
              <a:gd name="connsiteY13" fmla="*/ 975360 h 1083671"/>
              <a:gd name="connsiteX14" fmla="*/ 472440 w 2514600"/>
              <a:gd name="connsiteY14" fmla="*/ 1021080 h 1083671"/>
              <a:gd name="connsiteX15" fmla="*/ 487680 w 2514600"/>
              <a:gd name="connsiteY15" fmla="*/ 1082040 h 1083671"/>
              <a:gd name="connsiteX16" fmla="*/ 533400 w 2514600"/>
              <a:gd name="connsiteY16" fmla="*/ 1051560 h 1083671"/>
              <a:gd name="connsiteX17" fmla="*/ 563880 w 2514600"/>
              <a:gd name="connsiteY17" fmla="*/ 990600 h 1083671"/>
              <a:gd name="connsiteX18" fmla="*/ 655320 w 2514600"/>
              <a:gd name="connsiteY18" fmla="*/ 838200 h 1083671"/>
              <a:gd name="connsiteX19" fmla="*/ 701040 w 2514600"/>
              <a:gd name="connsiteY19" fmla="*/ 701040 h 1083671"/>
              <a:gd name="connsiteX20" fmla="*/ 746760 w 2514600"/>
              <a:gd name="connsiteY20" fmla="*/ 533400 h 1083671"/>
              <a:gd name="connsiteX21" fmla="*/ 777240 w 2514600"/>
              <a:gd name="connsiteY21" fmla="*/ 289560 h 1083671"/>
              <a:gd name="connsiteX22" fmla="*/ 822960 w 2514600"/>
              <a:gd name="connsiteY22" fmla="*/ 167640 h 1083671"/>
              <a:gd name="connsiteX23" fmla="*/ 868680 w 2514600"/>
              <a:gd name="connsiteY23" fmla="*/ 137160 h 1083671"/>
              <a:gd name="connsiteX24" fmla="*/ 899160 w 2514600"/>
              <a:gd name="connsiteY24" fmla="*/ 198120 h 1083671"/>
              <a:gd name="connsiteX25" fmla="*/ 929640 w 2514600"/>
              <a:gd name="connsiteY25" fmla="*/ 777240 h 1083671"/>
              <a:gd name="connsiteX26" fmla="*/ 975360 w 2514600"/>
              <a:gd name="connsiteY26" fmla="*/ 746760 h 1083671"/>
              <a:gd name="connsiteX27" fmla="*/ 1021080 w 2514600"/>
              <a:gd name="connsiteY27" fmla="*/ 640080 h 1083671"/>
              <a:gd name="connsiteX28" fmla="*/ 1051560 w 2514600"/>
              <a:gd name="connsiteY28" fmla="*/ 579120 h 1083671"/>
              <a:gd name="connsiteX29" fmla="*/ 1082040 w 2514600"/>
              <a:gd name="connsiteY29" fmla="*/ 457200 h 1083671"/>
              <a:gd name="connsiteX30" fmla="*/ 1097280 w 2514600"/>
              <a:gd name="connsiteY30" fmla="*/ 396240 h 1083671"/>
              <a:gd name="connsiteX31" fmla="*/ 1127760 w 2514600"/>
              <a:gd name="connsiteY31" fmla="*/ 304800 h 1083671"/>
              <a:gd name="connsiteX32" fmla="*/ 1143000 w 2514600"/>
              <a:gd name="connsiteY32" fmla="*/ 243840 h 1083671"/>
              <a:gd name="connsiteX33" fmla="*/ 1173480 w 2514600"/>
              <a:gd name="connsiteY33" fmla="*/ 182880 h 1083671"/>
              <a:gd name="connsiteX34" fmla="*/ 1249680 w 2514600"/>
              <a:gd name="connsiteY34" fmla="*/ 76200 h 1083671"/>
              <a:gd name="connsiteX35" fmla="*/ 1295400 w 2514600"/>
              <a:gd name="connsiteY35" fmla="*/ 228600 h 1083671"/>
              <a:gd name="connsiteX36" fmla="*/ 1325880 w 2514600"/>
              <a:gd name="connsiteY36" fmla="*/ 350520 h 1083671"/>
              <a:gd name="connsiteX37" fmla="*/ 1493520 w 2514600"/>
              <a:gd name="connsiteY37" fmla="*/ 243840 h 1083671"/>
              <a:gd name="connsiteX38" fmla="*/ 1554480 w 2514600"/>
              <a:gd name="connsiteY38" fmla="*/ 152400 h 1083671"/>
              <a:gd name="connsiteX39" fmla="*/ 1584960 w 2514600"/>
              <a:gd name="connsiteY39" fmla="*/ 106680 h 1083671"/>
              <a:gd name="connsiteX40" fmla="*/ 1630680 w 2514600"/>
              <a:gd name="connsiteY40" fmla="*/ 91440 h 1083671"/>
              <a:gd name="connsiteX41" fmla="*/ 1661160 w 2514600"/>
              <a:gd name="connsiteY41" fmla="*/ 152400 h 1083671"/>
              <a:gd name="connsiteX42" fmla="*/ 1706880 w 2514600"/>
              <a:gd name="connsiteY42" fmla="*/ 350520 h 1083671"/>
              <a:gd name="connsiteX43" fmla="*/ 1813560 w 2514600"/>
              <a:gd name="connsiteY43" fmla="*/ 304800 h 1083671"/>
              <a:gd name="connsiteX44" fmla="*/ 1889760 w 2514600"/>
              <a:gd name="connsiteY44" fmla="*/ 198120 h 1083671"/>
              <a:gd name="connsiteX45" fmla="*/ 1935480 w 2514600"/>
              <a:gd name="connsiteY45" fmla="*/ 152400 h 1083671"/>
              <a:gd name="connsiteX46" fmla="*/ 1996440 w 2514600"/>
              <a:gd name="connsiteY46" fmla="*/ 167640 h 1083671"/>
              <a:gd name="connsiteX47" fmla="*/ 2011680 w 2514600"/>
              <a:gd name="connsiteY47" fmla="*/ 228600 h 1083671"/>
              <a:gd name="connsiteX48" fmla="*/ 2026920 w 2514600"/>
              <a:gd name="connsiteY48" fmla="*/ 274320 h 1083671"/>
              <a:gd name="connsiteX49" fmla="*/ 2087880 w 2514600"/>
              <a:gd name="connsiteY49" fmla="*/ 167640 h 1083671"/>
              <a:gd name="connsiteX50" fmla="*/ 2133600 w 2514600"/>
              <a:gd name="connsiteY50" fmla="*/ 91440 h 1083671"/>
              <a:gd name="connsiteX51" fmla="*/ 2164080 w 2514600"/>
              <a:gd name="connsiteY51" fmla="*/ 0 h 1083671"/>
              <a:gd name="connsiteX52" fmla="*/ 2179320 w 2514600"/>
              <a:gd name="connsiteY52" fmla="*/ 182880 h 1083671"/>
              <a:gd name="connsiteX53" fmla="*/ 2499360 w 2514600"/>
              <a:gd name="connsiteY53" fmla="*/ 152400 h 1083671"/>
              <a:gd name="connsiteX54" fmla="*/ 2514600 w 2514600"/>
              <a:gd name="connsiteY54" fmla="*/ 137160 h 1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14600" h="1083671">
                <a:moveTo>
                  <a:pt x="0" y="792480"/>
                </a:moveTo>
                <a:cubicBezTo>
                  <a:pt x="91440" y="756920"/>
                  <a:pt x="176345" y="690957"/>
                  <a:pt x="274320" y="685800"/>
                </a:cubicBezTo>
                <a:cubicBezTo>
                  <a:pt x="472476" y="675371"/>
                  <a:pt x="157211" y="865473"/>
                  <a:pt x="335280" y="746760"/>
                </a:cubicBezTo>
                <a:cubicBezTo>
                  <a:pt x="345440" y="731520"/>
                  <a:pt x="359329" y="718190"/>
                  <a:pt x="365760" y="701040"/>
                </a:cubicBezTo>
                <a:cubicBezTo>
                  <a:pt x="374855" y="676786"/>
                  <a:pt x="375175" y="650080"/>
                  <a:pt x="381000" y="624840"/>
                </a:cubicBezTo>
                <a:cubicBezTo>
                  <a:pt x="390420" y="584022"/>
                  <a:pt x="401320" y="543560"/>
                  <a:pt x="411480" y="502920"/>
                </a:cubicBezTo>
                <a:cubicBezTo>
                  <a:pt x="416560" y="482600"/>
                  <a:pt x="420096" y="461831"/>
                  <a:pt x="426720" y="441960"/>
                </a:cubicBezTo>
                <a:lnTo>
                  <a:pt x="457200" y="350520"/>
                </a:lnTo>
                <a:cubicBezTo>
                  <a:pt x="462280" y="335280"/>
                  <a:pt x="461081" y="316159"/>
                  <a:pt x="472440" y="304800"/>
                </a:cubicBezTo>
                <a:cubicBezTo>
                  <a:pt x="531112" y="246128"/>
                  <a:pt x="500227" y="271035"/>
                  <a:pt x="563880" y="228600"/>
                </a:cubicBezTo>
                <a:cubicBezTo>
                  <a:pt x="657642" y="369243"/>
                  <a:pt x="605311" y="271255"/>
                  <a:pt x="579120" y="624840"/>
                </a:cubicBezTo>
                <a:cubicBezTo>
                  <a:pt x="576574" y="659213"/>
                  <a:pt x="539079" y="754524"/>
                  <a:pt x="533400" y="777240"/>
                </a:cubicBezTo>
                <a:cubicBezTo>
                  <a:pt x="528320" y="797560"/>
                  <a:pt x="522704" y="817753"/>
                  <a:pt x="518160" y="838200"/>
                </a:cubicBezTo>
                <a:cubicBezTo>
                  <a:pt x="502447" y="908910"/>
                  <a:pt x="506264" y="910318"/>
                  <a:pt x="487680" y="975360"/>
                </a:cubicBezTo>
                <a:cubicBezTo>
                  <a:pt x="483267" y="990806"/>
                  <a:pt x="477520" y="1005840"/>
                  <a:pt x="472440" y="1021080"/>
                </a:cubicBezTo>
                <a:cubicBezTo>
                  <a:pt x="477520" y="1041400"/>
                  <a:pt x="468946" y="1072673"/>
                  <a:pt x="487680" y="1082040"/>
                </a:cubicBezTo>
                <a:cubicBezTo>
                  <a:pt x="504063" y="1090231"/>
                  <a:pt x="521674" y="1065631"/>
                  <a:pt x="533400" y="1051560"/>
                </a:cubicBezTo>
                <a:cubicBezTo>
                  <a:pt x="547944" y="1034107"/>
                  <a:pt x="551839" y="1009865"/>
                  <a:pt x="563880" y="990600"/>
                </a:cubicBezTo>
                <a:cubicBezTo>
                  <a:pt x="674158" y="814156"/>
                  <a:pt x="539060" y="1070721"/>
                  <a:pt x="655320" y="838200"/>
                </a:cubicBezTo>
                <a:cubicBezTo>
                  <a:pt x="698996" y="619821"/>
                  <a:pt x="637944" y="890329"/>
                  <a:pt x="701040" y="701040"/>
                </a:cubicBezTo>
                <a:cubicBezTo>
                  <a:pt x="719356" y="646091"/>
                  <a:pt x="731520" y="589280"/>
                  <a:pt x="746760" y="533400"/>
                </a:cubicBezTo>
                <a:cubicBezTo>
                  <a:pt x="760736" y="393638"/>
                  <a:pt x="756233" y="405100"/>
                  <a:pt x="777240" y="289560"/>
                </a:cubicBezTo>
                <a:cubicBezTo>
                  <a:pt x="786932" y="236252"/>
                  <a:pt x="784574" y="206026"/>
                  <a:pt x="822960" y="167640"/>
                </a:cubicBezTo>
                <a:cubicBezTo>
                  <a:pt x="835912" y="154688"/>
                  <a:pt x="853440" y="147320"/>
                  <a:pt x="868680" y="137160"/>
                </a:cubicBezTo>
                <a:cubicBezTo>
                  <a:pt x="878840" y="157480"/>
                  <a:pt x="897418" y="175468"/>
                  <a:pt x="899160" y="198120"/>
                </a:cubicBezTo>
                <a:cubicBezTo>
                  <a:pt x="949396" y="851190"/>
                  <a:pt x="855033" y="553418"/>
                  <a:pt x="929640" y="777240"/>
                </a:cubicBezTo>
                <a:cubicBezTo>
                  <a:pt x="944880" y="767080"/>
                  <a:pt x="965200" y="762000"/>
                  <a:pt x="975360" y="746760"/>
                </a:cubicBezTo>
                <a:cubicBezTo>
                  <a:pt x="996820" y="714570"/>
                  <a:pt x="1005071" y="675300"/>
                  <a:pt x="1021080" y="640080"/>
                </a:cubicBezTo>
                <a:cubicBezTo>
                  <a:pt x="1030481" y="619398"/>
                  <a:pt x="1041400" y="599440"/>
                  <a:pt x="1051560" y="579120"/>
                </a:cubicBezTo>
                <a:cubicBezTo>
                  <a:pt x="1082544" y="424198"/>
                  <a:pt x="1050798" y="566546"/>
                  <a:pt x="1082040" y="457200"/>
                </a:cubicBezTo>
                <a:cubicBezTo>
                  <a:pt x="1087794" y="437061"/>
                  <a:pt x="1091261" y="416302"/>
                  <a:pt x="1097280" y="396240"/>
                </a:cubicBezTo>
                <a:cubicBezTo>
                  <a:pt x="1106512" y="365466"/>
                  <a:pt x="1119968" y="335969"/>
                  <a:pt x="1127760" y="304800"/>
                </a:cubicBezTo>
                <a:cubicBezTo>
                  <a:pt x="1132840" y="284480"/>
                  <a:pt x="1135646" y="263452"/>
                  <a:pt x="1143000" y="243840"/>
                </a:cubicBezTo>
                <a:cubicBezTo>
                  <a:pt x="1150977" y="222568"/>
                  <a:pt x="1165043" y="203974"/>
                  <a:pt x="1173480" y="182880"/>
                </a:cubicBezTo>
                <a:cubicBezTo>
                  <a:pt x="1217246" y="73465"/>
                  <a:pt x="1169377" y="102968"/>
                  <a:pt x="1249680" y="76200"/>
                </a:cubicBezTo>
                <a:cubicBezTo>
                  <a:pt x="1305281" y="159601"/>
                  <a:pt x="1267381" y="88505"/>
                  <a:pt x="1295400" y="228600"/>
                </a:cubicBezTo>
                <a:cubicBezTo>
                  <a:pt x="1303615" y="269677"/>
                  <a:pt x="1325880" y="350520"/>
                  <a:pt x="1325880" y="350520"/>
                </a:cubicBezTo>
                <a:cubicBezTo>
                  <a:pt x="1422786" y="308989"/>
                  <a:pt x="1432082" y="320637"/>
                  <a:pt x="1493520" y="243840"/>
                </a:cubicBezTo>
                <a:cubicBezTo>
                  <a:pt x="1516404" y="215235"/>
                  <a:pt x="1534160" y="182880"/>
                  <a:pt x="1554480" y="152400"/>
                </a:cubicBezTo>
                <a:cubicBezTo>
                  <a:pt x="1564640" y="137160"/>
                  <a:pt x="1567584" y="112472"/>
                  <a:pt x="1584960" y="106680"/>
                </a:cubicBezTo>
                <a:lnTo>
                  <a:pt x="1630680" y="91440"/>
                </a:lnTo>
                <a:cubicBezTo>
                  <a:pt x="1640840" y="111760"/>
                  <a:pt x="1653976" y="130847"/>
                  <a:pt x="1661160" y="152400"/>
                </a:cubicBezTo>
                <a:cubicBezTo>
                  <a:pt x="1679541" y="207544"/>
                  <a:pt x="1694791" y="290073"/>
                  <a:pt x="1706880" y="350520"/>
                </a:cubicBezTo>
                <a:cubicBezTo>
                  <a:pt x="1742440" y="335280"/>
                  <a:pt x="1780385" y="324705"/>
                  <a:pt x="1813560" y="304800"/>
                </a:cubicBezTo>
                <a:cubicBezTo>
                  <a:pt x="1872997" y="269138"/>
                  <a:pt x="1852116" y="250822"/>
                  <a:pt x="1889760" y="198120"/>
                </a:cubicBezTo>
                <a:cubicBezTo>
                  <a:pt x="1902287" y="180582"/>
                  <a:pt x="1920240" y="167640"/>
                  <a:pt x="1935480" y="152400"/>
                </a:cubicBezTo>
                <a:cubicBezTo>
                  <a:pt x="1955800" y="157480"/>
                  <a:pt x="1981629" y="152829"/>
                  <a:pt x="1996440" y="167640"/>
                </a:cubicBezTo>
                <a:cubicBezTo>
                  <a:pt x="2011251" y="182451"/>
                  <a:pt x="2005926" y="208461"/>
                  <a:pt x="2011680" y="228600"/>
                </a:cubicBezTo>
                <a:cubicBezTo>
                  <a:pt x="2016093" y="244046"/>
                  <a:pt x="2021840" y="259080"/>
                  <a:pt x="2026920" y="274320"/>
                </a:cubicBezTo>
                <a:cubicBezTo>
                  <a:pt x="2112351" y="217366"/>
                  <a:pt x="2043368" y="278921"/>
                  <a:pt x="2087880" y="167640"/>
                </a:cubicBezTo>
                <a:cubicBezTo>
                  <a:pt x="2098881" y="140137"/>
                  <a:pt x="2121343" y="118406"/>
                  <a:pt x="2133600" y="91440"/>
                </a:cubicBezTo>
                <a:cubicBezTo>
                  <a:pt x="2146895" y="62191"/>
                  <a:pt x="2164080" y="0"/>
                  <a:pt x="2164080" y="0"/>
                </a:cubicBezTo>
                <a:cubicBezTo>
                  <a:pt x="2169160" y="60960"/>
                  <a:pt x="2126381" y="152231"/>
                  <a:pt x="2179320" y="182880"/>
                </a:cubicBezTo>
                <a:cubicBezTo>
                  <a:pt x="2182154" y="184521"/>
                  <a:pt x="2417194" y="193483"/>
                  <a:pt x="2499360" y="152400"/>
                </a:cubicBezTo>
                <a:cubicBezTo>
                  <a:pt x="2505786" y="149187"/>
                  <a:pt x="2509520" y="142240"/>
                  <a:pt x="2514600" y="137160"/>
                </a:cubicBezTo>
              </a:path>
            </a:pathLst>
          </a:custGeom>
          <a:noFill/>
          <a:ln w="177800">
            <a:solidFill>
              <a:srgbClr val="FFFF00">
                <a:alpha val="5098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408182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srcRect l="25051" t="28125" r="44698" b="22917"/>
          <a:stretch/>
        </p:blipFill>
        <p:spPr>
          <a:xfrm>
            <a:off x="5119132" y="2133612"/>
            <a:ext cx="3979148" cy="3620724"/>
          </a:xfrm>
          <a:prstGeom prst="rect">
            <a:avLst/>
          </a:prstGeom>
        </p:spPr>
      </p:pic>
      <p:sp>
        <p:nvSpPr>
          <p:cNvPr id="4" name="Rectangle 3"/>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89560" y="551472"/>
            <a:ext cx="3931920" cy="3516681"/>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600" dirty="0" err="1" smtClean="0">
                <a:solidFill>
                  <a:srgbClr val="C00000"/>
                </a:solidFill>
              </a:rPr>
              <a:t>Process</a:t>
            </a:r>
            <a:r>
              <a:rPr lang="en-GB" dirty="0" err="1" smtClean="0"/>
              <a:t>s</a:t>
            </a:r>
            <a:endParaRPr lang="en-GB" dirty="0"/>
          </a:p>
        </p:txBody>
      </p:sp>
      <p:sp>
        <p:nvSpPr>
          <p:cNvPr id="19" name="TextBox 18"/>
          <p:cNvSpPr txBox="1"/>
          <p:nvPr/>
        </p:nvSpPr>
        <p:spPr>
          <a:xfrm rot="21394110">
            <a:off x="433903" y="1367552"/>
            <a:ext cx="3937612" cy="2308324"/>
          </a:xfrm>
          <a:prstGeom prst="rect">
            <a:avLst/>
          </a:prstGeom>
          <a:noFill/>
        </p:spPr>
        <p:txBody>
          <a:bodyPr wrap="square" rtlCol="0">
            <a:spAutoFit/>
          </a:bodyPr>
          <a:lstStyle/>
          <a:p>
            <a:r>
              <a:rPr lang="en-GB" sz="3600" b="1" dirty="0" smtClean="0">
                <a:latin typeface="Bradley Hand ITC" panose="03070402050302030203" pitchFamily="66" charset="0"/>
              </a:rPr>
              <a:t>For each threshold value:</a:t>
            </a:r>
          </a:p>
          <a:p>
            <a:r>
              <a:rPr lang="en-GB" sz="3600" b="1" dirty="0" smtClean="0">
                <a:latin typeface="Bradley Hand ITC" panose="03070402050302030203" pitchFamily="66" charset="0"/>
              </a:rPr>
              <a:t>Calculate each squares value</a:t>
            </a:r>
            <a:endParaRPr lang="en-GB" sz="3600" b="1" dirty="0">
              <a:latin typeface="Bradley Hand ITC" panose="03070402050302030203" pitchFamily="66" charset="0"/>
            </a:endParaRPr>
          </a:p>
        </p:txBody>
      </p:sp>
      <p:sp>
        <p:nvSpPr>
          <p:cNvPr id="20" name="Freeform 19"/>
          <p:cNvSpPr/>
          <p:nvPr/>
        </p:nvSpPr>
        <p:spPr>
          <a:xfrm>
            <a:off x="594360" y="2580898"/>
            <a:ext cx="2743200" cy="1083671"/>
          </a:xfrm>
          <a:custGeom>
            <a:avLst/>
            <a:gdLst>
              <a:gd name="connsiteX0" fmla="*/ 0 w 2514600"/>
              <a:gd name="connsiteY0" fmla="*/ 792480 h 1083671"/>
              <a:gd name="connsiteX1" fmla="*/ 274320 w 2514600"/>
              <a:gd name="connsiteY1" fmla="*/ 685800 h 1083671"/>
              <a:gd name="connsiteX2" fmla="*/ 335280 w 2514600"/>
              <a:gd name="connsiteY2" fmla="*/ 746760 h 1083671"/>
              <a:gd name="connsiteX3" fmla="*/ 365760 w 2514600"/>
              <a:gd name="connsiteY3" fmla="*/ 701040 h 1083671"/>
              <a:gd name="connsiteX4" fmla="*/ 381000 w 2514600"/>
              <a:gd name="connsiteY4" fmla="*/ 624840 h 1083671"/>
              <a:gd name="connsiteX5" fmla="*/ 411480 w 2514600"/>
              <a:gd name="connsiteY5" fmla="*/ 502920 h 1083671"/>
              <a:gd name="connsiteX6" fmla="*/ 426720 w 2514600"/>
              <a:gd name="connsiteY6" fmla="*/ 441960 h 1083671"/>
              <a:gd name="connsiteX7" fmla="*/ 457200 w 2514600"/>
              <a:gd name="connsiteY7" fmla="*/ 350520 h 1083671"/>
              <a:gd name="connsiteX8" fmla="*/ 472440 w 2514600"/>
              <a:gd name="connsiteY8" fmla="*/ 304800 h 1083671"/>
              <a:gd name="connsiteX9" fmla="*/ 563880 w 2514600"/>
              <a:gd name="connsiteY9" fmla="*/ 228600 h 1083671"/>
              <a:gd name="connsiteX10" fmla="*/ 579120 w 2514600"/>
              <a:gd name="connsiteY10" fmla="*/ 624840 h 1083671"/>
              <a:gd name="connsiteX11" fmla="*/ 533400 w 2514600"/>
              <a:gd name="connsiteY11" fmla="*/ 777240 h 1083671"/>
              <a:gd name="connsiteX12" fmla="*/ 518160 w 2514600"/>
              <a:gd name="connsiteY12" fmla="*/ 838200 h 1083671"/>
              <a:gd name="connsiteX13" fmla="*/ 487680 w 2514600"/>
              <a:gd name="connsiteY13" fmla="*/ 975360 h 1083671"/>
              <a:gd name="connsiteX14" fmla="*/ 472440 w 2514600"/>
              <a:gd name="connsiteY14" fmla="*/ 1021080 h 1083671"/>
              <a:gd name="connsiteX15" fmla="*/ 487680 w 2514600"/>
              <a:gd name="connsiteY15" fmla="*/ 1082040 h 1083671"/>
              <a:gd name="connsiteX16" fmla="*/ 533400 w 2514600"/>
              <a:gd name="connsiteY16" fmla="*/ 1051560 h 1083671"/>
              <a:gd name="connsiteX17" fmla="*/ 563880 w 2514600"/>
              <a:gd name="connsiteY17" fmla="*/ 990600 h 1083671"/>
              <a:gd name="connsiteX18" fmla="*/ 655320 w 2514600"/>
              <a:gd name="connsiteY18" fmla="*/ 838200 h 1083671"/>
              <a:gd name="connsiteX19" fmla="*/ 701040 w 2514600"/>
              <a:gd name="connsiteY19" fmla="*/ 701040 h 1083671"/>
              <a:gd name="connsiteX20" fmla="*/ 746760 w 2514600"/>
              <a:gd name="connsiteY20" fmla="*/ 533400 h 1083671"/>
              <a:gd name="connsiteX21" fmla="*/ 777240 w 2514600"/>
              <a:gd name="connsiteY21" fmla="*/ 289560 h 1083671"/>
              <a:gd name="connsiteX22" fmla="*/ 822960 w 2514600"/>
              <a:gd name="connsiteY22" fmla="*/ 167640 h 1083671"/>
              <a:gd name="connsiteX23" fmla="*/ 868680 w 2514600"/>
              <a:gd name="connsiteY23" fmla="*/ 137160 h 1083671"/>
              <a:gd name="connsiteX24" fmla="*/ 899160 w 2514600"/>
              <a:gd name="connsiteY24" fmla="*/ 198120 h 1083671"/>
              <a:gd name="connsiteX25" fmla="*/ 929640 w 2514600"/>
              <a:gd name="connsiteY25" fmla="*/ 777240 h 1083671"/>
              <a:gd name="connsiteX26" fmla="*/ 975360 w 2514600"/>
              <a:gd name="connsiteY26" fmla="*/ 746760 h 1083671"/>
              <a:gd name="connsiteX27" fmla="*/ 1021080 w 2514600"/>
              <a:gd name="connsiteY27" fmla="*/ 640080 h 1083671"/>
              <a:gd name="connsiteX28" fmla="*/ 1051560 w 2514600"/>
              <a:gd name="connsiteY28" fmla="*/ 579120 h 1083671"/>
              <a:gd name="connsiteX29" fmla="*/ 1082040 w 2514600"/>
              <a:gd name="connsiteY29" fmla="*/ 457200 h 1083671"/>
              <a:gd name="connsiteX30" fmla="*/ 1097280 w 2514600"/>
              <a:gd name="connsiteY30" fmla="*/ 396240 h 1083671"/>
              <a:gd name="connsiteX31" fmla="*/ 1127760 w 2514600"/>
              <a:gd name="connsiteY31" fmla="*/ 304800 h 1083671"/>
              <a:gd name="connsiteX32" fmla="*/ 1143000 w 2514600"/>
              <a:gd name="connsiteY32" fmla="*/ 243840 h 1083671"/>
              <a:gd name="connsiteX33" fmla="*/ 1173480 w 2514600"/>
              <a:gd name="connsiteY33" fmla="*/ 182880 h 1083671"/>
              <a:gd name="connsiteX34" fmla="*/ 1249680 w 2514600"/>
              <a:gd name="connsiteY34" fmla="*/ 76200 h 1083671"/>
              <a:gd name="connsiteX35" fmla="*/ 1295400 w 2514600"/>
              <a:gd name="connsiteY35" fmla="*/ 228600 h 1083671"/>
              <a:gd name="connsiteX36" fmla="*/ 1325880 w 2514600"/>
              <a:gd name="connsiteY36" fmla="*/ 350520 h 1083671"/>
              <a:gd name="connsiteX37" fmla="*/ 1493520 w 2514600"/>
              <a:gd name="connsiteY37" fmla="*/ 243840 h 1083671"/>
              <a:gd name="connsiteX38" fmla="*/ 1554480 w 2514600"/>
              <a:gd name="connsiteY38" fmla="*/ 152400 h 1083671"/>
              <a:gd name="connsiteX39" fmla="*/ 1584960 w 2514600"/>
              <a:gd name="connsiteY39" fmla="*/ 106680 h 1083671"/>
              <a:gd name="connsiteX40" fmla="*/ 1630680 w 2514600"/>
              <a:gd name="connsiteY40" fmla="*/ 91440 h 1083671"/>
              <a:gd name="connsiteX41" fmla="*/ 1661160 w 2514600"/>
              <a:gd name="connsiteY41" fmla="*/ 152400 h 1083671"/>
              <a:gd name="connsiteX42" fmla="*/ 1706880 w 2514600"/>
              <a:gd name="connsiteY42" fmla="*/ 350520 h 1083671"/>
              <a:gd name="connsiteX43" fmla="*/ 1813560 w 2514600"/>
              <a:gd name="connsiteY43" fmla="*/ 304800 h 1083671"/>
              <a:gd name="connsiteX44" fmla="*/ 1889760 w 2514600"/>
              <a:gd name="connsiteY44" fmla="*/ 198120 h 1083671"/>
              <a:gd name="connsiteX45" fmla="*/ 1935480 w 2514600"/>
              <a:gd name="connsiteY45" fmla="*/ 152400 h 1083671"/>
              <a:gd name="connsiteX46" fmla="*/ 1996440 w 2514600"/>
              <a:gd name="connsiteY46" fmla="*/ 167640 h 1083671"/>
              <a:gd name="connsiteX47" fmla="*/ 2011680 w 2514600"/>
              <a:gd name="connsiteY47" fmla="*/ 228600 h 1083671"/>
              <a:gd name="connsiteX48" fmla="*/ 2026920 w 2514600"/>
              <a:gd name="connsiteY48" fmla="*/ 274320 h 1083671"/>
              <a:gd name="connsiteX49" fmla="*/ 2087880 w 2514600"/>
              <a:gd name="connsiteY49" fmla="*/ 167640 h 1083671"/>
              <a:gd name="connsiteX50" fmla="*/ 2133600 w 2514600"/>
              <a:gd name="connsiteY50" fmla="*/ 91440 h 1083671"/>
              <a:gd name="connsiteX51" fmla="*/ 2164080 w 2514600"/>
              <a:gd name="connsiteY51" fmla="*/ 0 h 1083671"/>
              <a:gd name="connsiteX52" fmla="*/ 2179320 w 2514600"/>
              <a:gd name="connsiteY52" fmla="*/ 182880 h 1083671"/>
              <a:gd name="connsiteX53" fmla="*/ 2499360 w 2514600"/>
              <a:gd name="connsiteY53" fmla="*/ 152400 h 1083671"/>
              <a:gd name="connsiteX54" fmla="*/ 2514600 w 2514600"/>
              <a:gd name="connsiteY54" fmla="*/ 137160 h 1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14600" h="1083671">
                <a:moveTo>
                  <a:pt x="0" y="792480"/>
                </a:moveTo>
                <a:cubicBezTo>
                  <a:pt x="91440" y="756920"/>
                  <a:pt x="176345" y="690957"/>
                  <a:pt x="274320" y="685800"/>
                </a:cubicBezTo>
                <a:cubicBezTo>
                  <a:pt x="472476" y="675371"/>
                  <a:pt x="157211" y="865473"/>
                  <a:pt x="335280" y="746760"/>
                </a:cubicBezTo>
                <a:cubicBezTo>
                  <a:pt x="345440" y="731520"/>
                  <a:pt x="359329" y="718190"/>
                  <a:pt x="365760" y="701040"/>
                </a:cubicBezTo>
                <a:cubicBezTo>
                  <a:pt x="374855" y="676786"/>
                  <a:pt x="375175" y="650080"/>
                  <a:pt x="381000" y="624840"/>
                </a:cubicBezTo>
                <a:cubicBezTo>
                  <a:pt x="390420" y="584022"/>
                  <a:pt x="401320" y="543560"/>
                  <a:pt x="411480" y="502920"/>
                </a:cubicBezTo>
                <a:cubicBezTo>
                  <a:pt x="416560" y="482600"/>
                  <a:pt x="420096" y="461831"/>
                  <a:pt x="426720" y="441960"/>
                </a:cubicBezTo>
                <a:lnTo>
                  <a:pt x="457200" y="350520"/>
                </a:lnTo>
                <a:cubicBezTo>
                  <a:pt x="462280" y="335280"/>
                  <a:pt x="461081" y="316159"/>
                  <a:pt x="472440" y="304800"/>
                </a:cubicBezTo>
                <a:cubicBezTo>
                  <a:pt x="531112" y="246128"/>
                  <a:pt x="500227" y="271035"/>
                  <a:pt x="563880" y="228600"/>
                </a:cubicBezTo>
                <a:cubicBezTo>
                  <a:pt x="657642" y="369243"/>
                  <a:pt x="605311" y="271255"/>
                  <a:pt x="579120" y="624840"/>
                </a:cubicBezTo>
                <a:cubicBezTo>
                  <a:pt x="576574" y="659213"/>
                  <a:pt x="539079" y="754524"/>
                  <a:pt x="533400" y="777240"/>
                </a:cubicBezTo>
                <a:cubicBezTo>
                  <a:pt x="528320" y="797560"/>
                  <a:pt x="522704" y="817753"/>
                  <a:pt x="518160" y="838200"/>
                </a:cubicBezTo>
                <a:cubicBezTo>
                  <a:pt x="502447" y="908910"/>
                  <a:pt x="506264" y="910318"/>
                  <a:pt x="487680" y="975360"/>
                </a:cubicBezTo>
                <a:cubicBezTo>
                  <a:pt x="483267" y="990806"/>
                  <a:pt x="477520" y="1005840"/>
                  <a:pt x="472440" y="1021080"/>
                </a:cubicBezTo>
                <a:cubicBezTo>
                  <a:pt x="477520" y="1041400"/>
                  <a:pt x="468946" y="1072673"/>
                  <a:pt x="487680" y="1082040"/>
                </a:cubicBezTo>
                <a:cubicBezTo>
                  <a:pt x="504063" y="1090231"/>
                  <a:pt x="521674" y="1065631"/>
                  <a:pt x="533400" y="1051560"/>
                </a:cubicBezTo>
                <a:cubicBezTo>
                  <a:pt x="547944" y="1034107"/>
                  <a:pt x="551839" y="1009865"/>
                  <a:pt x="563880" y="990600"/>
                </a:cubicBezTo>
                <a:cubicBezTo>
                  <a:pt x="674158" y="814156"/>
                  <a:pt x="539060" y="1070721"/>
                  <a:pt x="655320" y="838200"/>
                </a:cubicBezTo>
                <a:cubicBezTo>
                  <a:pt x="698996" y="619821"/>
                  <a:pt x="637944" y="890329"/>
                  <a:pt x="701040" y="701040"/>
                </a:cubicBezTo>
                <a:cubicBezTo>
                  <a:pt x="719356" y="646091"/>
                  <a:pt x="731520" y="589280"/>
                  <a:pt x="746760" y="533400"/>
                </a:cubicBezTo>
                <a:cubicBezTo>
                  <a:pt x="760736" y="393638"/>
                  <a:pt x="756233" y="405100"/>
                  <a:pt x="777240" y="289560"/>
                </a:cubicBezTo>
                <a:cubicBezTo>
                  <a:pt x="786932" y="236252"/>
                  <a:pt x="784574" y="206026"/>
                  <a:pt x="822960" y="167640"/>
                </a:cubicBezTo>
                <a:cubicBezTo>
                  <a:pt x="835912" y="154688"/>
                  <a:pt x="853440" y="147320"/>
                  <a:pt x="868680" y="137160"/>
                </a:cubicBezTo>
                <a:cubicBezTo>
                  <a:pt x="878840" y="157480"/>
                  <a:pt x="897418" y="175468"/>
                  <a:pt x="899160" y="198120"/>
                </a:cubicBezTo>
                <a:cubicBezTo>
                  <a:pt x="949396" y="851190"/>
                  <a:pt x="855033" y="553418"/>
                  <a:pt x="929640" y="777240"/>
                </a:cubicBezTo>
                <a:cubicBezTo>
                  <a:pt x="944880" y="767080"/>
                  <a:pt x="965200" y="762000"/>
                  <a:pt x="975360" y="746760"/>
                </a:cubicBezTo>
                <a:cubicBezTo>
                  <a:pt x="996820" y="714570"/>
                  <a:pt x="1005071" y="675300"/>
                  <a:pt x="1021080" y="640080"/>
                </a:cubicBezTo>
                <a:cubicBezTo>
                  <a:pt x="1030481" y="619398"/>
                  <a:pt x="1041400" y="599440"/>
                  <a:pt x="1051560" y="579120"/>
                </a:cubicBezTo>
                <a:cubicBezTo>
                  <a:pt x="1082544" y="424198"/>
                  <a:pt x="1050798" y="566546"/>
                  <a:pt x="1082040" y="457200"/>
                </a:cubicBezTo>
                <a:cubicBezTo>
                  <a:pt x="1087794" y="437061"/>
                  <a:pt x="1091261" y="416302"/>
                  <a:pt x="1097280" y="396240"/>
                </a:cubicBezTo>
                <a:cubicBezTo>
                  <a:pt x="1106512" y="365466"/>
                  <a:pt x="1119968" y="335969"/>
                  <a:pt x="1127760" y="304800"/>
                </a:cubicBezTo>
                <a:cubicBezTo>
                  <a:pt x="1132840" y="284480"/>
                  <a:pt x="1135646" y="263452"/>
                  <a:pt x="1143000" y="243840"/>
                </a:cubicBezTo>
                <a:cubicBezTo>
                  <a:pt x="1150977" y="222568"/>
                  <a:pt x="1165043" y="203974"/>
                  <a:pt x="1173480" y="182880"/>
                </a:cubicBezTo>
                <a:cubicBezTo>
                  <a:pt x="1217246" y="73465"/>
                  <a:pt x="1169377" y="102968"/>
                  <a:pt x="1249680" y="76200"/>
                </a:cubicBezTo>
                <a:cubicBezTo>
                  <a:pt x="1305281" y="159601"/>
                  <a:pt x="1267381" y="88505"/>
                  <a:pt x="1295400" y="228600"/>
                </a:cubicBezTo>
                <a:cubicBezTo>
                  <a:pt x="1303615" y="269677"/>
                  <a:pt x="1325880" y="350520"/>
                  <a:pt x="1325880" y="350520"/>
                </a:cubicBezTo>
                <a:cubicBezTo>
                  <a:pt x="1422786" y="308989"/>
                  <a:pt x="1432082" y="320637"/>
                  <a:pt x="1493520" y="243840"/>
                </a:cubicBezTo>
                <a:cubicBezTo>
                  <a:pt x="1516404" y="215235"/>
                  <a:pt x="1534160" y="182880"/>
                  <a:pt x="1554480" y="152400"/>
                </a:cubicBezTo>
                <a:cubicBezTo>
                  <a:pt x="1564640" y="137160"/>
                  <a:pt x="1567584" y="112472"/>
                  <a:pt x="1584960" y="106680"/>
                </a:cubicBezTo>
                <a:lnTo>
                  <a:pt x="1630680" y="91440"/>
                </a:lnTo>
                <a:cubicBezTo>
                  <a:pt x="1640840" y="111760"/>
                  <a:pt x="1653976" y="130847"/>
                  <a:pt x="1661160" y="152400"/>
                </a:cubicBezTo>
                <a:cubicBezTo>
                  <a:pt x="1679541" y="207544"/>
                  <a:pt x="1694791" y="290073"/>
                  <a:pt x="1706880" y="350520"/>
                </a:cubicBezTo>
                <a:cubicBezTo>
                  <a:pt x="1742440" y="335280"/>
                  <a:pt x="1780385" y="324705"/>
                  <a:pt x="1813560" y="304800"/>
                </a:cubicBezTo>
                <a:cubicBezTo>
                  <a:pt x="1872997" y="269138"/>
                  <a:pt x="1852116" y="250822"/>
                  <a:pt x="1889760" y="198120"/>
                </a:cubicBezTo>
                <a:cubicBezTo>
                  <a:pt x="1902287" y="180582"/>
                  <a:pt x="1920240" y="167640"/>
                  <a:pt x="1935480" y="152400"/>
                </a:cubicBezTo>
                <a:cubicBezTo>
                  <a:pt x="1955800" y="157480"/>
                  <a:pt x="1981629" y="152829"/>
                  <a:pt x="1996440" y="167640"/>
                </a:cubicBezTo>
                <a:cubicBezTo>
                  <a:pt x="2011251" y="182451"/>
                  <a:pt x="2005926" y="208461"/>
                  <a:pt x="2011680" y="228600"/>
                </a:cubicBezTo>
                <a:cubicBezTo>
                  <a:pt x="2016093" y="244046"/>
                  <a:pt x="2021840" y="259080"/>
                  <a:pt x="2026920" y="274320"/>
                </a:cubicBezTo>
                <a:cubicBezTo>
                  <a:pt x="2112351" y="217366"/>
                  <a:pt x="2043368" y="278921"/>
                  <a:pt x="2087880" y="167640"/>
                </a:cubicBezTo>
                <a:cubicBezTo>
                  <a:pt x="2098881" y="140137"/>
                  <a:pt x="2121343" y="118406"/>
                  <a:pt x="2133600" y="91440"/>
                </a:cubicBezTo>
                <a:cubicBezTo>
                  <a:pt x="2146895" y="62191"/>
                  <a:pt x="2164080" y="0"/>
                  <a:pt x="2164080" y="0"/>
                </a:cubicBezTo>
                <a:cubicBezTo>
                  <a:pt x="2169160" y="60960"/>
                  <a:pt x="2126381" y="152231"/>
                  <a:pt x="2179320" y="182880"/>
                </a:cubicBezTo>
                <a:cubicBezTo>
                  <a:pt x="2182154" y="184521"/>
                  <a:pt x="2417194" y="193483"/>
                  <a:pt x="2499360" y="152400"/>
                </a:cubicBezTo>
                <a:cubicBezTo>
                  <a:pt x="2505786" y="149187"/>
                  <a:pt x="2509520" y="142240"/>
                  <a:pt x="2514600" y="137160"/>
                </a:cubicBezTo>
              </a:path>
            </a:pathLst>
          </a:custGeom>
          <a:noFill/>
          <a:ln w="177800">
            <a:solidFill>
              <a:srgbClr val="FFFF00">
                <a:alpha val="5098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139388" y="4273888"/>
            <a:ext cx="4312920" cy="2246769"/>
          </a:xfrm>
          <a:prstGeom prst="rect">
            <a:avLst/>
          </a:prstGeom>
          <a:ln>
            <a:noFill/>
          </a:ln>
        </p:spPr>
        <p:txBody>
          <a:bodyPr wrap="square">
            <a:spAutoFit/>
          </a:bodyPr>
          <a:lstStyle/>
          <a:p>
            <a:pPr marL="457200" indent="-457200">
              <a:buClr>
                <a:srgbClr val="585858"/>
              </a:buClr>
              <a:buSzPct val="150000"/>
              <a:buFont typeface="Arial" panose="020B0604020202020204" pitchFamily="34" charset="0"/>
              <a:buChar char="•"/>
            </a:pPr>
            <a:r>
              <a:rPr lang="en-GB" altLang="en-US" sz="2800" dirty="0" smtClean="0">
                <a:solidFill>
                  <a:srgbClr val="585858"/>
                </a:solidFill>
              </a:rPr>
              <a:t>Convert the two index values to binary</a:t>
            </a:r>
          </a:p>
          <a:p>
            <a:pPr marL="457200" indent="-457200">
              <a:buClr>
                <a:srgbClr val="585858"/>
              </a:buClr>
              <a:buSzPct val="150000"/>
              <a:buFont typeface="Arial" panose="020B0604020202020204" pitchFamily="34" charset="0"/>
              <a:buChar char="•"/>
            </a:pPr>
            <a:r>
              <a:rPr lang="en-GB" altLang="en-US" sz="2800" dirty="0" smtClean="0">
                <a:solidFill>
                  <a:srgbClr val="585858"/>
                </a:solidFill>
              </a:rPr>
              <a:t>Perform a bitwise XOR</a:t>
            </a:r>
          </a:p>
          <a:p>
            <a:pPr marL="457200" indent="-457200">
              <a:buClr>
                <a:srgbClr val="585858"/>
              </a:buClr>
              <a:buSzPct val="150000"/>
              <a:buFont typeface="Arial" panose="020B0604020202020204" pitchFamily="34" charset="0"/>
              <a:buChar char="•"/>
            </a:pPr>
            <a:r>
              <a:rPr lang="en-GB" altLang="en-US" sz="2800" dirty="0" smtClean="0">
                <a:solidFill>
                  <a:srgbClr val="585858"/>
                </a:solidFill>
              </a:rPr>
              <a:t>Convert the result back</a:t>
            </a:r>
          </a:p>
          <a:p>
            <a:pPr marL="457200" indent="-457200">
              <a:buClr>
                <a:srgbClr val="585858"/>
              </a:buClr>
              <a:buSzPct val="150000"/>
              <a:buFont typeface="Arial" panose="020B0604020202020204" pitchFamily="34" charset="0"/>
              <a:buChar char="•"/>
            </a:pPr>
            <a:r>
              <a:rPr lang="en-GB" altLang="en-US" sz="2800" dirty="0" smtClean="0">
                <a:solidFill>
                  <a:srgbClr val="585858"/>
                </a:solidFill>
              </a:rPr>
              <a:t>Compare with threshold </a:t>
            </a:r>
            <a:endParaRPr lang="en-GB" altLang="en-US" sz="2800" dirty="0">
              <a:solidFill>
                <a:srgbClr val="585858"/>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0000">
            <a:off x="5258145" y="-3646"/>
            <a:ext cx="4247859" cy="2312010"/>
          </a:xfrm>
          <a:prstGeom prst="rect">
            <a:avLst/>
          </a:prstGeom>
        </p:spPr>
      </p:pic>
      <p:sp>
        <p:nvSpPr>
          <p:cNvPr id="2" name="Rectangle 1"/>
          <p:cNvSpPr/>
          <p:nvPr/>
        </p:nvSpPr>
        <p:spPr>
          <a:xfrm>
            <a:off x="5515929" y="2453640"/>
            <a:ext cx="579120" cy="54197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2"/>
          <p:cNvSpPr/>
          <p:nvPr/>
        </p:nvSpPr>
        <p:spPr>
          <a:xfrm>
            <a:off x="3444240" y="2773680"/>
            <a:ext cx="1690132" cy="2209800"/>
          </a:xfrm>
          <a:custGeom>
            <a:avLst/>
            <a:gdLst>
              <a:gd name="connsiteX0" fmla="*/ 0 w 1630680"/>
              <a:gd name="connsiteY0" fmla="*/ 2209800 h 2209800"/>
              <a:gd name="connsiteX1" fmla="*/ 670560 w 1630680"/>
              <a:gd name="connsiteY1" fmla="*/ 2057400 h 2209800"/>
              <a:gd name="connsiteX2" fmla="*/ 1066800 w 1630680"/>
              <a:gd name="connsiteY2" fmla="*/ 1386840 h 2209800"/>
              <a:gd name="connsiteX3" fmla="*/ 1219200 w 1630680"/>
              <a:gd name="connsiteY3" fmla="*/ 365760 h 2209800"/>
              <a:gd name="connsiteX4" fmla="*/ 1630680 w 1630680"/>
              <a:gd name="connsiteY4" fmla="*/ 0 h 220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680" h="2209800">
                <a:moveTo>
                  <a:pt x="0" y="2209800"/>
                </a:moveTo>
                <a:cubicBezTo>
                  <a:pt x="246380" y="2202180"/>
                  <a:pt x="492760" y="2194560"/>
                  <a:pt x="670560" y="2057400"/>
                </a:cubicBezTo>
                <a:cubicBezTo>
                  <a:pt x="848360" y="1920240"/>
                  <a:pt x="975360" y="1668780"/>
                  <a:pt x="1066800" y="1386840"/>
                </a:cubicBezTo>
                <a:cubicBezTo>
                  <a:pt x="1158240" y="1104900"/>
                  <a:pt x="1125220" y="596900"/>
                  <a:pt x="1219200" y="365760"/>
                </a:cubicBezTo>
                <a:cubicBezTo>
                  <a:pt x="1313180" y="134620"/>
                  <a:pt x="1471930" y="67310"/>
                  <a:pt x="1630680" y="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p:cNvSpPr/>
          <p:nvPr/>
        </p:nvSpPr>
        <p:spPr>
          <a:xfrm>
            <a:off x="4639905" y="2015400"/>
            <a:ext cx="1105575" cy="1520280"/>
          </a:xfrm>
          <a:custGeom>
            <a:avLst/>
            <a:gdLst>
              <a:gd name="connsiteX0" fmla="*/ 8295 w 1105575"/>
              <a:gd name="connsiteY0" fmla="*/ 1520280 h 1520280"/>
              <a:gd name="connsiteX1" fmla="*/ 38775 w 1105575"/>
              <a:gd name="connsiteY1" fmla="*/ 560160 h 1520280"/>
              <a:gd name="connsiteX2" fmla="*/ 313095 w 1105575"/>
              <a:gd name="connsiteY2" fmla="*/ 72480 h 1520280"/>
              <a:gd name="connsiteX3" fmla="*/ 892215 w 1105575"/>
              <a:gd name="connsiteY3" fmla="*/ 11520 h 1520280"/>
              <a:gd name="connsiteX4" fmla="*/ 1105575 w 1105575"/>
              <a:gd name="connsiteY4" fmla="*/ 163920 h 152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575" h="1520280">
                <a:moveTo>
                  <a:pt x="8295" y="1520280"/>
                </a:moveTo>
                <a:cubicBezTo>
                  <a:pt x="-1865" y="1160870"/>
                  <a:pt x="-12025" y="801460"/>
                  <a:pt x="38775" y="560160"/>
                </a:cubicBezTo>
                <a:cubicBezTo>
                  <a:pt x="89575" y="318860"/>
                  <a:pt x="170855" y="163920"/>
                  <a:pt x="313095" y="72480"/>
                </a:cubicBezTo>
                <a:cubicBezTo>
                  <a:pt x="455335" y="-18960"/>
                  <a:pt x="760135" y="-3720"/>
                  <a:pt x="892215" y="11520"/>
                </a:cubicBezTo>
                <a:cubicBezTo>
                  <a:pt x="1024295" y="26760"/>
                  <a:pt x="1064935" y="95340"/>
                  <a:pt x="1105575" y="16392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688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500"/>
                                        <p:tgtEl>
                                          <p:spTgt spid="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fade">
                                      <p:cBhvr>
                                        <p:cTn id="3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1788" y="3618568"/>
            <a:ext cx="4569772" cy="3108543"/>
          </a:xfrm>
          <a:prstGeom prst="rect">
            <a:avLst/>
          </a:prstGeom>
          <a:ln>
            <a:noFill/>
          </a:ln>
        </p:spPr>
        <p:txBody>
          <a:bodyPr wrap="square">
            <a:spAutoFit/>
          </a:bodyPr>
          <a:lstStyle/>
          <a:p>
            <a:pPr>
              <a:buClr>
                <a:srgbClr val="585858"/>
              </a:buClr>
              <a:buSzPct val="150000"/>
            </a:pPr>
            <a:r>
              <a:rPr lang="en-GB" altLang="en-US" sz="2800" dirty="0" smtClean="0">
                <a:solidFill>
                  <a:srgbClr val="585858"/>
                </a:solidFill>
              </a:rPr>
              <a:t>For each threshold value</a:t>
            </a:r>
          </a:p>
          <a:p>
            <a:pPr>
              <a:buClr>
                <a:srgbClr val="585858"/>
              </a:buClr>
              <a:buSzPct val="150000"/>
            </a:pPr>
            <a:r>
              <a:rPr lang="en-GB" altLang="en-US" sz="2800" dirty="0" smtClean="0">
                <a:solidFill>
                  <a:srgbClr val="585858"/>
                </a:solidFill>
              </a:rPr>
              <a:t>     For each row</a:t>
            </a:r>
          </a:p>
          <a:p>
            <a:pPr>
              <a:buClr>
                <a:srgbClr val="585858"/>
              </a:buClr>
              <a:buSzPct val="150000"/>
            </a:pPr>
            <a:r>
              <a:rPr lang="en-GB" altLang="en-US" sz="2800" dirty="0">
                <a:solidFill>
                  <a:srgbClr val="585858"/>
                </a:solidFill>
              </a:rPr>
              <a:t>	</a:t>
            </a:r>
            <a:r>
              <a:rPr lang="en-GB" altLang="en-US" sz="2800" dirty="0" smtClean="0">
                <a:solidFill>
                  <a:srgbClr val="585858"/>
                </a:solidFill>
              </a:rPr>
              <a:t>For each square in row</a:t>
            </a:r>
          </a:p>
          <a:p>
            <a:pPr>
              <a:buClr>
                <a:srgbClr val="585858"/>
              </a:buClr>
              <a:buSzPct val="150000"/>
            </a:pPr>
            <a:endParaRPr lang="en-GB" altLang="en-US" sz="2800" dirty="0">
              <a:solidFill>
                <a:srgbClr val="585858"/>
              </a:solidFill>
            </a:endParaRPr>
          </a:p>
          <a:p>
            <a:pPr>
              <a:buClr>
                <a:srgbClr val="585858"/>
              </a:buClr>
              <a:buSzPct val="150000"/>
            </a:pPr>
            <a:r>
              <a:rPr lang="en-GB" altLang="en-US" sz="2800" dirty="0" smtClean="0">
                <a:solidFill>
                  <a:srgbClr val="585858"/>
                </a:solidFill>
              </a:rPr>
              <a:t>	Next square</a:t>
            </a:r>
          </a:p>
          <a:p>
            <a:pPr>
              <a:buClr>
                <a:srgbClr val="585858"/>
              </a:buClr>
              <a:buSzPct val="150000"/>
            </a:pPr>
            <a:r>
              <a:rPr lang="en-GB" altLang="en-US" sz="2800" dirty="0" smtClean="0">
                <a:solidFill>
                  <a:srgbClr val="585858"/>
                </a:solidFill>
              </a:rPr>
              <a:t>     Next row</a:t>
            </a:r>
          </a:p>
          <a:p>
            <a:pPr>
              <a:buClr>
                <a:srgbClr val="585858"/>
              </a:buClr>
              <a:buSzPct val="150000"/>
            </a:pPr>
            <a:r>
              <a:rPr lang="en-GB" altLang="en-US" sz="2800" dirty="0" smtClean="0">
                <a:solidFill>
                  <a:srgbClr val="585858"/>
                </a:solidFill>
              </a:rPr>
              <a:t>Next threshold</a:t>
            </a:r>
            <a:endParaRPr lang="en-GB" altLang="en-US" sz="2800" dirty="0">
              <a:solidFill>
                <a:srgbClr val="585858"/>
              </a:solidFill>
            </a:endParaRPr>
          </a:p>
        </p:txBody>
      </p:sp>
      <p:pic>
        <p:nvPicPr>
          <p:cNvPr id="17" name="Picture 16"/>
          <p:cNvPicPr>
            <a:picLocks noChangeAspect="1"/>
          </p:cNvPicPr>
          <p:nvPr/>
        </p:nvPicPr>
        <p:blipFill rotWithShape="1">
          <a:blip r:embed="rId3"/>
          <a:srcRect l="25051" t="28125" r="44698" b="22917"/>
          <a:stretch/>
        </p:blipFill>
        <p:spPr>
          <a:xfrm>
            <a:off x="5119132" y="2133612"/>
            <a:ext cx="3979148" cy="3620724"/>
          </a:xfrm>
          <a:prstGeom prst="rect">
            <a:avLst/>
          </a:prstGeom>
        </p:spPr>
      </p:pic>
      <p:sp>
        <p:nvSpPr>
          <p:cNvPr id="4" name="Rectangle 3"/>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89560" y="551472"/>
            <a:ext cx="3931920" cy="3516681"/>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600" dirty="0" err="1" smtClean="0">
                <a:solidFill>
                  <a:srgbClr val="C00000"/>
                </a:solidFill>
              </a:rPr>
              <a:t>Process</a:t>
            </a:r>
            <a:r>
              <a:rPr lang="en-GB" dirty="0" err="1" smtClean="0"/>
              <a:t>s</a:t>
            </a:r>
            <a:endParaRPr lang="en-GB" dirty="0"/>
          </a:p>
        </p:txBody>
      </p:sp>
      <p:sp>
        <p:nvSpPr>
          <p:cNvPr id="19" name="TextBox 18"/>
          <p:cNvSpPr txBox="1"/>
          <p:nvPr/>
        </p:nvSpPr>
        <p:spPr>
          <a:xfrm rot="21394110">
            <a:off x="433903" y="1367552"/>
            <a:ext cx="3937612" cy="2308324"/>
          </a:xfrm>
          <a:prstGeom prst="rect">
            <a:avLst/>
          </a:prstGeom>
          <a:noFill/>
        </p:spPr>
        <p:txBody>
          <a:bodyPr wrap="square" rtlCol="0">
            <a:spAutoFit/>
          </a:bodyPr>
          <a:lstStyle/>
          <a:p>
            <a:r>
              <a:rPr lang="en-GB" sz="3600" b="1" dirty="0" smtClean="0">
                <a:latin typeface="Bradley Hand ITC" panose="03070402050302030203" pitchFamily="66" charset="0"/>
              </a:rPr>
              <a:t>For each threshold value:</a:t>
            </a:r>
          </a:p>
          <a:p>
            <a:r>
              <a:rPr lang="en-GB" sz="3600" b="1" dirty="0" smtClean="0">
                <a:latin typeface="Bradley Hand ITC" panose="03070402050302030203" pitchFamily="66" charset="0"/>
              </a:rPr>
              <a:t>Calculate each squares value</a:t>
            </a:r>
            <a:endParaRPr lang="en-GB" sz="3600" b="1" dirty="0">
              <a:latin typeface="Bradley Hand ITC" panose="03070402050302030203" pitchFamily="66" charset="0"/>
            </a:endParaRPr>
          </a:p>
        </p:txBody>
      </p:sp>
      <p:sp>
        <p:nvSpPr>
          <p:cNvPr id="20" name="Freeform 19"/>
          <p:cNvSpPr/>
          <p:nvPr/>
        </p:nvSpPr>
        <p:spPr>
          <a:xfrm>
            <a:off x="594360" y="2580898"/>
            <a:ext cx="2743200" cy="1083671"/>
          </a:xfrm>
          <a:custGeom>
            <a:avLst/>
            <a:gdLst>
              <a:gd name="connsiteX0" fmla="*/ 0 w 2514600"/>
              <a:gd name="connsiteY0" fmla="*/ 792480 h 1083671"/>
              <a:gd name="connsiteX1" fmla="*/ 274320 w 2514600"/>
              <a:gd name="connsiteY1" fmla="*/ 685800 h 1083671"/>
              <a:gd name="connsiteX2" fmla="*/ 335280 w 2514600"/>
              <a:gd name="connsiteY2" fmla="*/ 746760 h 1083671"/>
              <a:gd name="connsiteX3" fmla="*/ 365760 w 2514600"/>
              <a:gd name="connsiteY3" fmla="*/ 701040 h 1083671"/>
              <a:gd name="connsiteX4" fmla="*/ 381000 w 2514600"/>
              <a:gd name="connsiteY4" fmla="*/ 624840 h 1083671"/>
              <a:gd name="connsiteX5" fmla="*/ 411480 w 2514600"/>
              <a:gd name="connsiteY5" fmla="*/ 502920 h 1083671"/>
              <a:gd name="connsiteX6" fmla="*/ 426720 w 2514600"/>
              <a:gd name="connsiteY6" fmla="*/ 441960 h 1083671"/>
              <a:gd name="connsiteX7" fmla="*/ 457200 w 2514600"/>
              <a:gd name="connsiteY7" fmla="*/ 350520 h 1083671"/>
              <a:gd name="connsiteX8" fmla="*/ 472440 w 2514600"/>
              <a:gd name="connsiteY8" fmla="*/ 304800 h 1083671"/>
              <a:gd name="connsiteX9" fmla="*/ 563880 w 2514600"/>
              <a:gd name="connsiteY9" fmla="*/ 228600 h 1083671"/>
              <a:gd name="connsiteX10" fmla="*/ 579120 w 2514600"/>
              <a:gd name="connsiteY10" fmla="*/ 624840 h 1083671"/>
              <a:gd name="connsiteX11" fmla="*/ 533400 w 2514600"/>
              <a:gd name="connsiteY11" fmla="*/ 777240 h 1083671"/>
              <a:gd name="connsiteX12" fmla="*/ 518160 w 2514600"/>
              <a:gd name="connsiteY12" fmla="*/ 838200 h 1083671"/>
              <a:gd name="connsiteX13" fmla="*/ 487680 w 2514600"/>
              <a:gd name="connsiteY13" fmla="*/ 975360 h 1083671"/>
              <a:gd name="connsiteX14" fmla="*/ 472440 w 2514600"/>
              <a:gd name="connsiteY14" fmla="*/ 1021080 h 1083671"/>
              <a:gd name="connsiteX15" fmla="*/ 487680 w 2514600"/>
              <a:gd name="connsiteY15" fmla="*/ 1082040 h 1083671"/>
              <a:gd name="connsiteX16" fmla="*/ 533400 w 2514600"/>
              <a:gd name="connsiteY16" fmla="*/ 1051560 h 1083671"/>
              <a:gd name="connsiteX17" fmla="*/ 563880 w 2514600"/>
              <a:gd name="connsiteY17" fmla="*/ 990600 h 1083671"/>
              <a:gd name="connsiteX18" fmla="*/ 655320 w 2514600"/>
              <a:gd name="connsiteY18" fmla="*/ 838200 h 1083671"/>
              <a:gd name="connsiteX19" fmla="*/ 701040 w 2514600"/>
              <a:gd name="connsiteY19" fmla="*/ 701040 h 1083671"/>
              <a:gd name="connsiteX20" fmla="*/ 746760 w 2514600"/>
              <a:gd name="connsiteY20" fmla="*/ 533400 h 1083671"/>
              <a:gd name="connsiteX21" fmla="*/ 777240 w 2514600"/>
              <a:gd name="connsiteY21" fmla="*/ 289560 h 1083671"/>
              <a:gd name="connsiteX22" fmla="*/ 822960 w 2514600"/>
              <a:gd name="connsiteY22" fmla="*/ 167640 h 1083671"/>
              <a:gd name="connsiteX23" fmla="*/ 868680 w 2514600"/>
              <a:gd name="connsiteY23" fmla="*/ 137160 h 1083671"/>
              <a:gd name="connsiteX24" fmla="*/ 899160 w 2514600"/>
              <a:gd name="connsiteY24" fmla="*/ 198120 h 1083671"/>
              <a:gd name="connsiteX25" fmla="*/ 929640 w 2514600"/>
              <a:gd name="connsiteY25" fmla="*/ 777240 h 1083671"/>
              <a:gd name="connsiteX26" fmla="*/ 975360 w 2514600"/>
              <a:gd name="connsiteY26" fmla="*/ 746760 h 1083671"/>
              <a:gd name="connsiteX27" fmla="*/ 1021080 w 2514600"/>
              <a:gd name="connsiteY27" fmla="*/ 640080 h 1083671"/>
              <a:gd name="connsiteX28" fmla="*/ 1051560 w 2514600"/>
              <a:gd name="connsiteY28" fmla="*/ 579120 h 1083671"/>
              <a:gd name="connsiteX29" fmla="*/ 1082040 w 2514600"/>
              <a:gd name="connsiteY29" fmla="*/ 457200 h 1083671"/>
              <a:gd name="connsiteX30" fmla="*/ 1097280 w 2514600"/>
              <a:gd name="connsiteY30" fmla="*/ 396240 h 1083671"/>
              <a:gd name="connsiteX31" fmla="*/ 1127760 w 2514600"/>
              <a:gd name="connsiteY31" fmla="*/ 304800 h 1083671"/>
              <a:gd name="connsiteX32" fmla="*/ 1143000 w 2514600"/>
              <a:gd name="connsiteY32" fmla="*/ 243840 h 1083671"/>
              <a:gd name="connsiteX33" fmla="*/ 1173480 w 2514600"/>
              <a:gd name="connsiteY33" fmla="*/ 182880 h 1083671"/>
              <a:gd name="connsiteX34" fmla="*/ 1249680 w 2514600"/>
              <a:gd name="connsiteY34" fmla="*/ 76200 h 1083671"/>
              <a:gd name="connsiteX35" fmla="*/ 1295400 w 2514600"/>
              <a:gd name="connsiteY35" fmla="*/ 228600 h 1083671"/>
              <a:gd name="connsiteX36" fmla="*/ 1325880 w 2514600"/>
              <a:gd name="connsiteY36" fmla="*/ 350520 h 1083671"/>
              <a:gd name="connsiteX37" fmla="*/ 1493520 w 2514600"/>
              <a:gd name="connsiteY37" fmla="*/ 243840 h 1083671"/>
              <a:gd name="connsiteX38" fmla="*/ 1554480 w 2514600"/>
              <a:gd name="connsiteY38" fmla="*/ 152400 h 1083671"/>
              <a:gd name="connsiteX39" fmla="*/ 1584960 w 2514600"/>
              <a:gd name="connsiteY39" fmla="*/ 106680 h 1083671"/>
              <a:gd name="connsiteX40" fmla="*/ 1630680 w 2514600"/>
              <a:gd name="connsiteY40" fmla="*/ 91440 h 1083671"/>
              <a:gd name="connsiteX41" fmla="*/ 1661160 w 2514600"/>
              <a:gd name="connsiteY41" fmla="*/ 152400 h 1083671"/>
              <a:gd name="connsiteX42" fmla="*/ 1706880 w 2514600"/>
              <a:gd name="connsiteY42" fmla="*/ 350520 h 1083671"/>
              <a:gd name="connsiteX43" fmla="*/ 1813560 w 2514600"/>
              <a:gd name="connsiteY43" fmla="*/ 304800 h 1083671"/>
              <a:gd name="connsiteX44" fmla="*/ 1889760 w 2514600"/>
              <a:gd name="connsiteY44" fmla="*/ 198120 h 1083671"/>
              <a:gd name="connsiteX45" fmla="*/ 1935480 w 2514600"/>
              <a:gd name="connsiteY45" fmla="*/ 152400 h 1083671"/>
              <a:gd name="connsiteX46" fmla="*/ 1996440 w 2514600"/>
              <a:gd name="connsiteY46" fmla="*/ 167640 h 1083671"/>
              <a:gd name="connsiteX47" fmla="*/ 2011680 w 2514600"/>
              <a:gd name="connsiteY47" fmla="*/ 228600 h 1083671"/>
              <a:gd name="connsiteX48" fmla="*/ 2026920 w 2514600"/>
              <a:gd name="connsiteY48" fmla="*/ 274320 h 1083671"/>
              <a:gd name="connsiteX49" fmla="*/ 2087880 w 2514600"/>
              <a:gd name="connsiteY49" fmla="*/ 167640 h 1083671"/>
              <a:gd name="connsiteX50" fmla="*/ 2133600 w 2514600"/>
              <a:gd name="connsiteY50" fmla="*/ 91440 h 1083671"/>
              <a:gd name="connsiteX51" fmla="*/ 2164080 w 2514600"/>
              <a:gd name="connsiteY51" fmla="*/ 0 h 1083671"/>
              <a:gd name="connsiteX52" fmla="*/ 2179320 w 2514600"/>
              <a:gd name="connsiteY52" fmla="*/ 182880 h 1083671"/>
              <a:gd name="connsiteX53" fmla="*/ 2499360 w 2514600"/>
              <a:gd name="connsiteY53" fmla="*/ 152400 h 1083671"/>
              <a:gd name="connsiteX54" fmla="*/ 2514600 w 2514600"/>
              <a:gd name="connsiteY54" fmla="*/ 137160 h 1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14600" h="1083671">
                <a:moveTo>
                  <a:pt x="0" y="792480"/>
                </a:moveTo>
                <a:cubicBezTo>
                  <a:pt x="91440" y="756920"/>
                  <a:pt x="176345" y="690957"/>
                  <a:pt x="274320" y="685800"/>
                </a:cubicBezTo>
                <a:cubicBezTo>
                  <a:pt x="472476" y="675371"/>
                  <a:pt x="157211" y="865473"/>
                  <a:pt x="335280" y="746760"/>
                </a:cubicBezTo>
                <a:cubicBezTo>
                  <a:pt x="345440" y="731520"/>
                  <a:pt x="359329" y="718190"/>
                  <a:pt x="365760" y="701040"/>
                </a:cubicBezTo>
                <a:cubicBezTo>
                  <a:pt x="374855" y="676786"/>
                  <a:pt x="375175" y="650080"/>
                  <a:pt x="381000" y="624840"/>
                </a:cubicBezTo>
                <a:cubicBezTo>
                  <a:pt x="390420" y="584022"/>
                  <a:pt x="401320" y="543560"/>
                  <a:pt x="411480" y="502920"/>
                </a:cubicBezTo>
                <a:cubicBezTo>
                  <a:pt x="416560" y="482600"/>
                  <a:pt x="420096" y="461831"/>
                  <a:pt x="426720" y="441960"/>
                </a:cubicBezTo>
                <a:lnTo>
                  <a:pt x="457200" y="350520"/>
                </a:lnTo>
                <a:cubicBezTo>
                  <a:pt x="462280" y="335280"/>
                  <a:pt x="461081" y="316159"/>
                  <a:pt x="472440" y="304800"/>
                </a:cubicBezTo>
                <a:cubicBezTo>
                  <a:pt x="531112" y="246128"/>
                  <a:pt x="500227" y="271035"/>
                  <a:pt x="563880" y="228600"/>
                </a:cubicBezTo>
                <a:cubicBezTo>
                  <a:pt x="657642" y="369243"/>
                  <a:pt x="605311" y="271255"/>
                  <a:pt x="579120" y="624840"/>
                </a:cubicBezTo>
                <a:cubicBezTo>
                  <a:pt x="576574" y="659213"/>
                  <a:pt x="539079" y="754524"/>
                  <a:pt x="533400" y="777240"/>
                </a:cubicBezTo>
                <a:cubicBezTo>
                  <a:pt x="528320" y="797560"/>
                  <a:pt x="522704" y="817753"/>
                  <a:pt x="518160" y="838200"/>
                </a:cubicBezTo>
                <a:cubicBezTo>
                  <a:pt x="502447" y="908910"/>
                  <a:pt x="506264" y="910318"/>
                  <a:pt x="487680" y="975360"/>
                </a:cubicBezTo>
                <a:cubicBezTo>
                  <a:pt x="483267" y="990806"/>
                  <a:pt x="477520" y="1005840"/>
                  <a:pt x="472440" y="1021080"/>
                </a:cubicBezTo>
                <a:cubicBezTo>
                  <a:pt x="477520" y="1041400"/>
                  <a:pt x="468946" y="1072673"/>
                  <a:pt x="487680" y="1082040"/>
                </a:cubicBezTo>
                <a:cubicBezTo>
                  <a:pt x="504063" y="1090231"/>
                  <a:pt x="521674" y="1065631"/>
                  <a:pt x="533400" y="1051560"/>
                </a:cubicBezTo>
                <a:cubicBezTo>
                  <a:pt x="547944" y="1034107"/>
                  <a:pt x="551839" y="1009865"/>
                  <a:pt x="563880" y="990600"/>
                </a:cubicBezTo>
                <a:cubicBezTo>
                  <a:pt x="674158" y="814156"/>
                  <a:pt x="539060" y="1070721"/>
                  <a:pt x="655320" y="838200"/>
                </a:cubicBezTo>
                <a:cubicBezTo>
                  <a:pt x="698996" y="619821"/>
                  <a:pt x="637944" y="890329"/>
                  <a:pt x="701040" y="701040"/>
                </a:cubicBezTo>
                <a:cubicBezTo>
                  <a:pt x="719356" y="646091"/>
                  <a:pt x="731520" y="589280"/>
                  <a:pt x="746760" y="533400"/>
                </a:cubicBezTo>
                <a:cubicBezTo>
                  <a:pt x="760736" y="393638"/>
                  <a:pt x="756233" y="405100"/>
                  <a:pt x="777240" y="289560"/>
                </a:cubicBezTo>
                <a:cubicBezTo>
                  <a:pt x="786932" y="236252"/>
                  <a:pt x="784574" y="206026"/>
                  <a:pt x="822960" y="167640"/>
                </a:cubicBezTo>
                <a:cubicBezTo>
                  <a:pt x="835912" y="154688"/>
                  <a:pt x="853440" y="147320"/>
                  <a:pt x="868680" y="137160"/>
                </a:cubicBezTo>
                <a:cubicBezTo>
                  <a:pt x="878840" y="157480"/>
                  <a:pt x="897418" y="175468"/>
                  <a:pt x="899160" y="198120"/>
                </a:cubicBezTo>
                <a:cubicBezTo>
                  <a:pt x="949396" y="851190"/>
                  <a:pt x="855033" y="553418"/>
                  <a:pt x="929640" y="777240"/>
                </a:cubicBezTo>
                <a:cubicBezTo>
                  <a:pt x="944880" y="767080"/>
                  <a:pt x="965200" y="762000"/>
                  <a:pt x="975360" y="746760"/>
                </a:cubicBezTo>
                <a:cubicBezTo>
                  <a:pt x="996820" y="714570"/>
                  <a:pt x="1005071" y="675300"/>
                  <a:pt x="1021080" y="640080"/>
                </a:cubicBezTo>
                <a:cubicBezTo>
                  <a:pt x="1030481" y="619398"/>
                  <a:pt x="1041400" y="599440"/>
                  <a:pt x="1051560" y="579120"/>
                </a:cubicBezTo>
                <a:cubicBezTo>
                  <a:pt x="1082544" y="424198"/>
                  <a:pt x="1050798" y="566546"/>
                  <a:pt x="1082040" y="457200"/>
                </a:cubicBezTo>
                <a:cubicBezTo>
                  <a:pt x="1087794" y="437061"/>
                  <a:pt x="1091261" y="416302"/>
                  <a:pt x="1097280" y="396240"/>
                </a:cubicBezTo>
                <a:cubicBezTo>
                  <a:pt x="1106512" y="365466"/>
                  <a:pt x="1119968" y="335969"/>
                  <a:pt x="1127760" y="304800"/>
                </a:cubicBezTo>
                <a:cubicBezTo>
                  <a:pt x="1132840" y="284480"/>
                  <a:pt x="1135646" y="263452"/>
                  <a:pt x="1143000" y="243840"/>
                </a:cubicBezTo>
                <a:cubicBezTo>
                  <a:pt x="1150977" y="222568"/>
                  <a:pt x="1165043" y="203974"/>
                  <a:pt x="1173480" y="182880"/>
                </a:cubicBezTo>
                <a:cubicBezTo>
                  <a:pt x="1217246" y="73465"/>
                  <a:pt x="1169377" y="102968"/>
                  <a:pt x="1249680" y="76200"/>
                </a:cubicBezTo>
                <a:cubicBezTo>
                  <a:pt x="1305281" y="159601"/>
                  <a:pt x="1267381" y="88505"/>
                  <a:pt x="1295400" y="228600"/>
                </a:cubicBezTo>
                <a:cubicBezTo>
                  <a:pt x="1303615" y="269677"/>
                  <a:pt x="1325880" y="350520"/>
                  <a:pt x="1325880" y="350520"/>
                </a:cubicBezTo>
                <a:cubicBezTo>
                  <a:pt x="1422786" y="308989"/>
                  <a:pt x="1432082" y="320637"/>
                  <a:pt x="1493520" y="243840"/>
                </a:cubicBezTo>
                <a:cubicBezTo>
                  <a:pt x="1516404" y="215235"/>
                  <a:pt x="1534160" y="182880"/>
                  <a:pt x="1554480" y="152400"/>
                </a:cubicBezTo>
                <a:cubicBezTo>
                  <a:pt x="1564640" y="137160"/>
                  <a:pt x="1567584" y="112472"/>
                  <a:pt x="1584960" y="106680"/>
                </a:cubicBezTo>
                <a:lnTo>
                  <a:pt x="1630680" y="91440"/>
                </a:lnTo>
                <a:cubicBezTo>
                  <a:pt x="1640840" y="111760"/>
                  <a:pt x="1653976" y="130847"/>
                  <a:pt x="1661160" y="152400"/>
                </a:cubicBezTo>
                <a:cubicBezTo>
                  <a:pt x="1679541" y="207544"/>
                  <a:pt x="1694791" y="290073"/>
                  <a:pt x="1706880" y="350520"/>
                </a:cubicBezTo>
                <a:cubicBezTo>
                  <a:pt x="1742440" y="335280"/>
                  <a:pt x="1780385" y="324705"/>
                  <a:pt x="1813560" y="304800"/>
                </a:cubicBezTo>
                <a:cubicBezTo>
                  <a:pt x="1872997" y="269138"/>
                  <a:pt x="1852116" y="250822"/>
                  <a:pt x="1889760" y="198120"/>
                </a:cubicBezTo>
                <a:cubicBezTo>
                  <a:pt x="1902287" y="180582"/>
                  <a:pt x="1920240" y="167640"/>
                  <a:pt x="1935480" y="152400"/>
                </a:cubicBezTo>
                <a:cubicBezTo>
                  <a:pt x="1955800" y="157480"/>
                  <a:pt x="1981629" y="152829"/>
                  <a:pt x="1996440" y="167640"/>
                </a:cubicBezTo>
                <a:cubicBezTo>
                  <a:pt x="2011251" y="182451"/>
                  <a:pt x="2005926" y="208461"/>
                  <a:pt x="2011680" y="228600"/>
                </a:cubicBezTo>
                <a:cubicBezTo>
                  <a:pt x="2016093" y="244046"/>
                  <a:pt x="2021840" y="259080"/>
                  <a:pt x="2026920" y="274320"/>
                </a:cubicBezTo>
                <a:cubicBezTo>
                  <a:pt x="2112351" y="217366"/>
                  <a:pt x="2043368" y="278921"/>
                  <a:pt x="2087880" y="167640"/>
                </a:cubicBezTo>
                <a:cubicBezTo>
                  <a:pt x="2098881" y="140137"/>
                  <a:pt x="2121343" y="118406"/>
                  <a:pt x="2133600" y="91440"/>
                </a:cubicBezTo>
                <a:cubicBezTo>
                  <a:pt x="2146895" y="62191"/>
                  <a:pt x="2164080" y="0"/>
                  <a:pt x="2164080" y="0"/>
                </a:cubicBezTo>
                <a:cubicBezTo>
                  <a:pt x="2169160" y="60960"/>
                  <a:pt x="2126381" y="152231"/>
                  <a:pt x="2179320" y="182880"/>
                </a:cubicBezTo>
                <a:cubicBezTo>
                  <a:pt x="2182154" y="184521"/>
                  <a:pt x="2417194" y="193483"/>
                  <a:pt x="2499360" y="152400"/>
                </a:cubicBezTo>
                <a:cubicBezTo>
                  <a:pt x="2505786" y="149187"/>
                  <a:pt x="2509520" y="142240"/>
                  <a:pt x="2514600" y="137160"/>
                </a:cubicBezTo>
              </a:path>
            </a:pathLst>
          </a:custGeom>
          <a:noFill/>
          <a:ln w="177800">
            <a:solidFill>
              <a:srgbClr val="FFFF00">
                <a:alpha val="5098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0000">
            <a:off x="5258145" y="-3646"/>
            <a:ext cx="4247859" cy="2312010"/>
          </a:xfrm>
          <a:prstGeom prst="rect">
            <a:avLst/>
          </a:prstGeom>
        </p:spPr>
      </p:pic>
      <p:sp>
        <p:nvSpPr>
          <p:cNvPr id="2" name="Rectangle 1"/>
          <p:cNvSpPr/>
          <p:nvPr/>
        </p:nvSpPr>
        <p:spPr>
          <a:xfrm>
            <a:off x="5508786" y="2453640"/>
            <a:ext cx="579120" cy="54197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607576" y="4940072"/>
            <a:ext cx="2613904"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c</a:t>
            </a:r>
            <a:r>
              <a:rPr lang="en-GB" sz="2800" dirty="0" smtClean="0">
                <a:solidFill>
                  <a:schemeClr val="bg1"/>
                </a:solidFill>
              </a:rPr>
              <a:t>ompute value</a:t>
            </a:r>
            <a:endParaRPr lang="en-GB" sz="2800" dirty="0">
              <a:solidFill>
                <a:schemeClr val="bg1"/>
              </a:solidFill>
            </a:endParaRPr>
          </a:p>
        </p:txBody>
      </p:sp>
      <p:sp>
        <p:nvSpPr>
          <p:cNvPr id="12" name="Freeform 11"/>
          <p:cNvSpPr/>
          <p:nvPr/>
        </p:nvSpPr>
        <p:spPr>
          <a:xfrm>
            <a:off x="950595" y="4770120"/>
            <a:ext cx="222885" cy="792480"/>
          </a:xfrm>
          <a:custGeom>
            <a:avLst/>
            <a:gdLst>
              <a:gd name="connsiteX0" fmla="*/ 222885 w 222885"/>
              <a:gd name="connsiteY0" fmla="*/ 792480 h 792480"/>
              <a:gd name="connsiteX1" fmla="*/ 24765 w 222885"/>
              <a:gd name="connsiteY1" fmla="*/ 609600 h 792480"/>
              <a:gd name="connsiteX2" fmla="*/ 24765 w 222885"/>
              <a:gd name="connsiteY2" fmla="*/ 259080 h 792480"/>
              <a:gd name="connsiteX3" fmla="*/ 222885 w 222885"/>
              <a:gd name="connsiteY3" fmla="*/ 0 h 792480"/>
            </a:gdLst>
            <a:ahLst/>
            <a:cxnLst>
              <a:cxn ang="0">
                <a:pos x="connsiteX0" y="connsiteY0"/>
              </a:cxn>
              <a:cxn ang="0">
                <a:pos x="connsiteX1" y="connsiteY1"/>
              </a:cxn>
              <a:cxn ang="0">
                <a:pos x="connsiteX2" y="connsiteY2"/>
              </a:cxn>
              <a:cxn ang="0">
                <a:pos x="connsiteX3" y="connsiteY3"/>
              </a:cxn>
            </a:cxnLst>
            <a:rect l="l" t="t" r="r" b="b"/>
            <a:pathLst>
              <a:path w="222885" h="792480">
                <a:moveTo>
                  <a:pt x="222885" y="792480"/>
                </a:moveTo>
                <a:cubicBezTo>
                  <a:pt x="140335" y="745490"/>
                  <a:pt x="57785" y="698500"/>
                  <a:pt x="24765" y="609600"/>
                </a:cubicBezTo>
                <a:cubicBezTo>
                  <a:pt x="-8255" y="520700"/>
                  <a:pt x="-8255" y="360680"/>
                  <a:pt x="24765" y="259080"/>
                </a:cubicBezTo>
                <a:cubicBezTo>
                  <a:pt x="57785" y="157480"/>
                  <a:pt x="140335" y="78740"/>
                  <a:pt x="222885" y="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89560" y="4068153"/>
            <a:ext cx="4495800" cy="423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274320" y="5835993"/>
            <a:ext cx="4495800" cy="423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89560" y="6247473"/>
            <a:ext cx="4495800" cy="423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320040" y="3595713"/>
            <a:ext cx="3779520" cy="423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1637" y="4172196"/>
            <a:ext cx="2512476" cy="1352872"/>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5017565" y="4775005"/>
            <a:ext cx="3953055" cy="2089583"/>
          </a:xfrm>
          <a:prstGeom prst="rect">
            <a:avLst/>
          </a:prstGeom>
        </p:spPr>
      </p:pic>
    </p:spTree>
    <p:extLst>
      <p:ext uri="{BB962C8B-B14F-4D97-AF65-F5344CB8AC3E}">
        <p14:creationId xmlns:p14="http://schemas.microsoft.com/office/powerpoint/2010/main" val="2209730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xEl>
                                              <p:pRg st="4" end="4"/>
                                            </p:txEl>
                                          </p:spTgt>
                                        </p:tgtEl>
                                        <p:attrNameLst>
                                          <p:attrName>style.visibility</p:attrName>
                                        </p:attrNameLst>
                                      </p:cBhvr>
                                      <p:to>
                                        <p:strVal val="visible"/>
                                      </p:to>
                                    </p:set>
                                    <p:animEffect transition="in" filter="fade">
                                      <p:cBhvr>
                                        <p:cTn id="16" dur="500"/>
                                        <p:tgtEl>
                                          <p:spTgt spid="9">
                                            <p:txEl>
                                              <p:pRg st="4" end="4"/>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2.22222E-6 -2.22222E-6 L 0.32673 -0.00162 " pathEditMode="relative" rAng="0" ptsTypes="AA">
                                      <p:cBhvr>
                                        <p:cTn id="27" dur="1000" fill="hold"/>
                                        <p:tgtEl>
                                          <p:spTgt spid="2"/>
                                        </p:tgtEl>
                                        <p:attrNameLst>
                                          <p:attrName>ppt_x</p:attrName>
                                          <p:attrName>ppt_y</p:attrName>
                                        </p:attrNameLst>
                                      </p:cBhvr>
                                      <p:rCtr x="1633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1788" y="3618568"/>
            <a:ext cx="4569772" cy="3108543"/>
          </a:xfrm>
          <a:prstGeom prst="rect">
            <a:avLst/>
          </a:prstGeom>
          <a:ln>
            <a:noFill/>
          </a:ln>
        </p:spPr>
        <p:txBody>
          <a:bodyPr wrap="square">
            <a:spAutoFit/>
          </a:bodyPr>
          <a:lstStyle/>
          <a:p>
            <a:pPr>
              <a:buClr>
                <a:srgbClr val="585858"/>
              </a:buClr>
              <a:buSzPct val="150000"/>
            </a:pPr>
            <a:r>
              <a:rPr lang="en-GB" altLang="en-US" sz="2800" dirty="0" smtClean="0">
                <a:solidFill>
                  <a:srgbClr val="585858"/>
                </a:solidFill>
              </a:rPr>
              <a:t>For each threshold value</a:t>
            </a:r>
          </a:p>
          <a:p>
            <a:pPr>
              <a:buClr>
                <a:srgbClr val="585858"/>
              </a:buClr>
              <a:buSzPct val="150000"/>
            </a:pPr>
            <a:r>
              <a:rPr lang="en-GB" altLang="en-US" sz="2800" dirty="0" smtClean="0">
                <a:solidFill>
                  <a:srgbClr val="585858"/>
                </a:solidFill>
              </a:rPr>
              <a:t>     For each row</a:t>
            </a:r>
          </a:p>
          <a:p>
            <a:pPr>
              <a:buClr>
                <a:srgbClr val="585858"/>
              </a:buClr>
              <a:buSzPct val="150000"/>
            </a:pPr>
            <a:r>
              <a:rPr lang="en-GB" altLang="en-US" sz="2800" dirty="0">
                <a:solidFill>
                  <a:srgbClr val="585858"/>
                </a:solidFill>
              </a:rPr>
              <a:t>	</a:t>
            </a:r>
            <a:r>
              <a:rPr lang="en-GB" altLang="en-US" sz="2800" dirty="0" smtClean="0">
                <a:solidFill>
                  <a:srgbClr val="585858"/>
                </a:solidFill>
              </a:rPr>
              <a:t>For each square in row</a:t>
            </a:r>
          </a:p>
          <a:p>
            <a:pPr>
              <a:buClr>
                <a:srgbClr val="585858"/>
              </a:buClr>
              <a:buSzPct val="150000"/>
            </a:pPr>
            <a:endParaRPr lang="en-GB" altLang="en-US" sz="2800" dirty="0">
              <a:solidFill>
                <a:srgbClr val="585858"/>
              </a:solidFill>
            </a:endParaRPr>
          </a:p>
          <a:p>
            <a:pPr>
              <a:buClr>
                <a:srgbClr val="585858"/>
              </a:buClr>
              <a:buSzPct val="150000"/>
            </a:pPr>
            <a:r>
              <a:rPr lang="en-GB" altLang="en-US" sz="2800" dirty="0" smtClean="0">
                <a:solidFill>
                  <a:srgbClr val="585858"/>
                </a:solidFill>
              </a:rPr>
              <a:t>	Next square</a:t>
            </a:r>
          </a:p>
          <a:p>
            <a:pPr>
              <a:buClr>
                <a:srgbClr val="585858"/>
              </a:buClr>
              <a:buSzPct val="150000"/>
            </a:pPr>
            <a:r>
              <a:rPr lang="en-GB" altLang="en-US" sz="2800" dirty="0" smtClean="0">
                <a:solidFill>
                  <a:srgbClr val="585858"/>
                </a:solidFill>
              </a:rPr>
              <a:t>     Next row</a:t>
            </a:r>
          </a:p>
          <a:p>
            <a:pPr>
              <a:buClr>
                <a:srgbClr val="585858"/>
              </a:buClr>
              <a:buSzPct val="150000"/>
            </a:pPr>
            <a:r>
              <a:rPr lang="en-GB" altLang="en-US" sz="2800" dirty="0" smtClean="0">
                <a:solidFill>
                  <a:srgbClr val="585858"/>
                </a:solidFill>
              </a:rPr>
              <a:t>Next threshold</a:t>
            </a:r>
            <a:endParaRPr lang="en-GB" altLang="en-US" sz="2800" dirty="0">
              <a:solidFill>
                <a:srgbClr val="585858"/>
              </a:solidFill>
            </a:endParaRPr>
          </a:p>
        </p:txBody>
      </p:sp>
      <p:pic>
        <p:nvPicPr>
          <p:cNvPr id="17" name="Picture 16"/>
          <p:cNvPicPr>
            <a:picLocks noChangeAspect="1"/>
          </p:cNvPicPr>
          <p:nvPr/>
        </p:nvPicPr>
        <p:blipFill rotWithShape="1">
          <a:blip r:embed="rId3"/>
          <a:srcRect l="25051" t="28125" r="44698" b="22917"/>
          <a:stretch/>
        </p:blipFill>
        <p:spPr>
          <a:xfrm>
            <a:off x="5119132" y="2133612"/>
            <a:ext cx="3979148" cy="3620724"/>
          </a:xfrm>
          <a:prstGeom prst="rect">
            <a:avLst/>
          </a:prstGeom>
        </p:spPr>
      </p:pic>
      <p:sp>
        <p:nvSpPr>
          <p:cNvPr id="4" name="Rectangle 3"/>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89560" y="551472"/>
            <a:ext cx="3931920" cy="3516681"/>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600" dirty="0" err="1" smtClean="0">
                <a:solidFill>
                  <a:srgbClr val="C00000"/>
                </a:solidFill>
              </a:rPr>
              <a:t>Process</a:t>
            </a:r>
            <a:r>
              <a:rPr lang="en-GB" dirty="0" err="1" smtClean="0"/>
              <a:t>s</a:t>
            </a:r>
            <a:endParaRPr lang="en-GB" dirty="0"/>
          </a:p>
        </p:txBody>
      </p:sp>
      <p:sp>
        <p:nvSpPr>
          <p:cNvPr id="19" name="TextBox 18"/>
          <p:cNvSpPr txBox="1"/>
          <p:nvPr/>
        </p:nvSpPr>
        <p:spPr>
          <a:xfrm rot="21394110">
            <a:off x="433903" y="1367552"/>
            <a:ext cx="3937612" cy="2308324"/>
          </a:xfrm>
          <a:prstGeom prst="rect">
            <a:avLst/>
          </a:prstGeom>
          <a:noFill/>
        </p:spPr>
        <p:txBody>
          <a:bodyPr wrap="square" rtlCol="0">
            <a:spAutoFit/>
          </a:bodyPr>
          <a:lstStyle/>
          <a:p>
            <a:r>
              <a:rPr lang="en-GB" sz="3600" b="1" dirty="0" smtClean="0">
                <a:latin typeface="Bradley Hand ITC" panose="03070402050302030203" pitchFamily="66" charset="0"/>
              </a:rPr>
              <a:t>For each threshold value:</a:t>
            </a:r>
          </a:p>
          <a:p>
            <a:r>
              <a:rPr lang="en-GB" sz="3600" b="1" dirty="0" smtClean="0">
                <a:latin typeface="Bradley Hand ITC" panose="03070402050302030203" pitchFamily="66" charset="0"/>
              </a:rPr>
              <a:t>Calculate each squares value</a:t>
            </a:r>
            <a:endParaRPr lang="en-GB" sz="3600" b="1" dirty="0">
              <a:latin typeface="Bradley Hand ITC" panose="03070402050302030203" pitchFamily="66" charset="0"/>
            </a:endParaRPr>
          </a:p>
        </p:txBody>
      </p:sp>
      <p:sp>
        <p:nvSpPr>
          <p:cNvPr id="20" name="Freeform 19"/>
          <p:cNvSpPr/>
          <p:nvPr/>
        </p:nvSpPr>
        <p:spPr>
          <a:xfrm>
            <a:off x="594360" y="2580898"/>
            <a:ext cx="2743200" cy="1083671"/>
          </a:xfrm>
          <a:custGeom>
            <a:avLst/>
            <a:gdLst>
              <a:gd name="connsiteX0" fmla="*/ 0 w 2514600"/>
              <a:gd name="connsiteY0" fmla="*/ 792480 h 1083671"/>
              <a:gd name="connsiteX1" fmla="*/ 274320 w 2514600"/>
              <a:gd name="connsiteY1" fmla="*/ 685800 h 1083671"/>
              <a:gd name="connsiteX2" fmla="*/ 335280 w 2514600"/>
              <a:gd name="connsiteY2" fmla="*/ 746760 h 1083671"/>
              <a:gd name="connsiteX3" fmla="*/ 365760 w 2514600"/>
              <a:gd name="connsiteY3" fmla="*/ 701040 h 1083671"/>
              <a:gd name="connsiteX4" fmla="*/ 381000 w 2514600"/>
              <a:gd name="connsiteY4" fmla="*/ 624840 h 1083671"/>
              <a:gd name="connsiteX5" fmla="*/ 411480 w 2514600"/>
              <a:gd name="connsiteY5" fmla="*/ 502920 h 1083671"/>
              <a:gd name="connsiteX6" fmla="*/ 426720 w 2514600"/>
              <a:gd name="connsiteY6" fmla="*/ 441960 h 1083671"/>
              <a:gd name="connsiteX7" fmla="*/ 457200 w 2514600"/>
              <a:gd name="connsiteY7" fmla="*/ 350520 h 1083671"/>
              <a:gd name="connsiteX8" fmla="*/ 472440 w 2514600"/>
              <a:gd name="connsiteY8" fmla="*/ 304800 h 1083671"/>
              <a:gd name="connsiteX9" fmla="*/ 563880 w 2514600"/>
              <a:gd name="connsiteY9" fmla="*/ 228600 h 1083671"/>
              <a:gd name="connsiteX10" fmla="*/ 579120 w 2514600"/>
              <a:gd name="connsiteY10" fmla="*/ 624840 h 1083671"/>
              <a:gd name="connsiteX11" fmla="*/ 533400 w 2514600"/>
              <a:gd name="connsiteY11" fmla="*/ 777240 h 1083671"/>
              <a:gd name="connsiteX12" fmla="*/ 518160 w 2514600"/>
              <a:gd name="connsiteY12" fmla="*/ 838200 h 1083671"/>
              <a:gd name="connsiteX13" fmla="*/ 487680 w 2514600"/>
              <a:gd name="connsiteY13" fmla="*/ 975360 h 1083671"/>
              <a:gd name="connsiteX14" fmla="*/ 472440 w 2514600"/>
              <a:gd name="connsiteY14" fmla="*/ 1021080 h 1083671"/>
              <a:gd name="connsiteX15" fmla="*/ 487680 w 2514600"/>
              <a:gd name="connsiteY15" fmla="*/ 1082040 h 1083671"/>
              <a:gd name="connsiteX16" fmla="*/ 533400 w 2514600"/>
              <a:gd name="connsiteY16" fmla="*/ 1051560 h 1083671"/>
              <a:gd name="connsiteX17" fmla="*/ 563880 w 2514600"/>
              <a:gd name="connsiteY17" fmla="*/ 990600 h 1083671"/>
              <a:gd name="connsiteX18" fmla="*/ 655320 w 2514600"/>
              <a:gd name="connsiteY18" fmla="*/ 838200 h 1083671"/>
              <a:gd name="connsiteX19" fmla="*/ 701040 w 2514600"/>
              <a:gd name="connsiteY19" fmla="*/ 701040 h 1083671"/>
              <a:gd name="connsiteX20" fmla="*/ 746760 w 2514600"/>
              <a:gd name="connsiteY20" fmla="*/ 533400 h 1083671"/>
              <a:gd name="connsiteX21" fmla="*/ 777240 w 2514600"/>
              <a:gd name="connsiteY21" fmla="*/ 289560 h 1083671"/>
              <a:gd name="connsiteX22" fmla="*/ 822960 w 2514600"/>
              <a:gd name="connsiteY22" fmla="*/ 167640 h 1083671"/>
              <a:gd name="connsiteX23" fmla="*/ 868680 w 2514600"/>
              <a:gd name="connsiteY23" fmla="*/ 137160 h 1083671"/>
              <a:gd name="connsiteX24" fmla="*/ 899160 w 2514600"/>
              <a:gd name="connsiteY24" fmla="*/ 198120 h 1083671"/>
              <a:gd name="connsiteX25" fmla="*/ 929640 w 2514600"/>
              <a:gd name="connsiteY25" fmla="*/ 777240 h 1083671"/>
              <a:gd name="connsiteX26" fmla="*/ 975360 w 2514600"/>
              <a:gd name="connsiteY26" fmla="*/ 746760 h 1083671"/>
              <a:gd name="connsiteX27" fmla="*/ 1021080 w 2514600"/>
              <a:gd name="connsiteY27" fmla="*/ 640080 h 1083671"/>
              <a:gd name="connsiteX28" fmla="*/ 1051560 w 2514600"/>
              <a:gd name="connsiteY28" fmla="*/ 579120 h 1083671"/>
              <a:gd name="connsiteX29" fmla="*/ 1082040 w 2514600"/>
              <a:gd name="connsiteY29" fmla="*/ 457200 h 1083671"/>
              <a:gd name="connsiteX30" fmla="*/ 1097280 w 2514600"/>
              <a:gd name="connsiteY30" fmla="*/ 396240 h 1083671"/>
              <a:gd name="connsiteX31" fmla="*/ 1127760 w 2514600"/>
              <a:gd name="connsiteY31" fmla="*/ 304800 h 1083671"/>
              <a:gd name="connsiteX32" fmla="*/ 1143000 w 2514600"/>
              <a:gd name="connsiteY32" fmla="*/ 243840 h 1083671"/>
              <a:gd name="connsiteX33" fmla="*/ 1173480 w 2514600"/>
              <a:gd name="connsiteY33" fmla="*/ 182880 h 1083671"/>
              <a:gd name="connsiteX34" fmla="*/ 1249680 w 2514600"/>
              <a:gd name="connsiteY34" fmla="*/ 76200 h 1083671"/>
              <a:gd name="connsiteX35" fmla="*/ 1295400 w 2514600"/>
              <a:gd name="connsiteY35" fmla="*/ 228600 h 1083671"/>
              <a:gd name="connsiteX36" fmla="*/ 1325880 w 2514600"/>
              <a:gd name="connsiteY36" fmla="*/ 350520 h 1083671"/>
              <a:gd name="connsiteX37" fmla="*/ 1493520 w 2514600"/>
              <a:gd name="connsiteY37" fmla="*/ 243840 h 1083671"/>
              <a:gd name="connsiteX38" fmla="*/ 1554480 w 2514600"/>
              <a:gd name="connsiteY38" fmla="*/ 152400 h 1083671"/>
              <a:gd name="connsiteX39" fmla="*/ 1584960 w 2514600"/>
              <a:gd name="connsiteY39" fmla="*/ 106680 h 1083671"/>
              <a:gd name="connsiteX40" fmla="*/ 1630680 w 2514600"/>
              <a:gd name="connsiteY40" fmla="*/ 91440 h 1083671"/>
              <a:gd name="connsiteX41" fmla="*/ 1661160 w 2514600"/>
              <a:gd name="connsiteY41" fmla="*/ 152400 h 1083671"/>
              <a:gd name="connsiteX42" fmla="*/ 1706880 w 2514600"/>
              <a:gd name="connsiteY42" fmla="*/ 350520 h 1083671"/>
              <a:gd name="connsiteX43" fmla="*/ 1813560 w 2514600"/>
              <a:gd name="connsiteY43" fmla="*/ 304800 h 1083671"/>
              <a:gd name="connsiteX44" fmla="*/ 1889760 w 2514600"/>
              <a:gd name="connsiteY44" fmla="*/ 198120 h 1083671"/>
              <a:gd name="connsiteX45" fmla="*/ 1935480 w 2514600"/>
              <a:gd name="connsiteY45" fmla="*/ 152400 h 1083671"/>
              <a:gd name="connsiteX46" fmla="*/ 1996440 w 2514600"/>
              <a:gd name="connsiteY46" fmla="*/ 167640 h 1083671"/>
              <a:gd name="connsiteX47" fmla="*/ 2011680 w 2514600"/>
              <a:gd name="connsiteY47" fmla="*/ 228600 h 1083671"/>
              <a:gd name="connsiteX48" fmla="*/ 2026920 w 2514600"/>
              <a:gd name="connsiteY48" fmla="*/ 274320 h 1083671"/>
              <a:gd name="connsiteX49" fmla="*/ 2087880 w 2514600"/>
              <a:gd name="connsiteY49" fmla="*/ 167640 h 1083671"/>
              <a:gd name="connsiteX50" fmla="*/ 2133600 w 2514600"/>
              <a:gd name="connsiteY50" fmla="*/ 91440 h 1083671"/>
              <a:gd name="connsiteX51" fmla="*/ 2164080 w 2514600"/>
              <a:gd name="connsiteY51" fmla="*/ 0 h 1083671"/>
              <a:gd name="connsiteX52" fmla="*/ 2179320 w 2514600"/>
              <a:gd name="connsiteY52" fmla="*/ 182880 h 1083671"/>
              <a:gd name="connsiteX53" fmla="*/ 2499360 w 2514600"/>
              <a:gd name="connsiteY53" fmla="*/ 152400 h 1083671"/>
              <a:gd name="connsiteX54" fmla="*/ 2514600 w 2514600"/>
              <a:gd name="connsiteY54" fmla="*/ 137160 h 1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14600" h="1083671">
                <a:moveTo>
                  <a:pt x="0" y="792480"/>
                </a:moveTo>
                <a:cubicBezTo>
                  <a:pt x="91440" y="756920"/>
                  <a:pt x="176345" y="690957"/>
                  <a:pt x="274320" y="685800"/>
                </a:cubicBezTo>
                <a:cubicBezTo>
                  <a:pt x="472476" y="675371"/>
                  <a:pt x="157211" y="865473"/>
                  <a:pt x="335280" y="746760"/>
                </a:cubicBezTo>
                <a:cubicBezTo>
                  <a:pt x="345440" y="731520"/>
                  <a:pt x="359329" y="718190"/>
                  <a:pt x="365760" y="701040"/>
                </a:cubicBezTo>
                <a:cubicBezTo>
                  <a:pt x="374855" y="676786"/>
                  <a:pt x="375175" y="650080"/>
                  <a:pt x="381000" y="624840"/>
                </a:cubicBezTo>
                <a:cubicBezTo>
                  <a:pt x="390420" y="584022"/>
                  <a:pt x="401320" y="543560"/>
                  <a:pt x="411480" y="502920"/>
                </a:cubicBezTo>
                <a:cubicBezTo>
                  <a:pt x="416560" y="482600"/>
                  <a:pt x="420096" y="461831"/>
                  <a:pt x="426720" y="441960"/>
                </a:cubicBezTo>
                <a:lnTo>
                  <a:pt x="457200" y="350520"/>
                </a:lnTo>
                <a:cubicBezTo>
                  <a:pt x="462280" y="335280"/>
                  <a:pt x="461081" y="316159"/>
                  <a:pt x="472440" y="304800"/>
                </a:cubicBezTo>
                <a:cubicBezTo>
                  <a:pt x="531112" y="246128"/>
                  <a:pt x="500227" y="271035"/>
                  <a:pt x="563880" y="228600"/>
                </a:cubicBezTo>
                <a:cubicBezTo>
                  <a:pt x="657642" y="369243"/>
                  <a:pt x="605311" y="271255"/>
                  <a:pt x="579120" y="624840"/>
                </a:cubicBezTo>
                <a:cubicBezTo>
                  <a:pt x="576574" y="659213"/>
                  <a:pt x="539079" y="754524"/>
                  <a:pt x="533400" y="777240"/>
                </a:cubicBezTo>
                <a:cubicBezTo>
                  <a:pt x="528320" y="797560"/>
                  <a:pt x="522704" y="817753"/>
                  <a:pt x="518160" y="838200"/>
                </a:cubicBezTo>
                <a:cubicBezTo>
                  <a:pt x="502447" y="908910"/>
                  <a:pt x="506264" y="910318"/>
                  <a:pt x="487680" y="975360"/>
                </a:cubicBezTo>
                <a:cubicBezTo>
                  <a:pt x="483267" y="990806"/>
                  <a:pt x="477520" y="1005840"/>
                  <a:pt x="472440" y="1021080"/>
                </a:cubicBezTo>
                <a:cubicBezTo>
                  <a:pt x="477520" y="1041400"/>
                  <a:pt x="468946" y="1072673"/>
                  <a:pt x="487680" y="1082040"/>
                </a:cubicBezTo>
                <a:cubicBezTo>
                  <a:pt x="504063" y="1090231"/>
                  <a:pt x="521674" y="1065631"/>
                  <a:pt x="533400" y="1051560"/>
                </a:cubicBezTo>
                <a:cubicBezTo>
                  <a:pt x="547944" y="1034107"/>
                  <a:pt x="551839" y="1009865"/>
                  <a:pt x="563880" y="990600"/>
                </a:cubicBezTo>
                <a:cubicBezTo>
                  <a:pt x="674158" y="814156"/>
                  <a:pt x="539060" y="1070721"/>
                  <a:pt x="655320" y="838200"/>
                </a:cubicBezTo>
                <a:cubicBezTo>
                  <a:pt x="698996" y="619821"/>
                  <a:pt x="637944" y="890329"/>
                  <a:pt x="701040" y="701040"/>
                </a:cubicBezTo>
                <a:cubicBezTo>
                  <a:pt x="719356" y="646091"/>
                  <a:pt x="731520" y="589280"/>
                  <a:pt x="746760" y="533400"/>
                </a:cubicBezTo>
                <a:cubicBezTo>
                  <a:pt x="760736" y="393638"/>
                  <a:pt x="756233" y="405100"/>
                  <a:pt x="777240" y="289560"/>
                </a:cubicBezTo>
                <a:cubicBezTo>
                  <a:pt x="786932" y="236252"/>
                  <a:pt x="784574" y="206026"/>
                  <a:pt x="822960" y="167640"/>
                </a:cubicBezTo>
                <a:cubicBezTo>
                  <a:pt x="835912" y="154688"/>
                  <a:pt x="853440" y="147320"/>
                  <a:pt x="868680" y="137160"/>
                </a:cubicBezTo>
                <a:cubicBezTo>
                  <a:pt x="878840" y="157480"/>
                  <a:pt x="897418" y="175468"/>
                  <a:pt x="899160" y="198120"/>
                </a:cubicBezTo>
                <a:cubicBezTo>
                  <a:pt x="949396" y="851190"/>
                  <a:pt x="855033" y="553418"/>
                  <a:pt x="929640" y="777240"/>
                </a:cubicBezTo>
                <a:cubicBezTo>
                  <a:pt x="944880" y="767080"/>
                  <a:pt x="965200" y="762000"/>
                  <a:pt x="975360" y="746760"/>
                </a:cubicBezTo>
                <a:cubicBezTo>
                  <a:pt x="996820" y="714570"/>
                  <a:pt x="1005071" y="675300"/>
                  <a:pt x="1021080" y="640080"/>
                </a:cubicBezTo>
                <a:cubicBezTo>
                  <a:pt x="1030481" y="619398"/>
                  <a:pt x="1041400" y="599440"/>
                  <a:pt x="1051560" y="579120"/>
                </a:cubicBezTo>
                <a:cubicBezTo>
                  <a:pt x="1082544" y="424198"/>
                  <a:pt x="1050798" y="566546"/>
                  <a:pt x="1082040" y="457200"/>
                </a:cubicBezTo>
                <a:cubicBezTo>
                  <a:pt x="1087794" y="437061"/>
                  <a:pt x="1091261" y="416302"/>
                  <a:pt x="1097280" y="396240"/>
                </a:cubicBezTo>
                <a:cubicBezTo>
                  <a:pt x="1106512" y="365466"/>
                  <a:pt x="1119968" y="335969"/>
                  <a:pt x="1127760" y="304800"/>
                </a:cubicBezTo>
                <a:cubicBezTo>
                  <a:pt x="1132840" y="284480"/>
                  <a:pt x="1135646" y="263452"/>
                  <a:pt x="1143000" y="243840"/>
                </a:cubicBezTo>
                <a:cubicBezTo>
                  <a:pt x="1150977" y="222568"/>
                  <a:pt x="1165043" y="203974"/>
                  <a:pt x="1173480" y="182880"/>
                </a:cubicBezTo>
                <a:cubicBezTo>
                  <a:pt x="1217246" y="73465"/>
                  <a:pt x="1169377" y="102968"/>
                  <a:pt x="1249680" y="76200"/>
                </a:cubicBezTo>
                <a:cubicBezTo>
                  <a:pt x="1305281" y="159601"/>
                  <a:pt x="1267381" y="88505"/>
                  <a:pt x="1295400" y="228600"/>
                </a:cubicBezTo>
                <a:cubicBezTo>
                  <a:pt x="1303615" y="269677"/>
                  <a:pt x="1325880" y="350520"/>
                  <a:pt x="1325880" y="350520"/>
                </a:cubicBezTo>
                <a:cubicBezTo>
                  <a:pt x="1422786" y="308989"/>
                  <a:pt x="1432082" y="320637"/>
                  <a:pt x="1493520" y="243840"/>
                </a:cubicBezTo>
                <a:cubicBezTo>
                  <a:pt x="1516404" y="215235"/>
                  <a:pt x="1534160" y="182880"/>
                  <a:pt x="1554480" y="152400"/>
                </a:cubicBezTo>
                <a:cubicBezTo>
                  <a:pt x="1564640" y="137160"/>
                  <a:pt x="1567584" y="112472"/>
                  <a:pt x="1584960" y="106680"/>
                </a:cubicBezTo>
                <a:lnTo>
                  <a:pt x="1630680" y="91440"/>
                </a:lnTo>
                <a:cubicBezTo>
                  <a:pt x="1640840" y="111760"/>
                  <a:pt x="1653976" y="130847"/>
                  <a:pt x="1661160" y="152400"/>
                </a:cubicBezTo>
                <a:cubicBezTo>
                  <a:pt x="1679541" y="207544"/>
                  <a:pt x="1694791" y="290073"/>
                  <a:pt x="1706880" y="350520"/>
                </a:cubicBezTo>
                <a:cubicBezTo>
                  <a:pt x="1742440" y="335280"/>
                  <a:pt x="1780385" y="324705"/>
                  <a:pt x="1813560" y="304800"/>
                </a:cubicBezTo>
                <a:cubicBezTo>
                  <a:pt x="1872997" y="269138"/>
                  <a:pt x="1852116" y="250822"/>
                  <a:pt x="1889760" y="198120"/>
                </a:cubicBezTo>
                <a:cubicBezTo>
                  <a:pt x="1902287" y="180582"/>
                  <a:pt x="1920240" y="167640"/>
                  <a:pt x="1935480" y="152400"/>
                </a:cubicBezTo>
                <a:cubicBezTo>
                  <a:pt x="1955800" y="157480"/>
                  <a:pt x="1981629" y="152829"/>
                  <a:pt x="1996440" y="167640"/>
                </a:cubicBezTo>
                <a:cubicBezTo>
                  <a:pt x="2011251" y="182451"/>
                  <a:pt x="2005926" y="208461"/>
                  <a:pt x="2011680" y="228600"/>
                </a:cubicBezTo>
                <a:cubicBezTo>
                  <a:pt x="2016093" y="244046"/>
                  <a:pt x="2021840" y="259080"/>
                  <a:pt x="2026920" y="274320"/>
                </a:cubicBezTo>
                <a:cubicBezTo>
                  <a:pt x="2112351" y="217366"/>
                  <a:pt x="2043368" y="278921"/>
                  <a:pt x="2087880" y="167640"/>
                </a:cubicBezTo>
                <a:cubicBezTo>
                  <a:pt x="2098881" y="140137"/>
                  <a:pt x="2121343" y="118406"/>
                  <a:pt x="2133600" y="91440"/>
                </a:cubicBezTo>
                <a:cubicBezTo>
                  <a:pt x="2146895" y="62191"/>
                  <a:pt x="2164080" y="0"/>
                  <a:pt x="2164080" y="0"/>
                </a:cubicBezTo>
                <a:cubicBezTo>
                  <a:pt x="2169160" y="60960"/>
                  <a:pt x="2126381" y="152231"/>
                  <a:pt x="2179320" y="182880"/>
                </a:cubicBezTo>
                <a:cubicBezTo>
                  <a:pt x="2182154" y="184521"/>
                  <a:pt x="2417194" y="193483"/>
                  <a:pt x="2499360" y="152400"/>
                </a:cubicBezTo>
                <a:cubicBezTo>
                  <a:pt x="2505786" y="149187"/>
                  <a:pt x="2509520" y="142240"/>
                  <a:pt x="2514600" y="137160"/>
                </a:cubicBezTo>
              </a:path>
            </a:pathLst>
          </a:custGeom>
          <a:noFill/>
          <a:ln w="177800">
            <a:solidFill>
              <a:srgbClr val="FFFF00">
                <a:alpha val="5098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0000">
            <a:off x="5258145" y="-3646"/>
            <a:ext cx="4247859" cy="2312010"/>
          </a:xfrm>
          <a:prstGeom prst="rect">
            <a:avLst/>
          </a:prstGeom>
        </p:spPr>
      </p:pic>
      <p:sp>
        <p:nvSpPr>
          <p:cNvPr id="2" name="Rectangle 1"/>
          <p:cNvSpPr/>
          <p:nvPr/>
        </p:nvSpPr>
        <p:spPr>
          <a:xfrm>
            <a:off x="5511167" y="2453640"/>
            <a:ext cx="579120" cy="54197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607576" y="4940072"/>
            <a:ext cx="2613904"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c</a:t>
            </a:r>
            <a:r>
              <a:rPr lang="en-GB" sz="2800" dirty="0" smtClean="0">
                <a:solidFill>
                  <a:schemeClr val="bg1"/>
                </a:solidFill>
              </a:rPr>
              <a:t>ompute value</a:t>
            </a:r>
            <a:endParaRPr lang="en-GB" sz="2800" dirty="0">
              <a:solidFill>
                <a:schemeClr val="bg1"/>
              </a:solidFill>
            </a:endParaRPr>
          </a:p>
        </p:txBody>
      </p:sp>
      <p:sp>
        <p:nvSpPr>
          <p:cNvPr id="12" name="Freeform 11"/>
          <p:cNvSpPr/>
          <p:nvPr/>
        </p:nvSpPr>
        <p:spPr>
          <a:xfrm>
            <a:off x="950595" y="4770120"/>
            <a:ext cx="222885" cy="792480"/>
          </a:xfrm>
          <a:custGeom>
            <a:avLst/>
            <a:gdLst>
              <a:gd name="connsiteX0" fmla="*/ 222885 w 222885"/>
              <a:gd name="connsiteY0" fmla="*/ 792480 h 792480"/>
              <a:gd name="connsiteX1" fmla="*/ 24765 w 222885"/>
              <a:gd name="connsiteY1" fmla="*/ 609600 h 792480"/>
              <a:gd name="connsiteX2" fmla="*/ 24765 w 222885"/>
              <a:gd name="connsiteY2" fmla="*/ 259080 h 792480"/>
              <a:gd name="connsiteX3" fmla="*/ 222885 w 222885"/>
              <a:gd name="connsiteY3" fmla="*/ 0 h 792480"/>
            </a:gdLst>
            <a:ahLst/>
            <a:cxnLst>
              <a:cxn ang="0">
                <a:pos x="connsiteX0" y="connsiteY0"/>
              </a:cxn>
              <a:cxn ang="0">
                <a:pos x="connsiteX1" y="connsiteY1"/>
              </a:cxn>
              <a:cxn ang="0">
                <a:pos x="connsiteX2" y="connsiteY2"/>
              </a:cxn>
              <a:cxn ang="0">
                <a:pos x="connsiteX3" y="connsiteY3"/>
              </a:cxn>
            </a:cxnLst>
            <a:rect l="l" t="t" r="r" b="b"/>
            <a:pathLst>
              <a:path w="222885" h="792480">
                <a:moveTo>
                  <a:pt x="222885" y="792480"/>
                </a:moveTo>
                <a:cubicBezTo>
                  <a:pt x="140335" y="745490"/>
                  <a:pt x="57785" y="698500"/>
                  <a:pt x="24765" y="609600"/>
                </a:cubicBezTo>
                <a:cubicBezTo>
                  <a:pt x="-8255" y="520700"/>
                  <a:pt x="-8255" y="360680"/>
                  <a:pt x="24765" y="259080"/>
                </a:cubicBezTo>
                <a:cubicBezTo>
                  <a:pt x="57785" y="157480"/>
                  <a:pt x="140335" y="78740"/>
                  <a:pt x="222885" y="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89560" y="4068153"/>
            <a:ext cx="4495800" cy="423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274320" y="5835993"/>
            <a:ext cx="4495800" cy="423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89560" y="6247473"/>
            <a:ext cx="4495800" cy="423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320040" y="3595713"/>
            <a:ext cx="3779520" cy="423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p:cNvGrpSpPr/>
          <p:nvPr/>
        </p:nvGrpSpPr>
        <p:grpSpPr>
          <a:xfrm>
            <a:off x="5401652" y="2213210"/>
            <a:ext cx="3732718" cy="3672639"/>
            <a:chOff x="189572" y="2182730"/>
            <a:chExt cx="3732718" cy="3672639"/>
          </a:xfrm>
        </p:grpSpPr>
        <p:grpSp>
          <p:nvGrpSpPr>
            <p:cNvPr id="25" name="Group 24"/>
            <p:cNvGrpSpPr/>
            <p:nvPr/>
          </p:nvGrpSpPr>
          <p:grpSpPr>
            <a:xfrm>
              <a:off x="401053" y="2471297"/>
              <a:ext cx="3406702" cy="3250923"/>
              <a:chOff x="5645858" y="2479317"/>
              <a:chExt cx="3406702" cy="3250923"/>
            </a:xfrm>
          </p:grpSpPr>
          <p:sp>
            <p:nvSpPr>
              <p:cNvPr id="48" name="TextBox 47"/>
              <p:cNvSpPr txBox="1"/>
              <p:nvPr/>
            </p:nvSpPr>
            <p:spPr>
              <a:xfrm>
                <a:off x="5645858" y="5207020"/>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49" name="TextBox 48"/>
              <p:cNvSpPr txBox="1"/>
              <p:nvPr/>
            </p:nvSpPr>
            <p:spPr>
              <a:xfrm>
                <a:off x="5645858" y="481734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0" name="TextBox 49"/>
              <p:cNvSpPr txBox="1"/>
              <p:nvPr/>
            </p:nvSpPr>
            <p:spPr>
              <a:xfrm>
                <a:off x="5645858" y="442767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1" name="TextBox 50"/>
              <p:cNvSpPr txBox="1"/>
              <p:nvPr/>
            </p:nvSpPr>
            <p:spPr>
              <a:xfrm>
                <a:off x="5645858" y="4038005"/>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2" name="TextBox 51"/>
              <p:cNvSpPr txBox="1"/>
              <p:nvPr/>
            </p:nvSpPr>
            <p:spPr>
              <a:xfrm>
                <a:off x="5645858" y="3648333"/>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3" name="TextBox 52"/>
              <p:cNvSpPr txBox="1"/>
              <p:nvPr/>
            </p:nvSpPr>
            <p:spPr>
              <a:xfrm>
                <a:off x="5645858" y="3258661"/>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4" name="TextBox 53"/>
              <p:cNvSpPr txBox="1"/>
              <p:nvPr/>
            </p:nvSpPr>
            <p:spPr>
              <a:xfrm>
                <a:off x="5645858" y="286898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5" name="TextBox 54"/>
              <p:cNvSpPr txBox="1"/>
              <p:nvPr/>
            </p:nvSpPr>
            <p:spPr>
              <a:xfrm>
                <a:off x="5645858" y="247931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grpSp>
        <p:sp>
          <p:nvSpPr>
            <p:cNvPr id="26" name="TextBox 25"/>
            <p:cNvSpPr txBox="1"/>
            <p:nvPr/>
          </p:nvSpPr>
          <p:spPr>
            <a:xfrm>
              <a:off x="497305" y="3392209"/>
              <a:ext cx="184731" cy="369332"/>
            </a:xfrm>
            <a:prstGeom prst="rect">
              <a:avLst/>
            </a:prstGeom>
            <a:noFill/>
          </p:spPr>
          <p:txBody>
            <a:bodyPr wrap="none" rtlCol="0">
              <a:spAutoFit/>
            </a:bodyPr>
            <a:lstStyle/>
            <a:p>
              <a:endParaRPr lang="en-GB" dirty="0"/>
            </a:p>
          </p:txBody>
        </p:sp>
        <p:sp>
          <p:nvSpPr>
            <p:cNvPr id="27" name="Left Bracket 26"/>
            <p:cNvSpPr/>
            <p:nvPr/>
          </p:nvSpPr>
          <p:spPr>
            <a:xfrm>
              <a:off x="189572" y="219075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Left Bracket 27"/>
            <p:cNvSpPr/>
            <p:nvPr/>
          </p:nvSpPr>
          <p:spPr>
            <a:xfrm flipH="1">
              <a:off x="3588489" y="218273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9" name="Group 28"/>
            <p:cNvGrpSpPr/>
            <p:nvPr/>
          </p:nvGrpSpPr>
          <p:grpSpPr>
            <a:xfrm>
              <a:off x="3583477" y="2549941"/>
              <a:ext cx="117377" cy="3060993"/>
              <a:chOff x="3583477" y="2549941"/>
              <a:chExt cx="117377" cy="3060993"/>
            </a:xfrm>
          </p:grpSpPr>
          <p:sp>
            <p:nvSpPr>
              <p:cNvPr id="40" name="Left Bracket 39"/>
              <p:cNvSpPr/>
              <p:nvPr/>
            </p:nvSpPr>
            <p:spPr>
              <a:xfrm flipH="1">
                <a:off x="3583477" y="254994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Left Bracket 40"/>
              <p:cNvSpPr/>
              <p:nvPr/>
            </p:nvSpPr>
            <p:spPr>
              <a:xfrm flipH="1">
                <a:off x="3583477" y="294101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Left Bracket 41"/>
              <p:cNvSpPr/>
              <p:nvPr/>
            </p:nvSpPr>
            <p:spPr>
              <a:xfrm flipH="1">
                <a:off x="3583477" y="333209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Left Bracket 42"/>
              <p:cNvSpPr/>
              <p:nvPr/>
            </p:nvSpPr>
            <p:spPr>
              <a:xfrm flipH="1">
                <a:off x="3583477" y="372316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Left Bracket 43"/>
              <p:cNvSpPr/>
              <p:nvPr/>
            </p:nvSpPr>
            <p:spPr>
              <a:xfrm flipH="1">
                <a:off x="3583477" y="411424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Left Bracket 44"/>
              <p:cNvSpPr/>
              <p:nvPr/>
            </p:nvSpPr>
            <p:spPr>
              <a:xfrm flipH="1">
                <a:off x="3583477" y="45053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Left Bracket 45"/>
              <p:cNvSpPr/>
              <p:nvPr/>
            </p:nvSpPr>
            <p:spPr>
              <a:xfrm flipH="1">
                <a:off x="3583477" y="48963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 name="Left Bracket 46"/>
              <p:cNvSpPr/>
              <p:nvPr/>
            </p:nvSpPr>
            <p:spPr>
              <a:xfrm flipH="1">
                <a:off x="3583477" y="528747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30" name="Group 29"/>
            <p:cNvGrpSpPr/>
            <p:nvPr/>
          </p:nvGrpSpPr>
          <p:grpSpPr>
            <a:xfrm flipH="1">
              <a:off x="459277" y="2549941"/>
              <a:ext cx="117377" cy="3060993"/>
              <a:chOff x="3583477" y="2549941"/>
              <a:chExt cx="117377" cy="3060993"/>
            </a:xfrm>
          </p:grpSpPr>
          <p:sp>
            <p:nvSpPr>
              <p:cNvPr id="32" name="Left Bracket 31"/>
              <p:cNvSpPr/>
              <p:nvPr/>
            </p:nvSpPr>
            <p:spPr>
              <a:xfrm flipH="1">
                <a:off x="3583477" y="254994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Left Bracket 32"/>
              <p:cNvSpPr/>
              <p:nvPr/>
            </p:nvSpPr>
            <p:spPr>
              <a:xfrm flipH="1">
                <a:off x="3583477" y="294101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Left Bracket 33"/>
              <p:cNvSpPr/>
              <p:nvPr/>
            </p:nvSpPr>
            <p:spPr>
              <a:xfrm flipH="1">
                <a:off x="3583477" y="333209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Left Bracket 34"/>
              <p:cNvSpPr/>
              <p:nvPr/>
            </p:nvSpPr>
            <p:spPr>
              <a:xfrm flipH="1">
                <a:off x="3583477" y="372316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Left Bracket 35"/>
              <p:cNvSpPr/>
              <p:nvPr/>
            </p:nvSpPr>
            <p:spPr>
              <a:xfrm flipH="1">
                <a:off x="3583477" y="411424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Left Bracket 36"/>
              <p:cNvSpPr/>
              <p:nvPr/>
            </p:nvSpPr>
            <p:spPr>
              <a:xfrm flipH="1">
                <a:off x="3583477" y="45053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Left Bracket 37"/>
              <p:cNvSpPr/>
              <p:nvPr/>
            </p:nvSpPr>
            <p:spPr>
              <a:xfrm flipH="1">
                <a:off x="3583477" y="48963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Left Bracket 38"/>
              <p:cNvSpPr/>
              <p:nvPr/>
            </p:nvSpPr>
            <p:spPr>
              <a:xfrm flipH="1">
                <a:off x="3583477" y="528747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31" name="TextBox 30"/>
            <p:cNvSpPr txBox="1"/>
            <p:nvPr/>
          </p:nvSpPr>
          <p:spPr>
            <a:xfrm>
              <a:off x="3700854" y="2471297"/>
              <a:ext cx="184731" cy="369332"/>
            </a:xfrm>
            <a:prstGeom prst="rect">
              <a:avLst/>
            </a:prstGeom>
            <a:noFill/>
          </p:spPr>
          <p:txBody>
            <a:bodyPr wrap="none" rtlCol="0">
              <a:spAutoFit/>
            </a:bodyPr>
            <a:lstStyle/>
            <a:p>
              <a:endParaRPr lang="en-GB" dirty="0"/>
            </a:p>
          </p:txBody>
        </p:sp>
      </p:gr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1637" y="4172196"/>
            <a:ext cx="2512476" cy="1352872"/>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5017565" y="4775005"/>
            <a:ext cx="3953055" cy="2089583"/>
          </a:xfrm>
          <a:prstGeom prst="rect">
            <a:avLst/>
          </a:prstGeom>
        </p:spPr>
      </p:pic>
    </p:spTree>
    <p:extLst>
      <p:ext uri="{BB962C8B-B14F-4D97-AF65-F5344CB8AC3E}">
        <p14:creationId xmlns:p14="http://schemas.microsoft.com/office/powerpoint/2010/main" val="28357680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1788" y="3618568"/>
            <a:ext cx="4569772" cy="3108543"/>
          </a:xfrm>
          <a:prstGeom prst="rect">
            <a:avLst/>
          </a:prstGeom>
          <a:ln>
            <a:noFill/>
          </a:ln>
        </p:spPr>
        <p:txBody>
          <a:bodyPr wrap="square">
            <a:spAutoFit/>
          </a:bodyPr>
          <a:lstStyle/>
          <a:p>
            <a:pPr>
              <a:buClr>
                <a:srgbClr val="585858"/>
              </a:buClr>
              <a:buSzPct val="150000"/>
            </a:pPr>
            <a:r>
              <a:rPr lang="en-GB" altLang="en-US" sz="2800" dirty="0" smtClean="0">
                <a:solidFill>
                  <a:srgbClr val="585858"/>
                </a:solidFill>
              </a:rPr>
              <a:t>For each threshold value</a:t>
            </a:r>
          </a:p>
          <a:p>
            <a:pPr>
              <a:buClr>
                <a:srgbClr val="585858"/>
              </a:buClr>
              <a:buSzPct val="150000"/>
            </a:pPr>
            <a:r>
              <a:rPr lang="en-GB" altLang="en-US" sz="2800" dirty="0" smtClean="0">
                <a:solidFill>
                  <a:srgbClr val="585858"/>
                </a:solidFill>
              </a:rPr>
              <a:t>     For each row</a:t>
            </a:r>
          </a:p>
          <a:p>
            <a:pPr>
              <a:buClr>
                <a:srgbClr val="585858"/>
              </a:buClr>
              <a:buSzPct val="150000"/>
            </a:pPr>
            <a:r>
              <a:rPr lang="en-GB" altLang="en-US" sz="2800" dirty="0">
                <a:solidFill>
                  <a:srgbClr val="585858"/>
                </a:solidFill>
              </a:rPr>
              <a:t>	</a:t>
            </a:r>
            <a:r>
              <a:rPr lang="en-GB" altLang="en-US" sz="2800" dirty="0" smtClean="0">
                <a:solidFill>
                  <a:srgbClr val="585858"/>
                </a:solidFill>
              </a:rPr>
              <a:t>For each square in row</a:t>
            </a:r>
          </a:p>
          <a:p>
            <a:pPr>
              <a:buClr>
                <a:srgbClr val="585858"/>
              </a:buClr>
              <a:buSzPct val="150000"/>
            </a:pPr>
            <a:endParaRPr lang="en-GB" altLang="en-US" sz="2800" dirty="0">
              <a:solidFill>
                <a:srgbClr val="585858"/>
              </a:solidFill>
            </a:endParaRPr>
          </a:p>
          <a:p>
            <a:pPr>
              <a:buClr>
                <a:srgbClr val="585858"/>
              </a:buClr>
              <a:buSzPct val="150000"/>
            </a:pPr>
            <a:r>
              <a:rPr lang="en-GB" altLang="en-US" sz="2800" dirty="0" smtClean="0">
                <a:solidFill>
                  <a:srgbClr val="585858"/>
                </a:solidFill>
              </a:rPr>
              <a:t>	Next square</a:t>
            </a:r>
          </a:p>
          <a:p>
            <a:pPr>
              <a:buClr>
                <a:srgbClr val="585858"/>
              </a:buClr>
              <a:buSzPct val="150000"/>
            </a:pPr>
            <a:r>
              <a:rPr lang="en-GB" altLang="en-US" sz="2800" dirty="0" smtClean="0">
                <a:solidFill>
                  <a:srgbClr val="585858"/>
                </a:solidFill>
              </a:rPr>
              <a:t>     Next row</a:t>
            </a:r>
          </a:p>
          <a:p>
            <a:pPr>
              <a:buClr>
                <a:srgbClr val="585858"/>
              </a:buClr>
              <a:buSzPct val="150000"/>
            </a:pPr>
            <a:r>
              <a:rPr lang="en-GB" altLang="en-US" sz="2800" dirty="0" smtClean="0">
                <a:solidFill>
                  <a:srgbClr val="585858"/>
                </a:solidFill>
              </a:rPr>
              <a:t>Next threshold</a:t>
            </a:r>
            <a:endParaRPr lang="en-GB" altLang="en-US" sz="2800" dirty="0">
              <a:solidFill>
                <a:srgbClr val="585858"/>
              </a:solidFill>
            </a:endParaRPr>
          </a:p>
        </p:txBody>
      </p:sp>
      <p:pic>
        <p:nvPicPr>
          <p:cNvPr id="17" name="Picture 16"/>
          <p:cNvPicPr>
            <a:picLocks noChangeAspect="1"/>
          </p:cNvPicPr>
          <p:nvPr/>
        </p:nvPicPr>
        <p:blipFill rotWithShape="1">
          <a:blip r:embed="rId3"/>
          <a:srcRect l="25051" t="28125" r="44698" b="22917"/>
          <a:stretch/>
        </p:blipFill>
        <p:spPr>
          <a:xfrm>
            <a:off x="5119132" y="2133612"/>
            <a:ext cx="3979148" cy="3620724"/>
          </a:xfrm>
          <a:prstGeom prst="rect">
            <a:avLst/>
          </a:prstGeom>
        </p:spPr>
      </p:pic>
      <p:sp>
        <p:nvSpPr>
          <p:cNvPr id="4" name="Rectangle 3"/>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89560" y="551472"/>
            <a:ext cx="3931920" cy="3516681"/>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600" dirty="0" err="1" smtClean="0">
                <a:solidFill>
                  <a:srgbClr val="C00000"/>
                </a:solidFill>
              </a:rPr>
              <a:t>Process</a:t>
            </a:r>
            <a:r>
              <a:rPr lang="en-GB" dirty="0" err="1" smtClean="0"/>
              <a:t>s</a:t>
            </a:r>
            <a:endParaRPr lang="en-GB" dirty="0"/>
          </a:p>
        </p:txBody>
      </p:sp>
      <p:sp>
        <p:nvSpPr>
          <p:cNvPr id="19" name="TextBox 18"/>
          <p:cNvSpPr txBox="1"/>
          <p:nvPr/>
        </p:nvSpPr>
        <p:spPr>
          <a:xfrm rot="21394110">
            <a:off x="433903" y="1367552"/>
            <a:ext cx="3937612" cy="2308324"/>
          </a:xfrm>
          <a:prstGeom prst="rect">
            <a:avLst/>
          </a:prstGeom>
          <a:noFill/>
        </p:spPr>
        <p:txBody>
          <a:bodyPr wrap="square" rtlCol="0">
            <a:spAutoFit/>
          </a:bodyPr>
          <a:lstStyle/>
          <a:p>
            <a:r>
              <a:rPr lang="en-GB" sz="3600" b="1" dirty="0" smtClean="0">
                <a:latin typeface="Bradley Hand ITC" panose="03070402050302030203" pitchFamily="66" charset="0"/>
              </a:rPr>
              <a:t>For each threshold value:</a:t>
            </a:r>
          </a:p>
          <a:p>
            <a:r>
              <a:rPr lang="en-GB" sz="3600" b="1" dirty="0" smtClean="0">
                <a:latin typeface="Bradley Hand ITC" panose="03070402050302030203" pitchFamily="66" charset="0"/>
              </a:rPr>
              <a:t>Calculate each squares value</a:t>
            </a:r>
            <a:endParaRPr lang="en-GB" sz="3600" b="1" dirty="0">
              <a:latin typeface="Bradley Hand ITC" panose="03070402050302030203" pitchFamily="66" charset="0"/>
            </a:endParaRPr>
          </a:p>
        </p:txBody>
      </p:sp>
      <p:sp>
        <p:nvSpPr>
          <p:cNvPr id="20" name="Freeform 19"/>
          <p:cNvSpPr/>
          <p:nvPr/>
        </p:nvSpPr>
        <p:spPr>
          <a:xfrm>
            <a:off x="594360" y="2580898"/>
            <a:ext cx="2743200" cy="1083671"/>
          </a:xfrm>
          <a:custGeom>
            <a:avLst/>
            <a:gdLst>
              <a:gd name="connsiteX0" fmla="*/ 0 w 2514600"/>
              <a:gd name="connsiteY0" fmla="*/ 792480 h 1083671"/>
              <a:gd name="connsiteX1" fmla="*/ 274320 w 2514600"/>
              <a:gd name="connsiteY1" fmla="*/ 685800 h 1083671"/>
              <a:gd name="connsiteX2" fmla="*/ 335280 w 2514600"/>
              <a:gd name="connsiteY2" fmla="*/ 746760 h 1083671"/>
              <a:gd name="connsiteX3" fmla="*/ 365760 w 2514600"/>
              <a:gd name="connsiteY3" fmla="*/ 701040 h 1083671"/>
              <a:gd name="connsiteX4" fmla="*/ 381000 w 2514600"/>
              <a:gd name="connsiteY4" fmla="*/ 624840 h 1083671"/>
              <a:gd name="connsiteX5" fmla="*/ 411480 w 2514600"/>
              <a:gd name="connsiteY5" fmla="*/ 502920 h 1083671"/>
              <a:gd name="connsiteX6" fmla="*/ 426720 w 2514600"/>
              <a:gd name="connsiteY6" fmla="*/ 441960 h 1083671"/>
              <a:gd name="connsiteX7" fmla="*/ 457200 w 2514600"/>
              <a:gd name="connsiteY7" fmla="*/ 350520 h 1083671"/>
              <a:gd name="connsiteX8" fmla="*/ 472440 w 2514600"/>
              <a:gd name="connsiteY8" fmla="*/ 304800 h 1083671"/>
              <a:gd name="connsiteX9" fmla="*/ 563880 w 2514600"/>
              <a:gd name="connsiteY9" fmla="*/ 228600 h 1083671"/>
              <a:gd name="connsiteX10" fmla="*/ 579120 w 2514600"/>
              <a:gd name="connsiteY10" fmla="*/ 624840 h 1083671"/>
              <a:gd name="connsiteX11" fmla="*/ 533400 w 2514600"/>
              <a:gd name="connsiteY11" fmla="*/ 777240 h 1083671"/>
              <a:gd name="connsiteX12" fmla="*/ 518160 w 2514600"/>
              <a:gd name="connsiteY12" fmla="*/ 838200 h 1083671"/>
              <a:gd name="connsiteX13" fmla="*/ 487680 w 2514600"/>
              <a:gd name="connsiteY13" fmla="*/ 975360 h 1083671"/>
              <a:gd name="connsiteX14" fmla="*/ 472440 w 2514600"/>
              <a:gd name="connsiteY14" fmla="*/ 1021080 h 1083671"/>
              <a:gd name="connsiteX15" fmla="*/ 487680 w 2514600"/>
              <a:gd name="connsiteY15" fmla="*/ 1082040 h 1083671"/>
              <a:gd name="connsiteX16" fmla="*/ 533400 w 2514600"/>
              <a:gd name="connsiteY16" fmla="*/ 1051560 h 1083671"/>
              <a:gd name="connsiteX17" fmla="*/ 563880 w 2514600"/>
              <a:gd name="connsiteY17" fmla="*/ 990600 h 1083671"/>
              <a:gd name="connsiteX18" fmla="*/ 655320 w 2514600"/>
              <a:gd name="connsiteY18" fmla="*/ 838200 h 1083671"/>
              <a:gd name="connsiteX19" fmla="*/ 701040 w 2514600"/>
              <a:gd name="connsiteY19" fmla="*/ 701040 h 1083671"/>
              <a:gd name="connsiteX20" fmla="*/ 746760 w 2514600"/>
              <a:gd name="connsiteY20" fmla="*/ 533400 h 1083671"/>
              <a:gd name="connsiteX21" fmla="*/ 777240 w 2514600"/>
              <a:gd name="connsiteY21" fmla="*/ 289560 h 1083671"/>
              <a:gd name="connsiteX22" fmla="*/ 822960 w 2514600"/>
              <a:gd name="connsiteY22" fmla="*/ 167640 h 1083671"/>
              <a:gd name="connsiteX23" fmla="*/ 868680 w 2514600"/>
              <a:gd name="connsiteY23" fmla="*/ 137160 h 1083671"/>
              <a:gd name="connsiteX24" fmla="*/ 899160 w 2514600"/>
              <a:gd name="connsiteY24" fmla="*/ 198120 h 1083671"/>
              <a:gd name="connsiteX25" fmla="*/ 929640 w 2514600"/>
              <a:gd name="connsiteY25" fmla="*/ 777240 h 1083671"/>
              <a:gd name="connsiteX26" fmla="*/ 975360 w 2514600"/>
              <a:gd name="connsiteY26" fmla="*/ 746760 h 1083671"/>
              <a:gd name="connsiteX27" fmla="*/ 1021080 w 2514600"/>
              <a:gd name="connsiteY27" fmla="*/ 640080 h 1083671"/>
              <a:gd name="connsiteX28" fmla="*/ 1051560 w 2514600"/>
              <a:gd name="connsiteY28" fmla="*/ 579120 h 1083671"/>
              <a:gd name="connsiteX29" fmla="*/ 1082040 w 2514600"/>
              <a:gd name="connsiteY29" fmla="*/ 457200 h 1083671"/>
              <a:gd name="connsiteX30" fmla="*/ 1097280 w 2514600"/>
              <a:gd name="connsiteY30" fmla="*/ 396240 h 1083671"/>
              <a:gd name="connsiteX31" fmla="*/ 1127760 w 2514600"/>
              <a:gd name="connsiteY31" fmla="*/ 304800 h 1083671"/>
              <a:gd name="connsiteX32" fmla="*/ 1143000 w 2514600"/>
              <a:gd name="connsiteY32" fmla="*/ 243840 h 1083671"/>
              <a:gd name="connsiteX33" fmla="*/ 1173480 w 2514600"/>
              <a:gd name="connsiteY33" fmla="*/ 182880 h 1083671"/>
              <a:gd name="connsiteX34" fmla="*/ 1249680 w 2514600"/>
              <a:gd name="connsiteY34" fmla="*/ 76200 h 1083671"/>
              <a:gd name="connsiteX35" fmla="*/ 1295400 w 2514600"/>
              <a:gd name="connsiteY35" fmla="*/ 228600 h 1083671"/>
              <a:gd name="connsiteX36" fmla="*/ 1325880 w 2514600"/>
              <a:gd name="connsiteY36" fmla="*/ 350520 h 1083671"/>
              <a:gd name="connsiteX37" fmla="*/ 1493520 w 2514600"/>
              <a:gd name="connsiteY37" fmla="*/ 243840 h 1083671"/>
              <a:gd name="connsiteX38" fmla="*/ 1554480 w 2514600"/>
              <a:gd name="connsiteY38" fmla="*/ 152400 h 1083671"/>
              <a:gd name="connsiteX39" fmla="*/ 1584960 w 2514600"/>
              <a:gd name="connsiteY39" fmla="*/ 106680 h 1083671"/>
              <a:gd name="connsiteX40" fmla="*/ 1630680 w 2514600"/>
              <a:gd name="connsiteY40" fmla="*/ 91440 h 1083671"/>
              <a:gd name="connsiteX41" fmla="*/ 1661160 w 2514600"/>
              <a:gd name="connsiteY41" fmla="*/ 152400 h 1083671"/>
              <a:gd name="connsiteX42" fmla="*/ 1706880 w 2514600"/>
              <a:gd name="connsiteY42" fmla="*/ 350520 h 1083671"/>
              <a:gd name="connsiteX43" fmla="*/ 1813560 w 2514600"/>
              <a:gd name="connsiteY43" fmla="*/ 304800 h 1083671"/>
              <a:gd name="connsiteX44" fmla="*/ 1889760 w 2514600"/>
              <a:gd name="connsiteY44" fmla="*/ 198120 h 1083671"/>
              <a:gd name="connsiteX45" fmla="*/ 1935480 w 2514600"/>
              <a:gd name="connsiteY45" fmla="*/ 152400 h 1083671"/>
              <a:gd name="connsiteX46" fmla="*/ 1996440 w 2514600"/>
              <a:gd name="connsiteY46" fmla="*/ 167640 h 1083671"/>
              <a:gd name="connsiteX47" fmla="*/ 2011680 w 2514600"/>
              <a:gd name="connsiteY47" fmla="*/ 228600 h 1083671"/>
              <a:gd name="connsiteX48" fmla="*/ 2026920 w 2514600"/>
              <a:gd name="connsiteY48" fmla="*/ 274320 h 1083671"/>
              <a:gd name="connsiteX49" fmla="*/ 2087880 w 2514600"/>
              <a:gd name="connsiteY49" fmla="*/ 167640 h 1083671"/>
              <a:gd name="connsiteX50" fmla="*/ 2133600 w 2514600"/>
              <a:gd name="connsiteY50" fmla="*/ 91440 h 1083671"/>
              <a:gd name="connsiteX51" fmla="*/ 2164080 w 2514600"/>
              <a:gd name="connsiteY51" fmla="*/ 0 h 1083671"/>
              <a:gd name="connsiteX52" fmla="*/ 2179320 w 2514600"/>
              <a:gd name="connsiteY52" fmla="*/ 182880 h 1083671"/>
              <a:gd name="connsiteX53" fmla="*/ 2499360 w 2514600"/>
              <a:gd name="connsiteY53" fmla="*/ 152400 h 1083671"/>
              <a:gd name="connsiteX54" fmla="*/ 2514600 w 2514600"/>
              <a:gd name="connsiteY54" fmla="*/ 137160 h 1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14600" h="1083671">
                <a:moveTo>
                  <a:pt x="0" y="792480"/>
                </a:moveTo>
                <a:cubicBezTo>
                  <a:pt x="91440" y="756920"/>
                  <a:pt x="176345" y="690957"/>
                  <a:pt x="274320" y="685800"/>
                </a:cubicBezTo>
                <a:cubicBezTo>
                  <a:pt x="472476" y="675371"/>
                  <a:pt x="157211" y="865473"/>
                  <a:pt x="335280" y="746760"/>
                </a:cubicBezTo>
                <a:cubicBezTo>
                  <a:pt x="345440" y="731520"/>
                  <a:pt x="359329" y="718190"/>
                  <a:pt x="365760" y="701040"/>
                </a:cubicBezTo>
                <a:cubicBezTo>
                  <a:pt x="374855" y="676786"/>
                  <a:pt x="375175" y="650080"/>
                  <a:pt x="381000" y="624840"/>
                </a:cubicBezTo>
                <a:cubicBezTo>
                  <a:pt x="390420" y="584022"/>
                  <a:pt x="401320" y="543560"/>
                  <a:pt x="411480" y="502920"/>
                </a:cubicBezTo>
                <a:cubicBezTo>
                  <a:pt x="416560" y="482600"/>
                  <a:pt x="420096" y="461831"/>
                  <a:pt x="426720" y="441960"/>
                </a:cubicBezTo>
                <a:lnTo>
                  <a:pt x="457200" y="350520"/>
                </a:lnTo>
                <a:cubicBezTo>
                  <a:pt x="462280" y="335280"/>
                  <a:pt x="461081" y="316159"/>
                  <a:pt x="472440" y="304800"/>
                </a:cubicBezTo>
                <a:cubicBezTo>
                  <a:pt x="531112" y="246128"/>
                  <a:pt x="500227" y="271035"/>
                  <a:pt x="563880" y="228600"/>
                </a:cubicBezTo>
                <a:cubicBezTo>
                  <a:pt x="657642" y="369243"/>
                  <a:pt x="605311" y="271255"/>
                  <a:pt x="579120" y="624840"/>
                </a:cubicBezTo>
                <a:cubicBezTo>
                  <a:pt x="576574" y="659213"/>
                  <a:pt x="539079" y="754524"/>
                  <a:pt x="533400" y="777240"/>
                </a:cubicBezTo>
                <a:cubicBezTo>
                  <a:pt x="528320" y="797560"/>
                  <a:pt x="522704" y="817753"/>
                  <a:pt x="518160" y="838200"/>
                </a:cubicBezTo>
                <a:cubicBezTo>
                  <a:pt x="502447" y="908910"/>
                  <a:pt x="506264" y="910318"/>
                  <a:pt x="487680" y="975360"/>
                </a:cubicBezTo>
                <a:cubicBezTo>
                  <a:pt x="483267" y="990806"/>
                  <a:pt x="477520" y="1005840"/>
                  <a:pt x="472440" y="1021080"/>
                </a:cubicBezTo>
                <a:cubicBezTo>
                  <a:pt x="477520" y="1041400"/>
                  <a:pt x="468946" y="1072673"/>
                  <a:pt x="487680" y="1082040"/>
                </a:cubicBezTo>
                <a:cubicBezTo>
                  <a:pt x="504063" y="1090231"/>
                  <a:pt x="521674" y="1065631"/>
                  <a:pt x="533400" y="1051560"/>
                </a:cubicBezTo>
                <a:cubicBezTo>
                  <a:pt x="547944" y="1034107"/>
                  <a:pt x="551839" y="1009865"/>
                  <a:pt x="563880" y="990600"/>
                </a:cubicBezTo>
                <a:cubicBezTo>
                  <a:pt x="674158" y="814156"/>
                  <a:pt x="539060" y="1070721"/>
                  <a:pt x="655320" y="838200"/>
                </a:cubicBezTo>
                <a:cubicBezTo>
                  <a:pt x="698996" y="619821"/>
                  <a:pt x="637944" y="890329"/>
                  <a:pt x="701040" y="701040"/>
                </a:cubicBezTo>
                <a:cubicBezTo>
                  <a:pt x="719356" y="646091"/>
                  <a:pt x="731520" y="589280"/>
                  <a:pt x="746760" y="533400"/>
                </a:cubicBezTo>
                <a:cubicBezTo>
                  <a:pt x="760736" y="393638"/>
                  <a:pt x="756233" y="405100"/>
                  <a:pt x="777240" y="289560"/>
                </a:cubicBezTo>
                <a:cubicBezTo>
                  <a:pt x="786932" y="236252"/>
                  <a:pt x="784574" y="206026"/>
                  <a:pt x="822960" y="167640"/>
                </a:cubicBezTo>
                <a:cubicBezTo>
                  <a:pt x="835912" y="154688"/>
                  <a:pt x="853440" y="147320"/>
                  <a:pt x="868680" y="137160"/>
                </a:cubicBezTo>
                <a:cubicBezTo>
                  <a:pt x="878840" y="157480"/>
                  <a:pt x="897418" y="175468"/>
                  <a:pt x="899160" y="198120"/>
                </a:cubicBezTo>
                <a:cubicBezTo>
                  <a:pt x="949396" y="851190"/>
                  <a:pt x="855033" y="553418"/>
                  <a:pt x="929640" y="777240"/>
                </a:cubicBezTo>
                <a:cubicBezTo>
                  <a:pt x="944880" y="767080"/>
                  <a:pt x="965200" y="762000"/>
                  <a:pt x="975360" y="746760"/>
                </a:cubicBezTo>
                <a:cubicBezTo>
                  <a:pt x="996820" y="714570"/>
                  <a:pt x="1005071" y="675300"/>
                  <a:pt x="1021080" y="640080"/>
                </a:cubicBezTo>
                <a:cubicBezTo>
                  <a:pt x="1030481" y="619398"/>
                  <a:pt x="1041400" y="599440"/>
                  <a:pt x="1051560" y="579120"/>
                </a:cubicBezTo>
                <a:cubicBezTo>
                  <a:pt x="1082544" y="424198"/>
                  <a:pt x="1050798" y="566546"/>
                  <a:pt x="1082040" y="457200"/>
                </a:cubicBezTo>
                <a:cubicBezTo>
                  <a:pt x="1087794" y="437061"/>
                  <a:pt x="1091261" y="416302"/>
                  <a:pt x="1097280" y="396240"/>
                </a:cubicBezTo>
                <a:cubicBezTo>
                  <a:pt x="1106512" y="365466"/>
                  <a:pt x="1119968" y="335969"/>
                  <a:pt x="1127760" y="304800"/>
                </a:cubicBezTo>
                <a:cubicBezTo>
                  <a:pt x="1132840" y="284480"/>
                  <a:pt x="1135646" y="263452"/>
                  <a:pt x="1143000" y="243840"/>
                </a:cubicBezTo>
                <a:cubicBezTo>
                  <a:pt x="1150977" y="222568"/>
                  <a:pt x="1165043" y="203974"/>
                  <a:pt x="1173480" y="182880"/>
                </a:cubicBezTo>
                <a:cubicBezTo>
                  <a:pt x="1217246" y="73465"/>
                  <a:pt x="1169377" y="102968"/>
                  <a:pt x="1249680" y="76200"/>
                </a:cubicBezTo>
                <a:cubicBezTo>
                  <a:pt x="1305281" y="159601"/>
                  <a:pt x="1267381" y="88505"/>
                  <a:pt x="1295400" y="228600"/>
                </a:cubicBezTo>
                <a:cubicBezTo>
                  <a:pt x="1303615" y="269677"/>
                  <a:pt x="1325880" y="350520"/>
                  <a:pt x="1325880" y="350520"/>
                </a:cubicBezTo>
                <a:cubicBezTo>
                  <a:pt x="1422786" y="308989"/>
                  <a:pt x="1432082" y="320637"/>
                  <a:pt x="1493520" y="243840"/>
                </a:cubicBezTo>
                <a:cubicBezTo>
                  <a:pt x="1516404" y="215235"/>
                  <a:pt x="1534160" y="182880"/>
                  <a:pt x="1554480" y="152400"/>
                </a:cubicBezTo>
                <a:cubicBezTo>
                  <a:pt x="1564640" y="137160"/>
                  <a:pt x="1567584" y="112472"/>
                  <a:pt x="1584960" y="106680"/>
                </a:cubicBezTo>
                <a:lnTo>
                  <a:pt x="1630680" y="91440"/>
                </a:lnTo>
                <a:cubicBezTo>
                  <a:pt x="1640840" y="111760"/>
                  <a:pt x="1653976" y="130847"/>
                  <a:pt x="1661160" y="152400"/>
                </a:cubicBezTo>
                <a:cubicBezTo>
                  <a:pt x="1679541" y="207544"/>
                  <a:pt x="1694791" y="290073"/>
                  <a:pt x="1706880" y="350520"/>
                </a:cubicBezTo>
                <a:cubicBezTo>
                  <a:pt x="1742440" y="335280"/>
                  <a:pt x="1780385" y="324705"/>
                  <a:pt x="1813560" y="304800"/>
                </a:cubicBezTo>
                <a:cubicBezTo>
                  <a:pt x="1872997" y="269138"/>
                  <a:pt x="1852116" y="250822"/>
                  <a:pt x="1889760" y="198120"/>
                </a:cubicBezTo>
                <a:cubicBezTo>
                  <a:pt x="1902287" y="180582"/>
                  <a:pt x="1920240" y="167640"/>
                  <a:pt x="1935480" y="152400"/>
                </a:cubicBezTo>
                <a:cubicBezTo>
                  <a:pt x="1955800" y="157480"/>
                  <a:pt x="1981629" y="152829"/>
                  <a:pt x="1996440" y="167640"/>
                </a:cubicBezTo>
                <a:cubicBezTo>
                  <a:pt x="2011251" y="182451"/>
                  <a:pt x="2005926" y="208461"/>
                  <a:pt x="2011680" y="228600"/>
                </a:cubicBezTo>
                <a:cubicBezTo>
                  <a:pt x="2016093" y="244046"/>
                  <a:pt x="2021840" y="259080"/>
                  <a:pt x="2026920" y="274320"/>
                </a:cubicBezTo>
                <a:cubicBezTo>
                  <a:pt x="2112351" y="217366"/>
                  <a:pt x="2043368" y="278921"/>
                  <a:pt x="2087880" y="167640"/>
                </a:cubicBezTo>
                <a:cubicBezTo>
                  <a:pt x="2098881" y="140137"/>
                  <a:pt x="2121343" y="118406"/>
                  <a:pt x="2133600" y="91440"/>
                </a:cubicBezTo>
                <a:cubicBezTo>
                  <a:pt x="2146895" y="62191"/>
                  <a:pt x="2164080" y="0"/>
                  <a:pt x="2164080" y="0"/>
                </a:cubicBezTo>
                <a:cubicBezTo>
                  <a:pt x="2169160" y="60960"/>
                  <a:pt x="2126381" y="152231"/>
                  <a:pt x="2179320" y="182880"/>
                </a:cubicBezTo>
                <a:cubicBezTo>
                  <a:pt x="2182154" y="184521"/>
                  <a:pt x="2417194" y="193483"/>
                  <a:pt x="2499360" y="152400"/>
                </a:cubicBezTo>
                <a:cubicBezTo>
                  <a:pt x="2505786" y="149187"/>
                  <a:pt x="2509520" y="142240"/>
                  <a:pt x="2514600" y="137160"/>
                </a:cubicBezTo>
              </a:path>
            </a:pathLst>
          </a:custGeom>
          <a:noFill/>
          <a:ln w="177800">
            <a:solidFill>
              <a:srgbClr val="FFFF00">
                <a:alpha val="5098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500688" y="2438400"/>
            <a:ext cx="3582351" cy="330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0000">
            <a:off x="5258145" y="-3646"/>
            <a:ext cx="4247859" cy="2312010"/>
          </a:xfrm>
          <a:prstGeom prst="rect">
            <a:avLst/>
          </a:prstGeom>
        </p:spPr>
      </p:pic>
      <p:sp>
        <p:nvSpPr>
          <p:cNvPr id="2" name="Rectangle 1"/>
          <p:cNvSpPr/>
          <p:nvPr/>
        </p:nvSpPr>
        <p:spPr>
          <a:xfrm>
            <a:off x="5500688" y="2438400"/>
            <a:ext cx="3582351" cy="54197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607576" y="4940072"/>
            <a:ext cx="2613904"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c</a:t>
            </a:r>
            <a:r>
              <a:rPr lang="en-GB" sz="2800" dirty="0" smtClean="0">
                <a:solidFill>
                  <a:schemeClr val="bg1"/>
                </a:solidFill>
              </a:rPr>
              <a:t>ompute value</a:t>
            </a:r>
            <a:endParaRPr lang="en-GB" sz="2800" dirty="0">
              <a:solidFill>
                <a:schemeClr val="bg1"/>
              </a:solidFill>
            </a:endParaRPr>
          </a:p>
        </p:txBody>
      </p:sp>
      <p:grpSp>
        <p:nvGrpSpPr>
          <p:cNvPr id="24" name="Group 23"/>
          <p:cNvGrpSpPr/>
          <p:nvPr/>
        </p:nvGrpSpPr>
        <p:grpSpPr>
          <a:xfrm>
            <a:off x="5401652" y="2213210"/>
            <a:ext cx="3732718" cy="3672639"/>
            <a:chOff x="189572" y="2182730"/>
            <a:chExt cx="3732718" cy="3672639"/>
          </a:xfrm>
        </p:grpSpPr>
        <p:grpSp>
          <p:nvGrpSpPr>
            <p:cNvPr id="25" name="Group 24"/>
            <p:cNvGrpSpPr/>
            <p:nvPr/>
          </p:nvGrpSpPr>
          <p:grpSpPr>
            <a:xfrm>
              <a:off x="401053" y="2471297"/>
              <a:ext cx="3406702" cy="3250923"/>
              <a:chOff x="5645858" y="2479317"/>
              <a:chExt cx="3406702" cy="3250923"/>
            </a:xfrm>
          </p:grpSpPr>
          <p:sp>
            <p:nvSpPr>
              <p:cNvPr id="55" name="TextBox 54"/>
              <p:cNvSpPr txBox="1"/>
              <p:nvPr/>
            </p:nvSpPr>
            <p:spPr>
              <a:xfrm>
                <a:off x="5645858" y="247931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48" name="TextBox 47"/>
              <p:cNvSpPr txBox="1"/>
              <p:nvPr/>
            </p:nvSpPr>
            <p:spPr>
              <a:xfrm>
                <a:off x="5645858" y="5207020"/>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49" name="TextBox 48"/>
              <p:cNvSpPr txBox="1"/>
              <p:nvPr/>
            </p:nvSpPr>
            <p:spPr>
              <a:xfrm>
                <a:off x="5645858" y="481734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0" name="TextBox 49"/>
              <p:cNvSpPr txBox="1"/>
              <p:nvPr/>
            </p:nvSpPr>
            <p:spPr>
              <a:xfrm>
                <a:off x="5645858" y="442767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1" name="TextBox 50"/>
              <p:cNvSpPr txBox="1"/>
              <p:nvPr/>
            </p:nvSpPr>
            <p:spPr>
              <a:xfrm>
                <a:off x="5645858" y="4038005"/>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2" name="TextBox 51"/>
              <p:cNvSpPr txBox="1"/>
              <p:nvPr/>
            </p:nvSpPr>
            <p:spPr>
              <a:xfrm>
                <a:off x="5645858" y="3648333"/>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3" name="TextBox 52"/>
              <p:cNvSpPr txBox="1"/>
              <p:nvPr/>
            </p:nvSpPr>
            <p:spPr>
              <a:xfrm>
                <a:off x="5645858" y="3258661"/>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4" name="TextBox 53"/>
              <p:cNvSpPr txBox="1"/>
              <p:nvPr/>
            </p:nvSpPr>
            <p:spPr>
              <a:xfrm>
                <a:off x="5645858" y="286898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grpSp>
        <p:sp>
          <p:nvSpPr>
            <p:cNvPr id="26" name="TextBox 25"/>
            <p:cNvSpPr txBox="1"/>
            <p:nvPr/>
          </p:nvSpPr>
          <p:spPr>
            <a:xfrm>
              <a:off x="497305" y="3392209"/>
              <a:ext cx="184731" cy="369332"/>
            </a:xfrm>
            <a:prstGeom prst="rect">
              <a:avLst/>
            </a:prstGeom>
            <a:noFill/>
          </p:spPr>
          <p:txBody>
            <a:bodyPr wrap="none" rtlCol="0">
              <a:spAutoFit/>
            </a:bodyPr>
            <a:lstStyle/>
            <a:p>
              <a:endParaRPr lang="en-GB" dirty="0"/>
            </a:p>
          </p:txBody>
        </p:sp>
        <p:sp>
          <p:nvSpPr>
            <p:cNvPr id="27" name="Left Bracket 26"/>
            <p:cNvSpPr/>
            <p:nvPr/>
          </p:nvSpPr>
          <p:spPr>
            <a:xfrm>
              <a:off x="189572" y="219075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Left Bracket 27"/>
            <p:cNvSpPr/>
            <p:nvPr/>
          </p:nvSpPr>
          <p:spPr>
            <a:xfrm flipH="1">
              <a:off x="3588489" y="218273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29" name="Group 28"/>
            <p:cNvGrpSpPr/>
            <p:nvPr/>
          </p:nvGrpSpPr>
          <p:grpSpPr>
            <a:xfrm>
              <a:off x="3583477" y="2549941"/>
              <a:ext cx="117377" cy="3060993"/>
              <a:chOff x="3583477" y="2549941"/>
              <a:chExt cx="117377" cy="3060993"/>
            </a:xfrm>
          </p:grpSpPr>
          <p:sp>
            <p:nvSpPr>
              <p:cNvPr id="40" name="Left Bracket 39"/>
              <p:cNvSpPr/>
              <p:nvPr/>
            </p:nvSpPr>
            <p:spPr>
              <a:xfrm flipH="1">
                <a:off x="3583477" y="254994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Left Bracket 40"/>
              <p:cNvSpPr/>
              <p:nvPr/>
            </p:nvSpPr>
            <p:spPr>
              <a:xfrm flipH="1">
                <a:off x="3583477" y="294101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Left Bracket 41"/>
              <p:cNvSpPr/>
              <p:nvPr/>
            </p:nvSpPr>
            <p:spPr>
              <a:xfrm flipH="1">
                <a:off x="3583477" y="333209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Left Bracket 42"/>
              <p:cNvSpPr/>
              <p:nvPr/>
            </p:nvSpPr>
            <p:spPr>
              <a:xfrm flipH="1">
                <a:off x="3583477" y="372316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Left Bracket 43"/>
              <p:cNvSpPr/>
              <p:nvPr/>
            </p:nvSpPr>
            <p:spPr>
              <a:xfrm flipH="1">
                <a:off x="3583477" y="411424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Left Bracket 44"/>
              <p:cNvSpPr/>
              <p:nvPr/>
            </p:nvSpPr>
            <p:spPr>
              <a:xfrm flipH="1">
                <a:off x="3583477" y="45053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Left Bracket 45"/>
              <p:cNvSpPr/>
              <p:nvPr/>
            </p:nvSpPr>
            <p:spPr>
              <a:xfrm flipH="1">
                <a:off x="3583477" y="48963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 name="Left Bracket 46"/>
              <p:cNvSpPr/>
              <p:nvPr/>
            </p:nvSpPr>
            <p:spPr>
              <a:xfrm flipH="1">
                <a:off x="3583477" y="528747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30" name="Group 29"/>
            <p:cNvGrpSpPr/>
            <p:nvPr/>
          </p:nvGrpSpPr>
          <p:grpSpPr>
            <a:xfrm flipH="1">
              <a:off x="459277" y="2549941"/>
              <a:ext cx="117377" cy="3060993"/>
              <a:chOff x="3583477" y="2549941"/>
              <a:chExt cx="117377" cy="3060993"/>
            </a:xfrm>
          </p:grpSpPr>
          <p:sp>
            <p:nvSpPr>
              <p:cNvPr id="32" name="Left Bracket 31"/>
              <p:cNvSpPr/>
              <p:nvPr/>
            </p:nvSpPr>
            <p:spPr>
              <a:xfrm flipH="1">
                <a:off x="3583477" y="254994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Left Bracket 32"/>
              <p:cNvSpPr/>
              <p:nvPr/>
            </p:nvSpPr>
            <p:spPr>
              <a:xfrm flipH="1">
                <a:off x="3583477" y="294101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Left Bracket 33"/>
              <p:cNvSpPr/>
              <p:nvPr/>
            </p:nvSpPr>
            <p:spPr>
              <a:xfrm flipH="1">
                <a:off x="3583477" y="333209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Left Bracket 34"/>
              <p:cNvSpPr/>
              <p:nvPr/>
            </p:nvSpPr>
            <p:spPr>
              <a:xfrm flipH="1">
                <a:off x="3583477" y="372316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Left Bracket 35"/>
              <p:cNvSpPr/>
              <p:nvPr/>
            </p:nvSpPr>
            <p:spPr>
              <a:xfrm flipH="1">
                <a:off x="3583477" y="411424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Left Bracket 36"/>
              <p:cNvSpPr/>
              <p:nvPr/>
            </p:nvSpPr>
            <p:spPr>
              <a:xfrm flipH="1">
                <a:off x="3583477" y="45053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Left Bracket 37"/>
              <p:cNvSpPr/>
              <p:nvPr/>
            </p:nvSpPr>
            <p:spPr>
              <a:xfrm flipH="1">
                <a:off x="3583477" y="48963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Left Bracket 38"/>
              <p:cNvSpPr/>
              <p:nvPr/>
            </p:nvSpPr>
            <p:spPr>
              <a:xfrm flipH="1">
                <a:off x="3583477" y="528747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31" name="TextBox 30"/>
            <p:cNvSpPr txBox="1"/>
            <p:nvPr/>
          </p:nvSpPr>
          <p:spPr>
            <a:xfrm>
              <a:off x="3700854" y="2471297"/>
              <a:ext cx="184731" cy="369332"/>
            </a:xfrm>
            <a:prstGeom prst="rect">
              <a:avLst/>
            </a:prstGeom>
            <a:noFill/>
          </p:spPr>
          <p:txBody>
            <a:bodyPr wrap="none" rtlCol="0">
              <a:spAutoFit/>
            </a:bodyPr>
            <a:lstStyle/>
            <a:p>
              <a:endParaRPr lang="en-GB" dirty="0"/>
            </a:p>
          </p:txBody>
        </p:sp>
      </p:grpSp>
      <p:sp>
        <p:nvSpPr>
          <p:cNvPr id="13" name="Rectangle 12"/>
          <p:cNvSpPr/>
          <p:nvPr/>
        </p:nvSpPr>
        <p:spPr>
          <a:xfrm>
            <a:off x="289560" y="4068153"/>
            <a:ext cx="4495800" cy="423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274320" y="5835993"/>
            <a:ext cx="4495800" cy="423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89560" y="6247473"/>
            <a:ext cx="4495800" cy="423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320040" y="3595713"/>
            <a:ext cx="3779520" cy="423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89286" y="4430996"/>
            <a:ext cx="626994" cy="1578079"/>
          </a:xfrm>
          <a:custGeom>
            <a:avLst/>
            <a:gdLst>
              <a:gd name="connsiteX0" fmla="*/ 222885 w 222885"/>
              <a:gd name="connsiteY0" fmla="*/ 792480 h 792480"/>
              <a:gd name="connsiteX1" fmla="*/ 24765 w 222885"/>
              <a:gd name="connsiteY1" fmla="*/ 609600 h 792480"/>
              <a:gd name="connsiteX2" fmla="*/ 24765 w 222885"/>
              <a:gd name="connsiteY2" fmla="*/ 259080 h 792480"/>
              <a:gd name="connsiteX3" fmla="*/ 222885 w 222885"/>
              <a:gd name="connsiteY3" fmla="*/ 0 h 792480"/>
            </a:gdLst>
            <a:ahLst/>
            <a:cxnLst>
              <a:cxn ang="0">
                <a:pos x="connsiteX0" y="connsiteY0"/>
              </a:cxn>
              <a:cxn ang="0">
                <a:pos x="connsiteX1" y="connsiteY1"/>
              </a:cxn>
              <a:cxn ang="0">
                <a:pos x="connsiteX2" y="connsiteY2"/>
              </a:cxn>
              <a:cxn ang="0">
                <a:pos x="connsiteX3" y="connsiteY3"/>
              </a:cxn>
            </a:cxnLst>
            <a:rect l="l" t="t" r="r" b="b"/>
            <a:pathLst>
              <a:path w="222885" h="792480">
                <a:moveTo>
                  <a:pt x="222885" y="792480"/>
                </a:moveTo>
                <a:cubicBezTo>
                  <a:pt x="140335" y="745490"/>
                  <a:pt x="57785" y="698500"/>
                  <a:pt x="24765" y="609600"/>
                </a:cubicBezTo>
                <a:cubicBezTo>
                  <a:pt x="-8255" y="520700"/>
                  <a:pt x="-8255" y="360680"/>
                  <a:pt x="24765" y="259080"/>
                </a:cubicBezTo>
                <a:cubicBezTo>
                  <a:pt x="57785" y="157480"/>
                  <a:pt x="140335" y="78740"/>
                  <a:pt x="222885" y="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6" name="Picture 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1637" y="4172196"/>
            <a:ext cx="2512476" cy="1352872"/>
          </a:xfrm>
          <a:prstGeom prst="rect">
            <a:avLst/>
          </a:prstGeom>
        </p:spPr>
      </p:pic>
      <p:pic>
        <p:nvPicPr>
          <p:cNvPr id="57" name="Picture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5017565" y="4775005"/>
            <a:ext cx="3953055" cy="2089583"/>
          </a:xfrm>
          <a:prstGeom prst="rect">
            <a:avLst/>
          </a:prstGeom>
        </p:spPr>
      </p:pic>
    </p:spTree>
    <p:extLst>
      <p:ext uri="{BB962C8B-B14F-4D97-AF65-F5344CB8AC3E}">
        <p14:creationId xmlns:p14="http://schemas.microsoft.com/office/powerpoint/2010/main" val="1047001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6 2.59259E-6 L -0.00052 0.4037 " pathEditMode="relative" rAng="0" ptsTypes="AA">
                                      <p:cBhvr>
                                        <p:cTn id="6" dur="2000" fill="hold"/>
                                        <p:tgtEl>
                                          <p:spTgt spid="2"/>
                                        </p:tgtEl>
                                        <p:attrNameLst>
                                          <p:attrName>ppt_x</p:attrName>
                                          <p:attrName>ppt_y</p:attrName>
                                        </p:attrNameLst>
                                      </p:cBhvr>
                                      <p:rCtr x="-35" y="20185"/>
                                    </p:animMotion>
                                  </p:childTnLst>
                                </p:cTn>
                              </p:par>
                            </p:childTnLst>
                          </p:cTn>
                        </p:par>
                        <p:par>
                          <p:cTn id="7" fill="hold">
                            <p:stCondLst>
                              <p:cond delay="2000"/>
                            </p:stCondLst>
                            <p:childTnLst>
                              <p:par>
                                <p:cTn id="8" presetID="10" presetClass="exit" presetSubtype="0" fill="hold" grpId="0" nodeType="after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par>
                          <p:cTn id="14" fill="hold">
                            <p:stCondLst>
                              <p:cond delay="2500"/>
                            </p:stCondLst>
                            <p:childTnLst>
                              <p:par>
                                <p:cTn id="15" presetID="2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21" grpId="0" animBg="1"/>
      <p:bldP spid="12"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1788" y="3618568"/>
            <a:ext cx="4569772" cy="3108543"/>
          </a:xfrm>
          <a:prstGeom prst="rect">
            <a:avLst/>
          </a:prstGeom>
          <a:ln>
            <a:noFill/>
          </a:ln>
        </p:spPr>
        <p:txBody>
          <a:bodyPr wrap="square">
            <a:spAutoFit/>
          </a:bodyPr>
          <a:lstStyle/>
          <a:p>
            <a:pPr>
              <a:buClr>
                <a:srgbClr val="585858"/>
              </a:buClr>
              <a:buSzPct val="150000"/>
            </a:pPr>
            <a:r>
              <a:rPr lang="en-GB" altLang="en-US" sz="2800" dirty="0" smtClean="0">
                <a:solidFill>
                  <a:srgbClr val="585858"/>
                </a:solidFill>
              </a:rPr>
              <a:t>For each threshold value</a:t>
            </a:r>
          </a:p>
          <a:p>
            <a:pPr>
              <a:buClr>
                <a:srgbClr val="585858"/>
              </a:buClr>
              <a:buSzPct val="150000"/>
            </a:pPr>
            <a:r>
              <a:rPr lang="en-GB" altLang="en-US" sz="2800" dirty="0" smtClean="0">
                <a:solidFill>
                  <a:srgbClr val="585858"/>
                </a:solidFill>
              </a:rPr>
              <a:t>     For each row</a:t>
            </a:r>
          </a:p>
          <a:p>
            <a:pPr>
              <a:buClr>
                <a:srgbClr val="585858"/>
              </a:buClr>
              <a:buSzPct val="150000"/>
            </a:pPr>
            <a:r>
              <a:rPr lang="en-GB" altLang="en-US" sz="2800" dirty="0">
                <a:solidFill>
                  <a:srgbClr val="585858"/>
                </a:solidFill>
              </a:rPr>
              <a:t>	</a:t>
            </a:r>
            <a:r>
              <a:rPr lang="en-GB" altLang="en-US" sz="2800" dirty="0" smtClean="0">
                <a:solidFill>
                  <a:srgbClr val="585858"/>
                </a:solidFill>
              </a:rPr>
              <a:t>For each square in row</a:t>
            </a:r>
          </a:p>
          <a:p>
            <a:pPr>
              <a:buClr>
                <a:srgbClr val="585858"/>
              </a:buClr>
              <a:buSzPct val="150000"/>
            </a:pPr>
            <a:endParaRPr lang="en-GB" altLang="en-US" sz="2800" dirty="0">
              <a:solidFill>
                <a:srgbClr val="585858"/>
              </a:solidFill>
            </a:endParaRPr>
          </a:p>
          <a:p>
            <a:pPr>
              <a:buClr>
                <a:srgbClr val="585858"/>
              </a:buClr>
              <a:buSzPct val="150000"/>
            </a:pPr>
            <a:r>
              <a:rPr lang="en-GB" altLang="en-US" sz="2800" dirty="0" smtClean="0">
                <a:solidFill>
                  <a:srgbClr val="585858"/>
                </a:solidFill>
              </a:rPr>
              <a:t>	Next square</a:t>
            </a:r>
          </a:p>
          <a:p>
            <a:pPr>
              <a:buClr>
                <a:srgbClr val="585858"/>
              </a:buClr>
              <a:buSzPct val="150000"/>
            </a:pPr>
            <a:r>
              <a:rPr lang="en-GB" altLang="en-US" sz="2800" dirty="0" smtClean="0">
                <a:solidFill>
                  <a:srgbClr val="585858"/>
                </a:solidFill>
              </a:rPr>
              <a:t>     Next row</a:t>
            </a:r>
          </a:p>
          <a:p>
            <a:pPr>
              <a:buClr>
                <a:srgbClr val="585858"/>
              </a:buClr>
              <a:buSzPct val="150000"/>
            </a:pPr>
            <a:r>
              <a:rPr lang="en-GB" altLang="en-US" sz="2800" dirty="0" smtClean="0">
                <a:solidFill>
                  <a:srgbClr val="585858"/>
                </a:solidFill>
              </a:rPr>
              <a:t>Next threshold</a:t>
            </a:r>
            <a:endParaRPr lang="en-GB" altLang="en-US" sz="2800" dirty="0">
              <a:solidFill>
                <a:srgbClr val="585858"/>
              </a:solidFill>
            </a:endParaRPr>
          </a:p>
        </p:txBody>
      </p:sp>
      <p:pic>
        <p:nvPicPr>
          <p:cNvPr id="17" name="Picture 16"/>
          <p:cNvPicPr>
            <a:picLocks noChangeAspect="1"/>
          </p:cNvPicPr>
          <p:nvPr/>
        </p:nvPicPr>
        <p:blipFill rotWithShape="1">
          <a:blip r:embed="rId3"/>
          <a:srcRect l="25051" t="28125" r="44698" b="22917"/>
          <a:stretch/>
        </p:blipFill>
        <p:spPr>
          <a:xfrm>
            <a:off x="5119132" y="2133612"/>
            <a:ext cx="3979148" cy="3620724"/>
          </a:xfrm>
          <a:prstGeom prst="rect">
            <a:avLst/>
          </a:prstGeom>
        </p:spPr>
      </p:pic>
      <p:sp>
        <p:nvSpPr>
          <p:cNvPr id="4" name="Rectangle 3"/>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89560" y="551472"/>
            <a:ext cx="3931920" cy="3516681"/>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600" dirty="0" err="1" smtClean="0">
                <a:solidFill>
                  <a:srgbClr val="C00000"/>
                </a:solidFill>
              </a:rPr>
              <a:t>Process</a:t>
            </a:r>
            <a:r>
              <a:rPr lang="en-GB" dirty="0" err="1" smtClean="0"/>
              <a:t>s</a:t>
            </a:r>
            <a:endParaRPr lang="en-GB" dirty="0"/>
          </a:p>
        </p:txBody>
      </p:sp>
      <p:sp>
        <p:nvSpPr>
          <p:cNvPr id="19" name="TextBox 18"/>
          <p:cNvSpPr txBox="1"/>
          <p:nvPr/>
        </p:nvSpPr>
        <p:spPr>
          <a:xfrm rot="21394110">
            <a:off x="433903" y="1367552"/>
            <a:ext cx="3937612" cy="2308324"/>
          </a:xfrm>
          <a:prstGeom prst="rect">
            <a:avLst/>
          </a:prstGeom>
          <a:noFill/>
        </p:spPr>
        <p:txBody>
          <a:bodyPr wrap="square" rtlCol="0">
            <a:spAutoFit/>
          </a:bodyPr>
          <a:lstStyle/>
          <a:p>
            <a:r>
              <a:rPr lang="en-GB" sz="3600" b="1" dirty="0" smtClean="0">
                <a:latin typeface="Bradley Hand ITC" panose="03070402050302030203" pitchFamily="66" charset="0"/>
              </a:rPr>
              <a:t>For each threshold value:</a:t>
            </a:r>
          </a:p>
          <a:p>
            <a:r>
              <a:rPr lang="en-GB" sz="3600" b="1" dirty="0" smtClean="0">
                <a:latin typeface="Bradley Hand ITC" panose="03070402050302030203" pitchFamily="66" charset="0"/>
              </a:rPr>
              <a:t>Calculate each squares value</a:t>
            </a:r>
            <a:endParaRPr lang="en-GB" sz="3600" b="1" dirty="0">
              <a:latin typeface="Bradley Hand ITC" panose="03070402050302030203" pitchFamily="66" charset="0"/>
            </a:endParaRPr>
          </a:p>
        </p:txBody>
      </p:sp>
      <p:sp>
        <p:nvSpPr>
          <p:cNvPr id="20" name="Freeform 19"/>
          <p:cNvSpPr/>
          <p:nvPr/>
        </p:nvSpPr>
        <p:spPr>
          <a:xfrm>
            <a:off x="594360" y="2580898"/>
            <a:ext cx="2743200" cy="1083671"/>
          </a:xfrm>
          <a:custGeom>
            <a:avLst/>
            <a:gdLst>
              <a:gd name="connsiteX0" fmla="*/ 0 w 2514600"/>
              <a:gd name="connsiteY0" fmla="*/ 792480 h 1083671"/>
              <a:gd name="connsiteX1" fmla="*/ 274320 w 2514600"/>
              <a:gd name="connsiteY1" fmla="*/ 685800 h 1083671"/>
              <a:gd name="connsiteX2" fmla="*/ 335280 w 2514600"/>
              <a:gd name="connsiteY2" fmla="*/ 746760 h 1083671"/>
              <a:gd name="connsiteX3" fmla="*/ 365760 w 2514600"/>
              <a:gd name="connsiteY3" fmla="*/ 701040 h 1083671"/>
              <a:gd name="connsiteX4" fmla="*/ 381000 w 2514600"/>
              <a:gd name="connsiteY4" fmla="*/ 624840 h 1083671"/>
              <a:gd name="connsiteX5" fmla="*/ 411480 w 2514600"/>
              <a:gd name="connsiteY5" fmla="*/ 502920 h 1083671"/>
              <a:gd name="connsiteX6" fmla="*/ 426720 w 2514600"/>
              <a:gd name="connsiteY6" fmla="*/ 441960 h 1083671"/>
              <a:gd name="connsiteX7" fmla="*/ 457200 w 2514600"/>
              <a:gd name="connsiteY7" fmla="*/ 350520 h 1083671"/>
              <a:gd name="connsiteX8" fmla="*/ 472440 w 2514600"/>
              <a:gd name="connsiteY8" fmla="*/ 304800 h 1083671"/>
              <a:gd name="connsiteX9" fmla="*/ 563880 w 2514600"/>
              <a:gd name="connsiteY9" fmla="*/ 228600 h 1083671"/>
              <a:gd name="connsiteX10" fmla="*/ 579120 w 2514600"/>
              <a:gd name="connsiteY10" fmla="*/ 624840 h 1083671"/>
              <a:gd name="connsiteX11" fmla="*/ 533400 w 2514600"/>
              <a:gd name="connsiteY11" fmla="*/ 777240 h 1083671"/>
              <a:gd name="connsiteX12" fmla="*/ 518160 w 2514600"/>
              <a:gd name="connsiteY12" fmla="*/ 838200 h 1083671"/>
              <a:gd name="connsiteX13" fmla="*/ 487680 w 2514600"/>
              <a:gd name="connsiteY13" fmla="*/ 975360 h 1083671"/>
              <a:gd name="connsiteX14" fmla="*/ 472440 w 2514600"/>
              <a:gd name="connsiteY14" fmla="*/ 1021080 h 1083671"/>
              <a:gd name="connsiteX15" fmla="*/ 487680 w 2514600"/>
              <a:gd name="connsiteY15" fmla="*/ 1082040 h 1083671"/>
              <a:gd name="connsiteX16" fmla="*/ 533400 w 2514600"/>
              <a:gd name="connsiteY16" fmla="*/ 1051560 h 1083671"/>
              <a:gd name="connsiteX17" fmla="*/ 563880 w 2514600"/>
              <a:gd name="connsiteY17" fmla="*/ 990600 h 1083671"/>
              <a:gd name="connsiteX18" fmla="*/ 655320 w 2514600"/>
              <a:gd name="connsiteY18" fmla="*/ 838200 h 1083671"/>
              <a:gd name="connsiteX19" fmla="*/ 701040 w 2514600"/>
              <a:gd name="connsiteY19" fmla="*/ 701040 h 1083671"/>
              <a:gd name="connsiteX20" fmla="*/ 746760 w 2514600"/>
              <a:gd name="connsiteY20" fmla="*/ 533400 h 1083671"/>
              <a:gd name="connsiteX21" fmla="*/ 777240 w 2514600"/>
              <a:gd name="connsiteY21" fmla="*/ 289560 h 1083671"/>
              <a:gd name="connsiteX22" fmla="*/ 822960 w 2514600"/>
              <a:gd name="connsiteY22" fmla="*/ 167640 h 1083671"/>
              <a:gd name="connsiteX23" fmla="*/ 868680 w 2514600"/>
              <a:gd name="connsiteY23" fmla="*/ 137160 h 1083671"/>
              <a:gd name="connsiteX24" fmla="*/ 899160 w 2514600"/>
              <a:gd name="connsiteY24" fmla="*/ 198120 h 1083671"/>
              <a:gd name="connsiteX25" fmla="*/ 929640 w 2514600"/>
              <a:gd name="connsiteY25" fmla="*/ 777240 h 1083671"/>
              <a:gd name="connsiteX26" fmla="*/ 975360 w 2514600"/>
              <a:gd name="connsiteY26" fmla="*/ 746760 h 1083671"/>
              <a:gd name="connsiteX27" fmla="*/ 1021080 w 2514600"/>
              <a:gd name="connsiteY27" fmla="*/ 640080 h 1083671"/>
              <a:gd name="connsiteX28" fmla="*/ 1051560 w 2514600"/>
              <a:gd name="connsiteY28" fmla="*/ 579120 h 1083671"/>
              <a:gd name="connsiteX29" fmla="*/ 1082040 w 2514600"/>
              <a:gd name="connsiteY29" fmla="*/ 457200 h 1083671"/>
              <a:gd name="connsiteX30" fmla="*/ 1097280 w 2514600"/>
              <a:gd name="connsiteY30" fmla="*/ 396240 h 1083671"/>
              <a:gd name="connsiteX31" fmla="*/ 1127760 w 2514600"/>
              <a:gd name="connsiteY31" fmla="*/ 304800 h 1083671"/>
              <a:gd name="connsiteX32" fmla="*/ 1143000 w 2514600"/>
              <a:gd name="connsiteY32" fmla="*/ 243840 h 1083671"/>
              <a:gd name="connsiteX33" fmla="*/ 1173480 w 2514600"/>
              <a:gd name="connsiteY33" fmla="*/ 182880 h 1083671"/>
              <a:gd name="connsiteX34" fmla="*/ 1249680 w 2514600"/>
              <a:gd name="connsiteY34" fmla="*/ 76200 h 1083671"/>
              <a:gd name="connsiteX35" fmla="*/ 1295400 w 2514600"/>
              <a:gd name="connsiteY35" fmla="*/ 228600 h 1083671"/>
              <a:gd name="connsiteX36" fmla="*/ 1325880 w 2514600"/>
              <a:gd name="connsiteY36" fmla="*/ 350520 h 1083671"/>
              <a:gd name="connsiteX37" fmla="*/ 1493520 w 2514600"/>
              <a:gd name="connsiteY37" fmla="*/ 243840 h 1083671"/>
              <a:gd name="connsiteX38" fmla="*/ 1554480 w 2514600"/>
              <a:gd name="connsiteY38" fmla="*/ 152400 h 1083671"/>
              <a:gd name="connsiteX39" fmla="*/ 1584960 w 2514600"/>
              <a:gd name="connsiteY39" fmla="*/ 106680 h 1083671"/>
              <a:gd name="connsiteX40" fmla="*/ 1630680 w 2514600"/>
              <a:gd name="connsiteY40" fmla="*/ 91440 h 1083671"/>
              <a:gd name="connsiteX41" fmla="*/ 1661160 w 2514600"/>
              <a:gd name="connsiteY41" fmla="*/ 152400 h 1083671"/>
              <a:gd name="connsiteX42" fmla="*/ 1706880 w 2514600"/>
              <a:gd name="connsiteY42" fmla="*/ 350520 h 1083671"/>
              <a:gd name="connsiteX43" fmla="*/ 1813560 w 2514600"/>
              <a:gd name="connsiteY43" fmla="*/ 304800 h 1083671"/>
              <a:gd name="connsiteX44" fmla="*/ 1889760 w 2514600"/>
              <a:gd name="connsiteY44" fmla="*/ 198120 h 1083671"/>
              <a:gd name="connsiteX45" fmla="*/ 1935480 w 2514600"/>
              <a:gd name="connsiteY45" fmla="*/ 152400 h 1083671"/>
              <a:gd name="connsiteX46" fmla="*/ 1996440 w 2514600"/>
              <a:gd name="connsiteY46" fmla="*/ 167640 h 1083671"/>
              <a:gd name="connsiteX47" fmla="*/ 2011680 w 2514600"/>
              <a:gd name="connsiteY47" fmla="*/ 228600 h 1083671"/>
              <a:gd name="connsiteX48" fmla="*/ 2026920 w 2514600"/>
              <a:gd name="connsiteY48" fmla="*/ 274320 h 1083671"/>
              <a:gd name="connsiteX49" fmla="*/ 2087880 w 2514600"/>
              <a:gd name="connsiteY49" fmla="*/ 167640 h 1083671"/>
              <a:gd name="connsiteX50" fmla="*/ 2133600 w 2514600"/>
              <a:gd name="connsiteY50" fmla="*/ 91440 h 1083671"/>
              <a:gd name="connsiteX51" fmla="*/ 2164080 w 2514600"/>
              <a:gd name="connsiteY51" fmla="*/ 0 h 1083671"/>
              <a:gd name="connsiteX52" fmla="*/ 2179320 w 2514600"/>
              <a:gd name="connsiteY52" fmla="*/ 182880 h 1083671"/>
              <a:gd name="connsiteX53" fmla="*/ 2499360 w 2514600"/>
              <a:gd name="connsiteY53" fmla="*/ 152400 h 1083671"/>
              <a:gd name="connsiteX54" fmla="*/ 2514600 w 2514600"/>
              <a:gd name="connsiteY54" fmla="*/ 137160 h 1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14600" h="1083671">
                <a:moveTo>
                  <a:pt x="0" y="792480"/>
                </a:moveTo>
                <a:cubicBezTo>
                  <a:pt x="91440" y="756920"/>
                  <a:pt x="176345" y="690957"/>
                  <a:pt x="274320" y="685800"/>
                </a:cubicBezTo>
                <a:cubicBezTo>
                  <a:pt x="472476" y="675371"/>
                  <a:pt x="157211" y="865473"/>
                  <a:pt x="335280" y="746760"/>
                </a:cubicBezTo>
                <a:cubicBezTo>
                  <a:pt x="345440" y="731520"/>
                  <a:pt x="359329" y="718190"/>
                  <a:pt x="365760" y="701040"/>
                </a:cubicBezTo>
                <a:cubicBezTo>
                  <a:pt x="374855" y="676786"/>
                  <a:pt x="375175" y="650080"/>
                  <a:pt x="381000" y="624840"/>
                </a:cubicBezTo>
                <a:cubicBezTo>
                  <a:pt x="390420" y="584022"/>
                  <a:pt x="401320" y="543560"/>
                  <a:pt x="411480" y="502920"/>
                </a:cubicBezTo>
                <a:cubicBezTo>
                  <a:pt x="416560" y="482600"/>
                  <a:pt x="420096" y="461831"/>
                  <a:pt x="426720" y="441960"/>
                </a:cubicBezTo>
                <a:lnTo>
                  <a:pt x="457200" y="350520"/>
                </a:lnTo>
                <a:cubicBezTo>
                  <a:pt x="462280" y="335280"/>
                  <a:pt x="461081" y="316159"/>
                  <a:pt x="472440" y="304800"/>
                </a:cubicBezTo>
                <a:cubicBezTo>
                  <a:pt x="531112" y="246128"/>
                  <a:pt x="500227" y="271035"/>
                  <a:pt x="563880" y="228600"/>
                </a:cubicBezTo>
                <a:cubicBezTo>
                  <a:pt x="657642" y="369243"/>
                  <a:pt x="605311" y="271255"/>
                  <a:pt x="579120" y="624840"/>
                </a:cubicBezTo>
                <a:cubicBezTo>
                  <a:pt x="576574" y="659213"/>
                  <a:pt x="539079" y="754524"/>
                  <a:pt x="533400" y="777240"/>
                </a:cubicBezTo>
                <a:cubicBezTo>
                  <a:pt x="528320" y="797560"/>
                  <a:pt x="522704" y="817753"/>
                  <a:pt x="518160" y="838200"/>
                </a:cubicBezTo>
                <a:cubicBezTo>
                  <a:pt x="502447" y="908910"/>
                  <a:pt x="506264" y="910318"/>
                  <a:pt x="487680" y="975360"/>
                </a:cubicBezTo>
                <a:cubicBezTo>
                  <a:pt x="483267" y="990806"/>
                  <a:pt x="477520" y="1005840"/>
                  <a:pt x="472440" y="1021080"/>
                </a:cubicBezTo>
                <a:cubicBezTo>
                  <a:pt x="477520" y="1041400"/>
                  <a:pt x="468946" y="1072673"/>
                  <a:pt x="487680" y="1082040"/>
                </a:cubicBezTo>
                <a:cubicBezTo>
                  <a:pt x="504063" y="1090231"/>
                  <a:pt x="521674" y="1065631"/>
                  <a:pt x="533400" y="1051560"/>
                </a:cubicBezTo>
                <a:cubicBezTo>
                  <a:pt x="547944" y="1034107"/>
                  <a:pt x="551839" y="1009865"/>
                  <a:pt x="563880" y="990600"/>
                </a:cubicBezTo>
                <a:cubicBezTo>
                  <a:pt x="674158" y="814156"/>
                  <a:pt x="539060" y="1070721"/>
                  <a:pt x="655320" y="838200"/>
                </a:cubicBezTo>
                <a:cubicBezTo>
                  <a:pt x="698996" y="619821"/>
                  <a:pt x="637944" y="890329"/>
                  <a:pt x="701040" y="701040"/>
                </a:cubicBezTo>
                <a:cubicBezTo>
                  <a:pt x="719356" y="646091"/>
                  <a:pt x="731520" y="589280"/>
                  <a:pt x="746760" y="533400"/>
                </a:cubicBezTo>
                <a:cubicBezTo>
                  <a:pt x="760736" y="393638"/>
                  <a:pt x="756233" y="405100"/>
                  <a:pt x="777240" y="289560"/>
                </a:cubicBezTo>
                <a:cubicBezTo>
                  <a:pt x="786932" y="236252"/>
                  <a:pt x="784574" y="206026"/>
                  <a:pt x="822960" y="167640"/>
                </a:cubicBezTo>
                <a:cubicBezTo>
                  <a:pt x="835912" y="154688"/>
                  <a:pt x="853440" y="147320"/>
                  <a:pt x="868680" y="137160"/>
                </a:cubicBezTo>
                <a:cubicBezTo>
                  <a:pt x="878840" y="157480"/>
                  <a:pt x="897418" y="175468"/>
                  <a:pt x="899160" y="198120"/>
                </a:cubicBezTo>
                <a:cubicBezTo>
                  <a:pt x="949396" y="851190"/>
                  <a:pt x="855033" y="553418"/>
                  <a:pt x="929640" y="777240"/>
                </a:cubicBezTo>
                <a:cubicBezTo>
                  <a:pt x="944880" y="767080"/>
                  <a:pt x="965200" y="762000"/>
                  <a:pt x="975360" y="746760"/>
                </a:cubicBezTo>
                <a:cubicBezTo>
                  <a:pt x="996820" y="714570"/>
                  <a:pt x="1005071" y="675300"/>
                  <a:pt x="1021080" y="640080"/>
                </a:cubicBezTo>
                <a:cubicBezTo>
                  <a:pt x="1030481" y="619398"/>
                  <a:pt x="1041400" y="599440"/>
                  <a:pt x="1051560" y="579120"/>
                </a:cubicBezTo>
                <a:cubicBezTo>
                  <a:pt x="1082544" y="424198"/>
                  <a:pt x="1050798" y="566546"/>
                  <a:pt x="1082040" y="457200"/>
                </a:cubicBezTo>
                <a:cubicBezTo>
                  <a:pt x="1087794" y="437061"/>
                  <a:pt x="1091261" y="416302"/>
                  <a:pt x="1097280" y="396240"/>
                </a:cubicBezTo>
                <a:cubicBezTo>
                  <a:pt x="1106512" y="365466"/>
                  <a:pt x="1119968" y="335969"/>
                  <a:pt x="1127760" y="304800"/>
                </a:cubicBezTo>
                <a:cubicBezTo>
                  <a:pt x="1132840" y="284480"/>
                  <a:pt x="1135646" y="263452"/>
                  <a:pt x="1143000" y="243840"/>
                </a:cubicBezTo>
                <a:cubicBezTo>
                  <a:pt x="1150977" y="222568"/>
                  <a:pt x="1165043" y="203974"/>
                  <a:pt x="1173480" y="182880"/>
                </a:cubicBezTo>
                <a:cubicBezTo>
                  <a:pt x="1217246" y="73465"/>
                  <a:pt x="1169377" y="102968"/>
                  <a:pt x="1249680" y="76200"/>
                </a:cubicBezTo>
                <a:cubicBezTo>
                  <a:pt x="1305281" y="159601"/>
                  <a:pt x="1267381" y="88505"/>
                  <a:pt x="1295400" y="228600"/>
                </a:cubicBezTo>
                <a:cubicBezTo>
                  <a:pt x="1303615" y="269677"/>
                  <a:pt x="1325880" y="350520"/>
                  <a:pt x="1325880" y="350520"/>
                </a:cubicBezTo>
                <a:cubicBezTo>
                  <a:pt x="1422786" y="308989"/>
                  <a:pt x="1432082" y="320637"/>
                  <a:pt x="1493520" y="243840"/>
                </a:cubicBezTo>
                <a:cubicBezTo>
                  <a:pt x="1516404" y="215235"/>
                  <a:pt x="1534160" y="182880"/>
                  <a:pt x="1554480" y="152400"/>
                </a:cubicBezTo>
                <a:cubicBezTo>
                  <a:pt x="1564640" y="137160"/>
                  <a:pt x="1567584" y="112472"/>
                  <a:pt x="1584960" y="106680"/>
                </a:cubicBezTo>
                <a:lnTo>
                  <a:pt x="1630680" y="91440"/>
                </a:lnTo>
                <a:cubicBezTo>
                  <a:pt x="1640840" y="111760"/>
                  <a:pt x="1653976" y="130847"/>
                  <a:pt x="1661160" y="152400"/>
                </a:cubicBezTo>
                <a:cubicBezTo>
                  <a:pt x="1679541" y="207544"/>
                  <a:pt x="1694791" y="290073"/>
                  <a:pt x="1706880" y="350520"/>
                </a:cubicBezTo>
                <a:cubicBezTo>
                  <a:pt x="1742440" y="335280"/>
                  <a:pt x="1780385" y="324705"/>
                  <a:pt x="1813560" y="304800"/>
                </a:cubicBezTo>
                <a:cubicBezTo>
                  <a:pt x="1872997" y="269138"/>
                  <a:pt x="1852116" y="250822"/>
                  <a:pt x="1889760" y="198120"/>
                </a:cubicBezTo>
                <a:cubicBezTo>
                  <a:pt x="1902287" y="180582"/>
                  <a:pt x="1920240" y="167640"/>
                  <a:pt x="1935480" y="152400"/>
                </a:cubicBezTo>
                <a:cubicBezTo>
                  <a:pt x="1955800" y="157480"/>
                  <a:pt x="1981629" y="152829"/>
                  <a:pt x="1996440" y="167640"/>
                </a:cubicBezTo>
                <a:cubicBezTo>
                  <a:pt x="2011251" y="182451"/>
                  <a:pt x="2005926" y="208461"/>
                  <a:pt x="2011680" y="228600"/>
                </a:cubicBezTo>
                <a:cubicBezTo>
                  <a:pt x="2016093" y="244046"/>
                  <a:pt x="2021840" y="259080"/>
                  <a:pt x="2026920" y="274320"/>
                </a:cubicBezTo>
                <a:cubicBezTo>
                  <a:pt x="2112351" y="217366"/>
                  <a:pt x="2043368" y="278921"/>
                  <a:pt x="2087880" y="167640"/>
                </a:cubicBezTo>
                <a:cubicBezTo>
                  <a:pt x="2098881" y="140137"/>
                  <a:pt x="2121343" y="118406"/>
                  <a:pt x="2133600" y="91440"/>
                </a:cubicBezTo>
                <a:cubicBezTo>
                  <a:pt x="2146895" y="62191"/>
                  <a:pt x="2164080" y="0"/>
                  <a:pt x="2164080" y="0"/>
                </a:cubicBezTo>
                <a:cubicBezTo>
                  <a:pt x="2169160" y="60960"/>
                  <a:pt x="2126381" y="152231"/>
                  <a:pt x="2179320" y="182880"/>
                </a:cubicBezTo>
                <a:cubicBezTo>
                  <a:pt x="2182154" y="184521"/>
                  <a:pt x="2417194" y="193483"/>
                  <a:pt x="2499360" y="152400"/>
                </a:cubicBezTo>
                <a:cubicBezTo>
                  <a:pt x="2505786" y="149187"/>
                  <a:pt x="2509520" y="142240"/>
                  <a:pt x="2514600" y="137160"/>
                </a:cubicBezTo>
              </a:path>
            </a:pathLst>
          </a:custGeom>
          <a:noFill/>
          <a:ln w="177800">
            <a:solidFill>
              <a:srgbClr val="FFFF00">
                <a:alpha val="5098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500688" y="2438400"/>
            <a:ext cx="3582351" cy="330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607576" y="4940072"/>
            <a:ext cx="2613904"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c</a:t>
            </a:r>
            <a:r>
              <a:rPr lang="en-GB" sz="2800" dirty="0" smtClean="0">
                <a:solidFill>
                  <a:schemeClr val="bg1"/>
                </a:solidFill>
              </a:rPr>
              <a:t>ompute value</a:t>
            </a:r>
            <a:endParaRPr lang="en-GB" sz="2800" dirty="0">
              <a:solidFill>
                <a:schemeClr val="bg1"/>
              </a:solidFill>
            </a:endParaRPr>
          </a:p>
        </p:txBody>
      </p:sp>
      <p:sp>
        <p:nvSpPr>
          <p:cNvPr id="55" name="TextBox 54"/>
          <p:cNvSpPr txBox="1"/>
          <p:nvPr/>
        </p:nvSpPr>
        <p:spPr>
          <a:xfrm>
            <a:off x="5613133" y="250177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48" name="TextBox 47"/>
          <p:cNvSpPr txBox="1"/>
          <p:nvPr/>
        </p:nvSpPr>
        <p:spPr>
          <a:xfrm>
            <a:off x="5613133" y="5229480"/>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49" name="TextBox 48"/>
          <p:cNvSpPr txBox="1"/>
          <p:nvPr/>
        </p:nvSpPr>
        <p:spPr>
          <a:xfrm>
            <a:off x="5613133" y="483980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0" name="TextBox 49"/>
          <p:cNvSpPr txBox="1"/>
          <p:nvPr/>
        </p:nvSpPr>
        <p:spPr>
          <a:xfrm>
            <a:off x="5613133" y="445013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1" name="TextBox 50"/>
          <p:cNvSpPr txBox="1"/>
          <p:nvPr/>
        </p:nvSpPr>
        <p:spPr>
          <a:xfrm>
            <a:off x="5613133" y="4060465"/>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2" name="TextBox 51"/>
          <p:cNvSpPr txBox="1"/>
          <p:nvPr/>
        </p:nvSpPr>
        <p:spPr>
          <a:xfrm>
            <a:off x="5613133" y="3670793"/>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3" name="TextBox 52"/>
          <p:cNvSpPr txBox="1"/>
          <p:nvPr/>
        </p:nvSpPr>
        <p:spPr>
          <a:xfrm>
            <a:off x="5613133" y="3281121"/>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4" name="TextBox 53"/>
          <p:cNvSpPr txBox="1"/>
          <p:nvPr/>
        </p:nvSpPr>
        <p:spPr>
          <a:xfrm>
            <a:off x="5613133" y="289144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7" name="Left Bracket 26"/>
          <p:cNvSpPr/>
          <p:nvPr/>
        </p:nvSpPr>
        <p:spPr>
          <a:xfrm>
            <a:off x="5401652" y="222123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Left Bracket 27"/>
          <p:cNvSpPr/>
          <p:nvPr/>
        </p:nvSpPr>
        <p:spPr>
          <a:xfrm flipH="1">
            <a:off x="8800569" y="221321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TextBox 30"/>
          <p:cNvSpPr txBox="1"/>
          <p:nvPr/>
        </p:nvSpPr>
        <p:spPr>
          <a:xfrm>
            <a:off x="8912934" y="2501777"/>
            <a:ext cx="184731" cy="369332"/>
          </a:xfrm>
          <a:prstGeom prst="rect">
            <a:avLst/>
          </a:prstGeom>
          <a:noFill/>
        </p:spPr>
        <p:txBody>
          <a:bodyPr wrap="none" rtlCol="0">
            <a:spAutoFit/>
          </a:bodyPr>
          <a:lstStyle/>
          <a:p>
            <a:endParaRPr lang="en-GB" dirty="0"/>
          </a:p>
        </p:txBody>
      </p:sp>
      <p:sp>
        <p:nvSpPr>
          <p:cNvPr id="22" name="Rectangle 21"/>
          <p:cNvSpPr/>
          <p:nvPr/>
        </p:nvSpPr>
        <p:spPr>
          <a:xfrm>
            <a:off x="289560" y="6247473"/>
            <a:ext cx="4495800" cy="423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320040" y="3595713"/>
            <a:ext cx="3779520" cy="423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89286" y="4430996"/>
            <a:ext cx="626994" cy="1578079"/>
          </a:xfrm>
          <a:custGeom>
            <a:avLst/>
            <a:gdLst>
              <a:gd name="connsiteX0" fmla="*/ 222885 w 222885"/>
              <a:gd name="connsiteY0" fmla="*/ 792480 h 792480"/>
              <a:gd name="connsiteX1" fmla="*/ 24765 w 222885"/>
              <a:gd name="connsiteY1" fmla="*/ 609600 h 792480"/>
              <a:gd name="connsiteX2" fmla="*/ 24765 w 222885"/>
              <a:gd name="connsiteY2" fmla="*/ 259080 h 792480"/>
              <a:gd name="connsiteX3" fmla="*/ 222885 w 222885"/>
              <a:gd name="connsiteY3" fmla="*/ 0 h 792480"/>
            </a:gdLst>
            <a:ahLst/>
            <a:cxnLst>
              <a:cxn ang="0">
                <a:pos x="connsiteX0" y="connsiteY0"/>
              </a:cxn>
              <a:cxn ang="0">
                <a:pos x="connsiteX1" y="connsiteY1"/>
              </a:cxn>
              <a:cxn ang="0">
                <a:pos x="connsiteX2" y="connsiteY2"/>
              </a:cxn>
              <a:cxn ang="0">
                <a:pos x="connsiteX3" y="connsiteY3"/>
              </a:cxn>
            </a:cxnLst>
            <a:rect l="l" t="t" r="r" b="b"/>
            <a:pathLst>
              <a:path w="222885" h="792480">
                <a:moveTo>
                  <a:pt x="222885" y="792480"/>
                </a:moveTo>
                <a:cubicBezTo>
                  <a:pt x="140335" y="745490"/>
                  <a:pt x="57785" y="698500"/>
                  <a:pt x="24765" y="609600"/>
                </a:cubicBezTo>
                <a:cubicBezTo>
                  <a:pt x="-8255" y="520700"/>
                  <a:pt x="-8255" y="360680"/>
                  <a:pt x="24765" y="259080"/>
                </a:cubicBezTo>
                <a:cubicBezTo>
                  <a:pt x="57785" y="157480"/>
                  <a:pt x="140335" y="78740"/>
                  <a:pt x="222885" y="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p:cNvSpPr txBox="1"/>
          <p:nvPr/>
        </p:nvSpPr>
        <p:spPr>
          <a:xfrm>
            <a:off x="5600138" y="5207020"/>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,f,f,f,f,f,f,</a:t>
            </a:r>
            <a:r>
              <a:rPr lang="en-GB" sz="2800" b="1" dirty="0" err="1" smtClean="0">
                <a:solidFill>
                  <a:srgbClr val="C00000"/>
                </a:solidFill>
                <a:latin typeface="Courier New" panose="02070309020205020404" pitchFamily="49" charset="0"/>
                <a:cs typeface="Courier New" panose="02070309020205020404" pitchFamily="49" charset="0"/>
              </a:rPr>
              <a:t>t</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67" name="TextBox 66"/>
          <p:cNvSpPr txBox="1"/>
          <p:nvPr/>
        </p:nvSpPr>
        <p:spPr>
          <a:xfrm>
            <a:off x="5600138" y="4817349"/>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a:t>
            </a:r>
            <a:endParaRPr lang="en-GB" sz="2800" b="1" dirty="0">
              <a:latin typeface="Courier New" panose="02070309020205020404" pitchFamily="49" charset="0"/>
              <a:cs typeface="Courier New" panose="02070309020205020404" pitchFamily="49" charset="0"/>
            </a:endParaRPr>
          </a:p>
        </p:txBody>
      </p:sp>
      <p:sp>
        <p:nvSpPr>
          <p:cNvPr id="68" name="TextBox 67"/>
          <p:cNvSpPr txBox="1"/>
          <p:nvPr/>
        </p:nvSpPr>
        <p:spPr>
          <a:xfrm>
            <a:off x="5600138" y="4427677"/>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a:t>
            </a:r>
            <a:endParaRPr lang="en-GB" sz="2800" b="1" dirty="0">
              <a:latin typeface="Courier New" panose="02070309020205020404" pitchFamily="49" charset="0"/>
              <a:cs typeface="Courier New" panose="02070309020205020404" pitchFamily="49" charset="0"/>
            </a:endParaRPr>
          </a:p>
        </p:txBody>
      </p:sp>
      <p:sp>
        <p:nvSpPr>
          <p:cNvPr id="69" name="TextBox 68"/>
          <p:cNvSpPr txBox="1"/>
          <p:nvPr/>
        </p:nvSpPr>
        <p:spPr>
          <a:xfrm>
            <a:off x="5600138" y="4038005"/>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a:t>
            </a:r>
            <a:endParaRPr lang="en-GB" sz="2800" b="1" dirty="0">
              <a:latin typeface="Courier New" panose="02070309020205020404" pitchFamily="49" charset="0"/>
              <a:cs typeface="Courier New" panose="02070309020205020404" pitchFamily="49" charset="0"/>
            </a:endParaRPr>
          </a:p>
        </p:txBody>
      </p:sp>
      <p:sp>
        <p:nvSpPr>
          <p:cNvPr id="70" name="TextBox 69"/>
          <p:cNvSpPr txBox="1"/>
          <p:nvPr/>
        </p:nvSpPr>
        <p:spPr>
          <a:xfrm>
            <a:off x="5600138" y="3648333"/>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a:t>
            </a:r>
            <a:endParaRPr lang="en-GB" sz="2800" b="1" dirty="0">
              <a:latin typeface="Courier New" panose="02070309020205020404" pitchFamily="49" charset="0"/>
              <a:cs typeface="Courier New" panose="02070309020205020404" pitchFamily="49" charset="0"/>
            </a:endParaRPr>
          </a:p>
        </p:txBody>
      </p:sp>
      <p:sp>
        <p:nvSpPr>
          <p:cNvPr id="71" name="TextBox 70"/>
          <p:cNvSpPr txBox="1"/>
          <p:nvPr/>
        </p:nvSpPr>
        <p:spPr>
          <a:xfrm>
            <a:off x="5600138" y="3258661"/>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,f,f,f,f,f</a:t>
            </a:r>
            <a:endParaRPr lang="en-GB" sz="2800" b="1" dirty="0">
              <a:latin typeface="Courier New" panose="02070309020205020404" pitchFamily="49" charset="0"/>
              <a:cs typeface="Courier New" panose="02070309020205020404" pitchFamily="49" charset="0"/>
            </a:endParaRPr>
          </a:p>
        </p:txBody>
      </p:sp>
      <p:sp>
        <p:nvSpPr>
          <p:cNvPr id="72" name="TextBox 71"/>
          <p:cNvSpPr txBox="1"/>
          <p:nvPr/>
        </p:nvSpPr>
        <p:spPr>
          <a:xfrm>
            <a:off x="5600138" y="2868989"/>
            <a:ext cx="3406702" cy="523220"/>
          </a:xfrm>
          <a:prstGeom prst="rect">
            <a:avLst/>
          </a:prstGeom>
          <a:solidFill>
            <a:schemeClr val="bg1"/>
          </a:solidFill>
        </p:spPr>
        <p:txBody>
          <a:bodyPr wrap="none" rtlCol="0">
            <a:spAutoFit/>
          </a:bodyPr>
          <a:lstStyle/>
          <a:p>
            <a:r>
              <a:rPr lang="en-GB" sz="2800" b="1" dirty="0" err="1" smtClean="0">
                <a:latin typeface="Courier New" panose="02070309020205020404" pitchFamily="49" charset="0"/>
                <a:cs typeface="Courier New" panose="02070309020205020404" pitchFamily="49" charset="0"/>
              </a:rPr>
              <a:t>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,f,f,f,f,f,f</a:t>
            </a:r>
            <a:endParaRPr lang="en-GB" sz="2800" b="1" dirty="0">
              <a:latin typeface="Courier New" panose="02070309020205020404" pitchFamily="49" charset="0"/>
              <a:cs typeface="Courier New" panose="02070309020205020404" pitchFamily="49" charset="0"/>
            </a:endParaRPr>
          </a:p>
        </p:txBody>
      </p:sp>
      <p:sp>
        <p:nvSpPr>
          <p:cNvPr id="73" name="TextBox 72"/>
          <p:cNvSpPr txBox="1"/>
          <p:nvPr/>
        </p:nvSpPr>
        <p:spPr>
          <a:xfrm>
            <a:off x="5600138" y="2479317"/>
            <a:ext cx="3406702" cy="523220"/>
          </a:xfrm>
          <a:prstGeom prst="rect">
            <a:avLst/>
          </a:prstGeom>
          <a:solidFill>
            <a:schemeClr val="bg1"/>
          </a:solidFill>
        </p:spPr>
        <p:txBody>
          <a:bodyPr wrap="none" rtlCol="0">
            <a:spAutoFit/>
          </a:bodyPr>
          <a:lstStyle/>
          <a:p>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,f,f,f,f,f,f,f</a:t>
            </a:r>
            <a:endParaRPr lang="en-GB" sz="2800" b="1" dirty="0">
              <a:latin typeface="Courier New" panose="02070309020205020404" pitchFamily="49" charset="0"/>
              <a:cs typeface="Courier New" panose="02070309020205020404" pitchFamily="49" charset="0"/>
            </a:endParaRPr>
          </a:p>
        </p:txBody>
      </p:sp>
      <p:grpSp>
        <p:nvGrpSpPr>
          <p:cNvPr id="8" name="Group 7"/>
          <p:cNvGrpSpPr/>
          <p:nvPr/>
        </p:nvGrpSpPr>
        <p:grpSpPr>
          <a:xfrm>
            <a:off x="5671357" y="2580421"/>
            <a:ext cx="3241577" cy="3060993"/>
            <a:chOff x="5671357" y="2580421"/>
            <a:chExt cx="3241577" cy="3060993"/>
          </a:xfrm>
        </p:grpSpPr>
        <p:grpSp>
          <p:nvGrpSpPr>
            <p:cNvPr id="5" name="Group 4"/>
            <p:cNvGrpSpPr/>
            <p:nvPr/>
          </p:nvGrpSpPr>
          <p:grpSpPr>
            <a:xfrm>
              <a:off x="8795557" y="2580421"/>
              <a:ext cx="117377" cy="3060993"/>
              <a:chOff x="8795557" y="2580421"/>
              <a:chExt cx="117377" cy="3060993"/>
            </a:xfrm>
          </p:grpSpPr>
          <p:sp>
            <p:nvSpPr>
              <p:cNvPr id="40" name="Left Bracket 39"/>
              <p:cNvSpPr/>
              <p:nvPr/>
            </p:nvSpPr>
            <p:spPr>
              <a:xfrm flipH="1">
                <a:off x="8795557" y="25804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Left Bracket 40"/>
              <p:cNvSpPr/>
              <p:nvPr/>
            </p:nvSpPr>
            <p:spPr>
              <a:xfrm flipH="1">
                <a:off x="8795557" y="29714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Left Bracket 41"/>
              <p:cNvSpPr/>
              <p:nvPr/>
            </p:nvSpPr>
            <p:spPr>
              <a:xfrm flipH="1">
                <a:off x="8795557" y="336257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Left Bracket 42"/>
              <p:cNvSpPr/>
              <p:nvPr/>
            </p:nvSpPr>
            <p:spPr>
              <a:xfrm flipH="1">
                <a:off x="8795557" y="375364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Left Bracket 43"/>
              <p:cNvSpPr/>
              <p:nvPr/>
            </p:nvSpPr>
            <p:spPr>
              <a:xfrm flipH="1">
                <a:off x="8795557" y="414472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Left Bracket 44"/>
              <p:cNvSpPr/>
              <p:nvPr/>
            </p:nvSpPr>
            <p:spPr>
              <a:xfrm flipH="1">
                <a:off x="8795557" y="453580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Left Bracket 45"/>
              <p:cNvSpPr/>
              <p:nvPr/>
            </p:nvSpPr>
            <p:spPr>
              <a:xfrm flipH="1">
                <a:off x="8795557" y="492687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 name="Left Bracket 46"/>
              <p:cNvSpPr/>
              <p:nvPr/>
            </p:nvSpPr>
            <p:spPr>
              <a:xfrm flipH="1">
                <a:off x="8795557" y="531795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7" name="Group 6"/>
            <p:cNvGrpSpPr/>
            <p:nvPr/>
          </p:nvGrpSpPr>
          <p:grpSpPr>
            <a:xfrm>
              <a:off x="5671357" y="2580421"/>
              <a:ext cx="222759" cy="3060993"/>
              <a:chOff x="5671357" y="2580421"/>
              <a:chExt cx="222759" cy="3060993"/>
            </a:xfrm>
          </p:grpSpPr>
          <p:sp>
            <p:nvSpPr>
              <p:cNvPr id="26" name="TextBox 25"/>
              <p:cNvSpPr txBox="1"/>
              <p:nvPr/>
            </p:nvSpPr>
            <p:spPr>
              <a:xfrm>
                <a:off x="5709385" y="3422689"/>
                <a:ext cx="184731" cy="369332"/>
              </a:xfrm>
              <a:prstGeom prst="rect">
                <a:avLst/>
              </a:prstGeom>
              <a:noFill/>
            </p:spPr>
            <p:txBody>
              <a:bodyPr wrap="none" rtlCol="0">
                <a:spAutoFit/>
              </a:bodyPr>
              <a:lstStyle/>
              <a:p>
                <a:endParaRPr lang="en-GB" dirty="0"/>
              </a:p>
            </p:txBody>
          </p:sp>
          <p:sp>
            <p:nvSpPr>
              <p:cNvPr id="32" name="Left Bracket 31"/>
              <p:cNvSpPr/>
              <p:nvPr/>
            </p:nvSpPr>
            <p:spPr>
              <a:xfrm>
                <a:off x="5671357" y="25804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Left Bracket 32"/>
              <p:cNvSpPr/>
              <p:nvPr/>
            </p:nvSpPr>
            <p:spPr>
              <a:xfrm>
                <a:off x="5671357" y="29714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Left Bracket 33"/>
              <p:cNvSpPr/>
              <p:nvPr/>
            </p:nvSpPr>
            <p:spPr>
              <a:xfrm>
                <a:off x="5671357" y="336257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Left Bracket 34"/>
              <p:cNvSpPr/>
              <p:nvPr/>
            </p:nvSpPr>
            <p:spPr>
              <a:xfrm>
                <a:off x="5671357" y="375364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Left Bracket 35"/>
              <p:cNvSpPr/>
              <p:nvPr/>
            </p:nvSpPr>
            <p:spPr>
              <a:xfrm>
                <a:off x="5671357" y="414472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Left Bracket 36"/>
              <p:cNvSpPr/>
              <p:nvPr/>
            </p:nvSpPr>
            <p:spPr>
              <a:xfrm>
                <a:off x="5671357" y="453580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Left Bracket 37"/>
              <p:cNvSpPr/>
              <p:nvPr/>
            </p:nvSpPr>
            <p:spPr>
              <a:xfrm>
                <a:off x="5671357" y="492687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Left Bracket 38"/>
              <p:cNvSpPr/>
              <p:nvPr/>
            </p:nvSpPr>
            <p:spPr>
              <a:xfrm>
                <a:off x="5671357" y="531795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sp>
        <p:nvSpPr>
          <p:cNvPr id="74" name="Rectangle 73"/>
          <p:cNvSpPr/>
          <p:nvPr/>
        </p:nvSpPr>
        <p:spPr>
          <a:xfrm>
            <a:off x="3903433" y="1347417"/>
            <a:ext cx="1183712" cy="115436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smtClean="0">
                <a:solidFill>
                  <a:srgbClr val="C00000"/>
                </a:solidFill>
              </a:rPr>
              <a:t>Threshold</a:t>
            </a:r>
            <a:endParaRPr lang="en-GB" dirty="0">
              <a:solidFill>
                <a:srgbClr val="C00000"/>
              </a:solidFill>
            </a:endParaRPr>
          </a:p>
        </p:txBody>
      </p:sp>
      <p:sp>
        <p:nvSpPr>
          <p:cNvPr id="11" name="TextBox 10"/>
          <p:cNvSpPr txBox="1"/>
          <p:nvPr/>
        </p:nvSpPr>
        <p:spPr>
          <a:xfrm>
            <a:off x="4265708" y="1633718"/>
            <a:ext cx="470000" cy="769441"/>
          </a:xfrm>
          <a:prstGeom prst="rect">
            <a:avLst/>
          </a:prstGeom>
          <a:noFill/>
        </p:spPr>
        <p:txBody>
          <a:bodyPr wrap="none" rtlCol="0">
            <a:spAutoFit/>
          </a:bodyPr>
          <a:lstStyle/>
          <a:p>
            <a:r>
              <a:rPr lang="en-GB" sz="4400" b="1" dirty="0" smtClean="0">
                <a:solidFill>
                  <a:srgbClr val="585858"/>
                </a:solidFill>
              </a:rPr>
              <a:t>1</a:t>
            </a:r>
            <a:endParaRPr lang="en-GB" sz="4400" b="1" dirty="0">
              <a:solidFill>
                <a:srgbClr val="585858"/>
              </a:solidFill>
            </a:endParaRPr>
          </a:p>
        </p:txBody>
      </p:sp>
      <p:sp>
        <p:nvSpPr>
          <p:cNvPr id="75" name="Freeform 74"/>
          <p:cNvSpPr/>
          <p:nvPr/>
        </p:nvSpPr>
        <p:spPr>
          <a:xfrm>
            <a:off x="950595" y="4770120"/>
            <a:ext cx="222885" cy="792480"/>
          </a:xfrm>
          <a:custGeom>
            <a:avLst/>
            <a:gdLst>
              <a:gd name="connsiteX0" fmla="*/ 222885 w 222885"/>
              <a:gd name="connsiteY0" fmla="*/ 792480 h 792480"/>
              <a:gd name="connsiteX1" fmla="*/ 24765 w 222885"/>
              <a:gd name="connsiteY1" fmla="*/ 609600 h 792480"/>
              <a:gd name="connsiteX2" fmla="*/ 24765 w 222885"/>
              <a:gd name="connsiteY2" fmla="*/ 259080 h 792480"/>
              <a:gd name="connsiteX3" fmla="*/ 222885 w 222885"/>
              <a:gd name="connsiteY3" fmla="*/ 0 h 792480"/>
            </a:gdLst>
            <a:ahLst/>
            <a:cxnLst>
              <a:cxn ang="0">
                <a:pos x="connsiteX0" y="connsiteY0"/>
              </a:cxn>
              <a:cxn ang="0">
                <a:pos x="connsiteX1" y="connsiteY1"/>
              </a:cxn>
              <a:cxn ang="0">
                <a:pos x="connsiteX2" y="connsiteY2"/>
              </a:cxn>
              <a:cxn ang="0">
                <a:pos x="connsiteX3" y="connsiteY3"/>
              </a:cxn>
            </a:cxnLst>
            <a:rect l="l" t="t" r="r" b="b"/>
            <a:pathLst>
              <a:path w="222885" h="792480">
                <a:moveTo>
                  <a:pt x="222885" y="792480"/>
                </a:moveTo>
                <a:cubicBezTo>
                  <a:pt x="140335" y="745490"/>
                  <a:pt x="57785" y="698500"/>
                  <a:pt x="24765" y="609600"/>
                </a:cubicBezTo>
                <a:cubicBezTo>
                  <a:pt x="-8255" y="520700"/>
                  <a:pt x="-8255" y="360680"/>
                  <a:pt x="24765" y="259080"/>
                </a:cubicBezTo>
                <a:cubicBezTo>
                  <a:pt x="57785" y="157480"/>
                  <a:pt x="140335" y="78740"/>
                  <a:pt x="222885" y="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6" name="Picture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0000">
            <a:off x="5258145" y="-3646"/>
            <a:ext cx="4247859" cy="2312010"/>
          </a:xfrm>
          <a:prstGeom prst="rect">
            <a:avLst/>
          </a:prstGeom>
        </p:spPr>
      </p:pic>
    </p:spTree>
    <p:extLst>
      <p:ext uri="{BB962C8B-B14F-4D97-AF65-F5344CB8AC3E}">
        <p14:creationId xmlns:p14="http://schemas.microsoft.com/office/powerpoint/2010/main" val="2644008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left)">
                                      <p:cBhvr>
                                        <p:cTn id="7" dur="500"/>
                                        <p:tgtEl>
                                          <p:spTgt spid="7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wipe(left)">
                                      <p:cBhvr>
                                        <p:cTn id="11" dur="500"/>
                                        <p:tgtEl>
                                          <p:spTgt spid="7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wipe(left)">
                                      <p:cBhvr>
                                        <p:cTn id="15" dur="500"/>
                                        <p:tgtEl>
                                          <p:spTgt spid="7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wipe(left)">
                                      <p:cBhvr>
                                        <p:cTn id="19" dur="500"/>
                                        <p:tgtEl>
                                          <p:spTgt spid="69"/>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wipe(left)">
                                      <p:cBhvr>
                                        <p:cTn id="23" dur="500"/>
                                        <p:tgtEl>
                                          <p:spTgt spid="6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left)">
                                      <p:cBhvr>
                                        <p:cTn id="27" dur="500"/>
                                        <p:tgtEl>
                                          <p:spTgt spid="67"/>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wipe(left)">
                                      <p:cBhvr>
                                        <p:cTn id="3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P spid="72"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1788" y="3618568"/>
            <a:ext cx="4569772" cy="3108543"/>
          </a:xfrm>
          <a:prstGeom prst="rect">
            <a:avLst/>
          </a:prstGeom>
          <a:ln>
            <a:noFill/>
          </a:ln>
        </p:spPr>
        <p:txBody>
          <a:bodyPr wrap="square">
            <a:spAutoFit/>
          </a:bodyPr>
          <a:lstStyle/>
          <a:p>
            <a:pPr>
              <a:buClr>
                <a:srgbClr val="585858"/>
              </a:buClr>
              <a:buSzPct val="150000"/>
            </a:pPr>
            <a:r>
              <a:rPr lang="en-GB" altLang="en-US" sz="2800" dirty="0" smtClean="0">
                <a:solidFill>
                  <a:srgbClr val="585858"/>
                </a:solidFill>
              </a:rPr>
              <a:t>For each threshold value</a:t>
            </a:r>
          </a:p>
          <a:p>
            <a:pPr>
              <a:buClr>
                <a:srgbClr val="585858"/>
              </a:buClr>
              <a:buSzPct val="150000"/>
            </a:pPr>
            <a:r>
              <a:rPr lang="en-GB" altLang="en-US" sz="2800" dirty="0" smtClean="0">
                <a:solidFill>
                  <a:srgbClr val="585858"/>
                </a:solidFill>
              </a:rPr>
              <a:t>     For each row</a:t>
            </a:r>
          </a:p>
          <a:p>
            <a:pPr>
              <a:buClr>
                <a:srgbClr val="585858"/>
              </a:buClr>
              <a:buSzPct val="150000"/>
            </a:pPr>
            <a:r>
              <a:rPr lang="en-GB" altLang="en-US" sz="2800" dirty="0">
                <a:solidFill>
                  <a:srgbClr val="585858"/>
                </a:solidFill>
              </a:rPr>
              <a:t>	</a:t>
            </a:r>
            <a:r>
              <a:rPr lang="en-GB" altLang="en-US" sz="2800" dirty="0" smtClean="0">
                <a:solidFill>
                  <a:srgbClr val="585858"/>
                </a:solidFill>
              </a:rPr>
              <a:t>For each square in row</a:t>
            </a:r>
          </a:p>
          <a:p>
            <a:pPr>
              <a:buClr>
                <a:srgbClr val="585858"/>
              </a:buClr>
              <a:buSzPct val="150000"/>
            </a:pPr>
            <a:endParaRPr lang="en-GB" altLang="en-US" sz="2800" dirty="0">
              <a:solidFill>
                <a:srgbClr val="585858"/>
              </a:solidFill>
            </a:endParaRPr>
          </a:p>
          <a:p>
            <a:pPr>
              <a:buClr>
                <a:srgbClr val="585858"/>
              </a:buClr>
              <a:buSzPct val="150000"/>
            </a:pPr>
            <a:r>
              <a:rPr lang="en-GB" altLang="en-US" sz="2800" dirty="0" smtClean="0">
                <a:solidFill>
                  <a:srgbClr val="585858"/>
                </a:solidFill>
              </a:rPr>
              <a:t>	Next square</a:t>
            </a:r>
          </a:p>
          <a:p>
            <a:pPr>
              <a:buClr>
                <a:srgbClr val="585858"/>
              </a:buClr>
              <a:buSzPct val="150000"/>
            </a:pPr>
            <a:r>
              <a:rPr lang="en-GB" altLang="en-US" sz="2800" dirty="0" smtClean="0">
                <a:solidFill>
                  <a:srgbClr val="585858"/>
                </a:solidFill>
              </a:rPr>
              <a:t>     Next row</a:t>
            </a:r>
          </a:p>
          <a:p>
            <a:pPr>
              <a:buClr>
                <a:srgbClr val="585858"/>
              </a:buClr>
              <a:buSzPct val="150000"/>
            </a:pPr>
            <a:r>
              <a:rPr lang="en-GB" altLang="en-US" sz="2800" dirty="0" smtClean="0">
                <a:solidFill>
                  <a:srgbClr val="585858"/>
                </a:solidFill>
              </a:rPr>
              <a:t>Next threshold</a:t>
            </a:r>
            <a:endParaRPr lang="en-GB" altLang="en-US" sz="2800" dirty="0">
              <a:solidFill>
                <a:srgbClr val="585858"/>
              </a:solidFill>
            </a:endParaRPr>
          </a:p>
        </p:txBody>
      </p:sp>
      <p:pic>
        <p:nvPicPr>
          <p:cNvPr id="17" name="Picture 16"/>
          <p:cNvPicPr>
            <a:picLocks noChangeAspect="1"/>
          </p:cNvPicPr>
          <p:nvPr/>
        </p:nvPicPr>
        <p:blipFill rotWithShape="1">
          <a:blip r:embed="rId3"/>
          <a:srcRect l="25051" t="28125" r="44698" b="22917"/>
          <a:stretch/>
        </p:blipFill>
        <p:spPr>
          <a:xfrm>
            <a:off x="5119132" y="2133612"/>
            <a:ext cx="3979148" cy="3620724"/>
          </a:xfrm>
          <a:prstGeom prst="rect">
            <a:avLst/>
          </a:prstGeom>
        </p:spPr>
      </p:pic>
      <p:sp>
        <p:nvSpPr>
          <p:cNvPr id="4" name="Rectangle 3"/>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89560" y="551472"/>
            <a:ext cx="3931920" cy="3516681"/>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600" dirty="0" err="1" smtClean="0">
                <a:solidFill>
                  <a:srgbClr val="C00000"/>
                </a:solidFill>
              </a:rPr>
              <a:t>Process</a:t>
            </a:r>
            <a:r>
              <a:rPr lang="en-GB" dirty="0" err="1" smtClean="0"/>
              <a:t>s</a:t>
            </a:r>
            <a:endParaRPr lang="en-GB" dirty="0"/>
          </a:p>
        </p:txBody>
      </p:sp>
      <p:sp>
        <p:nvSpPr>
          <p:cNvPr id="19" name="TextBox 18"/>
          <p:cNvSpPr txBox="1"/>
          <p:nvPr/>
        </p:nvSpPr>
        <p:spPr>
          <a:xfrm rot="21394110">
            <a:off x="433903" y="1367552"/>
            <a:ext cx="3937612" cy="2308324"/>
          </a:xfrm>
          <a:prstGeom prst="rect">
            <a:avLst/>
          </a:prstGeom>
          <a:noFill/>
        </p:spPr>
        <p:txBody>
          <a:bodyPr wrap="square" rtlCol="0">
            <a:spAutoFit/>
          </a:bodyPr>
          <a:lstStyle/>
          <a:p>
            <a:r>
              <a:rPr lang="en-GB" sz="3600" b="1" dirty="0" smtClean="0">
                <a:latin typeface="Bradley Hand ITC" panose="03070402050302030203" pitchFamily="66" charset="0"/>
              </a:rPr>
              <a:t>For each threshold value:</a:t>
            </a:r>
          </a:p>
          <a:p>
            <a:r>
              <a:rPr lang="en-GB" sz="3600" b="1" dirty="0" smtClean="0">
                <a:latin typeface="Bradley Hand ITC" panose="03070402050302030203" pitchFamily="66" charset="0"/>
              </a:rPr>
              <a:t>Calculate each squares value</a:t>
            </a:r>
            <a:endParaRPr lang="en-GB" sz="3600" b="1" dirty="0">
              <a:latin typeface="Bradley Hand ITC" panose="03070402050302030203" pitchFamily="66" charset="0"/>
            </a:endParaRPr>
          </a:p>
        </p:txBody>
      </p:sp>
      <p:sp>
        <p:nvSpPr>
          <p:cNvPr id="20" name="Freeform 19"/>
          <p:cNvSpPr/>
          <p:nvPr/>
        </p:nvSpPr>
        <p:spPr>
          <a:xfrm>
            <a:off x="426720" y="1370674"/>
            <a:ext cx="3461472" cy="1143880"/>
          </a:xfrm>
          <a:custGeom>
            <a:avLst/>
            <a:gdLst>
              <a:gd name="connsiteX0" fmla="*/ 0 w 2514600"/>
              <a:gd name="connsiteY0" fmla="*/ 792480 h 1083671"/>
              <a:gd name="connsiteX1" fmla="*/ 274320 w 2514600"/>
              <a:gd name="connsiteY1" fmla="*/ 685800 h 1083671"/>
              <a:gd name="connsiteX2" fmla="*/ 335280 w 2514600"/>
              <a:gd name="connsiteY2" fmla="*/ 746760 h 1083671"/>
              <a:gd name="connsiteX3" fmla="*/ 365760 w 2514600"/>
              <a:gd name="connsiteY3" fmla="*/ 701040 h 1083671"/>
              <a:gd name="connsiteX4" fmla="*/ 381000 w 2514600"/>
              <a:gd name="connsiteY4" fmla="*/ 624840 h 1083671"/>
              <a:gd name="connsiteX5" fmla="*/ 411480 w 2514600"/>
              <a:gd name="connsiteY5" fmla="*/ 502920 h 1083671"/>
              <a:gd name="connsiteX6" fmla="*/ 426720 w 2514600"/>
              <a:gd name="connsiteY6" fmla="*/ 441960 h 1083671"/>
              <a:gd name="connsiteX7" fmla="*/ 457200 w 2514600"/>
              <a:gd name="connsiteY7" fmla="*/ 350520 h 1083671"/>
              <a:gd name="connsiteX8" fmla="*/ 472440 w 2514600"/>
              <a:gd name="connsiteY8" fmla="*/ 304800 h 1083671"/>
              <a:gd name="connsiteX9" fmla="*/ 563880 w 2514600"/>
              <a:gd name="connsiteY9" fmla="*/ 228600 h 1083671"/>
              <a:gd name="connsiteX10" fmla="*/ 579120 w 2514600"/>
              <a:gd name="connsiteY10" fmla="*/ 624840 h 1083671"/>
              <a:gd name="connsiteX11" fmla="*/ 533400 w 2514600"/>
              <a:gd name="connsiteY11" fmla="*/ 777240 h 1083671"/>
              <a:gd name="connsiteX12" fmla="*/ 518160 w 2514600"/>
              <a:gd name="connsiteY12" fmla="*/ 838200 h 1083671"/>
              <a:gd name="connsiteX13" fmla="*/ 487680 w 2514600"/>
              <a:gd name="connsiteY13" fmla="*/ 975360 h 1083671"/>
              <a:gd name="connsiteX14" fmla="*/ 472440 w 2514600"/>
              <a:gd name="connsiteY14" fmla="*/ 1021080 h 1083671"/>
              <a:gd name="connsiteX15" fmla="*/ 487680 w 2514600"/>
              <a:gd name="connsiteY15" fmla="*/ 1082040 h 1083671"/>
              <a:gd name="connsiteX16" fmla="*/ 533400 w 2514600"/>
              <a:gd name="connsiteY16" fmla="*/ 1051560 h 1083671"/>
              <a:gd name="connsiteX17" fmla="*/ 563880 w 2514600"/>
              <a:gd name="connsiteY17" fmla="*/ 990600 h 1083671"/>
              <a:gd name="connsiteX18" fmla="*/ 655320 w 2514600"/>
              <a:gd name="connsiteY18" fmla="*/ 838200 h 1083671"/>
              <a:gd name="connsiteX19" fmla="*/ 701040 w 2514600"/>
              <a:gd name="connsiteY19" fmla="*/ 701040 h 1083671"/>
              <a:gd name="connsiteX20" fmla="*/ 746760 w 2514600"/>
              <a:gd name="connsiteY20" fmla="*/ 533400 h 1083671"/>
              <a:gd name="connsiteX21" fmla="*/ 777240 w 2514600"/>
              <a:gd name="connsiteY21" fmla="*/ 289560 h 1083671"/>
              <a:gd name="connsiteX22" fmla="*/ 822960 w 2514600"/>
              <a:gd name="connsiteY22" fmla="*/ 167640 h 1083671"/>
              <a:gd name="connsiteX23" fmla="*/ 868680 w 2514600"/>
              <a:gd name="connsiteY23" fmla="*/ 137160 h 1083671"/>
              <a:gd name="connsiteX24" fmla="*/ 899160 w 2514600"/>
              <a:gd name="connsiteY24" fmla="*/ 198120 h 1083671"/>
              <a:gd name="connsiteX25" fmla="*/ 929640 w 2514600"/>
              <a:gd name="connsiteY25" fmla="*/ 777240 h 1083671"/>
              <a:gd name="connsiteX26" fmla="*/ 975360 w 2514600"/>
              <a:gd name="connsiteY26" fmla="*/ 746760 h 1083671"/>
              <a:gd name="connsiteX27" fmla="*/ 1021080 w 2514600"/>
              <a:gd name="connsiteY27" fmla="*/ 640080 h 1083671"/>
              <a:gd name="connsiteX28" fmla="*/ 1051560 w 2514600"/>
              <a:gd name="connsiteY28" fmla="*/ 579120 h 1083671"/>
              <a:gd name="connsiteX29" fmla="*/ 1082040 w 2514600"/>
              <a:gd name="connsiteY29" fmla="*/ 457200 h 1083671"/>
              <a:gd name="connsiteX30" fmla="*/ 1097280 w 2514600"/>
              <a:gd name="connsiteY30" fmla="*/ 396240 h 1083671"/>
              <a:gd name="connsiteX31" fmla="*/ 1127760 w 2514600"/>
              <a:gd name="connsiteY31" fmla="*/ 304800 h 1083671"/>
              <a:gd name="connsiteX32" fmla="*/ 1143000 w 2514600"/>
              <a:gd name="connsiteY32" fmla="*/ 243840 h 1083671"/>
              <a:gd name="connsiteX33" fmla="*/ 1173480 w 2514600"/>
              <a:gd name="connsiteY33" fmla="*/ 182880 h 1083671"/>
              <a:gd name="connsiteX34" fmla="*/ 1249680 w 2514600"/>
              <a:gd name="connsiteY34" fmla="*/ 76200 h 1083671"/>
              <a:gd name="connsiteX35" fmla="*/ 1295400 w 2514600"/>
              <a:gd name="connsiteY35" fmla="*/ 228600 h 1083671"/>
              <a:gd name="connsiteX36" fmla="*/ 1325880 w 2514600"/>
              <a:gd name="connsiteY36" fmla="*/ 350520 h 1083671"/>
              <a:gd name="connsiteX37" fmla="*/ 1493520 w 2514600"/>
              <a:gd name="connsiteY37" fmla="*/ 243840 h 1083671"/>
              <a:gd name="connsiteX38" fmla="*/ 1554480 w 2514600"/>
              <a:gd name="connsiteY38" fmla="*/ 152400 h 1083671"/>
              <a:gd name="connsiteX39" fmla="*/ 1584960 w 2514600"/>
              <a:gd name="connsiteY39" fmla="*/ 106680 h 1083671"/>
              <a:gd name="connsiteX40" fmla="*/ 1630680 w 2514600"/>
              <a:gd name="connsiteY40" fmla="*/ 91440 h 1083671"/>
              <a:gd name="connsiteX41" fmla="*/ 1661160 w 2514600"/>
              <a:gd name="connsiteY41" fmla="*/ 152400 h 1083671"/>
              <a:gd name="connsiteX42" fmla="*/ 1706880 w 2514600"/>
              <a:gd name="connsiteY42" fmla="*/ 350520 h 1083671"/>
              <a:gd name="connsiteX43" fmla="*/ 1813560 w 2514600"/>
              <a:gd name="connsiteY43" fmla="*/ 304800 h 1083671"/>
              <a:gd name="connsiteX44" fmla="*/ 1889760 w 2514600"/>
              <a:gd name="connsiteY44" fmla="*/ 198120 h 1083671"/>
              <a:gd name="connsiteX45" fmla="*/ 1935480 w 2514600"/>
              <a:gd name="connsiteY45" fmla="*/ 152400 h 1083671"/>
              <a:gd name="connsiteX46" fmla="*/ 1996440 w 2514600"/>
              <a:gd name="connsiteY46" fmla="*/ 167640 h 1083671"/>
              <a:gd name="connsiteX47" fmla="*/ 2011680 w 2514600"/>
              <a:gd name="connsiteY47" fmla="*/ 228600 h 1083671"/>
              <a:gd name="connsiteX48" fmla="*/ 2026920 w 2514600"/>
              <a:gd name="connsiteY48" fmla="*/ 274320 h 1083671"/>
              <a:gd name="connsiteX49" fmla="*/ 2087880 w 2514600"/>
              <a:gd name="connsiteY49" fmla="*/ 167640 h 1083671"/>
              <a:gd name="connsiteX50" fmla="*/ 2133600 w 2514600"/>
              <a:gd name="connsiteY50" fmla="*/ 91440 h 1083671"/>
              <a:gd name="connsiteX51" fmla="*/ 2164080 w 2514600"/>
              <a:gd name="connsiteY51" fmla="*/ 0 h 1083671"/>
              <a:gd name="connsiteX52" fmla="*/ 2179320 w 2514600"/>
              <a:gd name="connsiteY52" fmla="*/ 182880 h 1083671"/>
              <a:gd name="connsiteX53" fmla="*/ 2499360 w 2514600"/>
              <a:gd name="connsiteY53" fmla="*/ 152400 h 1083671"/>
              <a:gd name="connsiteX54" fmla="*/ 2514600 w 2514600"/>
              <a:gd name="connsiteY54" fmla="*/ 137160 h 1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14600" h="1083671">
                <a:moveTo>
                  <a:pt x="0" y="792480"/>
                </a:moveTo>
                <a:cubicBezTo>
                  <a:pt x="91440" y="756920"/>
                  <a:pt x="176345" y="690957"/>
                  <a:pt x="274320" y="685800"/>
                </a:cubicBezTo>
                <a:cubicBezTo>
                  <a:pt x="472476" y="675371"/>
                  <a:pt x="157211" y="865473"/>
                  <a:pt x="335280" y="746760"/>
                </a:cubicBezTo>
                <a:cubicBezTo>
                  <a:pt x="345440" y="731520"/>
                  <a:pt x="359329" y="718190"/>
                  <a:pt x="365760" y="701040"/>
                </a:cubicBezTo>
                <a:cubicBezTo>
                  <a:pt x="374855" y="676786"/>
                  <a:pt x="375175" y="650080"/>
                  <a:pt x="381000" y="624840"/>
                </a:cubicBezTo>
                <a:cubicBezTo>
                  <a:pt x="390420" y="584022"/>
                  <a:pt x="401320" y="543560"/>
                  <a:pt x="411480" y="502920"/>
                </a:cubicBezTo>
                <a:cubicBezTo>
                  <a:pt x="416560" y="482600"/>
                  <a:pt x="420096" y="461831"/>
                  <a:pt x="426720" y="441960"/>
                </a:cubicBezTo>
                <a:lnTo>
                  <a:pt x="457200" y="350520"/>
                </a:lnTo>
                <a:cubicBezTo>
                  <a:pt x="462280" y="335280"/>
                  <a:pt x="461081" y="316159"/>
                  <a:pt x="472440" y="304800"/>
                </a:cubicBezTo>
                <a:cubicBezTo>
                  <a:pt x="531112" y="246128"/>
                  <a:pt x="500227" y="271035"/>
                  <a:pt x="563880" y="228600"/>
                </a:cubicBezTo>
                <a:cubicBezTo>
                  <a:pt x="657642" y="369243"/>
                  <a:pt x="605311" y="271255"/>
                  <a:pt x="579120" y="624840"/>
                </a:cubicBezTo>
                <a:cubicBezTo>
                  <a:pt x="576574" y="659213"/>
                  <a:pt x="539079" y="754524"/>
                  <a:pt x="533400" y="777240"/>
                </a:cubicBezTo>
                <a:cubicBezTo>
                  <a:pt x="528320" y="797560"/>
                  <a:pt x="522704" y="817753"/>
                  <a:pt x="518160" y="838200"/>
                </a:cubicBezTo>
                <a:cubicBezTo>
                  <a:pt x="502447" y="908910"/>
                  <a:pt x="506264" y="910318"/>
                  <a:pt x="487680" y="975360"/>
                </a:cubicBezTo>
                <a:cubicBezTo>
                  <a:pt x="483267" y="990806"/>
                  <a:pt x="477520" y="1005840"/>
                  <a:pt x="472440" y="1021080"/>
                </a:cubicBezTo>
                <a:cubicBezTo>
                  <a:pt x="477520" y="1041400"/>
                  <a:pt x="468946" y="1072673"/>
                  <a:pt x="487680" y="1082040"/>
                </a:cubicBezTo>
                <a:cubicBezTo>
                  <a:pt x="504063" y="1090231"/>
                  <a:pt x="521674" y="1065631"/>
                  <a:pt x="533400" y="1051560"/>
                </a:cubicBezTo>
                <a:cubicBezTo>
                  <a:pt x="547944" y="1034107"/>
                  <a:pt x="551839" y="1009865"/>
                  <a:pt x="563880" y="990600"/>
                </a:cubicBezTo>
                <a:cubicBezTo>
                  <a:pt x="674158" y="814156"/>
                  <a:pt x="539060" y="1070721"/>
                  <a:pt x="655320" y="838200"/>
                </a:cubicBezTo>
                <a:cubicBezTo>
                  <a:pt x="698996" y="619821"/>
                  <a:pt x="637944" y="890329"/>
                  <a:pt x="701040" y="701040"/>
                </a:cubicBezTo>
                <a:cubicBezTo>
                  <a:pt x="719356" y="646091"/>
                  <a:pt x="731520" y="589280"/>
                  <a:pt x="746760" y="533400"/>
                </a:cubicBezTo>
                <a:cubicBezTo>
                  <a:pt x="760736" y="393638"/>
                  <a:pt x="756233" y="405100"/>
                  <a:pt x="777240" y="289560"/>
                </a:cubicBezTo>
                <a:cubicBezTo>
                  <a:pt x="786932" y="236252"/>
                  <a:pt x="784574" y="206026"/>
                  <a:pt x="822960" y="167640"/>
                </a:cubicBezTo>
                <a:cubicBezTo>
                  <a:pt x="835912" y="154688"/>
                  <a:pt x="853440" y="147320"/>
                  <a:pt x="868680" y="137160"/>
                </a:cubicBezTo>
                <a:cubicBezTo>
                  <a:pt x="878840" y="157480"/>
                  <a:pt x="897418" y="175468"/>
                  <a:pt x="899160" y="198120"/>
                </a:cubicBezTo>
                <a:cubicBezTo>
                  <a:pt x="949396" y="851190"/>
                  <a:pt x="855033" y="553418"/>
                  <a:pt x="929640" y="777240"/>
                </a:cubicBezTo>
                <a:cubicBezTo>
                  <a:pt x="944880" y="767080"/>
                  <a:pt x="965200" y="762000"/>
                  <a:pt x="975360" y="746760"/>
                </a:cubicBezTo>
                <a:cubicBezTo>
                  <a:pt x="996820" y="714570"/>
                  <a:pt x="1005071" y="675300"/>
                  <a:pt x="1021080" y="640080"/>
                </a:cubicBezTo>
                <a:cubicBezTo>
                  <a:pt x="1030481" y="619398"/>
                  <a:pt x="1041400" y="599440"/>
                  <a:pt x="1051560" y="579120"/>
                </a:cubicBezTo>
                <a:cubicBezTo>
                  <a:pt x="1082544" y="424198"/>
                  <a:pt x="1050798" y="566546"/>
                  <a:pt x="1082040" y="457200"/>
                </a:cubicBezTo>
                <a:cubicBezTo>
                  <a:pt x="1087794" y="437061"/>
                  <a:pt x="1091261" y="416302"/>
                  <a:pt x="1097280" y="396240"/>
                </a:cubicBezTo>
                <a:cubicBezTo>
                  <a:pt x="1106512" y="365466"/>
                  <a:pt x="1119968" y="335969"/>
                  <a:pt x="1127760" y="304800"/>
                </a:cubicBezTo>
                <a:cubicBezTo>
                  <a:pt x="1132840" y="284480"/>
                  <a:pt x="1135646" y="263452"/>
                  <a:pt x="1143000" y="243840"/>
                </a:cubicBezTo>
                <a:cubicBezTo>
                  <a:pt x="1150977" y="222568"/>
                  <a:pt x="1165043" y="203974"/>
                  <a:pt x="1173480" y="182880"/>
                </a:cubicBezTo>
                <a:cubicBezTo>
                  <a:pt x="1217246" y="73465"/>
                  <a:pt x="1169377" y="102968"/>
                  <a:pt x="1249680" y="76200"/>
                </a:cubicBezTo>
                <a:cubicBezTo>
                  <a:pt x="1305281" y="159601"/>
                  <a:pt x="1267381" y="88505"/>
                  <a:pt x="1295400" y="228600"/>
                </a:cubicBezTo>
                <a:cubicBezTo>
                  <a:pt x="1303615" y="269677"/>
                  <a:pt x="1325880" y="350520"/>
                  <a:pt x="1325880" y="350520"/>
                </a:cubicBezTo>
                <a:cubicBezTo>
                  <a:pt x="1422786" y="308989"/>
                  <a:pt x="1432082" y="320637"/>
                  <a:pt x="1493520" y="243840"/>
                </a:cubicBezTo>
                <a:cubicBezTo>
                  <a:pt x="1516404" y="215235"/>
                  <a:pt x="1534160" y="182880"/>
                  <a:pt x="1554480" y="152400"/>
                </a:cubicBezTo>
                <a:cubicBezTo>
                  <a:pt x="1564640" y="137160"/>
                  <a:pt x="1567584" y="112472"/>
                  <a:pt x="1584960" y="106680"/>
                </a:cubicBezTo>
                <a:lnTo>
                  <a:pt x="1630680" y="91440"/>
                </a:lnTo>
                <a:cubicBezTo>
                  <a:pt x="1640840" y="111760"/>
                  <a:pt x="1653976" y="130847"/>
                  <a:pt x="1661160" y="152400"/>
                </a:cubicBezTo>
                <a:cubicBezTo>
                  <a:pt x="1679541" y="207544"/>
                  <a:pt x="1694791" y="290073"/>
                  <a:pt x="1706880" y="350520"/>
                </a:cubicBezTo>
                <a:cubicBezTo>
                  <a:pt x="1742440" y="335280"/>
                  <a:pt x="1780385" y="324705"/>
                  <a:pt x="1813560" y="304800"/>
                </a:cubicBezTo>
                <a:cubicBezTo>
                  <a:pt x="1872997" y="269138"/>
                  <a:pt x="1852116" y="250822"/>
                  <a:pt x="1889760" y="198120"/>
                </a:cubicBezTo>
                <a:cubicBezTo>
                  <a:pt x="1902287" y="180582"/>
                  <a:pt x="1920240" y="167640"/>
                  <a:pt x="1935480" y="152400"/>
                </a:cubicBezTo>
                <a:cubicBezTo>
                  <a:pt x="1955800" y="157480"/>
                  <a:pt x="1981629" y="152829"/>
                  <a:pt x="1996440" y="167640"/>
                </a:cubicBezTo>
                <a:cubicBezTo>
                  <a:pt x="2011251" y="182451"/>
                  <a:pt x="2005926" y="208461"/>
                  <a:pt x="2011680" y="228600"/>
                </a:cubicBezTo>
                <a:cubicBezTo>
                  <a:pt x="2016093" y="244046"/>
                  <a:pt x="2021840" y="259080"/>
                  <a:pt x="2026920" y="274320"/>
                </a:cubicBezTo>
                <a:cubicBezTo>
                  <a:pt x="2112351" y="217366"/>
                  <a:pt x="2043368" y="278921"/>
                  <a:pt x="2087880" y="167640"/>
                </a:cubicBezTo>
                <a:cubicBezTo>
                  <a:pt x="2098881" y="140137"/>
                  <a:pt x="2121343" y="118406"/>
                  <a:pt x="2133600" y="91440"/>
                </a:cubicBezTo>
                <a:cubicBezTo>
                  <a:pt x="2146895" y="62191"/>
                  <a:pt x="2164080" y="0"/>
                  <a:pt x="2164080" y="0"/>
                </a:cubicBezTo>
                <a:cubicBezTo>
                  <a:pt x="2169160" y="60960"/>
                  <a:pt x="2126381" y="152231"/>
                  <a:pt x="2179320" y="182880"/>
                </a:cubicBezTo>
                <a:cubicBezTo>
                  <a:pt x="2182154" y="184521"/>
                  <a:pt x="2417194" y="193483"/>
                  <a:pt x="2499360" y="152400"/>
                </a:cubicBezTo>
                <a:cubicBezTo>
                  <a:pt x="2505786" y="149187"/>
                  <a:pt x="2509520" y="142240"/>
                  <a:pt x="2514600" y="137160"/>
                </a:cubicBezTo>
              </a:path>
            </a:pathLst>
          </a:custGeom>
          <a:noFill/>
          <a:ln w="177800">
            <a:solidFill>
              <a:srgbClr val="FFFF00">
                <a:alpha val="5098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500688" y="2438400"/>
            <a:ext cx="3582351" cy="330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607576" y="4940072"/>
            <a:ext cx="2613904"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c</a:t>
            </a:r>
            <a:r>
              <a:rPr lang="en-GB" sz="2800" dirty="0" smtClean="0">
                <a:solidFill>
                  <a:schemeClr val="bg1"/>
                </a:solidFill>
              </a:rPr>
              <a:t>ompute value</a:t>
            </a:r>
            <a:endParaRPr lang="en-GB" sz="2800" dirty="0">
              <a:solidFill>
                <a:schemeClr val="bg1"/>
              </a:solidFill>
            </a:endParaRPr>
          </a:p>
        </p:txBody>
      </p:sp>
      <p:sp>
        <p:nvSpPr>
          <p:cNvPr id="55" name="TextBox 54"/>
          <p:cNvSpPr txBox="1"/>
          <p:nvPr/>
        </p:nvSpPr>
        <p:spPr>
          <a:xfrm>
            <a:off x="5613133" y="250177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48" name="TextBox 47"/>
          <p:cNvSpPr txBox="1"/>
          <p:nvPr/>
        </p:nvSpPr>
        <p:spPr>
          <a:xfrm>
            <a:off x="5613133" y="5229480"/>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49" name="TextBox 48"/>
          <p:cNvSpPr txBox="1"/>
          <p:nvPr/>
        </p:nvSpPr>
        <p:spPr>
          <a:xfrm>
            <a:off x="5613133" y="483980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0" name="TextBox 49"/>
          <p:cNvSpPr txBox="1"/>
          <p:nvPr/>
        </p:nvSpPr>
        <p:spPr>
          <a:xfrm>
            <a:off x="5613133" y="445013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1" name="TextBox 50"/>
          <p:cNvSpPr txBox="1"/>
          <p:nvPr/>
        </p:nvSpPr>
        <p:spPr>
          <a:xfrm>
            <a:off x="5613133" y="4060465"/>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2" name="TextBox 51"/>
          <p:cNvSpPr txBox="1"/>
          <p:nvPr/>
        </p:nvSpPr>
        <p:spPr>
          <a:xfrm>
            <a:off x="5613133" y="3670793"/>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3" name="TextBox 52"/>
          <p:cNvSpPr txBox="1"/>
          <p:nvPr/>
        </p:nvSpPr>
        <p:spPr>
          <a:xfrm>
            <a:off x="5613133" y="3281121"/>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4" name="TextBox 53"/>
          <p:cNvSpPr txBox="1"/>
          <p:nvPr/>
        </p:nvSpPr>
        <p:spPr>
          <a:xfrm>
            <a:off x="5613133" y="289144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7" name="Left Bracket 26"/>
          <p:cNvSpPr/>
          <p:nvPr/>
        </p:nvSpPr>
        <p:spPr>
          <a:xfrm>
            <a:off x="5401652" y="222123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Left Bracket 27"/>
          <p:cNvSpPr/>
          <p:nvPr/>
        </p:nvSpPr>
        <p:spPr>
          <a:xfrm flipH="1">
            <a:off x="8800569" y="221321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TextBox 30"/>
          <p:cNvSpPr txBox="1"/>
          <p:nvPr/>
        </p:nvSpPr>
        <p:spPr>
          <a:xfrm>
            <a:off x="8912934" y="2501777"/>
            <a:ext cx="184731" cy="369332"/>
          </a:xfrm>
          <a:prstGeom prst="rect">
            <a:avLst/>
          </a:prstGeom>
          <a:noFill/>
        </p:spPr>
        <p:txBody>
          <a:bodyPr wrap="none" rtlCol="0">
            <a:spAutoFit/>
          </a:bodyPr>
          <a:lstStyle/>
          <a:p>
            <a:endParaRPr lang="en-GB" dirty="0"/>
          </a:p>
        </p:txBody>
      </p:sp>
      <p:sp>
        <p:nvSpPr>
          <p:cNvPr id="22" name="Rectangle 21"/>
          <p:cNvSpPr/>
          <p:nvPr/>
        </p:nvSpPr>
        <p:spPr>
          <a:xfrm>
            <a:off x="289560" y="6247473"/>
            <a:ext cx="4495800" cy="423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320040" y="3595713"/>
            <a:ext cx="3779520" cy="423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p:cNvSpPr txBox="1"/>
          <p:nvPr/>
        </p:nvSpPr>
        <p:spPr>
          <a:xfrm>
            <a:off x="5600138" y="5207020"/>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,f,f,f,f,f,f,</a:t>
            </a:r>
            <a:r>
              <a:rPr lang="en-GB" sz="2800" b="1" dirty="0" err="1" smtClean="0">
                <a:solidFill>
                  <a:srgbClr val="C00000"/>
                </a:solidFill>
                <a:latin typeface="Courier New" panose="02070309020205020404" pitchFamily="49" charset="0"/>
                <a:cs typeface="Courier New" panose="02070309020205020404" pitchFamily="49" charset="0"/>
              </a:rPr>
              <a:t>t</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67" name="TextBox 66"/>
          <p:cNvSpPr txBox="1"/>
          <p:nvPr/>
        </p:nvSpPr>
        <p:spPr>
          <a:xfrm>
            <a:off x="5600138" y="4817349"/>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a:t>
            </a:r>
            <a:endParaRPr lang="en-GB" sz="2800" b="1" dirty="0">
              <a:latin typeface="Courier New" panose="02070309020205020404" pitchFamily="49" charset="0"/>
              <a:cs typeface="Courier New" panose="02070309020205020404" pitchFamily="49" charset="0"/>
            </a:endParaRPr>
          </a:p>
        </p:txBody>
      </p:sp>
      <p:sp>
        <p:nvSpPr>
          <p:cNvPr id="68" name="TextBox 67"/>
          <p:cNvSpPr txBox="1"/>
          <p:nvPr/>
        </p:nvSpPr>
        <p:spPr>
          <a:xfrm>
            <a:off x="5600138" y="4427677"/>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a:t>
            </a:r>
            <a:endParaRPr lang="en-GB" sz="2800" b="1" dirty="0">
              <a:latin typeface="Courier New" panose="02070309020205020404" pitchFamily="49" charset="0"/>
              <a:cs typeface="Courier New" panose="02070309020205020404" pitchFamily="49" charset="0"/>
            </a:endParaRPr>
          </a:p>
        </p:txBody>
      </p:sp>
      <p:sp>
        <p:nvSpPr>
          <p:cNvPr id="69" name="TextBox 68"/>
          <p:cNvSpPr txBox="1"/>
          <p:nvPr/>
        </p:nvSpPr>
        <p:spPr>
          <a:xfrm>
            <a:off x="5600138" y="4038005"/>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a:t>
            </a:r>
            <a:endParaRPr lang="en-GB" sz="2800" b="1" dirty="0">
              <a:latin typeface="Courier New" panose="02070309020205020404" pitchFamily="49" charset="0"/>
              <a:cs typeface="Courier New" panose="02070309020205020404" pitchFamily="49" charset="0"/>
            </a:endParaRPr>
          </a:p>
        </p:txBody>
      </p:sp>
      <p:sp>
        <p:nvSpPr>
          <p:cNvPr id="70" name="TextBox 69"/>
          <p:cNvSpPr txBox="1"/>
          <p:nvPr/>
        </p:nvSpPr>
        <p:spPr>
          <a:xfrm>
            <a:off x="5600138" y="3648333"/>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a:t>
            </a:r>
            <a:endParaRPr lang="en-GB" sz="2800" b="1" dirty="0">
              <a:latin typeface="Courier New" panose="02070309020205020404" pitchFamily="49" charset="0"/>
              <a:cs typeface="Courier New" panose="02070309020205020404" pitchFamily="49" charset="0"/>
            </a:endParaRPr>
          </a:p>
        </p:txBody>
      </p:sp>
      <p:sp>
        <p:nvSpPr>
          <p:cNvPr id="71" name="TextBox 70"/>
          <p:cNvSpPr txBox="1"/>
          <p:nvPr/>
        </p:nvSpPr>
        <p:spPr>
          <a:xfrm>
            <a:off x="5600138" y="3258661"/>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,f,f,f,f,f</a:t>
            </a:r>
            <a:endParaRPr lang="en-GB" sz="2800" b="1" dirty="0">
              <a:latin typeface="Courier New" panose="02070309020205020404" pitchFamily="49" charset="0"/>
              <a:cs typeface="Courier New" panose="02070309020205020404" pitchFamily="49" charset="0"/>
            </a:endParaRPr>
          </a:p>
        </p:txBody>
      </p:sp>
      <p:sp>
        <p:nvSpPr>
          <p:cNvPr id="72" name="TextBox 71"/>
          <p:cNvSpPr txBox="1"/>
          <p:nvPr/>
        </p:nvSpPr>
        <p:spPr>
          <a:xfrm>
            <a:off x="5600138" y="2868989"/>
            <a:ext cx="3406702" cy="523220"/>
          </a:xfrm>
          <a:prstGeom prst="rect">
            <a:avLst/>
          </a:prstGeom>
          <a:solidFill>
            <a:schemeClr val="bg1"/>
          </a:solidFill>
        </p:spPr>
        <p:txBody>
          <a:bodyPr wrap="none" rtlCol="0">
            <a:spAutoFit/>
          </a:bodyPr>
          <a:lstStyle/>
          <a:p>
            <a:r>
              <a:rPr lang="en-GB" sz="2800" b="1" dirty="0" err="1" smtClean="0">
                <a:latin typeface="Courier New" panose="02070309020205020404" pitchFamily="49" charset="0"/>
                <a:cs typeface="Courier New" panose="02070309020205020404" pitchFamily="49" charset="0"/>
              </a:rPr>
              <a:t>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,f,f,f,f,f,f</a:t>
            </a:r>
            <a:endParaRPr lang="en-GB" sz="2800" b="1" dirty="0">
              <a:latin typeface="Courier New" panose="02070309020205020404" pitchFamily="49" charset="0"/>
              <a:cs typeface="Courier New" panose="02070309020205020404" pitchFamily="49" charset="0"/>
            </a:endParaRPr>
          </a:p>
        </p:txBody>
      </p:sp>
      <p:sp>
        <p:nvSpPr>
          <p:cNvPr id="73" name="TextBox 72"/>
          <p:cNvSpPr txBox="1"/>
          <p:nvPr/>
        </p:nvSpPr>
        <p:spPr>
          <a:xfrm>
            <a:off x="5600138" y="2479317"/>
            <a:ext cx="3406702" cy="523220"/>
          </a:xfrm>
          <a:prstGeom prst="rect">
            <a:avLst/>
          </a:prstGeom>
          <a:solidFill>
            <a:schemeClr val="bg1"/>
          </a:solidFill>
        </p:spPr>
        <p:txBody>
          <a:bodyPr wrap="none" rtlCol="0">
            <a:spAutoFit/>
          </a:bodyPr>
          <a:lstStyle/>
          <a:p>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,f,f,f,f,f,f,f</a:t>
            </a:r>
            <a:endParaRPr lang="en-GB" sz="2800" b="1" dirty="0">
              <a:latin typeface="Courier New" panose="02070309020205020404" pitchFamily="49" charset="0"/>
              <a:cs typeface="Courier New" panose="02070309020205020404" pitchFamily="49" charset="0"/>
            </a:endParaRPr>
          </a:p>
        </p:txBody>
      </p:sp>
      <p:grpSp>
        <p:nvGrpSpPr>
          <p:cNvPr id="8" name="Group 7"/>
          <p:cNvGrpSpPr/>
          <p:nvPr/>
        </p:nvGrpSpPr>
        <p:grpSpPr>
          <a:xfrm>
            <a:off x="5671357" y="2580421"/>
            <a:ext cx="3241577" cy="3060993"/>
            <a:chOff x="5671357" y="2580421"/>
            <a:chExt cx="3241577" cy="3060993"/>
          </a:xfrm>
        </p:grpSpPr>
        <p:grpSp>
          <p:nvGrpSpPr>
            <p:cNvPr id="5" name="Group 4"/>
            <p:cNvGrpSpPr/>
            <p:nvPr/>
          </p:nvGrpSpPr>
          <p:grpSpPr>
            <a:xfrm>
              <a:off x="8795557" y="2580421"/>
              <a:ext cx="117377" cy="3060993"/>
              <a:chOff x="8795557" y="2580421"/>
              <a:chExt cx="117377" cy="3060993"/>
            </a:xfrm>
          </p:grpSpPr>
          <p:sp>
            <p:nvSpPr>
              <p:cNvPr id="40" name="Left Bracket 39"/>
              <p:cNvSpPr/>
              <p:nvPr/>
            </p:nvSpPr>
            <p:spPr>
              <a:xfrm flipH="1">
                <a:off x="8795557" y="25804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Left Bracket 40"/>
              <p:cNvSpPr/>
              <p:nvPr/>
            </p:nvSpPr>
            <p:spPr>
              <a:xfrm flipH="1">
                <a:off x="8795557" y="29714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Left Bracket 41"/>
              <p:cNvSpPr/>
              <p:nvPr/>
            </p:nvSpPr>
            <p:spPr>
              <a:xfrm flipH="1">
                <a:off x="8795557" y="336257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Left Bracket 42"/>
              <p:cNvSpPr/>
              <p:nvPr/>
            </p:nvSpPr>
            <p:spPr>
              <a:xfrm flipH="1">
                <a:off x="8795557" y="375364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Left Bracket 43"/>
              <p:cNvSpPr/>
              <p:nvPr/>
            </p:nvSpPr>
            <p:spPr>
              <a:xfrm flipH="1">
                <a:off x="8795557" y="414472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Left Bracket 44"/>
              <p:cNvSpPr/>
              <p:nvPr/>
            </p:nvSpPr>
            <p:spPr>
              <a:xfrm flipH="1">
                <a:off x="8795557" y="453580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Left Bracket 45"/>
              <p:cNvSpPr/>
              <p:nvPr/>
            </p:nvSpPr>
            <p:spPr>
              <a:xfrm flipH="1">
                <a:off x="8795557" y="492687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 name="Left Bracket 46"/>
              <p:cNvSpPr/>
              <p:nvPr/>
            </p:nvSpPr>
            <p:spPr>
              <a:xfrm flipH="1">
                <a:off x="8795557" y="531795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7" name="Group 6"/>
            <p:cNvGrpSpPr/>
            <p:nvPr/>
          </p:nvGrpSpPr>
          <p:grpSpPr>
            <a:xfrm>
              <a:off x="5671357" y="2580421"/>
              <a:ext cx="222759" cy="3060993"/>
              <a:chOff x="5671357" y="2580421"/>
              <a:chExt cx="222759" cy="3060993"/>
            </a:xfrm>
          </p:grpSpPr>
          <p:sp>
            <p:nvSpPr>
              <p:cNvPr id="26" name="TextBox 25"/>
              <p:cNvSpPr txBox="1"/>
              <p:nvPr/>
            </p:nvSpPr>
            <p:spPr>
              <a:xfrm>
                <a:off x="5709385" y="3422689"/>
                <a:ext cx="184731" cy="369332"/>
              </a:xfrm>
              <a:prstGeom prst="rect">
                <a:avLst/>
              </a:prstGeom>
              <a:noFill/>
            </p:spPr>
            <p:txBody>
              <a:bodyPr wrap="none" rtlCol="0">
                <a:spAutoFit/>
              </a:bodyPr>
              <a:lstStyle/>
              <a:p>
                <a:endParaRPr lang="en-GB" dirty="0"/>
              </a:p>
            </p:txBody>
          </p:sp>
          <p:sp>
            <p:nvSpPr>
              <p:cNvPr id="32" name="Left Bracket 31"/>
              <p:cNvSpPr/>
              <p:nvPr/>
            </p:nvSpPr>
            <p:spPr>
              <a:xfrm>
                <a:off x="5671357" y="25804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Left Bracket 32"/>
              <p:cNvSpPr/>
              <p:nvPr/>
            </p:nvSpPr>
            <p:spPr>
              <a:xfrm>
                <a:off x="5671357" y="29714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Left Bracket 33"/>
              <p:cNvSpPr/>
              <p:nvPr/>
            </p:nvSpPr>
            <p:spPr>
              <a:xfrm>
                <a:off x="5671357" y="336257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Left Bracket 34"/>
              <p:cNvSpPr/>
              <p:nvPr/>
            </p:nvSpPr>
            <p:spPr>
              <a:xfrm>
                <a:off x="5671357" y="375364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Left Bracket 35"/>
              <p:cNvSpPr/>
              <p:nvPr/>
            </p:nvSpPr>
            <p:spPr>
              <a:xfrm>
                <a:off x="5671357" y="414472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Left Bracket 36"/>
              <p:cNvSpPr/>
              <p:nvPr/>
            </p:nvSpPr>
            <p:spPr>
              <a:xfrm>
                <a:off x="5671357" y="453580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Left Bracket 37"/>
              <p:cNvSpPr/>
              <p:nvPr/>
            </p:nvSpPr>
            <p:spPr>
              <a:xfrm>
                <a:off x="5671357" y="492687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Left Bracket 38"/>
              <p:cNvSpPr/>
              <p:nvPr/>
            </p:nvSpPr>
            <p:spPr>
              <a:xfrm>
                <a:off x="5671357" y="531795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sp>
        <p:nvSpPr>
          <p:cNvPr id="74" name="Rectangle 73"/>
          <p:cNvSpPr/>
          <p:nvPr/>
        </p:nvSpPr>
        <p:spPr>
          <a:xfrm>
            <a:off x="3903433" y="1347417"/>
            <a:ext cx="1183712" cy="115436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smtClean="0">
                <a:solidFill>
                  <a:srgbClr val="C00000"/>
                </a:solidFill>
              </a:rPr>
              <a:t>Threshold</a:t>
            </a:r>
            <a:endParaRPr lang="en-GB" dirty="0">
              <a:solidFill>
                <a:srgbClr val="C00000"/>
              </a:solidFill>
            </a:endParaRPr>
          </a:p>
        </p:txBody>
      </p:sp>
      <p:sp>
        <p:nvSpPr>
          <p:cNvPr id="11" name="TextBox 10"/>
          <p:cNvSpPr txBox="1"/>
          <p:nvPr/>
        </p:nvSpPr>
        <p:spPr>
          <a:xfrm>
            <a:off x="4265708" y="1633718"/>
            <a:ext cx="470000" cy="769441"/>
          </a:xfrm>
          <a:prstGeom prst="rect">
            <a:avLst/>
          </a:prstGeom>
          <a:noFill/>
        </p:spPr>
        <p:txBody>
          <a:bodyPr wrap="none" rtlCol="0">
            <a:spAutoFit/>
          </a:bodyPr>
          <a:lstStyle/>
          <a:p>
            <a:r>
              <a:rPr lang="en-GB" sz="4400" b="1" dirty="0" smtClean="0">
                <a:solidFill>
                  <a:srgbClr val="585858"/>
                </a:solidFill>
              </a:rPr>
              <a:t>1</a:t>
            </a:r>
            <a:endParaRPr lang="en-GB" sz="4400" b="1" dirty="0">
              <a:solidFill>
                <a:srgbClr val="585858"/>
              </a:solidFill>
            </a:endParaRPr>
          </a:p>
        </p:txBody>
      </p:sp>
      <p:pic>
        <p:nvPicPr>
          <p:cNvPr id="5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0815" y="538837"/>
            <a:ext cx="3000308" cy="300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TextBox 56"/>
          <p:cNvSpPr txBox="1"/>
          <p:nvPr/>
        </p:nvSpPr>
        <p:spPr>
          <a:xfrm>
            <a:off x="4281022" y="1633717"/>
            <a:ext cx="445956" cy="769441"/>
          </a:xfrm>
          <a:prstGeom prst="rect">
            <a:avLst/>
          </a:prstGeom>
          <a:noFill/>
        </p:spPr>
        <p:txBody>
          <a:bodyPr wrap="none" rtlCol="0">
            <a:spAutoFit/>
          </a:bodyPr>
          <a:lstStyle/>
          <a:p>
            <a:r>
              <a:rPr lang="en-GB" sz="4400" b="1" dirty="0">
                <a:solidFill>
                  <a:srgbClr val="585858"/>
                </a:solidFill>
              </a:rPr>
              <a:t>?</a:t>
            </a:r>
          </a:p>
        </p:txBody>
      </p:sp>
      <p:pic>
        <p:nvPicPr>
          <p:cNvPr id="58" name="Picture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00000">
            <a:off x="5258145" y="-3646"/>
            <a:ext cx="4247859" cy="2312010"/>
          </a:xfrm>
          <a:prstGeom prst="rect">
            <a:avLst/>
          </a:prstGeom>
        </p:spPr>
      </p:pic>
    </p:spTree>
    <p:extLst>
      <p:ext uri="{BB962C8B-B14F-4D97-AF65-F5344CB8AC3E}">
        <p14:creationId xmlns:p14="http://schemas.microsoft.com/office/powerpoint/2010/main" val="2567973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P spid="20" grpId="1" animBg="1"/>
      <p:bldP spid="11" grpId="0"/>
      <p:bldP spid="5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3"/>
            <a:ext cx="9144000" cy="2387600"/>
          </a:xfrm>
        </p:spPr>
        <p:txBody>
          <a:bodyPr>
            <a:normAutofit/>
          </a:bodyPr>
          <a:lstStyle/>
          <a:p>
            <a:r>
              <a:rPr lang="en-GB" sz="8000" dirty="0" smtClean="0"/>
              <a:t>Bits AND Chips</a:t>
            </a:r>
            <a:endParaRPr lang="en-GB" sz="8000" b="1" dirty="0">
              <a:solidFill>
                <a:srgbClr val="C00000"/>
              </a:solidFill>
              <a:latin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7513" y="64395"/>
            <a:ext cx="3769217" cy="560116"/>
          </a:xfrm>
          <a:prstGeom prst="rect">
            <a:avLst/>
          </a:prstGeom>
        </p:spPr>
      </p:pic>
      <p:sp>
        <p:nvSpPr>
          <p:cNvPr id="3" name="Subtitle 2"/>
          <p:cNvSpPr>
            <a:spLocks noGrp="1"/>
          </p:cNvSpPr>
          <p:nvPr>
            <p:ph type="subTitle" idx="1"/>
          </p:nvPr>
        </p:nvSpPr>
        <p:spPr/>
        <p:txBody>
          <a:bodyPr>
            <a:normAutofit/>
          </a:bodyPr>
          <a:lstStyle/>
          <a:p>
            <a:r>
              <a:rPr lang="en-GB" sz="3600" b="1" dirty="0" smtClean="0">
                <a:solidFill>
                  <a:srgbClr val="585858"/>
                </a:solidFill>
              </a:rPr>
              <a:t>Simple Ideas That Make Computers Tick </a:t>
            </a:r>
            <a:endParaRPr lang="en-GB" sz="3600" b="1" dirty="0">
              <a:solidFill>
                <a:srgbClr val="585858"/>
              </a:solidFill>
            </a:endParaRPr>
          </a:p>
        </p:txBody>
      </p:sp>
      <p:sp>
        <p:nvSpPr>
          <p:cNvPr id="8" name="Rectangle 7"/>
          <p:cNvSpPr/>
          <p:nvPr/>
        </p:nvSpPr>
        <p:spPr>
          <a:xfrm>
            <a:off x="7791718" y="5834130"/>
            <a:ext cx="1352282" cy="1023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6542468" y="5653826"/>
            <a:ext cx="2614411" cy="1200329"/>
          </a:xfrm>
          <a:prstGeom prst="rect">
            <a:avLst/>
          </a:prstGeom>
          <a:solidFill>
            <a:schemeClr val="bg1"/>
          </a:solidFill>
        </p:spPr>
        <p:txBody>
          <a:bodyPr wrap="square" rtlCol="0">
            <a:spAutoFit/>
          </a:bodyPr>
          <a:lstStyle/>
          <a:p>
            <a:pPr algn="r"/>
            <a:r>
              <a:rPr lang="en-GB" dirty="0">
                <a:solidFill>
                  <a:srgbClr val="C00000"/>
                </a:solidFill>
              </a:rPr>
              <a:t>Insert any specific notes</a:t>
            </a:r>
          </a:p>
          <a:p>
            <a:pPr algn="r"/>
            <a:r>
              <a:rPr lang="en-GB" dirty="0">
                <a:solidFill>
                  <a:srgbClr val="C00000"/>
                </a:solidFill>
              </a:rPr>
              <a:t>Start / End time</a:t>
            </a:r>
          </a:p>
          <a:p>
            <a:pPr algn="r"/>
            <a:r>
              <a:rPr lang="en-GB" dirty="0">
                <a:solidFill>
                  <a:srgbClr val="C00000"/>
                </a:solidFill>
              </a:rPr>
              <a:t>Toilets</a:t>
            </a:r>
          </a:p>
          <a:p>
            <a:pPr algn="r"/>
            <a:r>
              <a:rPr lang="en-GB" dirty="0">
                <a:solidFill>
                  <a:srgbClr val="C00000"/>
                </a:solidFill>
              </a:rPr>
              <a:t>Fire Drill / Exits</a:t>
            </a:r>
          </a:p>
        </p:txBody>
      </p:sp>
    </p:spTree>
    <p:extLst>
      <p:ext uri="{BB962C8B-B14F-4D97-AF65-F5344CB8AC3E}">
        <p14:creationId xmlns:p14="http://schemas.microsoft.com/office/powerpoint/2010/main" val="787682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3903433" y="1347417"/>
            <a:ext cx="1183712" cy="115436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smtClean="0">
                <a:solidFill>
                  <a:srgbClr val="C00000"/>
                </a:solidFill>
              </a:rPr>
              <a:t>Threshold</a:t>
            </a:r>
            <a:endParaRPr lang="en-GB" dirty="0">
              <a:solidFill>
                <a:srgbClr val="C00000"/>
              </a:solidFill>
            </a:endParaRPr>
          </a:p>
        </p:txBody>
      </p:sp>
      <p:sp>
        <p:nvSpPr>
          <p:cNvPr id="57" name="TextBox 56"/>
          <p:cNvSpPr txBox="1"/>
          <p:nvPr/>
        </p:nvSpPr>
        <p:spPr>
          <a:xfrm>
            <a:off x="4281022" y="1633717"/>
            <a:ext cx="445956" cy="769441"/>
          </a:xfrm>
          <a:prstGeom prst="rect">
            <a:avLst/>
          </a:prstGeom>
          <a:noFill/>
        </p:spPr>
        <p:txBody>
          <a:bodyPr wrap="none" rtlCol="0">
            <a:spAutoFit/>
          </a:bodyPr>
          <a:lstStyle/>
          <a:p>
            <a:r>
              <a:rPr lang="en-GB" sz="4400" b="1" dirty="0">
                <a:solidFill>
                  <a:srgbClr val="585858"/>
                </a:solidFill>
              </a:rPr>
              <a:t>?</a:t>
            </a:r>
          </a:p>
        </p:txBody>
      </p:sp>
      <p:sp>
        <p:nvSpPr>
          <p:cNvPr id="9" name="Rectangle 8"/>
          <p:cNvSpPr/>
          <p:nvPr/>
        </p:nvSpPr>
        <p:spPr>
          <a:xfrm>
            <a:off x="291788" y="3618568"/>
            <a:ext cx="6169972" cy="3108543"/>
          </a:xfrm>
          <a:prstGeom prst="rect">
            <a:avLst/>
          </a:prstGeom>
          <a:ln>
            <a:noFill/>
          </a:ln>
        </p:spPr>
        <p:txBody>
          <a:bodyPr wrap="square">
            <a:spAutoFit/>
          </a:bodyPr>
          <a:lstStyle/>
          <a:p>
            <a:pPr>
              <a:buClr>
                <a:srgbClr val="585858"/>
              </a:buClr>
              <a:buSzPct val="150000"/>
            </a:pPr>
            <a:r>
              <a:rPr lang="en-GB" altLang="en-US" sz="2800" dirty="0" smtClean="0">
                <a:solidFill>
                  <a:srgbClr val="585858"/>
                </a:solidFill>
              </a:rPr>
              <a:t>     Add 1 to threshold</a:t>
            </a:r>
          </a:p>
          <a:p>
            <a:pPr>
              <a:buClr>
                <a:srgbClr val="585858"/>
              </a:buClr>
              <a:buSzPct val="150000"/>
            </a:pPr>
            <a:r>
              <a:rPr lang="en-GB" altLang="en-US" sz="2800" dirty="0" smtClean="0">
                <a:solidFill>
                  <a:srgbClr val="585858"/>
                </a:solidFill>
              </a:rPr>
              <a:t>     For each row</a:t>
            </a:r>
          </a:p>
          <a:p>
            <a:pPr>
              <a:buClr>
                <a:srgbClr val="585858"/>
              </a:buClr>
              <a:buSzPct val="150000"/>
            </a:pPr>
            <a:r>
              <a:rPr lang="en-GB" altLang="en-US" sz="2800" dirty="0">
                <a:solidFill>
                  <a:srgbClr val="585858"/>
                </a:solidFill>
              </a:rPr>
              <a:t>	</a:t>
            </a:r>
            <a:r>
              <a:rPr lang="en-GB" altLang="en-US" sz="2800" dirty="0" smtClean="0">
                <a:solidFill>
                  <a:srgbClr val="585858"/>
                </a:solidFill>
              </a:rPr>
              <a:t>For each square in row</a:t>
            </a:r>
          </a:p>
          <a:p>
            <a:pPr>
              <a:buClr>
                <a:srgbClr val="585858"/>
              </a:buClr>
              <a:buSzPct val="150000"/>
            </a:pPr>
            <a:endParaRPr lang="en-GB" altLang="en-US" sz="2800" dirty="0">
              <a:solidFill>
                <a:srgbClr val="585858"/>
              </a:solidFill>
            </a:endParaRPr>
          </a:p>
          <a:p>
            <a:pPr>
              <a:buClr>
                <a:srgbClr val="585858"/>
              </a:buClr>
              <a:buSzPct val="150000"/>
            </a:pPr>
            <a:r>
              <a:rPr lang="en-GB" altLang="en-US" sz="2800" dirty="0" smtClean="0">
                <a:solidFill>
                  <a:srgbClr val="585858"/>
                </a:solidFill>
              </a:rPr>
              <a:t>	Next square</a:t>
            </a:r>
          </a:p>
          <a:p>
            <a:pPr>
              <a:buClr>
                <a:srgbClr val="585858"/>
              </a:buClr>
              <a:buSzPct val="150000"/>
            </a:pPr>
            <a:r>
              <a:rPr lang="en-GB" altLang="en-US" sz="2800" dirty="0" smtClean="0">
                <a:solidFill>
                  <a:srgbClr val="585858"/>
                </a:solidFill>
              </a:rPr>
              <a:t>     Next row</a:t>
            </a:r>
          </a:p>
          <a:p>
            <a:pPr>
              <a:buClr>
                <a:srgbClr val="585858"/>
              </a:buClr>
              <a:buSzPct val="150000"/>
            </a:pPr>
            <a:r>
              <a:rPr lang="en-GB" altLang="en-US" sz="2800" dirty="0" smtClean="0">
                <a:solidFill>
                  <a:srgbClr val="585858"/>
                </a:solidFill>
              </a:rPr>
              <a:t>     If threshold = </a:t>
            </a:r>
            <a:r>
              <a:rPr lang="en-GB" altLang="en-US" sz="2800" dirty="0" err="1" smtClean="0">
                <a:solidFill>
                  <a:srgbClr val="585858"/>
                </a:solidFill>
              </a:rPr>
              <a:t>gridSize</a:t>
            </a:r>
            <a:r>
              <a:rPr lang="en-GB" altLang="en-US" sz="2800" dirty="0" smtClean="0">
                <a:solidFill>
                  <a:srgbClr val="585858"/>
                </a:solidFill>
              </a:rPr>
              <a:t>, set it back to 0</a:t>
            </a:r>
            <a:endParaRPr lang="en-GB" altLang="en-US" sz="2800" dirty="0">
              <a:solidFill>
                <a:srgbClr val="585858"/>
              </a:solidFill>
            </a:endParaRPr>
          </a:p>
        </p:txBody>
      </p:sp>
      <p:pic>
        <p:nvPicPr>
          <p:cNvPr id="17" name="Picture 16"/>
          <p:cNvPicPr>
            <a:picLocks noChangeAspect="1"/>
          </p:cNvPicPr>
          <p:nvPr/>
        </p:nvPicPr>
        <p:blipFill rotWithShape="1">
          <a:blip r:embed="rId3"/>
          <a:srcRect l="25051" t="28125" r="44698" b="22917"/>
          <a:stretch/>
        </p:blipFill>
        <p:spPr>
          <a:xfrm>
            <a:off x="5119132" y="2133612"/>
            <a:ext cx="3979148" cy="3620724"/>
          </a:xfrm>
          <a:prstGeom prst="rect">
            <a:avLst/>
          </a:prstGeom>
        </p:spPr>
      </p:pic>
      <p:sp>
        <p:nvSpPr>
          <p:cNvPr id="4" name="Rectangle 3"/>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500688" y="2438400"/>
            <a:ext cx="3582351" cy="330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607576" y="4940072"/>
            <a:ext cx="2613904"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c</a:t>
            </a:r>
            <a:r>
              <a:rPr lang="en-GB" sz="2800" dirty="0" smtClean="0">
                <a:solidFill>
                  <a:schemeClr val="bg1"/>
                </a:solidFill>
              </a:rPr>
              <a:t>ompute value</a:t>
            </a:r>
            <a:endParaRPr lang="en-GB" sz="2800" dirty="0">
              <a:solidFill>
                <a:schemeClr val="bg1"/>
              </a:solidFill>
            </a:endParaRPr>
          </a:p>
        </p:txBody>
      </p:sp>
      <p:sp>
        <p:nvSpPr>
          <p:cNvPr id="55" name="TextBox 54"/>
          <p:cNvSpPr txBox="1"/>
          <p:nvPr/>
        </p:nvSpPr>
        <p:spPr>
          <a:xfrm>
            <a:off x="5613133" y="250177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48" name="TextBox 47"/>
          <p:cNvSpPr txBox="1"/>
          <p:nvPr/>
        </p:nvSpPr>
        <p:spPr>
          <a:xfrm>
            <a:off x="5613133" y="5229480"/>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49" name="TextBox 48"/>
          <p:cNvSpPr txBox="1"/>
          <p:nvPr/>
        </p:nvSpPr>
        <p:spPr>
          <a:xfrm>
            <a:off x="5613133" y="483980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0" name="TextBox 49"/>
          <p:cNvSpPr txBox="1"/>
          <p:nvPr/>
        </p:nvSpPr>
        <p:spPr>
          <a:xfrm>
            <a:off x="5613133" y="445013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1" name="TextBox 50"/>
          <p:cNvSpPr txBox="1"/>
          <p:nvPr/>
        </p:nvSpPr>
        <p:spPr>
          <a:xfrm>
            <a:off x="5613133" y="4060465"/>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2" name="TextBox 51"/>
          <p:cNvSpPr txBox="1"/>
          <p:nvPr/>
        </p:nvSpPr>
        <p:spPr>
          <a:xfrm>
            <a:off x="5613133" y="3670793"/>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3" name="TextBox 52"/>
          <p:cNvSpPr txBox="1"/>
          <p:nvPr/>
        </p:nvSpPr>
        <p:spPr>
          <a:xfrm>
            <a:off x="5613133" y="3281121"/>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4" name="TextBox 53"/>
          <p:cNvSpPr txBox="1"/>
          <p:nvPr/>
        </p:nvSpPr>
        <p:spPr>
          <a:xfrm>
            <a:off x="5613133" y="289144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7" name="Left Bracket 26"/>
          <p:cNvSpPr/>
          <p:nvPr/>
        </p:nvSpPr>
        <p:spPr>
          <a:xfrm>
            <a:off x="5401652" y="222123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Left Bracket 27"/>
          <p:cNvSpPr/>
          <p:nvPr/>
        </p:nvSpPr>
        <p:spPr>
          <a:xfrm flipH="1">
            <a:off x="8800569" y="221321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TextBox 30"/>
          <p:cNvSpPr txBox="1"/>
          <p:nvPr/>
        </p:nvSpPr>
        <p:spPr>
          <a:xfrm>
            <a:off x="8912934" y="2501777"/>
            <a:ext cx="184731" cy="369332"/>
          </a:xfrm>
          <a:prstGeom prst="rect">
            <a:avLst/>
          </a:prstGeom>
          <a:noFill/>
        </p:spPr>
        <p:txBody>
          <a:bodyPr wrap="none" rtlCol="0">
            <a:spAutoFit/>
          </a:bodyPr>
          <a:lstStyle/>
          <a:p>
            <a:endParaRPr lang="en-GB" dirty="0"/>
          </a:p>
        </p:txBody>
      </p:sp>
      <p:sp>
        <p:nvSpPr>
          <p:cNvPr id="66" name="TextBox 65"/>
          <p:cNvSpPr txBox="1"/>
          <p:nvPr/>
        </p:nvSpPr>
        <p:spPr>
          <a:xfrm>
            <a:off x="5600138" y="5207020"/>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,f,f,f,f,f,f,</a:t>
            </a:r>
            <a:r>
              <a:rPr lang="en-GB" sz="2800" b="1" dirty="0" err="1" smtClean="0">
                <a:solidFill>
                  <a:srgbClr val="C00000"/>
                </a:solidFill>
                <a:latin typeface="Courier New" panose="02070309020205020404" pitchFamily="49" charset="0"/>
                <a:cs typeface="Courier New" panose="02070309020205020404" pitchFamily="49" charset="0"/>
              </a:rPr>
              <a:t>t</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67" name="TextBox 66"/>
          <p:cNvSpPr txBox="1"/>
          <p:nvPr/>
        </p:nvSpPr>
        <p:spPr>
          <a:xfrm>
            <a:off x="5600138" y="4817349"/>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a:t>
            </a:r>
            <a:endParaRPr lang="en-GB" sz="2800" b="1" dirty="0">
              <a:latin typeface="Courier New" panose="02070309020205020404" pitchFamily="49" charset="0"/>
              <a:cs typeface="Courier New" panose="02070309020205020404" pitchFamily="49" charset="0"/>
            </a:endParaRPr>
          </a:p>
        </p:txBody>
      </p:sp>
      <p:sp>
        <p:nvSpPr>
          <p:cNvPr id="68" name="TextBox 67"/>
          <p:cNvSpPr txBox="1"/>
          <p:nvPr/>
        </p:nvSpPr>
        <p:spPr>
          <a:xfrm>
            <a:off x="5600138" y="4427677"/>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a:t>
            </a:r>
            <a:endParaRPr lang="en-GB" sz="2800" b="1" dirty="0">
              <a:latin typeface="Courier New" panose="02070309020205020404" pitchFamily="49" charset="0"/>
              <a:cs typeface="Courier New" panose="02070309020205020404" pitchFamily="49" charset="0"/>
            </a:endParaRPr>
          </a:p>
        </p:txBody>
      </p:sp>
      <p:sp>
        <p:nvSpPr>
          <p:cNvPr id="69" name="TextBox 68"/>
          <p:cNvSpPr txBox="1"/>
          <p:nvPr/>
        </p:nvSpPr>
        <p:spPr>
          <a:xfrm>
            <a:off x="5600138" y="4038005"/>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a:t>
            </a:r>
            <a:endParaRPr lang="en-GB" sz="2800" b="1" dirty="0">
              <a:latin typeface="Courier New" panose="02070309020205020404" pitchFamily="49" charset="0"/>
              <a:cs typeface="Courier New" panose="02070309020205020404" pitchFamily="49" charset="0"/>
            </a:endParaRPr>
          </a:p>
        </p:txBody>
      </p:sp>
      <p:sp>
        <p:nvSpPr>
          <p:cNvPr id="70" name="TextBox 69"/>
          <p:cNvSpPr txBox="1"/>
          <p:nvPr/>
        </p:nvSpPr>
        <p:spPr>
          <a:xfrm>
            <a:off x="5600138" y="3648333"/>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a:t>
            </a:r>
            <a:endParaRPr lang="en-GB" sz="2800" b="1" dirty="0">
              <a:latin typeface="Courier New" panose="02070309020205020404" pitchFamily="49" charset="0"/>
              <a:cs typeface="Courier New" panose="02070309020205020404" pitchFamily="49" charset="0"/>
            </a:endParaRPr>
          </a:p>
        </p:txBody>
      </p:sp>
      <p:sp>
        <p:nvSpPr>
          <p:cNvPr id="71" name="TextBox 70"/>
          <p:cNvSpPr txBox="1"/>
          <p:nvPr/>
        </p:nvSpPr>
        <p:spPr>
          <a:xfrm>
            <a:off x="5600138" y="3258661"/>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,f,f,f,f,f</a:t>
            </a:r>
            <a:endParaRPr lang="en-GB" sz="2800" b="1" dirty="0">
              <a:latin typeface="Courier New" panose="02070309020205020404" pitchFamily="49" charset="0"/>
              <a:cs typeface="Courier New" panose="02070309020205020404" pitchFamily="49" charset="0"/>
            </a:endParaRPr>
          </a:p>
        </p:txBody>
      </p:sp>
      <p:sp>
        <p:nvSpPr>
          <p:cNvPr id="72" name="TextBox 71"/>
          <p:cNvSpPr txBox="1"/>
          <p:nvPr/>
        </p:nvSpPr>
        <p:spPr>
          <a:xfrm>
            <a:off x="5600138" y="2868989"/>
            <a:ext cx="3406702" cy="523220"/>
          </a:xfrm>
          <a:prstGeom prst="rect">
            <a:avLst/>
          </a:prstGeom>
          <a:solidFill>
            <a:schemeClr val="bg1"/>
          </a:solidFill>
        </p:spPr>
        <p:txBody>
          <a:bodyPr wrap="none" rtlCol="0">
            <a:spAutoFit/>
          </a:bodyPr>
          <a:lstStyle/>
          <a:p>
            <a:r>
              <a:rPr lang="en-GB" sz="2800" b="1" dirty="0" err="1" smtClean="0">
                <a:latin typeface="Courier New" panose="02070309020205020404" pitchFamily="49" charset="0"/>
                <a:cs typeface="Courier New" panose="02070309020205020404" pitchFamily="49" charset="0"/>
              </a:rPr>
              <a:t>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,f,f,f,f,f,f</a:t>
            </a:r>
            <a:endParaRPr lang="en-GB" sz="2800" b="1" dirty="0">
              <a:latin typeface="Courier New" panose="02070309020205020404" pitchFamily="49" charset="0"/>
              <a:cs typeface="Courier New" panose="02070309020205020404" pitchFamily="49" charset="0"/>
            </a:endParaRPr>
          </a:p>
        </p:txBody>
      </p:sp>
      <p:sp>
        <p:nvSpPr>
          <p:cNvPr id="73" name="TextBox 72"/>
          <p:cNvSpPr txBox="1"/>
          <p:nvPr/>
        </p:nvSpPr>
        <p:spPr>
          <a:xfrm>
            <a:off x="5600138" y="2479317"/>
            <a:ext cx="3406702" cy="523220"/>
          </a:xfrm>
          <a:prstGeom prst="rect">
            <a:avLst/>
          </a:prstGeom>
          <a:solidFill>
            <a:schemeClr val="bg1"/>
          </a:solidFill>
        </p:spPr>
        <p:txBody>
          <a:bodyPr wrap="none" rtlCol="0">
            <a:spAutoFit/>
          </a:bodyPr>
          <a:lstStyle/>
          <a:p>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,f,f,f,f,f,f,f</a:t>
            </a:r>
            <a:endParaRPr lang="en-GB" sz="2800" b="1" dirty="0">
              <a:latin typeface="Courier New" panose="02070309020205020404" pitchFamily="49" charset="0"/>
              <a:cs typeface="Courier New" panose="02070309020205020404" pitchFamily="49" charset="0"/>
            </a:endParaRPr>
          </a:p>
        </p:txBody>
      </p:sp>
      <p:grpSp>
        <p:nvGrpSpPr>
          <p:cNvPr id="8" name="Group 7"/>
          <p:cNvGrpSpPr/>
          <p:nvPr/>
        </p:nvGrpSpPr>
        <p:grpSpPr>
          <a:xfrm>
            <a:off x="5671357" y="2580421"/>
            <a:ext cx="3241577" cy="3060993"/>
            <a:chOff x="5671357" y="2580421"/>
            <a:chExt cx="3241577" cy="3060993"/>
          </a:xfrm>
        </p:grpSpPr>
        <p:grpSp>
          <p:nvGrpSpPr>
            <p:cNvPr id="5" name="Group 4"/>
            <p:cNvGrpSpPr/>
            <p:nvPr/>
          </p:nvGrpSpPr>
          <p:grpSpPr>
            <a:xfrm>
              <a:off x="8795557" y="2580421"/>
              <a:ext cx="117377" cy="3060993"/>
              <a:chOff x="8795557" y="2580421"/>
              <a:chExt cx="117377" cy="3060993"/>
            </a:xfrm>
          </p:grpSpPr>
          <p:sp>
            <p:nvSpPr>
              <p:cNvPr id="40" name="Left Bracket 39"/>
              <p:cNvSpPr/>
              <p:nvPr/>
            </p:nvSpPr>
            <p:spPr>
              <a:xfrm flipH="1">
                <a:off x="8795557" y="25804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Left Bracket 40"/>
              <p:cNvSpPr/>
              <p:nvPr/>
            </p:nvSpPr>
            <p:spPr>
              <a:xfrm flipH="1">
                <a:off x="8795557" y="29714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Left Bracket 41"/>
              <p:cNvSpPr/>
              <p:nvPr/>
            </p:nvSpPr>
            <p:spPr>
              <a:xfrm flipH="1">
                <a:off x="8795557" y="336257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Left Bracket 42"/>
              <p:cNvSpPr/>
              <p:nvPr/>
            </p:nvSpPr>
            <p:spPr>
              <a:xfrm flipH="1">
                <a:off x="8795557" y="375364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Left Bracket 43"/>
              <p:cNvSpPr/>
              <p:nvPr/>
            </p:nvSpPr>
            <p:spPr>
              <a:xfrm flipH="1">
                <a:off x="8795557" y="414472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Left Bracket 44"/>
              <p:cNvSpPr/>
              <p:nvPr/>
            </p:nvSpPr>
            <p:spPr>
              <a:xfrm flipH="1">
                <a:off x="8795557" y="453580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Left Bracket 45"/>
              <p:cNvSpPr/>
              <p:nvPr/>
            </p:nvSpPr>
            <p:spPr>
              <a:xfrm flipH="1">
                <a:off x="8795557" y="492687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 name="Left Bracket 46"/>
              <p:cNvSpPr/>
              <p:nvPr/>
            </p:nvSpPr>
            <p:spPr>
              <a:xfrm flipH="1">
                <a:off x="8795557" y="531795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7" name="Group 6"/>
            <p:cNvGrpSpPr/>
            <p:nvPr/>
          </p:nvGrpSpPr>
          <p:grpSpPr>
            <a:xfrm>
              <a:off x="5671357" y="2580421"/>
              <a:ext cx="222759" cy="3060993"/>
              <a:chOff x="5671357" y="2580421"/>
              <a:chExt cx="222759" cy="3060993"/>
            </a:xfrm>
          </p:grpSpPr>
          <p:sp>
            <p:nvSpPr>
              <p:cNvPr id="26" name="TextBox 25"/>
              <p:cNvSpPr txBox="1"/>
              <p:nvPr/>
            </p:nvSpPr>
            <p:spPr>
              <a:xfrm>
                <a:off x="5709385" y="3422689"/>
                <a:ext cx="184731" cy="369332"/>
              </a:xfrm>
              <a:prstGeom prst="rect">
                <a:avLst/>
              </a:prstGeom>
              <a:noFill/>
            </p:spPr>
            <p:txBody>
              <a:bodyPr wrap="none" rtlCol="0">
                <a:spAutoFit/>
              </a:bodyPr>
              <a:lstStyle/>
              <a:p>
                <a:endParaRPr lang="en-GB" dirty="0"/>
              </a:p>
            </p:txBody>
          </p:sp>
          <p:sp>
            <p:nvSpPr>
              <p:cNvPr id="32" name="Left Bracket 31"/>
              <p:cNvSpPr/>
              <p:nvPr/>
            </p:nvSpPr>
            <p:spPr>
              <a:xfrm>
                <a:off x="5671357" y="25804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Left Bracket 32"/>
              <p:cNvSpPr/>
              <p:nvPr/>
            </p:nvSpPr>
            <p:spPr>
              <a:xfrm>
                <a:off x="5671357" y="29714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Left Bracket 33"/>
              <p:cNvSpPr/>
              <p:nvPr/>
            </p:nvSpPr>
            <p:spPr>
              <a:xfrm>
                <a:off x="5671357" y="336257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Left Bracket 34"/>
              <p:cNvSpPr/>
              <p:nvPr/>
            </p:nvSpPr>
            <p:spPr>
              <a:xfrm>
                <a:off x="5671357" y="375364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Left Bracket 35"/>
              <p:cNvSpPr/>
              <p:nvPr/>
            </p:nvSpPr>
            <p:spPr>
              <a:xfrm>
                <a:off x="5671357" y="414472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Left Bracket 36"/>
              <p:cNvSpPr/>
              <p:nvPr/>
            </p:nvSpPr>
            <p:spPr>
              <a:xfrm>
                <a:off x="5671357" y="453580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Left Bracket 37"/>
              <p:cNvSpPr/>
              <p:nvPr/>
            </p:nvSpPr>
            <p:spPr>
              <a:xfrm>
                <a:off x="5671357" y="492687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Left Bracket 38"/>
              <p:cNvSpPr/>
              <p:nvPr/>
            </p:nvSpPr>
            <p:spPr>
              <a:xfrm>
                <a:off x="5671357" y="531795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sp>
        <p:nvSpPr>
          <p:cNvPr id="2" name="TextBox 1"/>
          <p:cNvSpPr txBox="1"/>
          <p:nvPr/>
        </p:nvSpPr>
        <p:spPr>
          <a:xfrm>
            <a:off x="365760" y="2671861"/>
            <a:ext cx="2777748" cy="954107"/>
          </a:xfrm>
          <a:prstGeom prst="rect">
            <a:avLst/>
          </a:prstGeom>
          <a:noFill/>
        </p:spPr>
        <p:txBody>
          <a:bodyPr wrap="none" rtlCol="0">
            <a:spAutoFit/>
          </a:bodyPr>
          <a:lstStyle/>
          <a:p>
            <a:r>
              <a:rPr lang="en-GB" sz="2800" dirty="0" smtClean="0">
                <a:solidFill>
                  <a:srgbClr val="585858"/>
                </a:solidFill>
              </a:rPr>
              <a:t>Set threshold to 0</a:t>
            </a:r>
          </a:p>
          <a:p>
            <a:r>
              <a:rPr lang="en-GB" sz="2800" dirty="0" smtClean="0">
                <a:solidFill>
                  <a:srgbClr val="585858"/>
                </a:solidFill>
              </a:rPr>
              <a:t>Repeat</a:t>
            </a:r>
            <a:endParaRPr lang="en-GB" sz="2800" dirty="0">
              <a:solidFill>
                <a:srgbClr val="585858"/>
              </a:solidFill>
            </a:endParaRPr>
          </a:p>
        </p:txBody>
      </p:sp>
      <p:sp>
        <p:nvSpPr>
          <p:cNvPr id="13" name="Rectangle 12"/>
          <p:cNvSpPr/>
          <p:nvPr/>
        </p:nvSpPr>
        <p:spPr>
          <a:xfrm>
            <a:off x="579120" y="6126480"/>
            <a:ext cx="6370320" cy="600631"/>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6067702" y="4987881"/>
            <a:ext cx="3024490" cy="1601904"/>
          </a:xfrm>
          <a:prstGeom prst="rect">
            <a:avLst/>
          </a:prstGeom>
        </p:spPr>
      </p:pic>
      <p:pic>
        <p:nvPicPr>
          <p:cNvPr id="56" name="Picture 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00000">
            <a:off x="5258145" y="-3646"/>
            <a:ext cx="4247859" cy="2312010"/>
          </a:xfrm>
          <a:prstGeom prst="rect">
            <a:avLst/>
          </a:prstGeom>
        </p:spPr>
      </p:pic>
    </p:spTree>
    <p:extLst>
      <p:ext uri="{BB962C8B-B14F-4D97-AF65-F5344CB8AC3E}">
        <p14:creationId xmlns:p14="http://schemas.microsoft.com/office/powerpoint/2010/main" val="14768189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6" end="6"/>
                                            </p:txEl>
                                          </p:spTgt>
                                        </p:tgtEl>
                                        <p:attrNameLst>
                                          <p:attrName>style.visibility</p:attrName>
                                        </p:attrNameLst>
                                      </p:cBhvr>
                                      <p:to>
                                        <p:strVal val="visible"/>
                                      </p:to>
                                    </p:set>
                                    <p:animEffect transition="in" filter="fade">
                                      <p:cBhvr>
                                        <p:cTn id="12" dur="500"/>
                                        <p:tgtEl>
                                          <p:spTgt spid="9">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1788" y="3618568"/>
            <a:ext cx="6169972" cy="3108543"/>
          </a:xfrm>
          <a:prstGeom prst="rect">
            <a:avLst/>
          </a:prstGeom>
          <a:ln>
            <a:noFill/>
          </a:ln>
        </p:spPr>
        <p:txBody>
          <a:bodyPr wrap="square">
            <a:spAutoFit/>
          </a:bodyPr>
          <a:lstStyle/>
          <a:p>
            <a:pPr>
              <a:buClr>
                <a:srgbClr val="585858"/>
              </a:buClr>
              <a:buSzPct val="150000"/>
            </a:pPr>
            <a:r>
              <a:rPr lang="en-GB" altLang="en-US" sz="2800" dirty="0" smtClean="0">
                <a:solidFill>
                  <a:srgbClr val="585858"/>
                </a:solidFill>
              </a:rPr>
              <a:t>     Add 1 to threshold</a:t>
            </a:r>
          </a:p>
          <a:p>
            <a:pPr>
              <a:buClr>
                <a:srgbClr val="585858"/>
              </a:buClr>
              <a:buSzPct val="150000"/>
            </a:pPr>
            <a:r>
              <a:rPr lang="en-GB" altLang="en-US" sz="2800" dirty="0" smtClean="0">
                <a:solidFill>
                  <a:srgbClr val="585858"/>
                </a:solidFill>
              </a:rPr>
              <a:t>     For each row</a:t>
            </a:r>
          </a:p>
          <a:p>
            <a:pPr>
              <a:buClr>
                <a:srgbClr val="585858"/>
              </a:buClr>
              <a:buSzPct val="150000"/>
            </a:pPr>
            <a:r>
              <a:rPr lang="en-GB" altLang="en-US" sz="2800" dirty="0">
                <a:solidFill>
                  <a:srgbClr val="585858"/>
                </a:solidFill>
              </a:rPr>
              <a:t>	</a:t>
            </a:r>
            <a:r>
              <a:rPr lang="en-GB" altLang="en-US" sz="2800" dirty="0" smtClean="0">
                <a:solidFill>
                  <a:srgbClr val="585858"/>
                </a:solidFill>
              </a:rPr>
              <a:t>For each square in row</a:t>
            </a:r>
          </a:p>
          <a:p>
            <a:pPr>
              <a:buClr>
                <a:srgbClr val="585858"/>
              </a:buClr>
              <a:buSzPct val="150000"/>
            </a:pPr>
            <a:endParaRPr lang="en-GB" altLang="en-US" sz="2800" dirty="0">
              <a:solidFill>
                <a:srgbClr val="585858"/>
              </a:solidFill>
            </a:endParaRPr>
          </a:p>
          <a:p>
            <a:pPr>
              <a:buClr>
                <a:srgbClr val="585858"/>
              </a:buClr>
              <a:buSzPct val="150000"/>
            </a:pPr>
            <a:r>
              <a:rPr lang="en-GB" altLang="en-US" sz="2800" dirty="0" smtClean="0">
                <a:solidFill>
                  <a:srgbClr val="585858"/>
                </a:solidFill>
              </a:rPr>
              <a:t>	Next square</a:t>
            </a:r>
          </a:p>
          <a:p>
            <a:pPr>
              <a:buClr>
                <a:srgbClr val="585858"/>
              </a:buClr>
              <a:buSzPct val="150000"/>
            </a:pPr>
            <a:r>
              <a:rPr lang="en-GB" altLang="en-US" sz="2800" dirty="0" smtClean="0">
                <a:solidFill>
                  <a:srgbClr val="585858"/>
                </a:solidFill>
              </a:rPr>
              <a:t>     Next row</a:t>
            </a:r>
          </a:p>
          <a:p>
            <a:pPr>
              <a:buClr>
                <a:srgbClr val="585858"/>
              </a:buClr>
              <a:buSzPct val="150000"/>
            </a:pPr>
            <a:r>
              <a:rPr lang="en-GB" altLang="en-US" sz="2800" dirty="0" smtClean="0">
                <a:solidFill>
                  <a:srgbClr val="585858"/>
                </a:solidFill>
              </a:rPr>
              <a:t>     If threshold = </a:t>
            </a:r>
            <a:r>
              <a:rPr lang="en-GB" altLang="en-US" sz="2800" dirty="0" err="1" smtClean="0">
                <a:solidFill>
                  <a:srgbClr val="585858"/>
                </a:solidFill>
              </a:rPr>
              <a:t>gridSize</a:t>
            </a:r>
            <a:r>
              <a:rPr lang="en-GB" altLang="en-US" sz="2800" dirty="0" smtClean="0">
                <a:solidFill>
                  <a:srgbClr val="585858"/>
                </a:solidFill>
              </a:rPr>
              <a:t>, set it back to 0</a:t>
            </a:r>
            <a:endParaRPr lang="en-GB" altLang="en-US" sz="2800" dirty="0">
              <a:solidFill>
                <a:srgbClr val="585858"/>
              </a:solidFill>
            </a:endParaRPr>
          </a:p>
        </p:txBody>
      </p:sp>
      <p:pic>
        <p:nvPicPr>
          <p:cNvPr id="17" name="Picture 16"/>
          <p:cNvPicPr>
            <a:picLocks noChangeAspect="1"/>
          </p:cNvPicPr>
          <p:nvPr/>
        </p:nvPicPr>
        <p:blipFill rotWithShape="1">
          <a:blip r:embed="rId3"/>
          <a:srcRect l="25051" t="28125" r="44698" b="22917"/>
          <a:stretch/>
        </p:blipFill>
        <p:spPr>
          <a:xfrm>
            <a:off x="5119132" y="2133612"/>
            <a:ext cx="3979148" cy="3620724"/>
          </a:xfrm>
          <a:prstGeom prst="rect">
            <a:avLst/>
          </a:prstGeom>
        </p:spPr>
      </p:pic>
      <p:sp>
        <p:nvSpPr>
          <p:cNvPr id="4" name="Rectangle 3"/>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500688" y="2438400"/>
            <a:ext cx="3582351" cy="330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607576" y="4940072"/>
            <a:ext cx="2613904"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c</a:t>
            </a:r>
            <a:r>
              <a:rPr lang="en-GB" sz="2800" dirty="0" smtClean="0">
                <a:solidFill>
                  <a:schemeClr val="bg1"/>
                </a:solidFill>
              </a:rPr>
              <a:t>ompute value</a:t>
            </a:r>
            <a:endParaRPr lang="en-GB" sz="2800" dirty="0">
              <a:solidFill>
                <a:schemeClr val="bg1"/>
              </a:solidFill>
            </a:endParaRPr>
          </a:p>
        </p:txBody>
      </p:sp>
      <p:sp>
        <p:nvSpPr>
          <p:cNvPr id="55" name="TextBox 54"/>
          <p:cNvSpPr txBox="1"/>
          <p:nvPr/>
        </p:nvSpPr>
        <p:spPr>
          <a:xfrm>
            <a:off x="5613133" y="250177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48" name="TextBox 47"/>
          <p:cNvSpPr txBox="1"/>
          <p:nvPr/>
        </p:nvSpPr>
        <p:spPr>
          <a:xfrm>
            <a:off x="5613133" y="5229480"/>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49" name="TextBox 48"/>
          <p:cNvSpPr txBox="1"/>
          <p:nvPr/>
        </p:nvSpPr>
        <p:spPr>
          <a:xfrm>
            <a:off x="5613133" y="483980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0" name="TextBox 49"/>
          <p:cNvSpPr txBox="1"/>
          <p:nvPr/>
        </p:nvSpPr>
        <p:spPr>
          <a:xfrm>
            <a:off x="5613133" y="445013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1" name="TextBox 50"/>
          <p:cNvSpPr txBox="1"/>
          <p:nvPr/>
        </p:nvSpPr>
        <p:spPr>
          <a:xfrm>
            <a:off x="5613133" y="4060465"/>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2" name="TextBox 51"/>
          <p:cNvSpPr txBox="1"/>
          <p:nvPr/>
        </p:nvSpPr>
        <p:spPr>
          <a:xfrm>
            <a:off x="5613133" y="3670793"/>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3" name="TextBox 52"/>
          <p:cNvSpPr txBox="1"/>
          <p:nvPr/>
        </p:nvSpPr>
        <p:spPr>
          <a:xfrm>
            <a:off x="5613133" y="3281121"/>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54" name="TextBox 53"/>
          <p:cNvSpPr txBox="1"/>
          <p:nvPr/>
        </p:nvSpPr>
        <p:spPr>
          <a:xfrm>
            <a:off x="5613133" y="289144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7" name="Left Bracket 26"/>
          <p:cNvSpPr/>
          <p:nvPr/>
        </p:nvSpPr>
        <p:spPr>
          <a:xfrm>
            <a:off x="5401652" y="222123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Left Bracket 27"/>
          <p:cNvSpPr/>
          <p:nvPr/>
        </p:nvSpPr>
        <p:spPr>
          <a:xfrm flipH="1">
            <a:off x="8800569" y="221321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TextBox 30"/>
          <p:cNvSpPr txBox="1"/>
          <p:nvPr/>
        </p:nvSpPr>
        <p:spPr>
          <a:xfrm>
            <a:off x="8912934" y="2501777"/>
            <a:ext cx="184731" cy="369332"/>
          </a:xfrm>
          <a:prstGeom prst="rect">
            <a:avLst/>
          </a:prstGeom>
          <a:noFill/>
        </p:spPr>
        <p:txBody>
          <a:bodyPr wrap="none" rtlCol="0">
            <a:spAutoFit/>
          </a:bodyPr>
          <a:lstStyle/>
          <a:p>
            <a:endParaRPr lang="en-GB" dirty="0"/>
          </a:p>
        </p:txBody>
      </p:sp>
      <p:sp>
        <p:nvSpPr>
          <p:cNvPr id="66" name="TextBox 65"/>
          <p:cNvSpPr txBox="1"/>
          <p:nvPr/>
        </p:nvSpPr>
        <p:spPr>
          <a:xfrm>
            <a:off x="5600138" y="5207020"/>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,f,f,f,f,f,f,</a:t>
            </a:r>
            <a:r>
              <a:rPr lang="en-GB" sz="2800" b="1" dirty="0" err="1" smtClean="0">
                <a:solidFill>
                  <a:srgbClr val="C00000"/>
                </a:solidFill>
                <a:latin typeface="Courier New" panose="02070309020205020404" pitchFamily="49" charset="0"/>
                <a:cs typeface="Courier New" panose="02070309020205020404" pitchFamily="49" charset="0"/>
              </a:rPr>
              <a:t>t</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67" name="TextBox 66"/>
          <p:cNvSpPr txBox="1"/>
          <p:nvPr/>
        </p:nvSpPr>
        <p:spPr>
          <a:xfrm>
            <a:off x="5600138" y="4817349"/>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a:t>
            </a:r>
            <a:endParaRPr lang="en-GB" sz="2800" b="1" dirty="0">
              <a:latin typeface="Courier New" panose="02070309020205020404" pitchFamily="49" charset="0"/>
              <a:cs typeface="Courier New" panose="02070309020205020404" pitchFamily="49" charset="0"/>
            </a:endParaRPr>
          </a:p>
        </p:txBody>
      </p:sp>
      <p:sp>
        <p:nvSpPr>
          <p:cNvPr id="68" name="TextBox 67"/>
          <p:cNvSpPr txBox="1"/>
          <p:nvPr/>
        </p:nvSpPr>
        <p:spPr>
          <a:xfrm>
            <a:off x="5600138" y="4427677"/>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a:t>
            </a:r>
            <a:endParaRPr lang="en-GB" sz="2800" b="1" dirty="0">
              <a:latin typeface="Courier New" panose="02070309020205020404" pitchFamily="49" charset="0"/>
              <a:cs typeface="Courier New" panose="02070309020205020404" pitchFamily="49" charset="0"/>
            </a:endParaRPr>
          </a:p>
        </p:txBody>
      </p:sp>
      <p:sp>
        <p:nvSpPr>
          <p:cNvPr id="69" name="TextBox 68"/>
          <p:cNvSpPr txBox="1"/>
          <p:nvPr/>
        </p:nvSpPr>
        <p:spPr>
          <a:xfrm>
            <a:off x="5600138" y="4038005"/>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a:t>
            </a:r>
            <a:endParaRPr lang="en-GB" sz="2800" b="1" dirty="0">
              <a:latin typeface="Courier New" panose="02070309020205020404" pitchFamily="49" charset="0"/>
              <a:cs typeface="Courier New" panose="02070309020205020404" pitchFamily="49" charset="0"/>
            </a:endParaRPr>
          </a:p>
        </p:txBody>
      </p:sp>
      <p:sp>
        <p:nvSpPr>
          <p:cNvPr id="70" name="TextBox 69"/>
          <p:cNvSpPr txBox="1"/>
          <p:nvPr/>
        </p:nvSpPr>
        <p:spPr>
          <a:xfrm>
            <a:off x="5600138" y="3648333"/>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a:t>
            </a:r>
            <a:endParaRPr lang="en-GB" sz="2800" b="1" dirty="0">
              <a:latin typeface="Courier New" panose="02070309020205020404" pitchFamily="49" charset="0"/>
              <a:cs typeface="Courier New" panose="02070309020205020404" pitchFamily="49" charset="0"/>
            </a:endParaRPr>
          </a:p>
        </p:txBody>
      </p:sp>
      <p:sp>
        <p:nvSpPr>
          <p:cNvPr id="71" name="TextBox 70"/>
          <p:cNvSpPr txBox="1"/>
          <p:nvPr/>
        </p:nvSpPr>
        <p:spPr>
          <a:xfrm>
            <a:off x="5600138" y="3258661"/>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,f,f,f,f,f</a:t>
            </a:r>
            <a:endParaRPr lang="en-GB" sz="2800" b="1" dirty="0">
              <a:latin typeface="Courier New" panose="02070309020205020404" pitchFamily="49" charset="0"/>
              <a:cs typeface="Courier New" panose="02070309020205020404" pitchFamily="49" charset="0"/>
            </a:endParaRPr>
          </a:p>
        </p:txBody>
      </p:sp>
      <p:sp>
        <p:nvSpPr>
          <p:cNvPr id="72" name="TextBox 71"/>
          <p:cNvSpPr txBox="1"/>
          <p:nvPr/>
        </p:nvSpPr>
        <p:spPr>
          <a:xfrm>
            <a:off x="5600138" y="2868989"/>
            <a:ext cx="3406702" cy="523220"/>
          </a:xfrm>
          <a:prstGeom prst="rect">
            <a:avLst/>
          </a:prstGeom>
          <a:solidFill>
            <a:schemeClr val="bg1"/>
          </a:solidFill>
        </p:spPr>
        <p:txBody>
          <a:bodyPr wrap="none" rtlCol="0">
            <a:spAutoFit/>
          </a:bodyPr>
          <a:lstStyle/>
          <a:p>
            <a:r>
              <a:rPr lang="en-GB" sz="2800" b="1" dirty="0" err="1" smtClean="0">
                <a:latin typeface="Courier New" panose="02070309020205020404" pitchFamily="49" charset="0"/>
                <a:cs typeface="Courier New" panose="02070309020205020404" pitchFamily="49" charset="0"/>
              </a:rPr>
              <a:t>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,f,f,f,f,f,f</a:t>
            </a:r>
            <a:endParaRPr lang="en-GB" sz="2800" b="1" dirty="0">
              <a:latin typeface="Courier New" panose="02070309020205020404" pitchFamily="49" charset="0"/>
              <a:cs typeface="Courier New" panose="02070309020205020404" pitchFamily="49" charset="0"/>
            </a:endParaRPr>
          </a:p>
        </p:txBody>
      </p:sp>
      <p:sp>
        <p:nvSpPr>
          <p:cNvPr id="73" name="TextBox 72"/>
          <p:cNvSpPr txBox="1"/>
          <p:nvPr/>
        </p:nvSpPr>
        <p:spPr>
          <a:xfrm>
            <a:off x="5600138" y="2479317"/>
            <a:ext cx="3406702" cy="523220"/>
          </a:xfrm>
          <a:prstGeom prst="rect">
            <a:avLst/>
          </a:prstGeom>
          <a:solidFill>
            <a:schemeClr val="bg1"/>
          </a:solidFill>
        </p:spPr>
        <p:txBody>
          <a:bodyPr wrap="none" rtlCol="0">
            <a:spAutoFit/>
          </a:bodyPr>
          <a:lstStyle/>
          <a:p>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,f,f,f,f,f,f,f</a:t>
            </a:r>
            <a:endParaRPr lang="en-GB" sz="2800" b="1" dirty="0">
              <a:latin typeface="Courier New" panose="02070309020205020404" pitchFamily="49" charset="0"/>
              <a:cs typeface="Courier New" panose="02070309020205020404" pitchFamily="49" charset="0"/>
            </a:endParaRPr>
          </a:p>
        </p:txBody>
      </p:sp>
      <p:grpSp>
        <p:nvGrpSpPr>
          <p:cNvPr id="8" name="Group 7"/>
          <p:cNvGrpSpPr/>
          <p:nvPr/>
        </p:nvGrpSpPr>
        <p:grpSpPr>
          <a:xfrm>
            <a:off x="5671357" y="2580421"/>
            <a:ext cx="3241577" cy="3060993"/>
            <a:chOff x="5671357" y="2580421"/>
            <a:chExt cx="3241577" cy="3060993"/>
          </a:xfrm>
        </p:grpSpPr>
        <p:grpSp>
          <p:nvGrpSpPr>
            <p:cNvPr id="5" name="Group 4"/>
            <p:cNvGrpSpPr/>
            <p:nvPr/>
          </p:nvGrpSpPr>
          <p:grpSpPr>
            <a:xfrm>
              <a:off x="8795557" y="2580421"/>
              <a:ext cx="117377" cy="3060993"/>
              <a:chOff x="8795557" y="2580421"/>
              <a:chExt cx="117377" cy="3060993"/>
            </a:xfrm>
          </p:grpSpPr>
          <p:sp>
            <p:nvSpPr>
              <p:cNvPr id="40" name="Left Bracket 39"/>
              <p:cNvSpPr/>
              <p:nvPr/>
            </p:nvSpPr>
            <p:spPr>
              <a:xfrm flipH="1">
                <a:off x="8795557" y="25804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Left Bracket 40"/>
              <p:cNvSpPr/>
              <p:nvPr/>
            </p:nvSpPr>
            <p:spPr>
              <a:xfrm flipH="1">
                <a:off x="8795557" y="29714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Left Bracket 41"/>
              <p:cNvSpPr/>
              <p:nvPr/>
            </p:nvSpPr>
            <p:spPr>
              <a:xfrm flipH="1">
                <a:off x="8795557" y="336257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Left Bracket 42"/>
              <p:cNvSpPr/>
              <p:nvPr/>
            </p:nvSpPr>
            <p:spPr>
              <a:xfrm flipH="1">
                <a:off x="8795557" y="375364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Left Bracket 43"/>
              <p:cNvSpPr/>
              <p:nvPr/>
            </p:nvSpPr>
            <p:spPr>
              <a:xfrm flipH="1">
                <a:off x="8795557" y="414472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Left Bracket 44"/>
              <p:cNvSpPr/>
              <p:nvPr/>
            </p:nvSpPr>
            <p:spPr>
              <a:xfrm flipH="1">
                <a:off x="8795557" y="453580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Left Bracket 45"/>
              <p:cNvSpPr/>
              <p:nvPr/>
            </p:nvSpPr>
            <p:spPr>
              <a:xfrm flipH="1">
                <a:off x="8795557" y="492687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 name="Left Bracket 46"/>
              <p:cNvSpPr/>
              <p:nvPr/>
            </p:nvSpPr>
            <p:spPr>
              <a:xfrm flipH="1">
                <a:off x="8795557" y="531795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7" name="Group 6"/>
            <p:cNvGrpSpPr/>
            <p:nvPr/>
          </p:nvGrpSpPr>
          <p:grpSpPr>
            <a:xfrm>
              <a:off x="5671357" y="2580421"/>
              <a:ext cx="222759" cy="3060993"/>
              <a:chOff x="5671357" y="2580421"/>
              <a:chExt cx="222759" cy="3060993"/>
            </a:xfrm>
          </p:grpSpPr>
          <p:sp>
            <p:nvSpPr>
              <p:cNvPr id="26" name="TextBox 25"/>
              <p:cNvSpPr txBox="1"/>
              <p:nvPr/>
            </p:nvSpPr>
            <p:spPr>
              <a:xfrm>
                <a:off x="5709385" y="3422689"/>
                <a:ext cx="184731" cy="369332"/>
              </a:xfrm>
              <a:prstGeom prst="rect">
                <a:avLst/>
              </a:prstGeom>
              <a:noFill/>
            </p:spPr>
            <p:txBody>
              <a:bodyPr wrap="none" rtlCol="0">
                <a:spAutoFit/>
              </a:bodyPr>
              <a:lstStyle/>
              <a:p>
                <a:endParaRPr lang="en-GB" dirty="0"/>
              </a:p>
            </p:txBody>
          </p:sp>
          <p:sp>
            <p:nvSpPr>
              <p:cNvPr id="32" name="Left Bracket 31"/>
              <p:cNvSpPr/>
              <p:nvPr/>
            </p:nvSpPr>
            <p:spPr>
              <a:xfrm>
                <a:off x="5671357" y="25804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Left Bracket 32"/>
              <p:cNvSpPr/>
              <p:nvPr/>
            </p:nvSpPr>
            <p:spPr>
              <a:xfrm>
                <a:off x="5671357" y="29714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Left Bracket 33"/>
              <p:cNvSpPr/>
              <p:nvPr/>
            </p:nvSpPr>
            <p:spPr>
              <a:xfrm>
                <a:off x="5671357" y="336257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Left Bracket 34"/>
              <p:cNvSpPr/>
              <p:nvPr/>
            </p:nvSpPr>
            <p:spPr>
              <a:xfrm>
                <a:off x="5671357" y="375364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Left Bracket 35"/>
              <p:cNvSpPr/>
              <p:nvPr/>
            </p:nvSpPr>
            <p:spPr>
              <a:xfrm>
                <a:off x="5671357" y="414472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Left Bracket 36"/>
              <p:cNvSpPr/>
              <p:nvPr/>
            </p:nvSpPr>
            <p:spPr>
              <a:xfrm>
                <a:off x="5671357" y="453580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8" name="Left Bracket 37"/>
              <p:cNvSpPr/>
              <p:nvPr/>
            </p:nvSpPr>
            <p:spPr>
              <a:xfrm>
                <a:off x="5671357" y="492687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Left Bracket 38"/>
              <p:cNvSpPr/>
              <p:nvPr/>
            </p:nvSpPr>
            <p:spPr>
              <a:xfrm>
                <a:off x="5671357" y="531795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sp>
        <p:nvSpPr>
          <p:cNvPr id="2" name="TextBox 1"/>
          <p:cNvSpPr txBox="1"/>
          <p:nvPr/>
        </p:nvSpPr>
        <p:spPr>
          <a:xfrm>
            <a:off x="365760" y="2671861"/>
            <a:ext cx="2777748" cy="954107"/>
          </a:xfrm>
          <a:prstGeom prst="rect">
            <a:avLst/>
          </a:prstGeom>
          <a:noFill/>
        </p:spPr>
        <p:txBody>
          <a:bodyPr wrap="none" rtlCol="0">
            <a:spAutoFit/>
          </a:bodyPr>
          <a:lstStyle/>
          <a:p>
            <a:r>
              <a:rPr lang="en-GB" sz="2800" dirty="0" smtClean="0">
                <a:solidFill>
                  <a:srgbClr val="585858"/>
                </a:solidFill>
              </a:rPr>
              <a:t>Set threshold to 0</a:t>
            </a:r>
          </a:p>
          <a:p>
            <a:r>
              <a:rPr lang="en-GB" sz="2800" dirty="0" smtClean="0">
                <a:solidFill>
                  <a:srgbClr val="585858"/>
                </a:solidFill>
              </a:rPr>
              <a:t>Repeat</a:t>
            </a:r>
            <a:endParaRPr lang="en-GB" sz="2800" dirty="0">
              <a:solidFill>
                <a:srgbClr val="585858"/>
              </a:solidFill>
            </a:endParaRPr>
          </a:p>
        </p:txBody>
      </p:sp>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6067702" y="4987881"/>
            <a:ext cx="3024490" cy="1601904"/>
          </a:xfrm>
          <a:prstGeom prst="rect">
            <a:avLst/>
          </a:prstGeom>
        </p:spPr>
      </p:pic>
      <p:sp>
        <p:nvSpPr>
          <p:cNvPr id="12" name="Freeform 11"/>
          <p:cNvSpPr/>
          <p:nvPr/>
        </p:nvSpPr>
        <p:spPr>
          <a:xfrm>
            <a:off x="137161" y="3413760"/>
            <a:ext cx="533400" cy="3200400"/>
          </a:xfrm>
          <a:custGeom>
            <a:avLst/>
            <a:gdLst>
              <a:gd name="connsiteX0" fmla="*/ 690990 w 690990"/>
              <a:gd name="connsiteY0" fmla="*/ 3322320 h 3330594"/>
              <a:gd name="connsiteX1" fmla="*/ 370950 w 690990"/>
              <a:gd name="connsiteY1" fmla="*/ 3108960 h 3330594"/>
              <a:gd name="connsiteX2" fmla="*/ 35670 w 690990"/>
              <a:gd name="connsiteY2" fmla="*/ 1844040 h 3330594"/>
              <a:gd name="connsiteX3" fmla="*/ 50910 w 690990"/>
              <a:gd name="connsiteY3" fmla="*/ 335280 h 3330594"/>
              <a:gd name="connsiteX4" fmla="*/ 401430 w 690990"/>
              <a:gd name="connsiteY4" fmla="*/ 0 h 3330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990" h="3330594">
                <a:moveTo>
                  <a:pt x="690990" y="3322320"/>
                </a:moveTo>
                <a:cubicBezTo>
                  <a:pt x="585580" y="3338830"/>
                  <a:pt x="480170" y="3355340"/>
                  <a:pt x="370950" y="3108960"/>
                </a:cubicBezTo>
                <a:cubicBezTo>
                  <a:pt x="261730" y="2862580"/>
                  <a:pt x="89010" y="2306320"/>
                  <a:pt x="35670" y="1844040"/>
                </a:cubicBezTo>
                <a:cubicBezTo>
                  <a:pt x="-17670" y="1381760"/>
                  <a:pt x="-10050" y="642620"/>
                  <a:pt x="50910" y="335280"/>
                </a:cubicBezTo>
                <a:cubicBezTo>
                  <a:pt x="111870" y="27940"/>
                  <a:pt x="256650" y="13970"/>
                  <a:pt x="401430" y="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91788" y="2671861"/>
            <a:ext cx="2851720" cy="467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0843" y="1367931"/>
            <a:ext cx="1922489" cy="1035186"/>
          </a:xfrm>
          <a:prstGeom prst="rect">
            <a:avLst/>
          </a:prstGeom>
        </p:spPr>
      </p:pic>
      <p:pic>
        <p:nvPicPr>
          <p:cNvPr id="59" name="Picture 5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1372890" y="1843442"/>
            <a:ext cx="3100862" cy="1639114"/>
          </a:xfrm>
          <a:prstGeom prst="rect">
            <a:avLst/>
          </a:prstGeom>
        </p:spPr>
      </p:pic>
      <p:pic>
        <p:nvPicPr>
          <p:cNvPr id="56" name="Picture 5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200000">
            <a:off x="5258145" y="-3646"/>
            <a:ext cx="4247859" cy="2312010"/>
          </a:xfrm>
          <a:prstGeom prst="rect">
            <a:avLst/>
          </a:prstGeom>
        </p:spPr>
      </p:pic>
    </p:spTree>
    <p:extLst>
      <p:ext uri="{BB962C8B-B14F-4D97-AF65-F5344CB8AC3E}">
        <p14:creationId xmlns:p14="http://schemas.microsoft.com/office/powerpoint/2010/main" val="3552319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500"/>
                                        <p:tgtEl>
                                          <p:spTgt spid="5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1788" y="3618568"/>
            <a:ext cx="6169972" cy="3108543"/>
          </a:xfrm>
          <a:prstGeom prst="rect">
            <a:avLst/>
          </a:prstGeom>
          <a:ln>
            <a:noFill/>
          </a:ln>
        </p:spPr>
        <p:txBody>
          <a:bodyPr wrap="square">
            <a:spAutoFit/>
          </a:bodyPr>
          <a:lstStyle/>
          <a:p>
            <a:pPr>
              <a:buClr>
                <a:srgbClr val="585858"/>
              </a:buClr>
              <a:buSzPct val="150000"/>
            </a:pPr>
            <a:r>
              <a:rPr lang="en-GB" altLang="en-US" sz="2800" dirty="0" smtClean="0">
                <a:solidFill>
                  <a:srgbClr val="585858"/>
                </a:solidFill>
              </a:rPr>
              <a:t>     Add 1 to threshold</a:t>
            </a:r>
          </a:p>
          <a:p>
            <a:pPr>
              <a:buClr>
                <a:srgbClr val="585858"/>
              </a:buClr>
              <a:buSzPct val="150000"/>
            </a:pPr>
            <a:r>
              <a:rPr lang="en-GB" altLang="en-US" sz="2800" dirty="0" smtClean="0">
                <a:solidFill>
                  <a:srgbClr val="585858"/>
                </a:solidFill>
              </a:rPr>
              <a:t>     For each row</a:t>
            </a:r>
          </a:p>
          <a:p>
            <a:pPr>
              <a:buClr>
                <a:srgbClr val="585858"/>
              </a:buClr>
              <a:buSzPct val="150000"/>
            </a:pPr>
            <a:r>
              <a:rPr lang="en-GB" altLang="en-US" sz="2800" dirty="0">
                <a:solidFill>
                  <a:srgbClr val="585858"/>
                </a:solidFill>
              </a:rPr>
              <a:t>	</a:t>
            </a:r>
            <a:r>
              <a:rPr lang="en-GB" altLang="en-US" sz="2800" dirty="0" smtClean="0">
                <a:solidFill>
                  <a:srgbClr val="585858"/>
                </a:solidFill>
              </a:rPr>
              <a:t>For each square in row</a:t>
            </a:r>
          </a:p>
          <a:p>
            <a:pPr>
              <a:buClr>
                <a:srgbClr val="585858"/>
              </a:buClr>
              <a:buSzPct val="150000"/>
            </a:pPr>
            <a:endParaRPr lang="en-GB" altLang="en-US" sz="2800" dirty="0">
              <a:solidFill>
                <a:srgbClr val="585858"/>
              </a:solidFill>
            </a:endParaRPr>
          </a:p>
          <a:p>
            <a:pPr>
              <a:buClr>
                <a:srgbClr val="585858"/>
              </a:buClr>
              <a:buSzPct val="150000"/>
            </a:pPr>
            <a:r>
              <a:rPr lang="en-GB" altLang="en-US" sz="2800" dirty="0" smtClean="0">
                <a:solidFill>
                  <a:srgbClr val="585858"/>
                </a:solidFill>
              </a:rPr>
              <a:t>	Next square</a:t>
            </a:r>
          </a:p>
          <a:p>
            <a:pPr>
              <a:buClr>
                <a:srgbClr val="585858"/>
              </a:buClr>
              <a:buSzPct val="150000"/>
            </a:pPr>
            <a:r>
              <a:rPr lang="en-GB" altLang="en-US" sz="2800" dirty="0" smtClean="0">
                <a:solidFill>
                  <a:srgbClr val="585858"/>
                </a:solidFill>
              </a:rPr>
              <a:t>     Next row</a:t>
            </a:r>
          </a:p>
          <a:p>
            <a:pPr>
              <a:buClr>
                <a:srgbClr val="585858"/>
              </a:buClr>
              <a:buSzPct val="150000"/>
            </a:pPr>
            <a:r>
              <a:rPr lang="en-GB" altLang="en-US" sz="2800" dirty="0" smtClean="0">
                <a:solidFill>
                  <a:srgbClr val="585858"/>
                </a:solidFill>
              </a:rPr>
              <a:t>     If threshold = </a:t>
            </a:r>
            <a:r>
              <a:rPr lang="en-GB" altLang="en-US" sz="2800" dirty="0" err="1" smtClean="0">
                <a:solidFill>
                  <a:srgbClr val="585858"/>
                </a:solidFill>
              </a:rPr>
              <a:t>gridSize</a:t>
            </a:r>
            <a:r>
              <a:rPr lang="en-GB" altLang="en-US" sz="2800" dirty="0" smtClean="0">
                <a:solidFill>
                  <a:srgbClr val="585858"/>
                </a:solidFill>
              </a:rPr>
              <a:t>, set it back to 0</a:t>
            </a:r>
            <a:endParaRPr lang="en-GB" altLang="en-US" sz="2800" dirty="0">
              <a:solidFill>
                <a:srgbClr val="585858"/>
              </a:solidFill>
            </a:endParaRPr>
          </a:p>
        </p:txBody>
      </p:sp>
      <p:sp>
        <p:nvSpPr>
          <p:cNvPr id="4" name="Rectangle 3"/>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607576" y="4940072"/>
            <a:ext cx="2613904"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c</a:t>
            </a:r>
            <a:r>
              <a:rPr lang="en-GB" sz="2800" dirty="0" smtClean="0">
                <a:solidFill>
                  <a:schemeClr val="bg1"/>
                </a:solidFill>
              </a:rPr>
              <a:t>ompute value</a:t>
            </a:r>
            <a:endParaRPr lang="en-GB" sz="2800" dirty="0">
              <a:solidFill>
                <a:schemeClr val="bg1"/>
              </a:solidFill>
            </a:endParaRPr>
          </a:p>
        </p:txBody>
      </p:sp>
      <p:sp>
        <p:nvSpPr>
          <p:cNvPr id="11" name="Rectangle 10"/>
          <p:cNvSpPr/>
          <p:nvPr/>
        </p:nvSpPr>
        <p:spPr>
          <a:xfrm>
            <a:off x="548640" y="3618568"/>
            <a:ext cx="5806440" cy="3108543"/>
          </a:xfrm>
          <a:prstGeom prst="rect">
            <a:avLst/>
          </a:prstGeom>
          <a:noFill/>
          <a:ln w="762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548640" y="3618568"/>
            <a:ext cx="5806440" cy="310854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t>Compute All Squares</a:t>
            </a:r>
            <a:endParaRPr lang="en-GB" sz="4400" dirty="0"/>
          </a:p>
        </p:txBody>
      </p:sp>
      <p:sp>
        <p:nvSpPr>
          <p:cNvPr id="56" name="TextBox 55"/>
          <p:cNvSpPr txBox="1"/>
          <p:nvPr/>
        </p:nvSpPr>
        <p:spPr>
          <a:xfrm>
            <a:off x="365760" y="2671861"/>
            <a:ext cx="2777748" cy="954107"/>
          </a:xfrm>
          <a:prstGeom prst="rect">
            <a:avLst/>
          </a:prstGeom>
          <a:noFill/>
        </p:spPr>
        <p:txBody>
          <a:bodyPr wrap="none" rtlCol="0">
            <a:spAutoFit/>
          </a:bodyPr>
          <a:lstStyle/>
          <a:p>
            <a:r>
              <a:rPr lang="en-GB" sz="2800" dirty="0" smtClean="0">
                <a:solidFill>
                  <a:srgbClr val="585858"/>
                </a:solidFill>
              </a:rPr>
              <a:t>Set threshold to 0</a:t>
            </a:r>
          </a:p>
          <a:p>
            <a:r>
              <a:rPr lang="en-GB" sz="2800" dirty="0" smtClean="0">
                <a:solidFill>
                  <a:srgbClr val="585858"/>
                </a:solidFill>
              </a:rPr>
              <a:t>Repeat</a:t>
            </a:r>
            <a:endParaRPr lang="en-GB" sz="2800" dirty="0">
              <a:solidFill>
                <a:srgbClr val="585858"/>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00000">
            <a:off x="5258145" y="-3646"/>
            <a:ext cx="4247859" cy="231201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78053">
            <a:off x="3839715" y="1819247"/>
            <a:ext cx="4282714" cy="2275481"/>
          </a:xfrm>
          <a:prstGeom prst="rect">
            <a:avLst/>
          </a:prstGeom>
        </p:spPr>
      </p:pic>
    </p:spTree>
    <p:extLst>
      <p:ext uri="{BB962C8B-B14F-4D97-AF65-F5344CB8AC3E}">
        <p14:creationId xmlns:p14="http://schemas.microsoft.com/office/powerpoint/2010/main" val="15015972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srcRect l="25051" t="28125" r="44698" b="22917"/>
          <a:stretch/>
        </p:blipFill>
        <p:spPr>
          <a:xfrm>
            <a:off x="5119132" y="2133612"/>
            <a:ext cx="3979148" cy="3620724"/>
          </a:xfrm>
          <a:prstGeom prst="rect">
            <a:avLst/>
          </a:prstGeom>
        </p:spPr>
      </p:pic>
      <p:sp>
        <p:nvSpPr>
          <p:cNvPr id="4" name="Rectangle 3"/>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0000">
            <a:off x="5258145" y="-3646"/>
            <a:ext cx="4247859" cy="2312010"/>
          </a:xfrm>
          <a:prstGeom prst="rect">
            <a:avLst/>
          </a:prstGeom>
        </p:spPr>
      </p:pic>
      <p:sp>
        <p:nvSpPr>
          <p:cNvPr id="3" name="Rectangle 2"/>
          <p:cNvSpPr/>
          <p:nvPr/>
        </p:nvSpPr>
        <p:spPr>
          <a:xfrm>
            <a:off x="350520" y="618959"/>
            <a:ext cx="2011680" cy="176784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800" dirty="0" err="1" smtClean="0">
                <a:solidFill>
                  <a:srgbClr val="C00000"/>
                </a:solidFill>
              </a:rPr>
              <a:t>Inputs</a:t>
            </a:r>
            <a:r>
              <a:rPr lang="en-GB" dirty="0" err="1" smtClean="0"/>
              <a:t>s</a:t>
            </a:r>
            <a:endParaRPr lang="en-GB" dirty="0"/>
          </a:p>
        </p:txBody>
      </p:sp>
      <p:sp>
        <p:nvSpPr>
          <p:cNvPr id="9" name="Rectangle 8"/>
          <p:cNvSpPr/>
          <p:nvPr/>
        </p:nvSpPr>
        <p:spPr>
          <a:xfrm>
            <a:off x="350520" y="2968859"/>
            <a:ext cx="2011680" cy="176784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800" dirty="0" err="1" smtClean="0">
                <a:solidFill>
                  <a:srgbClr val="C00000"/>
                </a:solidFill>
              </a:rPr>
              <a:t>Processes</a:t>
            </a:r>
            <a:r>
              <a:rPr lang="en-GB" dirty="0" err="1" smtClean="0"/>
              <a:t>s</a:t>
            </a:r>
            <a:endParaRPr lang="en-GB" dirty="0"/>
          </a:p>
        </p:txBody>
      </p:sp>
      <p:sp>
        <p:nvSpPr>
          <p:cNvPr id="10" name="Rectangle 9"/>
          <p:cNvSpPr/>
          <p:nvPr/>
        </p:nvSpPr>
        <p:spPr>
          <a:xfrm>
            <a:off x="3040380" y="618959"/>
            <a:ext cx="2011680" cy="176784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800" dirty="0" err="1" smtClean="0">
                <a:solidFill>
                  <a:srgbClr val="C00000"/>
                </a:solidFill>
              </a:rPr>
              <a:t>Outputs</a:t>
            </a:r>
            <a:r>
              <a:rPr lang="en-GB" dirty="0" err="1" smtClean="0"/>
              <a:t>s</a:t>
            </a:r>
            <a:endParaRPr lang="en-GB" dirty="0"/>
          </a:p>
        </p:txBody>
      </p:sp>
      <p:sp>
        <p:nvSpPr>
          <p:cNvPr id="11" name="Rectangle 10"/>
          <p:cNvSpPr/>
          <p:nvPr/>
        </p:nvSpPr>
        <p:spPr>
          <a:xfrm>
            <a:off x="3040380" y="2968859"/>
            <a:ext cx="2011680" cy="176784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800" dirty="0" smtClean="0">
                <a:solidFill>
                  <a:srgbClr val="C00000"/>
                </a:solidFill>
              </a:rPr>
              <a:t>Storage</a:t>
            </a:r>
            <a:r>
              <a:rPr lang="en-GB" dirty="0" smtClean="0"/>
              <a:t>s</a:t>
            </a:r>
            <a:endParaRPr lang="en-GB" dirty="0"/>
          </a:p>
        </p:txBody>
      </p:sp>
      <p:sp>
        <p:nvSpPr>
          <p:cNvPr id="5" name="TextBox 4"/>
          <p:cNvSpPr txBox="1"/>
          <p:nvPr/>
        </p:nvSpPr>
        <p:spPr>
          <a:xfrm rot="60000">
            <a:off x="3120268" y="991532"/>
            <a:ext cx="1981200" cy="1477328"/>
          </a:xfrm>
          <a:prstGeom prst="rect">
            <a:avLst/>
          </a:prstGeom>
          <a:noFill/>
        </p:spPr>
        <p:txBody>
          <a:bodyPr wrap="square" rtlCol="0">
            <a:spAutoFit/>
          </a:bodyPr>
          <a:lstStyle/>
          <a:p>
            <a:r>
              <a:rPr lang="en-GB" b="1" dirty="0" smtClean="0">
                <a:latin typeface="Bradley Hand ITC" panose="03070402050302030203" pitchFamily="66" charset="0"/>
              </a:rPr>
              <a:t>For each threshold value:</a:t>
            </a:r>
          </a:p>
          <a:p>
            <a:r>
              <a:rPr lang="en-GB" b="1" dirty="0" smtClean="0">
                <a:latin typeface="Bradley Hand ITC" panose="03070402050302030203" pitchFamily="66" charset="0"/>
              </a:rPr>
              <a:t>Display a grid showing every squares value</a:t>
            </a:r>
            <a:endParaRPr lang="en-GB" b="1" dirty="0">
              <a:latin typeface="Bradley Hand ITC" panose="03070402050302030203" pitchFamily="66" charset="0"/>
            </a:endParaRPr>
          </a:p>
        </p:txBody>
      </p:sp>
      <p:sp>
        <p:nvSpPr>
          <p:cNvPr id="13" name="TextBox 12"/>
          <p:cNvSpPr txBox="1"/>
          <p:nvPr/>
        </p:nvSpPr>
        <p:spPr>
          <a:xfrm rot="-60000">
            <a:off x="369448" y="1107592"/>
            <a:ext cx="1981200" cy="1200329"/>
          </a:xfrm>
          <a:prstGeom prst="rect">
            <a:avLst/>
          </a:prstGeom>
          <a:noFill/>
        </p:spPr>
        <p:txBody>
          <a:bodyPr wrap="square" rtlCol="0">
            <a:spAutoFit/>
          </a:bodyPr>
          <a:lstStyle/>
          <a:p>
            <a:r>
              <a:rPr lang="en-GB" b="1" dirty="0" smtClean="0">
                <a:latin typeface="Bradley Hand ITC" panose="03070402050302030203" pitchFamily="66" charset="0"/>
              </a:rPr>
              <a:t>The height and width of the grid</a:t>
            </a:r>
          </a:p>
          <a:p>
            <a:r>
              <a:rPr lang="en-GB" b="1" dirty="0" smtClean="0">
                <a:latin typeface="Bradley Hand ITC" panose="03070402050302030203" pitchFamily="66" charset="0"/>
              </a:rPr>
              <a:t>Starting threshold value</a:t>
            </a:r>
            <a:endParaRPr lang="en-GB" dirty="0"/>
          </a:p>
        </p:txBody>
      </p:sp>
      <p:sp>
        <p:nvSpPr>
          <p:cNvPr id="14" name="TextBox 13"/>
          <p:cNvSpPr txBox="1"/>
          <p:nvPr/>
        </p:nvSpPr>
        <p:spPr>
          <a:xfrm rot="120000">
            <a:off x="411464" y="3353026"/>
            <a:ext cx="2031355" cy="1477328"/>
          </a:xfrm>
          <a:prstGeom prst="rect">
            <a:avLst/>
          </a:prstGeom>
          <a:noFill/>
        </p:spPr>
        <p:txBody>
          <a:bodyPr wrap="square" rtlCol="0">
            <a:spAutoFit/>
          </a:bodyPr>
          <a:lstStyle/>
          <a:p>
            <a:r>
              <a:rPr lang="en-GB" b="1" dirty="0" smtClean="0">
                <a:latin typeface="Bradley Hand ITC" panose="03070402050302030203" pitchFamily="66" charset="0"/>
              </a:rPr>
              <a:t>For each threshold value:</a:t>
            </a:r>
          </a:p>
          <a:p>
            <a:r>
              <a:rPr lang="en-GB" b="1" dirty="0" smtClean="0">
                <a:latin typeface="Bradley Hand ITC" panose="03070402050302030203" pitchFamily="66" charset="0"/>
              </a:rPr>
              <a:t>Calculate each squares</a:t>
            </a:r>
          </a:p>
          <a:p>
            <a:r>
              <a:rPr lang="en-GB" b="1" dirty="0" smtClean="0">
                <a:latin typeface="Bradley Hand ITC" panose="03070402050302030203" pitchFamily="66" charset="0"/>
              </a:rPr>
              <a:t>value</a:t>
            </a:r>
            <a:endParaRPr lang="en-GB" b="1" dirty="0">
              <a:latin typeface="Bradley Hand ITC" panose="03070402050302030203" pitchFamily="66" charset="0"/>
            </a:endParaRPr>
          </a:p>
        </p:txBody>
      </p:sp>
      <p:sp>
        <p:nvSpPr>
          <p:cNvPr id="15" name="TextBox 14"/>
          <p:cNvSpPr txBox="1"/>
          <p:nvPr/>
        </p:nvSpPr>
        <p:spPr>
          <a:xfrm rot="21394110">
            <a:off x="3059241" y="3313662"/>
            <a:ext cx="2054859" cy="1477328"/>
          </a:xfrm>
          <a:prstGeom prst="rect">
            <a:avLst/>
          </a:prstGeom>
          <a:noFill/>
        </p:spPr>
        <p:txBody>
          <a:bodyPr wrap="square" rtlCol="0">
            <a:spAutoFit/>
          </a:bodyPr>
          <a:lstStyle/>
          <a:p>
            <a:r>
              <a:rPr lang="en-GB" b="1" dirty="0" smtClean="0">
                <a:latin typeface="Bradley Hand ITC" panose="03070402050302030203" pitchFamily="66" charset="0"/>
              </a:rPr>
              <a:t>A way to hold and change each squares value</a:t>
            </a:r>
          </a:p>
          <a:p>
            <a:r>
              <a:rPr lang="en-GB" b="1" dirty="0" smtClean="0">
                <a:latin typeface="Bradley Hand ITC" panose="03070402050302030203" pitchFamily="66" charset="0"/>
              </a:rPr>
              <a:t>The threshold</a:t>
            </a:r>
          </a:p>
          <a:p>
            <a:r>
              <a:rPr lang="en-GB" b="1" dirty="0" smtClean="0">
                <a:latin typeface="Bradley Hand ITC" panose="03070402050302030203" pitchFamily="66" charset="0"/>
              </a:rPr>
              <a:t>value</a:t>
            </a:r>
            <a:endParaRPr lang="en-GB" b="1" dirty="0">
              <a:latin typeface="Bradley Hand ITC" panose="03070402050302030203" pitchFamily="66"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19664">
            <a:off x="3812816" y="3884517"/>
            <a:ext cx="2796766" cy="1481291"/>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95515">
            <a:off x="1011943" y="4146458"/>
            <a:ext cx="2559096" cy="1403910"/>
          </a:xfrm>
          <a:prstGeom prst="rect">
            <a:avLst/>
          </a:prstGeom>
        </p:spPr>
      </p:pic>
      <p:sp>
        <p:nvSpPr>
          <p:cNvPr id="2" name="Rectangle 1"/>
          <p:cNvSpPr/>
          <p:nvPr/>
        </p:nvSpPr>
        <p:spPr>
          <a:xfrm>
            <a:off x="4440953" y="2965076"/>
            <a:ext cx="1151277" cy="1569660"/>
          </a:xfrm>
          <a:prstGeom prst="rect">
            <a:avLst/>
          </a:prstGeom>
        </p:spPr>
        <p:txBody>
          <a:bodyPr wrap="none">
            <a:spAutoFit/>
          </a:bodyPr>
          <a:lstStyle/>
          <a:p>
            <a:r>
              <a:rPr lang="en-GB" sz="9600" b="1" dirty="0">
                <a:solidFill>
                  <a:srgbClr val="585858"/>
                </a:solidFill>
                <a:sym typeface="Wingdings" panose="05000000000000000000" pitchFamily="2" charset="2"/>
              </a:rPr>
              <a:t></a:t>
            </a:r>
            <a:endParaRPr lang="en-GB" sz="9600" b="1" dirty="0">
              <a:solidFill>
                <a:srgbClr val="585858"/>
              </a:solidFill>
            </a:endParaRPr>
          </a:p>
        </p:txBody>
      </p:sp>
      <p:sp>
        <p:nvSpPr>
          <p:cNvPr id="18" name="Rectangle 17"/>
          <p:cNvSpPr/>
          <p:nvPr/>
        </p:nvSpPr>
        <p:spPr>
          <a:xfrm>
            <a:off x="1779354" y="1282754"/>
            <a:ext cx="1151277" cy="1569660"/>
          </a:xfrm>
          <a:prstGeom prst="rect">
            <a:avLst/>
          </a:prstGeom>
        </p:spPr>
        <p:txBody>
          <a:bodyPr wrap="none">
            <a:spAutoFit/>
          </a:bodyPr>
          <a:lstStyle/>
          <a:p>
            <a:r>
              <a:rPr lang="en-GB" sz="9600" b="1" dirty="0">
                <a:solidFill>
                  <a:srgbClr val="585858"/>
                </a:solidFill>
                <a:sym typeface="Wingdings" panose="05000000000000000000" pitchFamily="2" charset="2"/>
              </a:rPr>
              <a:t></a:t>
            </a:r>
            <a:endParaRPr lang="en-GB" sz="9600" b="1" dirty="0">
              <a:solidFill>
                <a:srgbClr val="585858"/>
              </a:solidFill>
            </a:endParaRPr>
          </a:p>
        </p:txBody>
      </p:sp>
      <p:sp>
        <p:nvSpPr>
          <p:cNvPr id="19" name="Rectangle 18"/>
          <p:cNvSpPr/>
          <p:nvPr/>
        </p:nvSpPr>
        <p:spPr>
          <a:xfrm>
            <a:off x="1820098" y="3067949"/>
            <a:ext cx="1151277" cy="1569660"/>
          </a:xfrm>
          <a:prstGeom prst="rect">
            <a:avLst/>
          </a:prstGeom>
        </p:spPr>
        <p:txBody>
          <a:bodyPr wrap="none">
            <a:spAutoFit/>
          </a:bodyPr>
          <a:lstStyle/>
          <a:p>
            <a:r>
              <a:rPr lang="en-GB" sz="9600" b="1" dirty="0">
                <a:solidFill>
                  <a:srgbClr val="585858"/>
                </a:solidFill>
                <a:sym typeface="Wingdings" panose="05000000000000000000" pitchFamily="2" charset="2"/>
              </a:rPr>
              <a:t></a:t>
            </a:r>
            <a:endParaRPr lang="en-GB" sz="9600" b="1" dirty="0">
              <a:solidFill>
                <a:srgbClr val="585858"/>
              </a:solidFill>
            </a:endParaRPr>
          </a:p>
        </p:txBody>
      </p:sp>
    </p:spTree>
    <p:extLst>
      <p:ext uri="{BB962C8B-B14F-4D97-AF65-F5344CB8AC3E}">
        <p14:creationId xmlns:p14="http://schemas.microsoft.com/office/powerpoint/2010/main" val="1846091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4951492" y="2743212"/>
            <a:ext cx="4015238" cy="3752237"/>
            <a:chOff x="5119132" y="2133612"/>
            <a:chExt cx="4015238" cy="3752237"/>
          </a:xfrm>
        </p:grpSpPr>
        <p:pic>
          <p:nvPicPr>
            <p:cNvPr id="12" name="Picture 11"/>
            <p:cNvPicPr>
              <a:picLocks noChangeAspect="1"/>
            </p:cNvPicPr>
            <p:nvPr/>
          </p:nvPicPr>
          <p:blipFill rotWithShape="1">
            <a:blip r:embed="rId3"/>
            <a:srcRect l="25051" t="28125" r="44698" b="22917"/>
            <a:stretch/>
          </p:blipFill>
          <p:spPr>
            <a:xfrm>
              <a:off x="5119132" y="2133612"/>
              <a:ext cx="3979148" cy="3620724"/>
            </a:xfrm>
            <a:prstGeom prst="rect">
              <a:avLst/>
            </a:prstGeom>
          </p:spPr>
        </p:pic>
        <p:sp>
          <p:nvSpPr>
            <p:cNvPr id="13" name="Rectangle 12"/>
            <p:cNvSpPr/>
            <p:nvPr/>
          </p:nvSpPr>
          <p:spPr>
            <a:xfrm>
              <a:off x="5500688" y="2438400"/>
              <a:ext cx="3582351" cy="330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5613133" y="250177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15" name="TextBox 14"/>
            <p:cNvSpPr txBox="1"/>
            <p:nvPr/>
          </p:nvSpPr>
          <p:spPr>
            <a:xfrm>
              <a:off x="5613133" y="5229480"/>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1" name="TextBox 20"/>
            <p:cNvSpPr txBox="1"/>
            <p:nvPr/>
          </p:nvSpPr>
          <p:spPr>
            <a:xfrm>
              <a:off x="5613133" y="483980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2" name="TextBox 21"/>
            <p:cNvSpPr txBox="1"/>
            <p:nvPr/>
          </p:nvSpPr>
          <p:spPr>
            <a:xfrm>
              <a:off x="5613133" y="445013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3" name="TextBox 22"/>
            <p:cNvSpPr txBox="1"/>
            <p:nvPr/>
          </p:nvSpPr>
          <p:spPr>
            <a:xfrm>
              <a:off x="5613133" y="4060465"/>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4" name="TextBox 23"/>
            <p:cNvSpPr txBox="1"/>
            <p:nvPr/>
          </p:nvSpPr>
          <p:spPr>
            <a:xfrm>
              <a:off x="5613133" y="3670793"/>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5" name="TextBox 24"/>
            <p:cNvSpPr txBox="1"/>
            <p:nvPr/>
          </p:nvSpPr>
          <p:spPr>
            <a:xfrm>
              <a:off x="5613133" y="3281121"/>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6" name="TextBox 25"/>
            <p:cNvSpPr txBox="1"/>
            <p:nvPr/>
          </p:nvSpPr>
          <p:spPr>
            <a:xfrm>
              <a:off x="5613133" y="289144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7" name="Left Bracket 26"/>
            <p:cNvSpPr/>
            <p:nvPr/>
          </p:nvSpPr>
          <p:spPr>
            <a:xfrm>
              <a:off x="5401652" y="222123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Left Bracket 27"/>
            <p:cNvSpPr/>
            <p:nvPr/>
          </p:nvSpPr>
          <p:spPr>
            <a:xfrm flipH="1">
              <a:off x="8800569" y="221321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TextBox 28"/>
            <p:cNvSpPr txBox="1"/>
            <p:nvPr/>
          </p:nvSpPr>
          <p:spPr>
            <a:xfrm>
              <a:off x="8912934" y="2501777"/>
              <a:ext cx="184731" cy="369332"/>
            </a:xfrm>
            <a:prstGeom prst="rect">
              <a:avLst/>
            </a:prstGeom>
            <a:noFill/>
          </p:spPr>
          <p:txBody>
            <a:bodyPr wrap="none" rtlCol="0">
              <a:spAutoFit/>
            </a:bodyPr>
            <a:lstStyle/>
            <a:p>
              <a:endParaRPr lang="en-GB" dirty="0"/>
            </a:p>
          </p:txBody>
        </p:sp>
        <p:sp>
          <p:nvSpPr>
            <p:cNvPr id="30" name="TextBox 29"/>
            <p:cNvSpPr txBox="1"/>
            <p:nvPr/>
          </p:nvSpPr>
          <p:spPr>
            <a:xfrm>
              <a:off x="5600138" y="5207020"/>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,f,f,f,f,f,f,</a:t>
              </a:r>
              <a:r>
                <a:rPr lang="en-GB" sz="2800" b="1" dirty="0" err="1" smtClean="0">
                  <a:solidFill>
                    <a:srgbClr val="C00000"/>
                  </a:solidFill>
                  <a:latin typeface="Courier New" panose="02070309020205020404" pitchFamily="49" charset="0"/>
                  <a:cs typeface="Courier New" panose="02070309020205020404" pitchFamily="49" charset="0"/>
                </a:rPr>
                <a:t>t</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31" name="TextBox 30"/>
            <p:cNvSpPr txBox="1"/>
            <p:nvPr/>
          </p:nvSpPr>
          <p:spPr>
            <a:xfrm>
              <a:off x="5600138" y="4817349"/>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a:t>
              </a:r>
              <a:endParaRPr lang="en-GB" sz="2800" b="1" dirty="0">
                <a:latin typeface="Courier New" panose="02070309020205020404" pitchFamily="49" charset="0"/>
                <a:cs typeface="Courier New" panose="02070309020205020404" pitchFamily="49" charset="0"/>
              </a:endParaRPr>
            </a:p>
          </p:txBody>
        </p:sp>
        <p:sp>
          <p:nvSpPr>
            <p:cNvPr id="32" name="TextBox 31"/>
            <p:cNvSpPr txBox="1"/>
            <p:nvPr/>
          </p:nvSpPr>
          <p:spPr>
            <a:xfrm>
              <a:off x="5600138" y="4427677"/>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a:t>
              </a:r>
              <a:endParaRPr lang="en-GB" sz="2800" b="1" dirty="0">
                <a:latin typeface="Courier New" panose="02070309020205020404" pitchFamily="49" charset="0"/>
                <a:cs typeface="Courier New" panose="02070309020205020404" pitchFamily="49" charset="0"/>
              </a:endParaRPr>
            </a:p>
          </p:txBody>
        </p:sp>
        <p:sp>
          <p:nvSpPr>
            <p:cNvPr id="33" name="TextBox 32"/>
            <p:cNvSpPr txBox="1"/>
            <p:nvPr/>
          </p:nvSpPr>
          <p:spPr>
            <a:xfrm>
              <a:off x="5600138" y="4038005"/>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a:t>
              </a:r>
              <a:endParaRPr lang="en-GB" sz="2800" b="1" dirty="0">
                <a:latin typeface="Courier New" panose="02070309020205020404" pitchFamily="49" charset="0"/>
                <a:cs typeface="Courier New" panose="02070309020205020404" pitchFamily="49" charset="0"/>
              </a:endParaRPr>
            </a:p>
          </p:txBody>
        </p:sp>
        <p:sp>
          <p:nvSpPr>
            <p:cNvPr id="34" name="TextBox 33"/>
            <p:cNvSpPr txBox="1"/>
            <p:nvPr/>
          </p:nvSpPr>
          <p:spPr>
            <a:xfrm>
              <a:off x="5600138" y="3648333"/>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a:t>
              </a:r>
              <a:endParaRPr lang="en-GB" sz="2800" b="1" dirty="0">
                <a:latin typeface="Courier New" panose="02070309020205020404" pitchFamily="49" charset="0"/>
                <a:cs typeface="Courier New" panose="02070309020205020404" pitchFamily="49" charset="0"/>
              </a:endParaRPr>
            </a:p>
          </p:txBody>
        </p:sp>
        <p:sp>
          <p:nvSpPr>
            <p:cNvPr id="35" name="TextBox 34"/>
            <p:cNvSpPr txBox="1"/>
            <p:nvPr/>
          </p:nvSpPr>
          <p:spPr>
            <a:xfrm>
              <a:off x="5600138" y="3258661"/>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,f,f,f,f,f</a:t>
              </a:r>
              <a:endParaRPr lang="en-GB" sz="2800" b="1" dirty="0">
                <a:latin typeface="Courier New" panose="02070309020205020404" pitchFamily="49" charset="0"/>
                <a:cs typeface="Courier New" panose="02070309020205020404" pitchFamily="49" charset="0"/>
              </a:endParaRPr>
            </a:p>
          </p:txBody>
        </p:sp>
        <p:sp>
          <p:nvSpPr>
            <p:cNvPr id="36" name="TextBox 35"/>
            <p:cNvSpPr txBox="1"/>
            <p:nvPr/>
          </p:nvSpPr>
          <p:spPr>
            <a:xfrm>
              <a:off x="5600138" y="2868989"/>
              <a:ext cx="3406702" cy="523220"/>
            </a:xfrm>
            <a:prstGeom prst="rect">
              <a:avLst/>
            </a:prstGeom>
            <a:solidFill>
              <a:schemeClr val="bg1"/>
            </a:solidFill>
          </p:spPr>
          <p:txBody>
            <a:bodyPr wrap="none" rtlCol="0">
              <a:spAutoFit/>
            </a:bodyPr>
            <a:lstStyle/>
            <a:p>
              <a:r>
                <a:rPr lang="en-GB" sz="2800" b="1" dirty="0" err="1" smtClean="0">
                  <a:latin typeface="Courier New" panose="02070309020205020404" pitchFamily="49" charset="0"/>
                  <a:cs typeface="Courier New" panose="02070309020205020404" pitchFamily="49" charset="0"/>
                </a:rPr>
                <a:t>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,f,f,f,f,f,f</a:t>
              </a:r>
              <a:endParaRPr lang="en-GB" sz="2800" b="1" dirty="0">
                <a:latin typeface="Courier New" panose="02070309020205020404" pitchFamily="49" charset="0"/>
                <a:cs typeface="Courier New" panose="02070309020205020404" pitchFamily="49" charset="0"/>
              </a:endParaRPr>
            </a:p>
          </p:txBody>
        </p:sp>
        <p:sp>
          <p:nvSpPr>
            <p:cNvPr id="37" name="TextBox 36"/>
            <p:cNvSpPr txBox="1"/>
            <p:nvPr/>
          </p:nvSpPr>
          <p:spPr>
            <a:xfrm>
              <a:off x="5600138" y="2479317"/>
              <a:ext cx="3406702" cy="523220"/>
            </a:xfrm>
            <a:prstGeom prst="rect">
              <a:avLst/>
            </a:prstGeom>
            <a:solidFill>
              <a:schemeClr val="bg1"/>
            </a:solidFill>
          </p:spPr>
          <p:txBody>
            <a:bodyPr wrap="none" rtlCol="0">
              <a:spAutoFit/>
            </a:bodyPr>
            <a:lstStyle/>
            <a:p>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,f,f,f,f,f,f,f</a:t>
              </a:r>
              <a:endParaRPr lang="en-GB" sz="2800" b="1" dirty="0">
                <a:latin typeface="Courier New" panose="02070309020205020404" pitchFamily="49" charset="0"/>
                <a:cs typeface="Courier New" panose="02070309020205020404" pitchFamily="49" charset="0"/>
              </a:endParaRPr>
            </a:p>
          </p:txBody>
        </p:sp>
        <p:grpSp>
          <p:nvGrpSpPr>
            <p:cNvPr id="38" name="Group 37"/>
            <p:cNvGrpSpPr/>
            <p:nvPr/>
          </p:nvGrpSpPr>
          <p:grpSpPr>
            <a:xfrm>
              <a:off x="5671357" y="2580421"/>
              <a:ext cx="3241577" cy="3060993"/>
              <a:chOff x="5671357" y="2580421"/>
              <a:chExt cx="3241577" cy="3060993"/>
            </a:xfrm>
          </p:grpSpPr>
          <p:grpSp>
            <p:nvGrpSpPr>
              <p:cNvPr id="39" name="Group 38"/>
              <p:cNvGrpSpPr/>
              <p:nvPr/>
            </p:nvGrpSpPr>
            <p:grpSpPr>
              <a:xfrm>
                <a:off x="8795557" y="2580421"/>
                <a:ext cx="117377" cy="3060993"/>
                <a:chOff x="8795557" y="2580421"/>
                <a:chExt cx="117377" cy="3060993"/>
              </a:xfrm>
            </p:grpSpPr>
            <p:sp>
              <p:nvSpPr>
                <p:cNvPr id="50" name="Left Bracket 49"/>
                <p:cNvSpPr/>
                <p:nvPr/>
              </p:nvSpPr>
              <p:spPr>
                <a:xfrm flipH="1">
                  <a:off x="8795557" y="25804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 name="Left Bracket 50"/>
                <p:cNvSpPr/>
                <p:nvPr/>
              </p:nvSpPr>
              <p:spPr>
                <a:xfrm flipH="1">
                  <a:off x="8795557" y="29714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2" name="Left Bracket 51"/>
                <p:cNvSpPr/>
                <p:nvPr/>
              </p:nvSpPr>
              <p:spPr>
                <a:xfrm flipH="1">
                  <a:off x="8795557" y="336257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3" name="Left Bracket 52"/>
                <p:cNvSpPr/>
                <p:nvPr/>
              </p:nvSpPr>
              <p:spPr>
                <a:xfrm flipH="1">
                  <a:off x="8795557" y="375364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4" name="Left Bracket 53"/>
                <p:cNvSpPr/>
                <p:nvPr/>
              </p:nvSpPr>
              <p:spPr>
                <a:xfrm flipH="1">
                  <a:off x="8795557" y="414472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5" name="Left Bracket 54"/>
                <p:cNvSpPr/>
                <p:nvPr/>
              </p:nvSpPr>
              <p:spPr>
                <a:xfrm flipH="1">
                  <a:off x="8795557" y="453580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 name="Left Bracket 55"/>
                <p:cNvSpPr/>
                <p:nvPr/>
              </p:nvSpPr>
              <p:spPr>
                <a:xfrm flipH="1">
                  <a:off x="8795557" y="492687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7" name="Left Bracket 56"/>
                <p:cNvSpPr/>
                <p:nvPr/>
              </p:nvSpPr>
              <p:spPr>
                <a:xfrm flipH="1">
                  <a:off x="8795557" y="531795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0" name="Group 39"/>
              <p:cNvGrpSpPr/>
              <p:nvPr/>
            </p:nvGrpSpPr>
            <p:grpSpPr>
              <a:xfrm>
                <a:off x="5671357" y="2580421"/>
                <a:ext cx="222759" cy="3060993"/>
                <a:chOff x="5671357" y="2580421"/>
                <a:chExt cx="222759" cy="3060993"/>
              </a:xfrm>
            </p:grpSpPr>
            <p:sp>
              <p:nvSpPr>
                <p:cNvPr id="41" name="TextBox 40"/>
                <p:cNvSpPr txBox="1"/>
                <p:nvPr/>
              </p:nvSpPr>
              <p:spPr>
                <a:xfrm>
                  <a:off x="5709385" y="3422689"/>
                  <a:ext cx="184731" cy="369332"/>
                </a:xfrm>
                <a:prstGeom prst="rect">
                  <a:avLst/>
                </a:prstGeom>
                <a:noFill/>
              </p:spPr>
              <p:txBody>
                <a:bodyPr wrap="none" rtlCol="0">
                  <a:spAutoFit/>
                </a:bodyPr>
                <a:lstStyle/>
                <a:p>
                  <a:endParaRPr lang="en-GB" dirty="0"/>
                </a:p>
              </p:txBody>
            </p:sp>
            <p:sp>
              <p:nvSpPr>
                <p:cNvPr id="42" name="Left Bracket 41"/>
                <p:cNvSpPr/>
                <p:nvPr/>
              </p:nvSpPr>
              <p:spPr>
                <a:xfrm>
                  <a:off x="5671357" y="25804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Left Bracket 42"/>
                <p:cNvSpPr/>
                <p:nvPr/>
              </p:nvSpPr>
              <p:spPr>
                <a:xfrm>
                  <a:off x="5671357" y="29714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Left Bracket 43"/>
                <p:cNvSpPr/>
                <p:nvPr/>
              </p:nvSpPr>
              <p:spPr>
                <a:xfrm>
                  <a:off x="5671357" y="336257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Left Bracket 44"/>
                <p:cNvSpPr/>
                <p:nvPr/>
              </p:nvSpPr>
              <p:spPr>
                <a:xfrm>
                  <a:off x="5671357" y="375364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Left Bracket 45"/>
                <p:cNvSpPr/>
                <p:nvPr/>
              </p:nvSpPr>
              <p:spPr>
                <a:xfrm>
                  <a:off x="5671357" y="414472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 name="Left Bracket 46"/>
                <p:cNvSpPr/>
                <p:nvPr/>
              </p:nvSpPr>
              <p:spPr>
                <a:xfrm>
                  <a:off x="5671357" y="453580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 name="Left Bracket 47"/>
                <p:cNvSpPr/>
                <p:nvPr/>
              </p:nvSpPr>
              <p:spPr>
                <a:xfrm>
                  <a:off x="5671357" y="492687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9" name="Left Bracket 48"/>
                <p:cNvSpPr/>
                <p:nvPr/>
              </p:nvSpPr>
              <p:spPr>
                <a:xfrm>
                  <a:off x="5671357" y="531795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gr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0000">
            <a:off x="5258145" y="-3646"/>
            <a:ext cx="4247859" cy="2312010"/>
          </a:xfrm>
          <a:prstGeom prst="rect">
            <a:avLst/>
          </a:prstGeom>
        </p:spPr>
      </p:pic>
      <p:sp>
        <p:nvSpPr>
          <p:cNvPr id="18" name="Rectangle 17"/>
          <p:cNvSpPr/>
          <p:nvPr/>
        </p:nvSpPr>
        <p:spPr>
          <a:xfrm>
            <a:off x="289560" y="551472"/>
            <a:ext cx="3931920" cy="3516681"/>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600" dirty="0" err="1" smtClean="0">
                <a:solidFill>
                  <a:srgbClr val="C00000"/>
                </a:solidFill>
              </a:rPr>
              <a:t>Outputs</a:t>
            </a:r>
            <a:r>
              <a:rPr lang="en-GB" dirty="0" err="1" smtClean="0"/>
              <a:t>s</a:t>
            </a:r>
            <a:endParaRPr lang="en-GB" dirty="0"/>
          </a:p>
        </p:txBody>
      </p:sp>
      <p:sp>
        <p:nvSpPr>
          <p:cNvPr id="19" name="TextBox 18"/>
          <p:cNvSpPr txBox="1"/>
          <p:nvPr/>
        </p:nvSpPr>
        <p:spPr>
          <a:xfrm rot="21394110">
            <a:off x="433903" y="1090553"/>
            <a:ext cx="3937612" cy="2862322"/>
          </a:xfrm>
          <a:prstGeom prst="rect">
            <a:avLst/>
          </a:prstGeom>
          <a:noFill/>
        </p:spPr>
        <p:txBody>
          <a:bodyPr wrap="square" rtlCol="0">
            <a:spAutoFit/>
          </a:bodyPr>
          <a:lstStyle/>
          <a:p>
            <a:r>
              <a:rPr lang="en-GB" sz="3600" b="1" dirty="0" smtClean="0">
                <a:latin typeface="Bradley Hand ITC" panose="03070402050302030203" pitchFamily="66" charset="0"/>
              </a:rPr>
              <a:t>For each threshold value:</a:t>
            </a:r>
          </a:p>
          <a:p>
            <a:r>
              <a:rPr lang="en-GB" sz="3600" b="1" dirty="0" smtClean="0">
                <a:latin typeface="Bradley Hand ITC" panose="03070402050302030203" pitchFamily="66" charset="0"/>
              </a:rPr>
              <a:t>Display a grid showing every squares value</a:t>
            </a:r>
            <a:endParaRPr lang="en-GB" sz="3600" b="1" dirty="0">
              <a:latin typeface="Bradley Hand ITC" panose="03070402050302030203" pitchFamily="66" charset="0"/>
            </a:endParaRPr>
          </a:p>
        </p:txBody>
      </p:sp>
      <p:sp>
        <p:nvSpPr>
          <p:cNvPr id="20" name="Freeform 19"/>
          <p:cNvSpPr/>
          <p:nvPr/>
        </p:nvSpPr>
        <p:spPr>
          <a:xfrm>
            <a:off x="351770" y="2248852"/>
            <a:ext cx="3290590" cy="1082028"/>
          </a:xfrm>
          <a:custGeom>
            <a:avLst/>
            <a:gdLst>
              <a:gd name="connsiteX0" fmla="*/ 0 w 2514600"/>
              <a:gd name="connsiteY0" fmla="*/ 792480 h 1083671"/>
              <a:gd name="connsiteX1" fmla="*/ 274320 w 2514600"/>
              <a:gd name="connsiteY1" fmla="*/ 685800 h 1083671"/>
              <a:gd name="connsiteX2" fmla="*/ 335280 w 2514600"/>
              <a:gd name="connsiteY2" fmla="*/ 746760 h 1083671"/>
              <a:gd name="connsiteX3" fmla="*/ 365760 w 2514600"/>
              <a:gd name="connsiteY3" fmla="*/ 701040 h 1083671"/>
              <a:gd name="connsiteX4" fmla="*/ 381000 w 2514600"/>
              <a:gd name="connsiteY4" fmla="*/ 624840 h 1083671"/>
              <a:gd name="connsiteX5" fmla="*/ 411480 w 2514600"/>
              <a:gd name="connsiteY5" fmla="*/ 502920 h 1083671"/>
              <a:gd name="connsiteX6" fmla="*/ 426720 w 2514600"/>
              <a:gd name="connsiteY6" fmla="*/ 441960 h 1083671"/>
              <a:gd name="connsiteX7" fmla="*/ 457200 w 2514600"/>
              <a:gd name="connsiteY7" fmla="*/ 350520 h 1083671"/>
              <a:gd name="connsiteX8" fmla="*/ 472440 w 2514600"/>
              <a:gd name="connsiteY8" fmla="*/ 304800 h 1083671"/>
              <a:gd name="connsiteX9" fmla="*/ 563880 w 2514600"/>
              <a:gd name="connsiteY9" fmla="*/ 228600 h 1083671"/>
              <a:gd name="connsiteX10" fmla="*/ 579120 w 2514600"/>
              <a:gd name="connsiteY10" fmla="*/ 624840 h 1083671"/>
              <a:gd name="connsiteX11" fmla="*/ 533400 w 2514600"/>
              <a:gd name="connsiteY11" fmla="*/ 777240 h 1083671"/>
              <a:gd name="connsiteX12" fmla="*/ 518160 w 2514600"/>
              <a:gd name="connsiteY12" fmla="*/ 838200 h 1083671"/>
              <a:gd name="connsiteX13" fmla="*/ 487680 w 2514600"/>
              <a:gd name="connsiteY13" fmla="*/ 975360 h 1083671"/>
              <a:gd name="connsiteX14" fmla="*/ 472440 w 2514600"/>
              <a:gd name="connsiteY14" fmla="*/ 1021080 h 1083671"/>
              <a:gd name="connsiteX15" fmla="*/ 487680 w 2514600"/>
              <a:gd name="connsiteY15" fmla="*/ 1082040 h 1083671"/>
              <a:gd name="connsiteX16" fmla="*/ 533400 w 2514600"/>
              <a:gd name="connsiteY16" fmla="*/ 1051560 h 1083671"/>
              <a:gd name="connsiteX17" fmla="*/ 563880 w 2514600"/>
              <a:gd name="connsiteY17" fmla="*/ 990600 h 1083671"/>
              <a:gd name="connsiteX18" fmla="*/ 655320 w 2514600"/>
              <a:gd name="connsiteY18" fmla="*/ 838200 h 1083671"/>
              <a:gd name="connsiteX19" fmla="*/ 701040 w 2514600"/>
              <a:gd name="connsiteY19" fmla="*/ 701040 h 1083671"/>
              <a:gd name="connsiteX20" fmla="*/ 746760 w 2514600"/>
              <a:gd name="connsiteY20" fmla="*/ 533400 h 1083671"/>
              <a:gd name="connsiteX21" fmla="*/ 777240 w 2514600"/>
              <a:gd name="connsiteY21" fmla="*/ 289560 h 1083671"/>
              <a:gd name="connsiteX22" fmla="*/ 822960 w 2514600"/>
              <a:gd name="connsiteY22" fmla="*/ 167640 h 1083671"/>
              <a:gd name="connsiteX23" fmla="*/ 868680 w 2514600"/>
              <a:gd name="connsiteY23" fmla="*/ 137160 h 1083671"/>
              <a:gd name="connsiteX24" fmla="*/ 899160 w 2514600"/>
              <a:gd name="connsiteY24" fmla="*/ 198120 h 1083671"/>
              <a:gd name="connsiteX25" fmla="*/ 929640 w 2514600"/>
              <a:gd name="connsiteY25" fmla="*/ 777240 h 1083671"/>
              <a:gd name="connsiteX26" fmla="*/ 975360 w 2514600"/>
              <a:gd name="connsiteY26" fmla="*/ 746760 h 1083671"/>
              <a:gd name="connsiteX27" fmla="*/ 1021080 w 2514600"/>
              <a:gd name="connsiteY27" fmla="*/ 640080 h 1083671"/>
              <a:gd name="connsiteX28" fmla="*/ 1051560 w 2514600"/>
              <a:gd name="connsiteY28" fmla="*/ 579120 h 1083671"/>
              <a:gd name="connsiteX29" fmla="*/ 1082040 w 2514600"/>
              <a:gd name="connsiteY29" fmla="*/ 457200 h 1083671"/>
              <a:gd name="connsiteX30" fmla="*/ 1097280 w 2514600"/>
              <a:gd name="connsiteY30" fmla="*/ 396240 h 1083671"/>
              <a:gd name="connsiteX31" fmla="*/ 1127760 w 2514600"/>
              <a:gd name="connsiteY31" fmla="*/ 304800 h 1083671"/>
              <a:gd name="connsiteX32" fmla="*/ 1143000 w 2514600"/>
              <a:gd name="connsiteY32" fmla="*/ 243840 h 1083671"/>
              <a:gd name="connsiteX33" fmla="*/ 1173480 w 2514600"/>
              <a:gd name="connsiteY33" fmla="*/ 182880 h 1083671"/>
              <a:gd name="connsiteX34" fmla="*/ 1249680 w 2514600"/>
              <a:gd name="connsiteY34" fmla="*/ 76200 h 1083671"/>
              <a:gd name="connsiteX35" fmla="*/ 1295400 w 2514600"/>
              <a:gd name="connsiteY35" fmla="*/ 228600 h 1083671"/>
              <a:gd name="connsiteX36" fmla="*/ 1325880 w 2514600"/>
              <a:gd name="connsiteY36" fmla="*/ 350520 h 1083671"/>
              <a:gd name="connsiteX37" fmla="*/ 1493520 w 2514600"/>
              <a:gd name="connsiteY37" fmla="*/ 243840 h 1083671"/>
              <a:gd name="connsiteX38" fmla="*/ 1554480 w 2514600"/>
              <a:gd name="connsiteY38" fmla="*/ 152400 h 1083671"/>
              <a:gd name="connsiteX39" fmla="*/ 1584960 w 2514600"/>
              <a:gd name="connsiteY39" fmla="*/ 106680 h 1083671"/>
              <a:gd name="connsiteX40" fmla="*/ 1630680 w 2514600"/>
              <a:gd name="connsiteY40" fmla="*/ 91440 h 1083671"/>
              <a:gd name="connsiteX41" fmla="*/ 1661160 w 2514600"/>
              <a:gd name="connsiteY41" fmla="*/ 152400 h 1083671"/>
              <a:gd name="connsiteX42" fmla="*/ 1706880 w 2514600"/>
              <a:gd name="connsiteY42" fmla="*/ 350520 h 1083671"/>
              <a:gd name="connsiteX43" fmla="*/ 1813560 w 2514600"/>
              <a:gd name="connsiteY43" fmla="*/ 304800 h 1083671"/>
              <a:gd name="connsiteX44" fmla="*/ 1889760 w 2514600"/>
              <a:gd name="connsiteY44" fmla="*/ 198120 h 1083671"/>
              <a:gd name="connsiteX45" fmla="*/ 1935480 w 2514600"/>
              <a:gd name="connsiteY45" fmla="*/ 152400 h 1083671"/>
              <a:gd name="connsiteX46" fmla="*/ 1996440 w 2514600"/>
              <a:gd name="connsiteY46" fmla="*/ 167640 h 1083671"/>
              <a:gd name="connsiteX47" fmla="*/ 2011680 w 2514600"/>
              <a:gd name="connsiteY47" fmla="*/ 228600 h 1083671"/>
              <a:gd name="connsiteX48" fmla="*/ 2026920 w 2514600"/>
              <a:gd name="connsiteY48" fmla="*/ 274320 h 1083671"/>
              <a:gd name="connsiteX49" fmla="*/ 2087880 w 2514600"/>
              <a:gd name="connsiteY49" fmla="*/ 167640 h 1083671"/>
              <a:gd name="connsiteX50" fmla="*/ 2133600 w 2514600"/>
              <a:gd name="connsiteY50" fmla="*/ 91440 h 1083671"/>
              <a:gd name="connsiteX51" fmla="*/ 2164080 w 2514600"/>
              <a:gd name="connsiteY51" fmla="*/ 0 h 1083671"/>
              <a:gd name="connsiteX52" fmla="*/ 2179320 w 2514600"/>
              <a:gd name="connsiteY52" fmla="*/ 182880 h 1083671"/>
              <a:gd name="connsiteX53" fmla="*/ 2499360 w 2514600"/>
              <a:gd name="connsiteY53" fmla="*/ 152400 h 1083671"/>
              <a:gd name="connsiteX54" fmla="*/ 2514600 w 2514600"/>
              <a:gd name="connsiteY54" fmla="*/ 137160 h 1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14600" h="1083671">
                <a:moveTo>
                  <a:pt x="0" y="792480"/>
                </a:moveTo>
                <a:cubicBezTo>
                  <a:pt x="91440" y="756920"/>
                  <a:pt x="176345" y="690957"/>
                  <a:pt x="274320" y="685800"/>
                </a:cubicBezTo>
                <a:cubicBezTo>
                  <a:pt x="472476" y="675371"/>
                  <a:pt x="157211" y="865473"/>
                  <a:pt x="335280" y="746760"/>
                </a:cubicBezTo>
                <a:cubicBezTo>
                  <a:pt x="345440" y="731520"/>
                  <a:pt x="359329" y="718190"/>
                  <a:pt x="365760" y="701040"/>
                </a:cubicBezTo>
                <a:cubicBezTo>
                  <a:pt x="374855" y="676786"/>
                  <a:pt x="375175" y="650080"/>
                  <a:pt x="381000" y="624840"/>
                </a:cubicBezTo>
                <a:cubicBezTo>
                  <a:pt x="390420" y="584022"/>
                  <a:pt x="401320" y="543560"/>
                  <a:pt x="411480" y="502920"/>
                </a:cubicBezTo>
                <a:cubicBezTo>
                  <a:pt x="416560" y="482600"/>
                  <a:pt x="420096" y="461831"/>
                  <a:pt x="426720" y="441960"/>
                </a:cubicBezTo>
                <a:lnTo>
                  <a:pt x="457200" y="350520"/>
                </a:lnTo>
                <a:cubicBezTo>
                  <a:pt x="462280" y="335280"/>
                  <a:pt x="461081" y="316159"/>
                  <a:pt x="472440" y="304800"/>
                </a:cubicBezTo>
                <a:cubicBezTo>
                  <a:pt x="531112" y="246128"/>
                  <a:pt x="500227" y="271035"/>
                  <a:pt x="563880" y="228600"/>
                </a:cubicBezTo>
                <a:cubicBezTo>
                  <a:pt x="657642" y="369243"/>
                  <a:pt x="605311" y="271255"/>
                  <a:pt x="579120" y="624840"/>
                </a:cubicBezTo>
                <a:cubicBezTo>
                  <a:pt x="576574" y="659213"/>
                  <a:pt x="539079" y="754524"/>
                  <a:pt x="533400" y="777240"/>
                </a:cubicBezTo>
                <a:cubicBezTo>
                  <a:pt x="528320" y="797560"/>
                  <a:pt x="522704" y="817753"/>
                  <a:pt x="518160" y="838200"/>
                </a:cubicBezTo>
                <a:cubicBezTo>
                  <a:pt x="502447" y="908910"/>
                  <a:pt x="506264" y="910318"/>
                  <a:pt x="487680" y="975360"/>
                </a:cubicBezTo>
                <a:cubicBezTo>
                  <a:pt x="483267" y="990806"/>
                  <a:pt x="477520" y="1005840"/>
                  <a:pt x="472440" y="1021080"/>
                </a:cubicBezTo>
                <a:cubicBezTo>
                  <a:pt x="477520" y="1041400"/>
                  <a:pt x="468946" y="1072673"/>
                  <a:pt x="487680" y="1082040"/>
                </a:cubicBezTo>
                <a:cubicBezTo>
                  <a:pt x="504063" y="1090231"/>
                  <a:pt x="521674" y="1065631"/>
                  <a:pt x="533400" y="1051560"/>
                </a:cubicBezTo>
                <a:cubicBezTo>
                  <a:pt x="547944" y="1034107"/>
                  <a:pt x="551839" y="1009865"/>
                  <a:pt x="563880" y="990600"/>
                </a:cubicBezTo>
                <a:cubicBezTo>
                  <a:pt x="674158" y="814156"/>
                  <a:pt x="539060" y="1070721"/>
                  <a:pt x="655320" y="838200"/>
                </a:cubicBezTo>
                <a:cubicBezTo>
                  <a:pt x="698996" y="619821"/>
                  <a:pt x="637944" y="890329"/>
                  <a:pt x="701040" y="701040"/>
                </a:cubicBezTo>
                <a:cubicBezTo>
                  <a:pt x="719356" y="646091"/>
                  <a:pt x="731520" y="589280"/>
                  <a:pt x="746760" y="533400"/>
                </a:cubicBezTo>
                <a:cubicBezTo>
                  <a:pt x="760736" y="393638"/>
                  <a:pt x="756233" y="405100"/>
                  <a:pt x="777240" y="289560"/>
                </a:cubicBezTo>
                <a:cubicBezTo>
                  <a:pt x="786932" y="236252"/>
                  <a:pt x="784574" y="206026"/>
                  <a:pt x="822960" y="167640"/>
                </a:cubicBezTo>
                <a:cubicBezTo>
                  <a:pt x="835912" y="154688"/>
                  <a:pt x="853440" y="147320"/>
                  <a:pt x="868680" y="137160"/>
                </a:cubicBezTo>
                <a:cubicBezTo>
                  <a:pt x="878840" y="157480"/>
                  <a:pt x="897418" y="175468"/>
                  <a:pt x="899160" y="198120"/>
                </a:cubicBezTo>
                <a:cubicBezTo>
                  <a:pt x="949396" y="851190"/>
                  <a:pt x="855033" y="553418"/>
                  <a:pt x="929640" y="777240"/>
                </a:cubicBezTo>
                <a:cubicBezTo>
                  <a:pt x="944880" y="767080"/>
                  <a:pt x="965200" y="762000"/>
                  <a:pt x="975360" y="746760"/>
                </a:cubicBezTo>
                <a:cubicBezTo>
                  <a:pt x="996820" y="714570"/>
                  <a:pt x="1005071" y="675300"/>
                  <a:pt x="1021080" y="640080"/>
                </a:cubicBezTo>
                <a:cubicBezTo>
                  <a:pt x="1030481" y="619398"/>
                  <a:pt x="1041400" y="599440"/>
                  <a:pt x="1051560" y="579120"/>
                </a:cubicBezTo>
                <a:cubicBezTo>
                  <a:pt x="1082544" y="424198"/>
                  <a:pt x="1050798" y="566546"/>
                  <a:pt x="1082040" y="457200"/>
                </a:cubicBezTo>
                <a:cubicBezTo>
                  <a:pt x="1087794" y="437061"/>
                  <a:pt x="1091261" y="416302"/>
                  <a:pt x="1097280" y="396240"/>
                </a:cubicBezTo>
                <a:cubicBezTo>
                  <a:pt x="1106512" y="365466"/>
                  <a:pt x="1119968" y="335969"/>
                  <a:pt x="1127760" y="304800"/>
                </a:cubicBezTo>
                <a:cubicBezTo>
                  <a:pt x="1132840" y="284480"/>
                  <a:pt x="1135646" y="263452"/>
                  <a:pt x="1143000" y="243840"/>
                </a:cubicBezTo>
                <a:cubicBezTo>
                  <a:pt x="1150977" y="222568"/>
                  <a:pt x="1165043" y="203974"/>
                  <a:pt x="1173480" y="182880"/>
                </a:cubicBezTo>
                <a:cubicBezTo>
                  <a:pt x="1217246" y="73465"/>
                  <a:pt x="1169377" y="102968"/>
                  <a:pt x="1249680" y="76200"/>
                </a:cubicBezTo>
                <a:cubicBezTo>
                  <a:pt x="1305281" y="159601"/>
                  <a:pt x="1267381" y="88505"/>
                  <a:pt x="1295400" y="228600"/>
                </a:cubicBezTo>
                <a:cubicBezTo>
                  <a:pt x="1303615" y="269677"/>
                  <a:pt x="1325880" y="350520"/>
                  <a:pt x="1325880" y="350520"/>
                </a:cubicBezTo>
                <a:cubicBezTo>
                  <a:pt x="1422786" y="308989"/>
                  <a:pt x="1432082" y="320637"/>
                  <a:pt x="1493520" y="243840"/>
                </a:cubicBezTo>
                <a:cubicBezTo>
                  <a:pt x="1516404" y="215235"/>
                  <a:pt x="1534160" y="182880"/>
                  <a:pt x="1554480" y="152400"/>
                </a:cubicBezTo>
                <a:cubicBezTo>
                  <a:pt x="1564640" y="137160"/>
                  <a:pt x="1567584" y="112472"/>
                  <a:pt x="1584960" y="106680"/>
                </a:cubicBezTo>
                <a:lnTo>
                  <a:pt x="1630680" y="91440"/>
                </a:lnTo>
                <a:cubicBezTo>
                  <a:pt x="1640840" y="111760"/>
                  <a:pt x="1653976" y="130847"/>
                  <a:pt x="1661160" y="152400"/>
                </a:cubicBezTo>
                <a:cubicBezTo>
                  <a:pt x="1679541" y="207544"/>
                  <a:pt x="1694791" y="290073"/>
                  <a:pt x="1706880" y="350520"/>
                </a:cubicBezTo>
                <a:cubicBezTo>
                  <a:pt x="1742440" y="335280"/>
                  <a:pt x="1780385" y="324705"/>
                  <a:pt x="1813560" y="304800"/>
                </a:cubicBezTo>
                <a:cubicBezTo>
                  <a:pt x="1872997" y="269138"/>
                  <a:pt x="1852116" y="250822"/>
                  <a:pt x="1889760" y="198120"/>
                </a:cubicBezTo>
                <a:cubicBezTo>
                  <a:pt x="1902287" y="180582"/>
                  <a:pt x="1920240" y="167640"/>
                  <a:pt x="1935480" y="152400"/>
                </a:cubicBezTo>
                <a:cubicBezTo>
                  <a:pt x="1955800" y="157480"/>
                  <a:pt x="1981629" y="152829"/>
                  <a:pt x="1996440" y="167640"/>
                </a:cubicBezTo>
                <a:cubicBezTo>
                  <a:pt x="2011251" y="182451"/>
                  <a:pt x="2005926" y="208461"/>
                  <a:pt x="2011680" y="228600"/>
                </a:cubicBezTo>
                <a:cubicBezTo>
                  <a:pt x="2016093" y="244046"/>
                  <a:pt x="2021840" y="259080"/>
                  <a:pt x="2026920" y="274320"/>
                </a:cubicBezTo>
                <a:cubicBezTo>
                  <a:pt x="2112351" y="217366"/>
                  <a:pt x="2043368" y="278921"/>
                  <a:pt x="2087880" y="167640"/>
                </a:cubicBezTo>
                <a:cubicBezTo>
                  <a:pt x="2098881" y="140137"/>
                  <a:pt x="2121343" y="118406"/>
                  <a:pt x="2133600" y="91440"/>
                </a:cubicBezTo>
                <a:cubicBezTo>
                  <a:pt x="2146895" y="62191"/>
                  <a:pt x="2164080" y="0"/>
                  <a:pt x="2164080" y="0"/>
                </a:cubicBezTo>
                <a:cubicBezTo>
                  <a:pt x="2169160" y="60960"/>
                  <a:pt x="2126381" y="152231"/>
                  <a:pt x="2179320" y="182880"/>
                </a:cubicBezTo>
                <a:cubicBezTo>
                  <a:pt x="2182154" y="184521"/>
                  <a:pt x="2417194" y="193483"/>
                  <a:pt x="2499360" y="152400"/>
                </a:cubicBezTo>
                <a:cubicBezTo>
                  <a:pt x="2505786" y="149187"/>
                  <a:pt x="2509520" y="142240"/>
                  <a:pt x="2514600" y="137160"/>
                </a:cubicBezTo>
              </a:path>
            </a:pathLst>
          </a:custGeom>
          <a:noFill/>
          <a:ln w="177800">
            <a:solidFill>
              <a:srgbClr val="FFFF00">
                <a:alpha val="5098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flipH="1" flipV="1">
            <a:off x="413980" y="2728862"/>
            <a:ext cx="3290590" cy="1082028"/>
          </a:xfrm>
          <a:custGeom>
            <a:avLst/>
            <a:gdLst>
              <a:gd name="connsiteX0" fmla="*/ 0 w 2514600"/>
              <a:gd name="connsiteY0" fmla="*/ 792480 h 1083671"/>
              <a:gd name="connsiteX1" fmla="*/ 274320 w 2514600"/>
              <a:gd name="connsiteY1" fmla="*/ 685800 h 1083671"/>
              <a:gd name="connsiteX2" fmla="*/ 335280 w 2514600"/>
              <a:gd name="connsiteY2" fmla="*/ 746760 h 1083671"/>
              <a:gd name="connsiteX3" fmla="*/ 365760 w 2514600"/>
              <a:gd name="connsiteY3" fmla="*/ 701040 h 1083671"/>
              <a:gd name="connsiteX4" fmla="*/ 381000 w 2514600"/>
              <a:gd name="connsiteY4" fmla="*/ 624840 h 1083671"/>
              <a:gd name="connsiteX5" fmla="*/ 411480 w 2514600"/>
              <a:gd name="connsiteY5" fmla="*/ 502920 h 1083671"/>
              <a:gd name="connsiteX6" fmla="*/ 426720 w 2514600"/>
              <a:gd name="connsiteY6" fmla="*/ 441960 h 1083671"/>
              <a:gd name="connsiteX7" fmla="*/ 457200 w 2514600"/>
              <a:gd name="connsiteY7" fmla="*/ 350520 h 1083671"/>
              <a:gd name="connsiteX8" fmla="*/ 472440 w 2514600"/>
              <a:gd name="connsiteY8" fmla="*/ 304800 h 1083671"/>
              <a:gd name="connsiteX9" fmla="*/ 563880 w 2514600"/>
              <a:gd name="connsiteY9" fmla="*/ 228600 h 1083671"/>
              <a:gd name="connsiteX10" fmla="*/ 579120 w 2514600"/>
              <a:gd name="connsiteY10" fmla="*/ 624840 h 1083671"/>
              <a:gd name="connsiteX11" fmla="*/ 533400 w 2514600"/>
              <a:gd name="connsiteY11" fmla="*/ 777240 h 1083671"/>
              <a:gd name="connsiteX12" fmla="*/ 518160 w 2514600"/>
              <a:gd name="connsiteY12" fmla="*/ 838200 h 1083671"/>
              <a:gd name="connsiteX13" fmla="*/ 487680 w 2514600"/>
              <a:gd name="connsiteY13" fmla="*/ 975360 h 1083671"/>
              <a:gd name="connsiteX14" fmla="*/ 472440 w 2514600"/>
              <a:gd name="connsiteY14" fmla="*/ 1021080 h 1083671"/>
              <a:gd name="connsiteX15" fmla="*/ 487680 w 2514600"/>
              <a:gd name="connsiteY15" fmla="*/ 1082040 h 1083671"/>
              <a:gd name="connsiteX16" fmla="*/ 533400 w 2514600"/>
              <a:gd name="connsiteY16" fmla="*/ 1051560 h 1083671"/>
              <a:gd name="connsiteX17" fmla="*/ 563880 w 2514600"/>
              <a:gd name="connsiteY17" fmla="*/ 990600 h 1083671"/>
              <a:gd name="connsiteX18" fmla="*/ 655320 w 2514600"/>
              <a:gd name="connsiteY18" fmla="*/ 838200 h 1083671"/>
              <a:gd name="connsiteX19" fmla="*/ 701040 w 2514600"/>
              <a:gd name="connsiteY19" fmla="*/ 701040 h 1083671"/>
              <a:gd name="connsiteX20" fmla="*/ 746760 w 2514600"/>
              <a:gd name="connsiteY20" fmla="*/ 533400 h 1083671"/>
              <a:gd name="connsiteX21" fmla="*/ 777240 w 2514600"/>
              <a:gd name="connsiteY21" fmla="*/ 289560 h 1083671"/>
              <a:gd name="connsiteX22" fmla="*/ 822960 w 2514600"/>
              <a:gd name="connsiteY22" fmla="*/ 167640 h 1083671"/>
              <a:gd name="connsiteX23" fmla="*/ 868680 w 2514600"/>
              <a:gd name="connsiteY23" fmla="*/ 137160 h 1083671"/>
              <a:gd name="connsiteX24" fmla="*/ 899160 w 2514600"/>
              <a:gd name="connsiteY24" fmla="*/ 198120 h 1083671"/>
              <a:gd name="connsiteX25" fmla="*/ 929640 w 2514600"/>
              <a:gd name="connsiteY25" fmla="*/ 777240 h 1083671"/>
              <a:gd name="connsiteX26" fmla="*/ 975360 w 2514600"/>
              <a:gd name="connsiteY26" fmla="*/ 746760 h 1083671"/>
              <a:gd name="connsiteX27" fmla="*/ 1021080 w 2514600"/>
              <a:gd name="connsiteY27" fmla="*/ 640080 h 1083671"/>
              <a:gd name="connsiteX28" fmla="*/ 1051560 w 2514600"/>
              <a:gd name="connsiteY28" fmla="*/ 579120 h 1083671"/>
              <a:gd name="connsiteX29" fmla="*/ 1082040 w 2514600"/>
              <a:gd name="connsiteY29" fmla="*/ 457200 h 1083671"/>
              <a:gd name="connsiteX30" fmla="*/ 1097280 w 2514600"/>
              <a:gd name="connsiteY30" fmla="*/ 396240 h 1083671"/>
              <a:gd name="connsiteX31" fmla="*/ 1127760 w 2514600"/>
              <a:gd name="connsiteY31" fmla="*/ 304800 h 1083671"/>
              <a:gd name="connsiteX32" fmla="*/ 1143000 w 2514600"/>
              <a:gd name="connsiteY32" fmla="*/ 243840 h 1083671"/>
              <a:gd name="connsiteX33" fmla="*/ 1173480 w 2514600"/>
              <a:gd name="connsiteY33" fmla="*/ 182880 h 1083671"/>
              <a:gd name="connsiteX34" fmla="*/ 1249680 w 2514600"/>
              <a:gd name="connsiteY34" fmla="*/ 76200 h 1083671"/>
              <a:gd name="connsiteX35" fmla="*/ 1295400 w 2514600"/>
              <a:gd name="connsiteY35" fmla="*/ 228600 h 1083671"/>
              <a:gd name="connsiteX36" fmla="*/ 1325880 w 2514600"/>
              <a:gd name="connsiteY36" fmla="*/ 350520 h 1083671"/>
              <a:gd name="connsiteX37" fmla="*/ 1493520 w 2514600"/>
              <a:gd name="connsiteY37" fmla="*/ 243840 h 1083671"/>
              <a:gd name="connsiteX38" fmla="*/ 1554480 w 2514600"/>
              <a:gd name="connsiteY38" fmla="*/ 152400 h 1083671"/>
              <a:gd name="connsiteX39" fmla="*/ 1584960 w 2514600"/>
              <a:gd name="connsiteY39" fmla="*/ 106680 h 1083671"/>
              <a:gd name="connsiteX40" fmla="*/ 1630680 w 2514600"/>
              <a:gd name="connsiteY40" fmla="*/ 91440 h 1083671"/>
              <a:gd name="connsiteX41" fmla="*/ 1661160 w 2514600"/>
              <a:gd name="connsiteY41" fmla="*/ 152400 h 1083671"/>
              <a:gd name="connsiteX42" fmla="*/ 1706880 w 2514600"/>
              <a:gd name="connsiteY42" fmla="*/ 350520 h 1083671"/>
              <a:gd name="connsiteX43" fmla="*/ 1813560 w 2514600"/>
              <a:gd name="connsiteY43" fmla="*/ 304800 h 1083671"/>
              <a:gd name="connsiteX44" fmla="*/ 1889760 w 2514600"/>
              <a:gd name="connsiteY44" fmla="*/ 198120 h 1083671"/>
              <a:gd name="connsiteX45" fmla="*/ 1935480 w 2514600"/>
              <a:gd name="connsiteY45" fmla="*/ 152400 h 1083671"/>
              <a:gd name="connsiteX46" fmla="*/ 1996440 w 2514600"/>
              <a:gd name="connsiteY46" fmla="*/ 167640 h 1083671"/>
              <a:gd name="connsiteX47" fmla="*/ 2011680 w 2514600"/>
              <a:gd name="connsiteY47" fmla="*/ 228600 h 1083671"/>
              <a:gd name="connsiteX48" fmla="*/ 2026920 w 2514600"/>
              <a:gd name="connsiteY48" fmla="*/ 274320 h 1083671"/>
              <a:gd name="connsiteX49" fmla="*/ 2087880 w 2514600"/>
              <a:gd name="connsiteY49" fmla="*/ 167640 h 1083671"/>
              <a:gd name="connsiteX50" fmla="*/ 2133600 w 2514600"/>
              <a:gd name="connsiteY50" fmla="*/ 91440 h 1083671"/>
              <a:gd name="connsiteX51" fmla="*/ 2164080 w 2514600"/>
              <a:gd name="connsiteY51" fmla="*/ 0 h 1083671"/>
              <a:gd name="connsiteX52" fmla="*/ 2179320 w 2514600"/>
              <a:gd name="connsiteY52" fmla="*/ 182880 h 1083671"/>
              <a:gd name="connsiteX53" fmla="*/ 2499360 w 2514600"/>
              <a:gd name="connsiteY53" fmla="*/ 152400 h 1083671"/>
              <a:gd name="connsiteX54" fmla="*/ 2514600 w 2514600"/>
              <a:gd name="connsiteY54" fmla="*/ 137160 h 10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14600" h="1083671">
                <a:moveTo>
                  <a:pt x="0" y="792480"/>
                </a:moveTo>
                <a:cubicBezTo>
                  <a:pt x="91440" y="756920"/>
                  <a:pt x="176345" y="690957"/>
                  <a:pt x="274320" y="685800"/>
                </a:cubicBezTo>
                <a:cubicBezTo>
                  <a:pt x="472476" y="675371"/>
                  <a:pt x="157211" y="865473"/>
                  <a:pt x="335280" y="746760"/>
                </a:cubicBezTo>
                <a:cubicBezTo>
                  <a:pt x="345440" y="731520"/>
                  <a:pt x="359329" y="718190"/>
                  <a:pt x="365760" y="701040"/>
                </a:cubicBezTo>
                <a:cubicBezTo>
                  <a:pt x="374855" y="676786"/>
                  <a:pt x="375175" y="650080"/>
                  <a:pt x="381000" y="624840"/>
                </a:cubicBezTo>
                <a:cubicBezTo>
                  <a:pt x="390420" y="584022"/>
                  <a:pt x="401320" y="543560"/>
                  <a:pt x="411480" y="502920"/>
                </a:cubicBezTo>
                <a:cubicBezTo>
                  <a:pt x="416560" y="482600"/>
                  <a:pt x="420096" y="461831"/>
                  <a:pt x="426720" y="441960"/>
                </a:cubicBezTo>
                <a:lnTo>
                  <a:pt x="457200" y="350520"/>
                </a:lnTo>
                <a:cubicBezTo>
                  <a:pt x="462280" y="335280"/>
                  <a:pt x="461081" y="316159"/>
                  <a:pt x="472440" y="304800"/>
                </a:cubicBezTo>
                <a:cubicBezTo>
                  <a:pt x="531112" y="246128"/>
                  <a:pt x="500227" y="271035"/>
                  <a:pt x="563880" y="228600"/>
                </a:cubicBezTo>
                <a:cubicBezTo>
                  <a:pt x="657642" y="369243"/>
                  <a:pt x="605311" y="271255"/>
                  <a:pt x="579120" y="624840"/>
                </a:cubicBezTo>
                <a:cubicBezTo>
                  <a:pt x="576574" y="659213"/>
                  <a:pt x="539079" y="754524"/>
                  <a:pt x="533400" y="777240"/>
                </a:cubicBezTo>
                <a:cubicBezTo>
                  <a:pt x="528320" y="797560"/>
                  <a:pt x="522704" y="817753"/>
                  <a:pt x="518160" y="838200"/>
                </a:cubicBezTo>
                <a:cubicBezTo>
                  <a:pt x="502447" y="908910"/>
                  <a:pt x="506264" y="910318"/>
                  <a:pt x="487680" y="975360"/>
                </a:cubicBezTo>
                <a:cubicBezTo>
                  <a:pt x="483267" y="990806"/>
                  <a:pt x="477520" y="1005840"/>
                  <a:pt x="472440" y="1021080"/>
                </a:cubicBezTo>
                <a:cubicBezTo>
                  <a:pt x="477520" y="1041400"/>
                  <a:pt x="468946" y="1072673"/>
                  <a:pt x="487680" y="1082040"/>
                </a:cubicBezTo>
                <a:cubicBezTo>
                  <a:pt x="504063" y="1090231"/>
                  <a:pt x="521674" y="1065631"/>
                  <a:pt x="533400" y="1051560"/>
                </a:cubicBezTo>
                <a:cubicBezTo>
                  <a:pt x="547944" y="1034107"/>
                  <a:pt x="551839" y="1009865"/>
                  <a:pt x="563880" y="990600"/>
                </a:cubicBezTo>
                <a:cubicBezTo>
                  <a:pt x="674158" y="814156"/>
                  <a:pt x="539060" y="1070721"/>
                  <a:pt x="655320" y="838200"/>
                </a:cubicBezTo>
                <a:cubicBezTo>
                  <a:pt x="698996" y="619821"/>
                  <a:pt x="637944" y="890329"/>
                  <a:pt x="701040" y="701040"/>
                </a:cubicBezTo>
                <a:cubicBezTo>
                  <a:pt x="719356" y="646091"/>
                  <a:pt x="731520" y="589280"/>
                  <a:pt x="746760" y="533400"/>
                </a:cubicBezTo>
                <a:cubicBezTo>
                  <a:pt x="760736" y="393638"/>
                  <a:pt x="756233" y="405100"/>
                  <a:pt x="777240" y="289560"/>
                </a:cubicBezTo>
                <a:cubicBezTo>
                  <a:pt x="786932" y="236252"/>
                  <a:pt x="784574" y="206026"/>
                  <a:pt x="822960" y="167640"/>
                </a:cubicBezTo>
                <a:cubicBezTo>
                  <a:pt x="835912" y="154688"/>
                  <a:pt x="853440" y="147320"/>
                  <a:pt x="868680" y="137160"/>
                </a:cubicBezTo>
                <a:cubicBezTo>
                  <a:pt x="878840" y="157480"/>
                  <a:pt x="897418" y="175468"/>
                  <a:pt x="899160" y="198120"/>
                </a:cubicBezTo>
                <a:cubicBezTo>
                  <a:pt x="949396" y="851190"/>
                  <a:pt x="855033" y="553418"/>
                  <a:pt x="929640" y="777240"/>
                </a:cubicBezTo>
                <a:cubicBezTo>
                  <a:pt x="944880" y="767080"/>
                  <a:pt x="965200" y="762000"/>
                  <a:pt x="975360" y="746760"/>
                </a:cubicBezTo>
                <a:cubicBezTo>
                  <a:pt x="996820" y="714570"/>
                  <a:pt x="1005071" y="675300"/>
                  <a:pt x="1021080" y="640080"/>
                </a:cubicBezTo>
                <a:cubicBezTo>
                  <a:pt x="1030481" y="619398"/>
                  <a:pt x="1041400" y="599440"/>
                  <a:pt x="1051560" y="579120"/>
                </a:cubicBezTo>
                <a:cubicBezTo>
                  <a:pt x="1082544" y="424198"/>
                  <a:pt x="1050798" y="566546"/>
                  <a:pt x="1082040" y="457200"/>
                </a:cubicBezTo>
                <a:cubicBezTo>
                  <a:pt x="1087794" y="437061"/>
                  <a:pt x="1091261" y="416302"/>
                  <a:pt x="1097280" y="396240"/>
                </a:cubicBezTo>
                <a:cubicBezTo>
                  <a:pt x="1106512" y="365466"/>
                  <a:pt x="1119968" y="335969"/>
                  <a:pt x="1127760" y="304800"/>
                </a:cubicBezTo>
                <a:cubicBezTo>
                  <a:pt x="1132840" y="284480"/>
                  <a:pt x="1135646" y="263452"/>
                  <a:pt x="1143000" y="243840"/>
                </a:cubicBezTo>
                <a:cubicBezTo>
                  <a:pt x="1150977" y="222568"/>
                  <a:pt x="1165043" y="203974"/>
                  <a:pt x="1173480" y="182880"/>
                </a:cubicBezTo>
                <a:cubicBezTo>
                  <a:pt x="1217246" y="73465"/>
                  <a:pt x="1169377" y="102968"/>
                  <a:pt x="1249680" y="76200"/>
                </a:cubicBezTo>
                <a:cubicBezTo>
                  <a:pt x="1305281" y="159601"/>
                  <a:pt x="1267381" y="88505"/>
                  <a:pt x="1295400" y="228600"/>
                </a:cubicBezTo>
                <a:cubicBezTo>
                  <a:pt x="1303615" y="269677"/>
                  <a:pt x="1325880" y="350520"/>
                  <a:pt x="1325880" y="350520"/>
                </a:cubicBezTo>
                <a:cubicBezTo>
                  <a:pt x="1422786" y="308989"/>
                  <a:pt x="1432082" y="320637"/>
                  <a:pt x="1493520" y="243840"/>
                </a:cubicBezTo>
                <a:cubicBezTo>
                  <a:pt x="1516404" y="215235"/>
                  <a:pt x="1534160" y="182880"/>
                  <a:pt x="1554480" y="152400"/>
                </a:cubicBezTo>
                <a:cubicBezTo>
                  <a:pt x="1564640" y="137160"/>
                  <a:pt x="1567584" y="112472"/>
                  <a:pt x="1584960" y="106680"/>
                </a:cubicBezTo>
                <a:lnTo>
                  <a:pt x="1630680" y="91440"/>
                </a:lnTo>
                <a:cubicBezTo>
                  <a:pt x="1640840" y="111760"/>
                  <a:pt x="1653976" y="130847"/>
                  <a:pt x="1661160" y="152400"/>
                </a:cubicBezTo>
                <a:cubicBezTo>
                  <a:pt x="1679541" y="207544"/>
                  <a:pt x="1694791" y="290073"/>
                  <a:pt x="1706880" y="350520"/>
                </a:cubicBezTo>
                <a:cubicBezTo>
                  <a:pt x="1742440" y="335280"/>
                  <a:pt x="1780385" y="324705"/>
                  <a:pt x="1813560" y="304800"/>
                </a:cubicBezTo>
                <a:cubicBezTo>
                  <a:pt x="1872997" y="269138"/>
                  <a:pt x="1852116" y="250822"/>
                  <a:pt x="1889760" y="198120"/>
                </a:cubicBezTo>
                <a:cubicBezTo>
                  <a:pt x="1902287" y="180582"/>
                  <a:pt x="1920240" y="167640"/>
                  <a:pt x="1935480" y="152400"/>
                </a:cubicBezTo>
                <a:cubicBezTo>
                  <a:pt x="1955800" y="157480"/>
                  <a:pt x="1981629" y="152829"/>
                  <a:pt x="1996440" y="167640"/>
                </a:cubicBezTo>
                <a:cubicBezTo>
                  <a:pt x="2011251" y="182451"/>
                  <a:pt x="2005926" y="208461"/>
                  <a:pt x="2011680" y="228600"/>
                </a:cubicBezTo>
                <a:cubicBezTo>
                  <a:pt x="2016093" y="244046"/>
                  <a:pt x="2021840" y="259080"/>
                  <a:pt x="2026920" y="274320"/>
                </a:cubicBezTo>
                <a:cubicBezTo>
                  <a:pt x="2112351" y="217366"/>
                  <a:pt x="2043368" y="278921"/>
                  <a:pt x="2087880" y="167640"/>
                </a:cubicBezTo>
                <a:cubicBezTo>
                  <a:pt x="2098881" y="140137"/>
                  <a:pt x="2121343" y="118406"/>
                  <a:pt x="2133600" y="91440"/>
                </a:cubicBezTo>
                <a:cubicBezTo>
                  <a:pt x="2146895" y="62191"/>
                  <a:pt x="2164080" y="0"/>
                  <a:pt x="2164080" y="0"/>
                </a:cubicBezTo>
                <a:cubicBezTo>
                  <a:pt x="2169160" y="60960"/>
                  <a:pt x="2126381" y="152231"/>
                  <a:pt x="2179320" y="182880"/>
                </a:cubicBezTo>
                <a:cubicBezTo>
                  <a:pt x="2182154" y="184521"/>
                  <a:pt x="2417194" y="193483"/>
                  <a:pt x="2499360" y="152400"/>
                </a:cubicBezTo>
                <a:cubicBezTo>
                  <a:pt x="2505786" y="149187"/>
                  <a:pt x="2509520" y="142240"/>
                  <a:pt x="2514600" y="137160"/>
                </a:cubicBezTo>
              </a:path>
            </a:pathLst>
          </a:custGeom>
          <a:noFill/>
          <a:ln w="177800">
            <a:solidFill>
              <a:srgbClr val="FFFF00">
                <a:alpha val="5098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89560" y="4192780"/>
            <a:ext cx="4774897" cy="2246769"/>
          </a:xfrm>
          <a:prstGeom prst="rect">
            <a:avLst/>
          </a:prstGeom>
          <a:noFill/>
        </p:spPr>
        <p:txBody>
          <a:bodyPr wrap="none" rtlCol="0">
            <a:spAutoFit/>
          </a:bodyPr>
          <a:lstStyle/>
          <a:p>
            <a:r>
              <a:rPr lang="en-GB" sz="2800" dirty="0" smtClean="0">
                <a:solidFill>
                  <a:srgbClr val="585858"/>
                </a:solidFill>
              </a:rPr>
              <a:t>For each value in list</a:t>
            </a:r>
          </a:p>
          <a:p>
            <a:r>
              <a:rPr lang="en-GB" sz="2800" dirty="0" smtClean="0">
                <a:solidFill>
                  <a:srgbClr val="585858"/>
                </a:solidFill>
              </a:rPr>
              <a:t>     If value is true:</a:t>
            </a:r>
          </a:p>
          <a:p>
            <a:r>
              <a:rPr lang="en-GB" sz="2800" dirty="0" smtClean="0">
                <a:solidFill>
                  <a:srgbClr val="585858"/>
                </a:solidFill>
              </a:rPr>
              <a:t>          Then draw a white square</a:t>
            </a:r>
          </a:p>
          <a:p>
            <a:r>
              <a:rPr lang="en-GB" sz="2800" dirty="0">
                <a:solidFill>
                  <a:srgbClr val="585858"/>
                </a:solidFill>
              </a:rPr>
              <a:t> </a:t>
            </a:r>
            <a:r>
              <a:rPr lang="en-GB" sz="2800" dirty="0" smtClean="0">
                <a:solidFill>
                  <a:srgbClr val="585858"/>
                </a:solidFill>
              </a:rPr>
              <a:t>    Else draw a black square</a:t>
            </a:r>
          </a:p>
          <a:p>
            <a:r>
              <a:rPr lang="en-GB" sz="2800" dirty="0" smtClean="0">
                <a:solidFill>
                  <a:srgbClr val="585858"/>
                </a:solidFill>
              </a:rPr>
              <a:t>Next value in list</a:t>
            </a:r>
            <a:endParaRPr lang="en-GB" sz="2800" dirty="0">
              <a:solidFill>
                <a:srgbClr val="585858"/>
              </a:solidFill>
            </a:endParaRPr>
          </a:p>
        </p:txBody>
      </p:sp>
      <p:sp>
        <p:nvSpPr>
          <p:cNvPr id="58" name="Freeform 57"/>
          <p:cNvSpPr/>
          <p:nvPr/>
        </p:nvSpPr>
        <p:spPr>
          <a:xfrm>
            <a:off x="45720" y="4430996"/>
            <a:ext cx="289560" cy="1820018"/>
          </a:xfrm>
          <a:custGeom>
            <a:avLst/>
            <a:gdLst>
              <a:gd name="connsiteX0" fmla="*/ 222885 w 222885"/>
              <a:gd name="connsiteY0" fmla="*/ 792480 h 792480"/>
              <a:gd name="connsiteX1" fmla="*/ 24765 w 222885"/>
              <a:gd name="connsiteY1" fmla="*/ 609600 h 792480"/>
              <a:gd name="connsiteX2" fmla="*/ 24765 w 222885"/>
              <a:gd name="connsiteY2" fmla="*/ 259080 h 792480"/>
              <a:gd name="connsiteX3" fmla="*/ 222885 w 222885"/>
              <a:gd name="connsiteY3" fmla="*/ 0 h 792480"/>
            </a:gdLst>
            <a:ahLst/>
            <a:cxnLst>
              <a:cxn ang="0">
                <a:pos x="connsiteX0" y="connsiteY0"/>
              </a:cxn>
              <a:cxn ang="0">
                <a:pos x="connsiteX1" y="connsiteY1"/>
              </a:cxn>
              <a:cxn ang="0">
                <a:pos x="connsiteX2" y="connsiteY2"/>
              </a:cxn>
              <a:cxn ang="0">
                <a:pos x="connsiteX3" y="connsiteY3"/>
              </a:cxn>
            </a:cxnLst>
            <a:rect l="l" t="t" r="r" b="b"/>
            <a:pathLst>
              <a:path w="222885" h="792480">
                <a:moveTo>
                  <a:pt x="222885" y="792480"/>
                </a:moveTo>
                <a:cubicBezTo>
                  <a:pt x="140335" y="745490"/>
                  <a:pt x="57785" y="698500"/>
                  <a:pt x="24765" y="609600"/>
                </a:cubicBezTo>
                <a:cubicBezTo>
                  <a:pt x="-8255" y="520700"/>
                  <a:pt x="-8255" y="360680"/>
                  <a:pt x="24765" y="259080"/>
                </a:cubicBezTo>
                <a:cubicBezTo>
                  <a:pt x="57785" y="157480"/>
                  <a:pt x="140335" y="78740"/>
                  <a:pt x="222885" y="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736574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fade">
                                      <p:cBhvr>
                                        <p:cTn id="21" dur="500"/>
                                        <p:tgtEl>
                                          <p:spTgt spid="11">
                                            <p:txEl>
                                              <p:pRg st="1" end="1"/>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fade">
                                      <p:cBhvr>
                                        <p:cTn id="25" dur="500"/>
                                        <p:tgtEl>
                                          <p:spTgt spid="1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xEl>
                                              <p:pRg st="3" end="3"/>
                                            </p:txEl>
                                          </p:spTgt>
                                        </p:tgtEl>
                                        <p:attrNameLst>
                                          <p:attrName>style.visibility</p:attrName>
                                        </p:attrNameLst>
                                      </p:cBhvr>
                                      <p:to>
                                        <p:strVal val="visible"/>
                                      </p:to>
                                    </p:set>
                                    <p:animEffect transition="in" filter="fade">
                                      <p:cBhvr>
                                        <p:cTn id="30" dur="500"/>
                                        <p:tgtEl>
                                          <p:spTgt spid="11">
                                            <p:txEl>
                                              <p:pRg st="3" end="3"/>
                                            </p:txEl>
                                          </p:spTgt>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1">
                                            <p:txEl>
                                              <p:pRg st="4" end="4"/>
                                            </p:txEl>
                                          </p:spTgt>
                                        </p:tgtEl>
                                        <p:attrNameLst>
                                          <p:attrName>style.visibility</p:attrName>
                                        </p:attrNameLst>
                                      </p:cBhvr>
                                      <p:to>
                                        <p:strVal val="visible"/>
                                      </p:to>
                                    </p:set>
                                    <p:animEffect transition="in" filter="fade">
                                      <p:cBhvr>
                                        <p:cTn id="34" dur="500"/>
                                        <p:tgtEl>
                                          <p:spTgt spid="11">
                                            <p:txEl>
                                              <p:pRg st="4" end="4"/>
                                            </p:txEl>
                                          </p:spTgt>
                                        </p:tgtEl>
                                      </p:cBhvr>
                                    </p:animEffect>
                                  </p:childTnLst>
                                </p:cTn>
                              </p:par>
                            </p:childTnLst>
                          </p:cTn>
                        </p:par>
                        <p:par>
                          <p:cTn id="35" fill="hold">
                            <p:stCondLst>
                              <p:cond delay="1000"/>
                            </p:stCondLst>
                            <p:childTnLst>
                              <p:par>
                                <p:cTn id="36" presetID="22" presetClass="entr" presetSubtype="4" fill="hold" grpId="0" nodeType="after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wipe(down)">
                                      <p:cBhvr>
                                        <p:cTn id="3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animBg="1"/>
      <p:bldP spid="11" grpId="0"/>
      <p:bldP spid="58"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4951492" y="2743212"/>
            <a:ext cx="4015238" cy="3752237"/>
            <a:chOff x="5119132" y="2133612"/>
            <a:chExt cx="4015238" cy="3752237"/>
          </a:xfrm>
        </p:grpSpPr>
        <p:pic>
          <p:nvPicPr>
            <p:cNvPr id="12" name="Picture 11"/>
            <p:cNvPicPr>
              <a:picLocks noChangeAspect="1"/>
            </p:cNvPicPr>
            <p:nvPr/>
          </p:nvPicPr>
          <p:blipFill rotWithShape="1">
            <a:blip r:embed="rId3"/>
            <a:srcRect l="25051" t="28125" r="44698" b="22917"/>
            <a:stretch/>
          </p:blipFill>
          <p:spPr>
            <a:xfrm>
              <a:off x="5119132" y="2133612"/>
              <a:ext cx="3979148" cy="3620724"/>
            </a:xfrm>
            <a:prstGeom prst="rect">
              <a:avLst/>
            </a:prstGeom>
          </p:spPr>
        </p:pic>
        <p:sp>
          <p:nvSpPr>
            <p:cNvPr id="13" name="Rectangle 12"/>
            <p:cNvSpPr/>
            <p:nvPr/>
          </p:nvSpPr>
          <p:spPr>
            <a:xfrm>
              <a:off x="5500688" y="2438400"/>
              <a:ext cx="3582351" cy="330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5613133" y="250177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15" name="TextBox 14"/>
            <p:cNvSpPr txBox="1"/>
            <p:nvPr/>
          </p:nvSpPr>
          <p:spPr>
            <a:xfrm>
              <a:off x="5613133" y="5229480"/>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1" name="TextBox 20"/>
            <p:cNvSpPr txBox="1"/>
            <p:nvPr/>
          </p:nvSpPr>
          <p:spPr>
            <a:xfrm>
              <a:off x="5613133" y="483980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2" name="TextBox 21"/>
            <p:cNvSpPr txBox="1"/>
            <p:nvPr/>
          </p:nvSpPr>
          <p:spPr>
            <a:xfrm>
              <a:off x="5613133" y="445013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3" name="TextBox 22"/>
            <p:cNvSpPr txBox="1"/>
            <p:nvPr/>
          </p:nvSpPr>
          <p:spPr>
            <a:xfrm>
              <a:off x="5613133" y="4060465"/>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4" name="TextBox 23"/>
            <p:cNvSpPr txBox="1"/>
            <p:nvPr/>
          </p:nvSpPr>
          <p:spPr>
            <a:xfrm>
              <a:off x="5613133" y="3670793"/>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5" name="TextBox 24"/>
            <p:cNvSpPr txBox="1"/>
            <p:nvPr/>
          </p:nvSpPr>
          <p:spPr>
            <a:xfrm>
              <a:off x="5613133" y="3281121"/>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6" name="TextBox 25"/>
            <p:cNvSpPr txBox="1"/>
            <p:nvPr/>
          </p:nvSpPr>
          <p:spPr>
            <a:xfrm>
              <a:off x="5613133" y="289144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7" name="Left Bracket 26"/>
            <p:cNvSpPr/>
            <p:nvPr/>
          </p:nvSpPr>
          <p:spPr>
            <a:xfrm>
              <a:off x="5401652" y="222123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Left Bracket 27"/>
            <p:cNvSpPr/>
            <p:nvPr/>
          </p:nvSpPr>
          <p:spPr>
            <a:xfrm flipH="1">
              <a:off x="8800569" y="221321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TextBox 28"/>
            <p:cNvSpPr txBox="1"/>
            <p:nvPr/>
          </p:nvSpPr>
          <p:spPr>
            <a:xfrm>
              <a:off x="8912934" y="2501777"/>
              <a:ext cx="184731" cy="369332"/>
            </a:xfrm>
            <a:prstGeom prst="rect">
              <a:avLst/>
            </a:prstGeom>
            <a:noFill/>
          </p:spPr>
          <p:txBody>
            <a:bodyPr wrap="none" rtlCol="0">
              <a:spAutoFit/>
            </a:bodyPr>
            <a:lstStyle/>
            <a:p>
              <a:endParaRPr lang="en-GB" dirty="0"/>
            </a:p>
          </p:txBody>
        </p:sp>
        <p:sp>
          <p:nvSpPr>
            <p:cNvPr id="30" name="TextBox 29"/>
            <p:cNvSpPr txBox="1"/>
            <p:nvPr/>
          </p:nvSpPr>
          <p:spPr>
            <a:xfrm>
              <a:off x="5600138" y="5207020"/>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,f,f,f,f,f,f,</a:t>
              </a:r>
              <a:r>
                <a:rPr lang="en-GB" sz="2800" b="1" dirty="0" err="1" smtClean="0">
                  <a:solidFill>
                    <a:srgbClr val="C00000"/>
                  </a:solidFill>
                  <a:latin typeface="Courier New" panose="02070309020205020404" pitchFamily="49" charset="0"/>
                  <a:cs typeface="Courier New" panose="02070309020205020404" pitchFamily="49" charset="0"/>
                </a:rPr>
                <a:t>t</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31" name="TextBox 30"/>
            <p:cNvSpPr txBox="1"/>
            <p:nvPr/>
          </p:nvSpPr>
          <p:spPr>
            <a:xfrm>
              <a:off x="5600138" y="4817349"/>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a:t>
              </a:r>
              <a:endParaRPr lang="en-GB" sz="2800" b="1" dirty="0">
                <a:latin typeface="Courier New" panose="02070309020205020404" pitchFamily="49" charset="0"/>
                <a:cs typeface="Courier New" panose="02070309020205020404" pitchFamily="49" charset="0"/>
              </a:endParaRPr>
            </a:p>
          </p:txBody>
        </p:sp>
        <p:sp>
          <p:nvSpPr>
            <p:cNvPr id="32" name="TextBox 31"/>
            <p:cNvSpPr txBox="1"/>
            <p:nvPr/>
          </p:nvSpPr>
          <p:spPr>
            <a:xfrm>
              <a:off x="5600138" y="4427677"/>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a:t>
              </a:r>
              <a:endParaRPr lang="en-GB" sz="2800" b="1" dirty="0">
                <a:latin typeface="Courier New" panose="02070309020205020404" pitchFamily="49" charset="0"/>
                <a:cs typeface="Courier New" panose="02070309020205020404" pitchFamily="49" charset="0"/>
              </a:endParaRPr>
            </a:p>
          </p:txBody>
        </p:sp>
        <p:sp>
          <p:nvSpPr>
            <p:cNvPr id="33" name="TextBox 32"/>
            <p:cNvSpPr txBox="1"/>
            <p:nvPr/>
          </p:nvSpPr>
          <p:spPr>
            <a:xfrm>
              <a:off x="5600138" y="4038005"/>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a:t>
              </a:r>
              <a:endParaRPr lang="en-GB" sz="2800" b="1" dirty="0">
                <a:latin typeface="Courier New" panose="02070309020205020404" pitchFamily="49" charset="0"/>
                <a:cs typeface="Courier New" panose="02070309020205020404" pitchFamily="49" charset="0"/>
              </a:endParaRPr>
            </a:p>
          </p:txBody>
        </p:sp>
        <p:sp>
          <p:nvSpPr>
            <p:cNvPr id="34" name="TextBox 33"/>
            <p:cNvSpPr txBox="1"/>
            <p:nvPr/>
          </p:nvSpPr>
          <p:spPr>
            <a:xfrm>
              <a:off x="5600138" y="3648333"/>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a:t>
              </a:r>
              <a:endParaRPr lang="en-GB" sz="2800" b="1" dirty="0">
                <a:latin typeface="Courier New" panose="02070309020205020404" pitchFamily="49" charset="0"/>
                <a:cs typeface="Courier New" panose="02070309020205020404" pitchFamily="49" charset="0"/>
              </a:endParaRPr>
            </a:p>
          </p:txBody>
        </p:sp>
        <p:sp>
          <p:nvSpPr>
            <p:cNvPr id="35" name="TextBox 34"/>
            <p:cNvSpPr txBox="1"/>
            <p:nvPr/>
          </p:nvSpPr>
          <p:spPr>
            <a:xfrm>
              <a:off x="5600138" y="3258661"/>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,f,f,f,f,f</a:t>
              </a:r>
              <a:endParaRPr lang="en-GB" sz="2800" b="1" dirty="0">
                <a:latin typeface="Courier New" panose="02070309020205020404" pitchFamily="49" charset="0"/>
                <a:cs typeface="Courier New" panose="02070309020205020404" pitchFamily="49" charset="0"/>
              </a:endParaRPr>
            </a:p>
          </p:txBody>
        </p:sp>
        <p:sp>
          <p:nvSpPr>
            <p:cNvPr id="36" name="TextBox 35"/>
            <p:cNvSpPr txBox="1"/>
            <p:nvPr/>
          </p:nvSpPr>
          <p:spPr>
            <a:xfrm>
              <a:off x="5600138" y="2868989"/>
              <a:ext cx="3406702" cy="523220"/>
            </a:xfrm>
            <a:prstGeom prst="rect">
              <a:avLst/>
            </a:prstGeom>
            <a:solidFill>
              <a:schemeClr val="bg1"/>
            </a:solidFill>
          </p:spPr>
          <p:txBody>
            <a:bodyPr wrap="none" rtlCol="0">
              <a:spAutoFit/>
            </a:bodyPr>
            <a:lstStyle/>
            <a:p>
              <a:r>
                <a:rPr lang="en-GB" sz="2800" b="1" dirty="0" err="1" smtClean="0">
                  <a:latin typeface="Courier New" panose="02070309020205020404" pitchFamily="49" charset="0"/>
                  <a:cs typeface="Courier New" panose="02070309020205020404" pitchFamily="49" charset="0"/>
                </a:rPr>
                <a:t>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,f,f,f,f,f,f</a:t>
              </a:r>
              <a:endParaRPr lang="en-GB" sz="2800" b="1" dirty="0">
                <a:latin typeface="Courier New" panose="02070309020205020404" pitchFamily="49" charset="0"/>
                <a:cs typeface="Courier New" panose="02070309020205020404" pitchFamily="49" charset="0"/>
              </a:endParaRPr>
            </a:p>
          </p:txBody>
        </p:sp>
        <p:sp>
          <p:nvSpPr>
            <p:cNvPr id="37" name="TextBox 36"/>
            <p:cNvSpPr txBox="1"/>
            <p:nvPr/>
          </p:nvSpPr>
          <p:spPr>
            <a:xfrm>
              <a:off x="5600138" y="2479317"/>
              <a:ext cx="3406702" cy="523220"/>
            </a:xfrm>
            <a:prstGeom prst="rect">
              <a:avLst/>
            </a:prstGeom>
            <a:solidFill>
              <a:schemeClr val="bg1"/>
            </a:solidFill>
          </p:spPr>
          <p:txBody>
            <a:bodyPr wrap="none" rtlCol="0">
              <a:spAutoFit/>
            </a:bodyPr>
            <a:lstStyle/>
            <a:p>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,f,f,f,f,f,f,f</a:t>
              </a:r>
              <a:endParaRPr lang="en-GB" sz="2800" b="1" dirty="0">
                <a:latin typeface="Courier New" panose="02070309020205020404" pitchFamily="49" charset="0"/>
                <a:cs typeface="Courier New" panose="02070309020205020404" pitchFamily="49" charset="0"/>
              </a:endParaRPr>
            </a:p>
          </p:txBody>
        </p:sp>
        <p:grpSp>
          <p:nvGrpSpPr>
            <p:cNvPr id="38" name="Group 37"/>
            <p:cNvGrpSpPr/>
            <p:nvPr/>
          </p:nvGrpSpPr>
          <p:grpSpPr>
            <a:xfrm>
              <a:off x="5671357" y="2580421"/>
              <a:ext cx="3241577" cy="3060993"/>
              <a:chOff x="5671357" y="2580421"/>
              <a:chExt cx="3241577" cy="3060993"/>
            </a:xfrm>
          </p:grpSpPr>
          <p:grpSp>
            <p:nvGrpSpPr>
              <p:cNvPr id="39" name="Group 38"/>
              <p:cNvGrpSpPr/>
              <p:nvPr/>
            </p:nvGrpSpPr>
            <p:grpSpPr>
              <a:xfrm>
                <a:off x="8795557" y="2580421"/>
                <a:ext cx="117377" cy="3060993"/>
                <a:chOff x="8795557" y="2580421"/>
                <a:chExt cx="117377" cy="3060993"/>
              </a:xfrm>
            </p:grpSpPr>
            <p:sp>
              <p:nvSpPr>
                <p:cNvPr id="50" name="Left Bracket 49"/>
                <p:cNvSpPr/>
                <p:nvPr/>
              </p:nvSpPr>
              <p:spPr>
                <a:xfrm flipH="1">
                  <a:off x="8795557" y="25804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 name="Left Bracket 50"/>
                <p:cNvSpPr/>
                <p:nvPr/>
              </p:nvSpPr>
              <p:spPr>
                <a:xfrm flipH="1">
                  <a:off x="8795557" y="29714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2" name="Left Bracket 51"/>
                <p:cNvSpPr/>
                <p:nvPr/>
              </p:nvSpPr>
              <p:spPr>
                <a:xfrm flipH="1">
                  <a:off x="8795557" y="336257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3" name="Left Bracket 52"/>
                <p:cNvSpPr/>
                <p:nvPr/>
              </p:nvSpPr>
              <p:spPr>
                <a:xfrm flipH="1">
                  <a:off x="8795557" y="375364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4" name="Left Bracket 53"/>
                <p:cNvSpPr/>
                <p:nvPr/>
              </p:nvSpPr>
              <p:spPr>
                <a:xfrm flipH="1">
                  <a:off x="8795557" y="414472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5" name="Left Bracket 54"/>
                <p:cNvSpPr/>
                <p:nvPr/>
              </p:nvSpPr>
              <p:spPr>
                <a:xfrm flipH="1">
                  <a:off x="8795557" y="453580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 name="Left Bracket 55"/>
                <p:cNvSpPr/>
                <p:nvPr/>
              </p:nvSpPr>
              <p:spPr>
                <a:xfrm flipH="1">
                  <a:off x="8795557" y="492687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7" name="Left Bracket 56"/>
                <p:cNvSpPr/>
                <p:nvPr/>
              </p:nvSpPr>
              <p:spPr>
                <a:xfrm flipH="1">
                  <a:off x="8795557" y="531795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0" name="Group 39"/>
              <p:cNvGrpSpPr/>
              <p:nvPr/>
            </p:nvGrpSpPr>
            <p:grpSpPr>
              <a:xfrm>
                <a:off x="5671357" y="2580421"/>
                <a:ext cx="222759" cy="3060993"/>
                <a:chOff x="5671357" y="2580421"/>
                <a:chExt cx="222759" cy="3060993"/>
              </a:xfrm>
            </p:grpSpPr>
            <p:sp>
              <p:nvSpPr>
                <p:cNvPr id="41" name="TextBox 40"/>
                <p:cNvSpPr txBox="1"/>
                <p:nvPr/>
              </p:nvSpPr>
              <p:spPr>
                <a:xfrm>
                  <a:off x="5709385" y="3422689"/>
                  <a:ext cx="184731" cy="369332"/>
                </a:xfrm>
                <a:prstGeom prst="rect">
                  <a:avLst/>
                </a:prstGeom>
                <a:noFill/>
              </p:spPr>
              <p:txBody>
                <a:bodyPr wrap="none" rtlCol="0">
                  <a:spAutoFit/>
                </a:bodyPr>
                <a:lstStyle/>
                <a:p>
                  <a:endParaRPr lang="en-GB" dirty="0"/>
                </a:p>
              </p:txBody>
            </p:sp>
            <p:sp>
              <p:nvSpPr>
                <p:cNvPr id="42" name="Left Bracket 41"/>
                <p:cNvSpPr/>
                <p:nvPr/>
              </p:nvSpPr>
              <p:spPr>
                <a:xfrm>
                  <a:off x="5671357" y="25804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Left Bracket 42"/>
                <p:cNvSpPr/>
                <p:nvPr/>
              </p:nvSpPr>
              <p:spPr>
                <a:xfrm>
                  <a:off x="5671357" y="29714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Left Bracket 43"/>
                <p:cNvSpPr/>
                <p:nvPr/>
              </p:nvSpPr>
              <p:spPr>
                <a:xfrm>
                  <a:off x="5671357" y="336257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Left Bracket 44"/>
                <p:cNvSpPr/>
                <p:nvPr/>
              </p:nvSpPr>
              <p:spPr>
                <a:xfrm>
                  <a:off x="5671357" y="375364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Left Bracket 45"/>
                <p:cNvSpPr/>
                <p:nvPr/>
              </p:nvSpPr>
              <p:spPr>
                <a:xfrm>
                  <a:off x="5671357" y="414472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 name="Left Bracket 46"/>
                <p:cNvSpPr/>
                <p:nvPr/>
              </p:nvSpPr>
              <p:spPr>
                <a:xfrm>
                  <a:off x="5671357" y="453580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 name="Left Bracket 47"/>
                <p:cNvSpPr/>
                <p:nvPr/>
              </p:nvSpPr>
              <p:spPr>
                <a:xfrm>
                  <a:off x="5671357" y="492687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9" name="Left Bracket 48"/>
                <p:cNvSpPr/>
                <p:nvPr/>
              </p:nvSpPr>
              <p:spPr>
                <a:xfrm>
                  <a:off x="5671357" y="531795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gr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0000">
            <a:off x="5258145" y="-3646"/>
            <a:ext cx="4247859" cy="2312010"/>
          </a:xfrm>
          <a:prstGeom prst="rect">
            <a:avLst/>
          </a:prstGeom>
        </p:spPr>
      </p:pic>
      <p:sp>
        <p:nvSpPr>
          <p:cNvPr id="18" name="Rectangle 17"/>
          <p:cNvSpPr/>
          <p:nvPr/>
        </p:nvSpPr>
        <p:spPr>
          <a:xfrm>
            <a:off x="289560" y="551472"/>
            <a:ext cx="3931920" cy="3516681"/>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smtClean="0"/>
              <a:t>s</a:t>
            </a:r>
            <a:endParaRPr lang="en-GB" dirty="0"/>
          </a:p>
        </p:txBody>
      </p:sp>
      <p:sp>
        <p:nvSpPr>
          <p:cNvPr id="11" name="TextBox 10"/>
          <p:cNvSpPr txBox="1"/>
          <p:nvPr/>
        </p:nvSpPr>
        <p:spPr>
          <a:xfrm>
            <a:off x="116180" y="4880350"/>
            <a:ext cx="1150123" cy="1815882"/>
          </a:xfrm>
          <a:prstGeom prst="rect">
            <a:avLst/>
          </a:prstGeom>
          <a:noFill/>
        </p:spPr>
        <p:txBody>
          <a:bodyPr wrap="none" rtlCol="0">
            <a:spAutoFit/>
          </a:bodyPr>
          <a:lstStyle/>
          <a:p>
            <a:pPr algn="r"/>
            <a:r>
              <a:rPr lang="en-GB" sz="2800" dirty="0" smtClean="0">
                <a:solidFill>
                  <a:srgbClr val="585858"/>
                </a:solidFill>
              </a:rPr>
              <a:t>Start X</a:t>
            </a:r>
          </a:p>
          <a:p>
            <a:pPr algn="r"/>
            <a:r>
              <a:rPr lang="en-GB" sz="2800" dirty="0" smtClean="0">
                <a:solidFill>
                  <a:srgbClr val="585858"/>
                </a:solidFill>
              </a:rPr>
              <a:t>Start Y</a:t>
            </a:r>
          </a:p>
          <a:p>
            <a:pPr algn="r"/>
            <a:r>
              <a:rPr lang="en-GB" sz="2800" dirty="0" smtClean="0">
                <a:solidFill>
                  <a:srgbClr val="585858"/>
                </a:solidFill>
              </a:rPr>
              <a:t>End X</a:t>
            </a:r>
          </a:p>
          <a:p>
            <a:pPr algn="r"/>
            <a:r>
              <a:rPr lang="en-GB" sz="2800" dirty="0" smtClean="0">
                <a:solidFill>
                  <a:srgbClr val="585858"/>
                </a:solidFill>
              </a:rPr>
              <a:t>End Y</a:t>
            </a:r>
            <a:endParaRPr lang="en-GB" sz="2800" dirty="0">
              <a:solidFill>
                <a:srgbClr val="585858"/>
              </a:solidFill>
            </a:endParaRPr>
          </a:p>
        </p:txBody>
      </p:sp>
      <p:grpSp>
        <p:nvGrpSpPr>
          <p:cNvPr id="187" name="Group 186"/>
          <p:cNvGrpSpPr/>
          <p:nvPr/>
        </p:nvGrpSpPr>
        <p:grpSpPr>
          <a:xfrm>
            <a:off x="289560" y="338112"/>
            <a:ext cx="3931920" cy="3730041"/>
            <a:chOff x="289560" y="338112"/>
            <a:chExt cx="3931920" cy="3730041"/>
          </a:xfrm>
        </p:grpSpPr>
        <p:cxnSp>
          <p:nvCxnSpPr>
            <p:cNvPr id="5" name="Straight Connector 4"/>
            <p:cNvCxnSpPr/>
            <p:nvPr/>
          </p:nvCxnSpPr>
          <p:spPr>
            <a:xfrm>
              <a:off x="289560" y="338112"/>
              <a:ext cx="0" cy="213360"/>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59" name="Straight Connector 58"/>
            <p:cNvCxnSpPr/>
            <p:nvPr/>
          </p:nvCxnSpPr>
          <p:spPr>
            <a:xfrm>
              <a:off x="617220" y="338112"/>
              <a:ext cx="0" cy="3730041"/>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944880" y="338112"/>
              <a:ext cx="0" cy="3730041"/>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1272540" y="338112"/>
              <a:ext cx="0" cy="3730041"/>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a:off x="1600200" y="338112"/>
              <a:ext cx="0" cy="3730041"/>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63" name="Straight Connector 62"/>
            <p:cNvCxnSpPr/>
            <p:nvPr/>
          </p:nvCxnSpPr>
          <p:spPr>
            <a:xfrm>
              <a:off x="1927860" y="338112"/>
              <a:ext cx="0" cy="3730041"/>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64" name="Straight Connector 63"/>
            <p:cNvCxnSpPr/>
            <p:nvPr/>
          </p:nvCxnSpPr>
          <p:spPr>
            <a:xfrm>
              <a:off x="2255520" y="338112"/>
              <a:ext cx="0" cy="3730041"/>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65" name="Straight Connector 64"/>
            <p:cNvCxnSpPr/>
            <p:nvPr/>
          </p:nvCxnSpPr>
          <p:spPr>
            <a:xfrm>
              <a:off x="2583180" y="338112"/>
              <a:ext cx="0" cy="3730041"/>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a:off x="2910840" y="338112"/>
              <a:ext cx="0" cy="3730041"/>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67" name="Straight Connector 66"/>
            <p:cNvCxnSpPr/>
            <p:nvPr/>
          </p:nvCxnSpPr>
          <p:spPr>
            <a:xfrm>
              <a:off x="3238500" y="338112"/>
              <a:ext cx="0" cy="3730041"/>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68" name="Straight Connector 67"/>
            <p:cNvCxnSpPr/>
            <p:nvPr/>
          </p:nvCxnSpPr>
          <p:spPr>
            <a:xfrm>
              <a:off x="3566160" y="338112"/>
              <a:ext cx="0" cy="3730041"/>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a:xfrm>
              <a:off x="3893820" y="338112"/>
              <a:ext cx="0" cy="3730041"/>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70" name="Straight Connector 69"/>
            <p:cNvCxnSpPr/>
            <p:nvPr/>
          </p:nvCxnSpPr>
          <p:spPr>
            <a:xfrm>
              <a:off x="4221480" y="338112"/>
              <a:ext cx="0" cy="213360"/>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grpSp>
      <p:cxnSp>
        <p:nvCxnSpPr>
          <p:cNvPr id="191" name="Straight Connector 190"/>
          <p:cNvCxnSpPr/>
          <p:nvPr/>
        </p:nvCxnSpPr>
        <p:spPr>
          <a:xfrm rot="16200000">
            <a:off x="2206932" y="1807834"/>
            <a:ext cx="0" cy="4029102"/>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192" name="Straight Connector 191"/>
          <p:cNvCxnSpPr/>
          <p:nvPr/>
        </p:nvCxnSpPr>
        <p:spPr>
          <a:xfrm rot="16200000">
            <a:off x="2206932" y="1480174"/>
            <a:ext cx="0" cy="4029102"/>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193" name="Straight Connector 192"/>
          <p:cNvCxnSpPr/>
          <p:nvPr/>
        </p:nvCxnSpPr>
        <p:spPr>
          <a:xfrm rot="16200000">
            <a:off x="2206932" y="1152514"/>
            <a:ext cx="0" cy="4029102"/>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194" name="Straight Connector 193"/>
          <p:cNvCxnSpPr/>
          <p:nvPr/>
        </p:nvCxnSpPr>
        <p:spPr>
          <a:xfrm rot="16200000">
            <a:off x="2206932" y="824854"/>
            <a:ext cx="0" cy="4029102"/>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195" name="Straight Connector 194"/>
          <p:cNvCxnSpPr/>
          <p:nvPr/>
        </p:nvCxnSpPr>
        <p:spPr>
          <a:xfrm rot="16200000">
            <a:off x="2206932" y="497194"/>
            <a:ext cx="0" cy="4029102"/>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196" name="Straight Connector 195"/>
          <p:cNvCxnSpPr/>
          <p:nvPr/>
        </p:nvCxnSpPr>
        <p:spPr>
          <a:xfrm rot="16200000">
            <a:off x="2206932" y="169534"/>
            <a:ext cx="0" cy="4029102"/>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197" name="Straight Connector 196"/>
          <p:cNvCxnSpPr/>
          <p:nvPr/>
        </p:nvCxnSpPr>
        <p:spPr>
          <a:xfrm rot="16200000">
            <a:off x="2206932" y="-158126"/>
            <a:ext cx="0" cy="4029102"/>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198" name="Straight Connector 197"/>
          <p:cNvCxnSpPr/>
          <p:nvPr/>
        </p:nvCxnSpPr>
        <p:spPr>
          <a:xfrm rot="16200000">
            <a:off x="2206932" y="-485786"/>
            <a:ext cx="0" cy="4029102"/>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199" name="Straight Connector 198"/>
          <p:cNvCxnSpPr/>
          <p:nvPr/>
        </p:nvCxnSpPr>
        <p:spPr>
          <a:xfrm rot="16200000">
            <a:off x="2206932" y="-813446"/>
            <a:ext cx="0" cy="4029102"/>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200" name="Straight Connector 199"/>
          <p:cNvCxnSpPr/>
          <p:nvPr/>
        </p:nvCxnSpPr>
        <p:spPr>
          <a:xfrm rot="16200000">
            <a:off x="2206932" y="-1141106"/>
            <a:ext cx="0" cy="4029102"/>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201" name="Straight Connector 200"/>
          <p:cNvCxnSpPr/>
          <p:nvPr/>
        </p:nvCxnSpPr>
        <p:spPr>
          <a:xfrm rot="16200000">
            <a:off x="307614" y="430552"/>
            <a:ext cx="0" cy="230466"/>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sp>
        <p:nvSpPr>
          <p:cNvPr id="202" name="TextBox 201"/>
          <p:cNvSpPr txBox="1"/>
          <p:nvPr/>
        </p:nvSpPr>
        <p:spPr>
          <a:xfrm>
            <a:off x="149201" y="58270"/>
            <a:ext cx="4300857" cy="307777"/>
          </a:xfrm>
          <a:prstGeom prst="rect">
            <a:avLst/>
          </a:prstGeom>
          <a:noFill/>
        </p:spPr>
        <p:txBody>
          <a:bodyPr wrap="none" rtlCol="0">
            <a:spAutoFit/>
          </a:bodyPr>
          <a:lstStyle/>
          <a:p>
            <a:r>
              <a:rPr lang="en-GB" sz="1400" b="1" spc="30" dirty="0" smtClean="0">
                <a:latin typeface="Courier New" panose="02070309020205020404" pitchFamily="49" charset="0"/>
                <a:cs typeface="Courier New" panose="02070309020205020404" pitchFamily="49" charset="0"/>
              </a:rPr>
              <a:t>0  1  2  3  4  5  6  7  8  9 10 11 12</a:t>
            </a:r>
            <a:endParaRPr lang="en-GB" sz="1400" b="1" spc="30" dirty="0">
              <a:latin typeface="Courier New" panose="02070309020205020404" pitchFamily="49" charset="0"/>
              <a:cs typeface="Courier New" panose="02070309020205020404" pitchFamily="49" charset="0"/>
            </a:endParaRPr>
          </a:p>
        </p:txBody>
      </p:sp>
      <p:sp>
        <p:nvSpPr>
          <p:cNvPr id="203" name="TextBox 202"/>
          <p:cNvSpPr txBox="1"/>
          <p:nvPr/>
        </p:nvSpPr>
        <p:spPr>
          <a:xfrm>
            <a:off x="-65503" y="312396"/>
            <a:ext cx="554539" cy="3426579"/>
          </a:xfrm>
          <a:prstGeom prst="rect">
            <a:avLst/>
          </a:prstGeom>
          <a:noFill/>
        </p:spPr>
        <p:txBody>
          <a:bodyPr vert="horz" wrap="square" rtlCol="0">
            <a:spAutoFit/>
          </a:bodyPr>
          <a:lstStyle/>
          <a:p>
            <a:pPr>
              <a:lnSpc>
                <a:spcPts val="2550"/>
              </a:lnSpc>
            </a:pPr>
            <a:r>
              <a:rPr lang="en-GB" sz="1400" b="1" spc="30" dirty="0" smtClean="0">
                <a:latin typeface="Courier New" panose="02070309020205020404" pitchFamily="49" charset="0"/>
                <a:cs typeface="Courier New" panose="02070309020205020404" pitchFamily="49" charset="0"/>
              </a:rPr>
              <a:t>0  1  2  3  4  5  6  7  8  9 </a:t>
            </a:r>
            <a:endParaRPr lang="en-GB" sz="1400" b="1" spc="30" dirty="0">
              <a:latin typeface="Courier New" panose="02070309020205020404" pitchFamily="49" charset="0"/>
              <a:cs typeface="Courier New" panose="02070309020205020404" pitchFamily="49" charset="0"/>
            </a:endParaRPr>
          </a:p>
        </p:txBody>
      </p:sp>
      <p:sp>
        <p:nvSpPr>
          <p:cNvPr id="204" name="TextBox 203"/>
          <p:cNvSpPr txBox="1"/>
          <p:nvPr/>
        </p:nvSpPr>
        <p:spPr>
          <a:xfrm>
            <a:off x="1352117" y="4895590"/>
            <a:ext cx="1487908" cy="1815882"/>
          </a:xfrm>
          <a:prstGeom prst="rect">
            <a:avLst/>
          </a:prstGeom>
          <a:noFill/>
        </p:spPr>
        <p:txBody>
          <a:bodyPr wrap="none" rtlCol="0">
            <a:spAutoFit/>
          </a:bodyPr>
          <a:lstStyle/>
          <a:p>
            <a:r>
              <a:rPr lang="en-GB" sz="2800" dirty="0" smtClean="0">
                <a:solidFill>
                  <a:srgbClr val="585858"/>
                </a:solidFill>
              </a:rPr>
              <a:t>0    4    8</a:t>
            </a:r>
          </a:p>
          <a:p>
            <a:r>
              <a:rPr lang="en-GB" sz="2800" dirty="0" smtClean="0">
                <a:solidFill>
                  <a:srgbClr val="585858"/>
                </a:solidFill>
              </a:rPr>
              <a:t>0    0    0</a:t>
            </a:r>
          </a:p>
          <a:p>
            <a:r>
              <a:rPr lang="en-GB" sz="2800" dirty="0" smtClean="0">
                <a:solidFill>
                  <a:srgbClr val="585858"/>
                </a:solidFill>
              </a:rPr>
              <a:t>4    8   12</a:t>
            </a:r>
          </a:p>
          <a:p>
            <a:r>
              <a:rPr lang="en-GB" sz="2800" dirty="0" smtClean="0">
                <a:solidFill>
                  <a:srgbClr val="585858"/>
                </a:solidFill>
              </a:rPr>
              <a:t>4    4    4</a:t>
            </a:r>
            <a:endParaRPr lang="en-GB" sz="2800" dirty="0">
              <a:solidFill>
                <a:srgbClr val="585858"/>
              </a:solidFill>
            </a:endParaRPr>
          </a:p>
        </p:txBody>
      </p:sp>
      <p:sp>
        <p:nvSpPr>
          <p:cNvPr id="205" name="TextBox 204"/>
          <p:cNvSpPr txBox="1"/>
          <p:nvPr/>
        </p:nvSpPr>
        <p:spPr>
          <a:xfrm>
            <a:off x="3120410" y="4880350"/>
            <a:ext cx="1569660" cy="1815882"/>
          </a:xfrm>
          <a:prstGeom prst="rect">
            <a:avLst/>
          </a:prstGeom>
          <a:noFill/>
        </p:spPr>
        <p:txBody>
          <a:bodyPr wrap="none" rtlCol="0">
            <a:spAutoFit/>
          </a:bodyPr>
          <a:lstStyle/>
          <a:p>
            <a:r>
              <a:rPr lang="en-GB" sz="2800" dirty="0" smtClean="0">
                <a:solidFill>
                  <a:srgbClr val="585858"/>
                </a:solidFill>
              </a:rPr>
              <a:t>0    4    8</a:t>
            </a:r>
          </a:p>
          <a:p>
            <a:r>
              <a:rPr lang="en-GB" sz="2800" dirty="0" smtClean="0">
                <a:solidFill>
                  <a:srgbClr val="585858"/>
                </a:solidFill>
              </a:rPr>
              <a:t>0    0    0</a:t>
            </a:r>
          </a:p>
          <a:p>
            <a:r>
              <a:rPr lang="en-GB" sz="2800" dirty="0" smtClean="0">
                <a:solidFill>
                  <a:srgbClr val="585858"/>
                </a:solidFill>
              </a:rPr>
              <a:t>4    8    12</a:t>
            </a:r>
          </a:p>
          <a:p>
            <a:r>
              <a:rPr lang="en-GB" sz="2800" dirty="0" smtClean="0">
                <a:solidFill>
                  <a:srgbClr val="585858"/>
                </a:solidFill>
              </a:rPr>
              <a:t>4    4    4</a:t>
            </a:r>
            <a:endParaRPr lang="en-GB" sz="2800" dirty="0">
              <a:solidFill>
                <a:srgbClr val="585858"/>
              </a:solidFill>
            </a:endParaRPr>
          </a:p>
        </p:txBody>
      </p:sp>
      <p:sp>
        <p:nvSpPr>
          <p:cNvPr id="206" name="TextBox 205"/>
          <p:cNvSpPr txBox="1"/>
          <p:nvPr/>
        </p:nvSpPr>
        <p:spPr>
          <a:xfrm>
            <a:off x="1287882" y="4394720"/>
            <a:ext cx="3267241" cy="369332"/>
          </a:xfrm>
          <a:prstGeom prst="rect">
            <a:avLst/>
          </a:prstGeom>
          <a:noFill/>
        </p:spPr>
        <p:txBody>
          <a:bodyPr wrap="none" rtlCol="0">
            <a:spAutoFit/>
          </a:bodyPr>
          <a:lstStyle/>
          <a:p>
            <a:r>
              <a:rPr lang="en-GB" b="1" dirty="0" smtClean="0"/>
              <a:t>0,0    0,1    0,2  …..  1,0    1,1    1,2</a:t>
            </a:r>
            <a:endParaRPr lang="en-GB" b="1" dirty="0"/>
          </a:p>
        </p:txBody>
      </p:sp>
      <p:cxnSp>
        <p:nvCxnSpPr>
          <p:cNvPr id="208" name="Straight Connector 207"/>
          <p:cNvCxnSpPr/>
          <p:nvPr/>
        </p:nvCxnSpPr>
        <p:spPr>
          <a:xfrm>
            <a:off x="289560" y="4781153"/>
            <a:ext cx="4236925" cy="0"/>
          </a:xfrm>
          <a:prstGeom prst="line">
            <a:avLst/>
          </a:prstGeom>
          <a:ln w="19050">
            <a:solidFill>
              <a:srgbClr val="585858"/>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V="1">
            <a:off x="3566263" y="4505518"/>
            <a:ext cx="0" cy="2234466"/>
          </a:xfrm>
          <a:prstGeom prst="line">
            <a:avLst/>
          </a:prstGeom>
          <a:ln w="19050">
            <a:solidFill>
              <a:srgbClr val="585858"/>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4038703" y="4505518"/>
            <a:ext cx="0" cy="2234466"/>
          </a:xfrm>
          <a:prstGeom prst="line">
            <a:avLst/>
          </a:prstGeom>
          <a:ln w="19050">
            <a:solidFill>
              <a:srgbClr val="585858"/>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flipV="1">
            <a:off x="1291157" y="4505518"/>
            <a:ext cx="0" cy="2234466"/>
          </a:xfrm>
          <a:prstGeom prst="line">
            <a:avLst/>
          </a:prstGeom>
          <a:ln w="19050">
            <a:solidFill>
              <a:srgbClr val="585858"/>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V="1">
            <a:off x="1781010" y="4505518"/>
            <a:ext cx="0" cy="2234466"/>
          </a:xfrm>
          <a:prstGeom prst="line">
            <a:avLst/>
          </a:prstGeom>
          <a:ln w="19050">
            <a:solidFill>
              <a:srgbClr val="585858"/>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V="1">
            <a:off x="2270863" y="4505518"/>
            <a:ext cx="0" cy="2234466"/>
          </a:xfrm>
          <a:prstGeom prst="line">
            <a:avLst/>
          </a:prstGeom>
          <a:ln w="19050">
            <a:solidFill>
              <a:srgbClr val="585858"/>
            </a:solidFill>
          </a:ln>
        </p:spPr>
        <p:style>
          <a:lnRef idx="1">
            <a:schemeClr val="accent1"/>
          </a:lnRef>
          <a:fillRef idx="0">
            <a:schemeClr val="accent1"/>
          </a:fillRef>
          <a:effectRef idx="0">
            <a:schemeClr val="accent1"/>
          </a:effectRef>
          <a:fontRef idx="minor">
            <a:schemeClr val="tx1"/>
          </a:fontRef>
        </p:style>
      </p:cxnSp>
      <p:sp>
        <p:nvSpPr>
          <p:cNvPr id="219" name="Rectangle 218"/>
          <p:cNvSpPr/>
          <p:nvPr/>
        </p:nvSpPr>
        <p:spPr>
          <a:xfrm>
            <a:off x="3120410" y="4295636"/>
            <a:ext cx="1569660" cy="244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Rectangle 220"/>
          <p:cNvSpPr/>
          <p:nvPr/>
        </p:nvSpPr>
        <p:spPr>
          <a:xfrm>
            <a:off x="1818798" y="4892340"/>
            <a:ext cx="430623" cy="186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Rectangle 221"/>
          <p:cNvSpPr/>
          <p:nvPr/>
        </p:nvSpPr>
        <p:spPr>
          <a:xfrm>
            <a:off x="2313477" y="4892340"/>
            <a:ext cx="430623" cy="186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4" name="Group 233"/>
          <p:cNvGrpSpPr/>
          <p:nvPr/>
        </p:nvGrpSpPr>
        <p:grpSpPr>
          <a:xfrm>
            <a:off x="214870" y="476472"/>
            <a:ext cx="150828" cy="1452877"/>
            <a:chOff x="214870" y="476472"/>
            <a:chExt cx="150828" cy="1452877"/>
          </a:xfrm>
        </p:grpSpPr>
        <p:sp>
          <p:nvSpPr>
            <p:cNvPr id="224" name="Oval 223"/>
            <p:cNvSpPr/>
            <p:nvPr/>
          </p:nvSpPr>
          <p:spPr>
            <a:xfrm>
              <a:off x="218153" y="476472"/>
              <a:ext cx="147545" cy="1475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Oval 224"/>
            <p:cNvSpPr/>
            <p:nvPr/>
          </p:nvSpPr>
          <p:spPr>
            <a:xfrm>
              <a:off x="214870" y="1781804"/>
              <a:ext cx="147545" cy="1475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7" name="Group 236"/>
          <p:cNvGrpSpPr/>
          <p:nvPr/>
        </p:nvGrpSpPr>
        <p:grpSpPr>
          <a:xfrm>
            <a:off x="1527923" y="479401"/>
            <a:ext cx="150459" cy="1443784"/>
            <a:chOff x="1527923" y="479401"/>
            <a:chExt cx="150459" cy="1443784"/>
          </a:xfrm>
        </p:grpSpPr>
        <p:sp>
          <p:nvSpPr>
            <p:cNvPr id="223" name="Oval 222"/>
            <p:cNvSpPr/>
            <p:nvPr/>
          </p:nvSpPr>
          <p:spPr>
            <a:xfrm>
              <a:off x="1527923" y="479401"/>
              <a:ext cx="147545" cy="1475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Oval 225"/>
            <p:cNvSpPr/>
            <p:nvPr/>
          </p:nvSpPr>
          <p:spPr>
            <a:xfrm>
              <a:off x="1530837" y="1775640"/>
              <a:ext cx="147545" cy="1475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6" name="Group 235"/>
          <p:cNvGrpSpPr/>
          <p:nvPr/>
        </p:nvGrpSpPr>
        <p:grpSpPr>
          <a:xfrm>
            <a:off x="2840634" y="493962"/>
            <a:ext cx="150828" cy="1452877"/>
            <a:chOff x="2840634" y="493962"/>
            <a:chExt cx="150828" cy="1452877"/>
          </a:xfrm>
        </p:grpSpPr>
        <p:sp>
          <p:nvSpPr>
            <p:cNvPr id="231" name="Oval 230"/>
            <p:cNvSpPr/>
            <p:nvPr/>
          </p:nvSpPr>
          <p:spPr>
            <a:xfrm>
              <a:off x="2843917" y="493962"/>
              <a:ext cx="147545" cy="1475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Oval 231"/>
            <p:cNvSpPr/>
            <p:nvPr/>
          </p:nvSpPr>
          <p:spPr>
            <a:xfrm>
              <a:off x="2840634" y="1799294"/>
              <a:ext cx="147545" cy="1475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5" name="Group 234"/>
          <p:cNvGrpSpPr/>
          <p:nvPr/>
        </p:nvGrpSpPr>
        <p:grpSpPr>
          <a:xfrm>
            <a:off x="4153687" y="496891"/>
            <a:ext cx="150459" cy="1443784"/>
            <a:chOff x="4153687" y="496891"/>
            <a:chExt cx="150459" cy="1443784"/>
          </a:xfrm>
        </p:grpSpPr>
        <p:sp>
          <p:nvSpPr>
            <p:cNvPr id="230" name="Oval 229"/>
            <p:cNvSpPr/>
            <p:nvPr/>
          </p:nvSpPr>
          <p:spPr>
            <a:xfrm>
              <a:off x="4153687" y="496891"/>
              <a:ext cx="147545" cy="1475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 name="Oval 232"/>
            <p:cNvSpPr/>
            <p:nvPr/>
          </p:nvSpPr>
          <p:spPr>
            <a:xfrm>
              <a:off x="4156601" y="1793130"/>
              <a:ext cx="147545" cy="1475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0" name="Group 239"/>
          <p:cNvGrpSpPr/>
          <p:nvPr/>
        </p:nvGrpSpPr>
        <p:grpSpPr>
          <a:xfrm>
            <a:off x="4878471" y="4325794"/>
            <a:ext cx="4241354" cy="2477173"/>
            <a:chOff x="4878471" y="4325794"/>
            <a:chExt cx="4241354" cy="2477173"/>
          </a:xfrm>
        </p:grpSpPr>
        <p:pic>
          <p:nvPicPr>
            <p:cNvPr id="239" name="Picture 2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0741" y="4325794"/>
              <a:ext cx="2419084" cy="1279773"/>
            </a:xfrm>
            <a:prstGeom prst="rect">
              <a:avLst/>
            </a:prstGeom>
          </p:spPr>
        </p:pic>
        <p:pic>
          <p:nvPicPr>
            <p:cNvPr id="238" name="Picture 2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4878471" y="4886932"/>
              <a:ext cx="3556161" cy="1916035"/>
            </a:xfrm>
            <a:prstGeom prst="rect">
              <a:avLst/>
            </a:prstGeom>
          </p:spPr>
        </p:pic>
      </p:grpSp>
    </p:spTree>
    <p:extLst>
      <p:ext uri="{BB962C8B-B14F-4D97-AF65-F5344CB8AC3E}">
        <p14:creationId xmlns:p14="http://schemas.microsoft.com/office/powerpoint/2010/main" val="1434271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34"/>
                                        </p:tgtEl>
                                      </p:cBhvr>
                                    </p:animEffect>
                                    <p:set>
                                      <p:cBhvr>
                                        <p:cTn id="7" dur="1" fill="hold">
                                          <p:stCondLst>
                                            <p:cond delay="499"/>
                                          </p:stCondLst>
                                        </p:cTn>
                                        <p:tgtEl>
                                          <p:spTgt spid="23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36"/>
                                        </p:tgtEl>
                                        <p:attrNameLst>
                                          <p:attrName>style.visibility</p:attrName>
                                        </p:attrNameLst>
                                      </p:cBhvr>
                                      <p:to>
                                        <p:strVal val="visible"/>
                                      </p:to>
                                    </p:set>
                                    <p:animEffect transition="in" filter="fade">
                                      <p:cBhvr>
                                        <p:cTn id="10" dur="500"/>
                                        <p:tgtEl>
                                          <p:spTgt spid="2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21"/>
                                        </p:tgtEl>
                                      </p:cBhvr>
                                    </p:animEffect>
                                    <p:set>
                                      <p:cBhvr>
                                        <p:cTn id="15" dur="1" fill="hold">
                                          <p:stCondLst>
                                            <p:cond delay="499"/>
                                          </p:stCondLst>
                                        </p:cTn>
                                        <p:tgtEl>
                                          <p:spTgt spid="221"/>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37"/>
                                        </p:tgtEl>
                                      </p:cBhvr>
                                    </p:animEffect>
                                    <p:set>
                                      <p:cBhvr>
                                        <p:cTn id="18" dur="1" fill="hold">
                                          <p:stCondLst>
                                            <p:cond delay="499"/>
                                          </p:stCondLst>
                                        </p:cTn>
                                        <p:tgtEl>
                                          <p:spTgt spid="237"/>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235"/>
                                        </p:tgtEl>
                                        <p:attrNameLst>
                                          <p:attrName>style.visibility</p:attrName>
                                        </p:attrNameLst>
                                      </p:cBhvr>
                                      <p:to>
                                        <p:strVal val="visible"/>
                                      </p:to>
                                    </p:set>
                                    <p:animEffect transition="in" filter="fade">
                                      <p:cBhvr>
                                        <p:cTn id="22" dur="500"/>
                                        <p:tgtEl>
                                          <p:spTgt spid="2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0"/>
                                        </p:tgtEl>
                                        <p:attrNameLst>
                                          <p:attrName>style.visibility</p:attrName>
                                        </p:attrNameLst>
                                      </p:cBhvr>
                                      <p:to>
                                        <p:strVal val="visible"/>
                                      </p:to>
                                    </p:set>
                                    <p:animEffect transition="in" filter="fade">
                                      <p:cBhvr>
                                        <p:cTn id="27" dur="500"/>
                                        <p:tgtEl>
                                          <p:spTgt spid="240"/>
                                        </p:tgtEl>
                                      </p:cBhvr>
                                    </p:animEffect>
                                  </p:childTnLst>
                                </p:cTn>
                              </p:par>
                              <p:par>
                                <p:cTn id="28" presetID="10" presetClass="exit" presetSubtype="0" fill="hold" grpId="0" nodeType="withEffect">
                                  <p:stCondLst>
                                    <p:cond delay="0"/>
                                  </p:stCondLst>
                                  <p:childTnLst>
                                    <p:animEffect transition="out" filter="fade">
                                      <p:cBhvr>
                                        <p:cTn id="29" dur="500"/>
                                        <p:tgtEl>
                                          <p:spTgt spid="222"/>
                                        </p:tgtEl>
                                      </p:cBhvr>
                                    </p:animEffect>
                                    <p:set>
                                      <p:cBhvr>
                                        <p:cTn id="30" dur="1" fill="hold">
                                          <p:stCondLst>
                                            <p:cond delay="499"/>
                                          </p:stCondLst>
                                        </p:cTn>
                                        <p:tgtEl>
                                          <p:spTgt spid="2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0" animBg="1"/>
      <p:bldP spid="222"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4951492" y="2743212"/>
            <a:ext cx="4015238" cy="3752237"/>
            <a:chOff x="5119132" y="2133612"/>
            <a:chExt cx="4015238" cy="3752237"/>
          </a:xfrm>
        </p:grpSpPr>
        <p:pic>
          <p:nvPicPr>
            <p:cNvPr id="12" name="Picture 11"/>
            <p:cNvPicPr>
              <a:picLocks noChangeAspect="1"/>
            </p:cNvPicPr>
            <p:nvPr/>
          </p:nvPicPr>
          <p:blipFill rotWithShape="1">
            <a:blip r:embed="rId3"/>
            <a:srcRect l="25051" t="28125" r="44698" b="22917"/>
            <a:stretch/>
          </p:blipFill>
          <p:spPr>
            <a:xfrm>
              <a:off x="5119132" y="2133612"/>
              <a:ext cx="3979148" cy="3620724"/>
            </a:xfrm>
            <a:prstGeom prst="rect">
              <a:avLst/>
            </a:prstGeom>
          </p:spPr>
        </p:pic>
        <p:sp>
          <p:nvSpPr>
            <p:cNvPr id="13" name="Rectangle 12"/>
            <p:cNvSpPr/>
            <p:nvPr/>
          </p:nvSpPr>
          <p:spPr>
            <a:xfrm>
              <a:off x="5500688" y="2438400"/>
              <a:ext cx="3582351" cy="330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5613133" y="250177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15" name="TextBox 14"/>
            <p:cNvSpPr txBox="1"/>
            <p:nvPr/>
          </p:nvSpPr>
          <p:spPr>
            <a:xfrm>
              <a:off x="5613133" y="5229480"/>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1" name="TextBox 20"/>
            <p:cNvSpPr txBox="1"/>
            <p:nvPr/>
          </p:nvSpPr>
          <p:spPr>
            <a:xfrm>
              <a:off x="5613133" y="483980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2" name="TextBox 21"/>
            <p:cNvSpPr txBox="1"/>
            <p:nvPr/>
          </p:nvSpPr>
          <p:spPr>
            <a:xfrm>
              <a:off x="5613133" y="4450137"/>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3" name="TextBox 22"/>
            <p:cNvSpPr txBox="1"/>
            <p:nvPr/>
          </p:nvSpPr>
          <p:spPr>
            <a:xfrm>
              <a:off x="5613133" y="4060465"/>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4" name="TextBox 23"/>
            <p:cNvSpPr txBox="1"/>
            <p:nvPr/>
          </p:nvSpPr>
          <p:spPr>
            <a:xfrm>
              <a:off x="5613133" y="3670793"/>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5" name="TextBox 24"/>
            <p:cNvSpPr txBox="1"/>
            <p:nvPr/>
          </p:nvSpPr>
          <p:spPr>
            <a:xfrm>
              <a:off x="5613133" y="3281121"/>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6" name="TextBox 25"/>
            <p:cNvSpPr txBox="1"/>
            <p:nvPr/>
          </p:nvSpPr>
          <p:spPr>
            <a:xfrm>
              <a:off x="5613133" y="2891449"/>
              <a:ext cx="3406702" cy="523220"/>
            </a:xfrm>
            <a:prstGeom prst="rect">
              <a:avLst/>
            </a:prstGeom>
            <a:noFill/>
          </p:spPr>
          <p:txBody>
            <a:bodyPr wrap="none" rtlCol="0">
              <a:spAutoFit/>
            </a:bodyPr>
            <a:lstStyle/>
            <a:p>
              <a:r>
                <a:rPr lang="en-GB" sz="2800" b="1" dirty="0">
                  <a:solidFill>
                    <a:srgbClr val="C00000"/>
                  </a:solidFill>
                  <a:latin typeface="Courier New" panose="02070309020205020404" pitchFamily="49" charset="0"/>
                  <a:cs typeface="Courier New" panose="02070309020205020404" pitchFamily="49" charset="0"/>
                </a:rPr>
                <a:t>0</a:t>
              </a:r>
              <a:r>
                <a:rPr lang="en-GB" sz="2800" b="1" dirty="0" smtClean="0">
                  <a:solidFill>
                    <a:srgbClr val="C00000"/>
                  </a:solidFill>
                  <a:latin typeface="Courier New" panose="02070309020205020404" pitchFamily="49" charset="0"/>
                  <a:cs typeface="Courier New" panose="02070309020205020404" pitchFamily="49" charset="0"/>
                </a:rPr>
                <a:t>,0,0,0,0,0,0,0</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27" name="Left Bracket 26"/>
            <p:cNvSpPr/>
            <p:nvPr/>
          </p:nvSpPr>
          <p:spPr>
            <a:xfrm>
              <a:off x="5401652" y="222123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Left Bracket 27"/>
            <p:cNvSpPr/>
            <p:nvPr/>
          </p:nvSpPr>
          <p:spPr>
            <a:xfrm flipH="1">
              <a:off x="8800569" y="2213210"/>
              <a:ext cx="333801" cy="3664619"/>
            </a:xfrm>
            <a:prstGeom prst="leftBracket">
              <a:avLst/>
            </a:prstGeom>
            <a:ln w="76200">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TextBox 28"/>
            <p:cNvSpPr txBox="1"/>
            <p:nvPr/>
          </p:nvSpPr>
          <p:spPr>
            <a:xfrm>
              <a:off x="8912934" y="2501777"/>
              <a:ext cx="184731" cy="369332"/>
            </a:xfrm>
            <a:prstGeom prst="rect">
              <a:avLst/>
            </a:prstGeom>
            <a:noFill/>
          </p:spPr>
          <p:txBody>
            <a:bodyPr wrap="none" rtlCol="0">
              <a:spAutoFit/>
            </a:bodyPr>
            <a:lstStyle/>
            <a:p>
              <a:endParaRPr lang="en-GB" dirty="0"/>
            </a:p>
          </p:txBody>
        </p:sp>
        <p:sp>
          <p:nvSpPr>
            <p:cNvPr id="30" name="TextBox 29"/>
            <p:cNvSpPr txBox="1"/>
            <p:nvPr/>
          </p:nvSpPr>
          <p:spPr>
            <a:xfrm>
              <a:off x="5600138" y="5207020"/>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,f,f,f,f,f,f,</a:t>
              </a:r>
              <a:r>
                <a:rPr lang="en-GB" sz="2800" b="1" dirty="0" err="1" smtClean="0">
                  <a:solidFill>
                    <a:srgbClr val="C00000"/>
                  </a:solidFill>
                  <a:latin typeface="Courier New" panose="02070309020205020404" pitchFamily="49" charset="0"/>
                  <a:cs typeface="Courier New" panose="02070309020205020404" pitchFamily="49" charset="0"/>
                </a:rPr>
                <a:t>t</a:t>
              </a:r>
              <a:endParaRPr lang="en-GB" sz="2800" b="1" dirty="0">
                <a:solidFill>
                  <a:srgbClr val="C00000"/>
                </a:solidFill>
                <a:latin typeface="Courier New" panose="02070309020205020404" pitchFamily="49" charset="0"/>
                <a:cs typeface="Courier New" panose="02070309020205020404" pitchFamily="49" charset="0"/>
              </a:endParaRPr>
            </a:p>
          </p:txBody>
        </p:sp>
        <p:sp>
          <p:nvSpPr>
            <p:cNvPr id="31" name="TextBox 30"/>
            <p:cNvSpPr txBox="1"/>
            <p:nvPr/>
          </p:nvSpPr>
          <p:spPr>
            <a:xfrm>
              <a:off x="5600138" y="4817349"/>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a:t>
              </a:r>
              <a:endParaRPr lang="en-GB" sz="2800" b="1" dirty="0">
                <a:latin typeface="Courier New" panose="02070309020205020404" pitchFamily="49" charset="0"/>
                <a:cs typeface="Courier New" panose="02070309020205020404" pitchFamily="49" charset="0"/>
              </a:endParaRPr>
            </a:p>
          </p:txBody>
        </p:sp>
        <p:sp>
          <p:nvSpPr>
            <p:cNvPr id="32" name="TextBox 31"/>
            <p:cNvSpPr txBox="1"/>
            <p:nvPr/>
          </p:nvSpPr>
          <p:spPr>
            <a:xfrm>
              <a:off x="5600138" y="4427677"/>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a:t>
              </a:r>
              <a:endParaRPr lang="en-GB" sz="2800" b="1" dirty="0">
                <a:latin typeface="Courier New" panose="02070309020205020404" pitchFamily="49" charset="0"/>
                <a:cs typeface="Courier New" panose="02070309020205020404" pitchFamily="49" charset="0"/>
              </a:endParaRPr>
            </a:p>
          </p:txBody>
        </p:sp>
        <p:sp>
          <p:nvSpPr>
            <p:cNvPr id="33" name="TextBox 32"/>
            <p:cNvSpPr txBox="1"/>
            <p:nvPr/>
          </p:nvSpPr>
          <p:spPr>
            <a:xfrm>
              <a:off x="5600138" y="4038005"/>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a:t>
              </a:r>
              <a:endParaRPr lang="en-GB" sz="2800" b="1" dirty="0">
                <a:latin typeface="Courier New" panose="02070309020205020404" pitchFamily="49" charset="0"/>
                <a:cs typeface="Courier New" panose="02070309020205020404" pitchFamily="49" charset="0"/>
              </a:endParaRPr>
            </a:p>
          </p:txBody>
        </p:sp>
        <p:sp>
          <p:nvSpPr>
            <p:cNvPr id="34" name="TextBox 33"/>
            <p:cNvSpPr txBox="1"/>
            <p:nvPr/>
          </p:nvSpPr>
          <p:spPr>
            <a:xfrm>
              <a:off x="5600138" y="3648333"/>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a:t>
              </a:r>
              <a:endParaRPr lang="en-GB" sz="2800" b="1" dirty="0">
                <a:latin typeface="Courier New" panose="02070309020205020404" pitchFamily="49" charset="0"/>
                <a:cs typeface="Courier New" panose="02070309020205020404" pitchFamily="49" charset="0"/>
              </a:endParaRPr>
            </a:p>
          </p:txBody>
        </p:sp>
        <p:sp>
          <p:nvSpPr>
            <p:cNvPr id="35" name="TextBox 34"/>
            <p:cNvSpPr txBox="1"/>
            <p:nvPr/>
          </p:nvSpPr>
          <p:spPr>
            <a:xfrm>
              <a:off x="5600138" y="3258661"/>
              <a:ext cx="3406702" cy="523220"/>
            </a:xfrm>
            <a:prstGeom prst="rect">
              <a:avLst/>
            </a:prstGeom>
            <a:solidFill>
              <a:schemeClr val="bg1"/>
            </a:solidFill>
          </p:spPr>
          <p:txBody>
            <a:bodyPr wrap="none" rtlCol="0">
              <a:spAutoFit/>
            </a:bodyPr>
            <a:lstStyle/>
            <a:p>
              <a:r>
                <a:rPr lang="en-GB" sz="2800" b="1" dirty="0" err="1">
                  <a:latin typeface="Courier New" panose="02070309020205020404" pitchFamily="49" charset="0"/>
                  <a:cs typeface="Courier New" panose="02070309020205020404" pitchFamily="49" charset="0"/>
                </a:rPr>
                <a:t>f</a:t>
              </a:r>
              <a:r>
                <a:rPr lang="en-GB" sz="2800" b="1" dirty="0" err="1" smtClean="0">
                  <a:latin typeface="Courier New" panose="02070309020205020404" pitchFamily="49" charset="0"/>
                  <a:cs typeface="Courier New" panose="02070309020205020404" pitchFamily="49" charset="0"/>
                </a:rPr>
                <a:t>,f,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,f,f,f,f,f</a:t>
              </a:r>
              <a:endParaRPr lang="en-GB" sz="2800" b="1" dirty="0">
                <a:latin typeface="Courier New" panose="02070309020205020404" pitchFamily="49" charset="0"/>
                <a:cs typeface="Courier New" panose="02070309020205020404" pitchFamily="49" charset="0"/>
              </a:endParaRPr>
            </a:p>
          </p:txBody>
        </p:sp>
        <p:sp>
          <p:nvSpPr>
            <p:cNvPr id="36" name="TextBox 35"/>
            <p:cNvSpPr txBox="1"/>
            <p:nvPr/>
          </p:nvSpPr>
          <p:spPr>
            <a:xfrm>
              <a:off x="5600138" y="2868989"/>
              <a:ext cx="3406702" cy="523220"/>
            </a:xfrm>
            <a:prstGeom prst="rect">
              <a:avLst/>
            </a:prstGeom>
            <a:solidFill>
              <a:schemeClr val="bg1"/>
            </a:solidFill>
          </p:spPr>
          <p:txBody>
            <a:bodyPr wrap="none" rtlCol="0">
              <a:spAutoFit/>
            </a:bodyPr>
            <a:lstStyle/>
            <a:p>
              <a:r>
                <a:rPr lang="en-GB" sz="2800" b="1" dirty="0" err="1" smtClean="0">
                  <a:latin typeface="Courier New" panose="02070309020205020404" pitchFamily="49" charset="0"/>
                  <a:cs typeface="Courier New" panose="02070309020205020404" pitchFamily="49" charset="0"/>
                </a:rPr>
                <a:t>f,</a:t>
              </a:r>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,f,f,f,f,f,f</a:t>
              </a:r>
              <a:endParaRPr lang="en-GB" sz="2800" b="1" dirty="0">
                <a:latin typeface="Courier New" panose="02070309020205020404" pitchFamily="49" charset="0"/>
                <a:cs typeface="Courier New" panose="02070309020205020404" pitchFamily="49" charset="0"/>
              </a:endParaRPr>
            </a:p>
          </p:txBody>
        </p:sp>
        <p:sp>
          <p:nvSpPr>
            <p:cNvPr id="37" name="TextBox 36"/>
            <p:cNvSpPr txBox="1"/>
            <p:nvPr/>
          </p:nvSpPr>
          <p:spPr>
            <a:xfrm>
              <a:off x="5600138" y="2479317"/>
              <a:ext cx="3406702" cy="523220"/>
            </a:xfrm>
            <a:prstGeom prst="rect">
              <a:avLst/>
            </a:prstGeom>
            <a:solidFill>
              <a:schemeClr val="bg1"/>
            </a:solidFill>
          </p:spPr>
          <p:txBody>
            <a:bodyPr wrap="none" rtlCol="0">
              <a:spAutoFit/>
            </a:bodyPr>
            <a:lstStyle/>
            <a:p>
              <a:r>
                <a:rPr lang="en-GB" sz="2800" b="1" dirty="0" err="1" smtClean="0">
                  <a:solidFill>
                    <a:srgbClr val="C00000"/>
                  </a:solidFill>
                  <a:latin typeface="Courier New" panose="02070309020205020404" pitchFamily="49" charset="0"/>
                  <a:cs typeface="Courier New" panose="02070309020205020404" pitchFamily="49" charset="0"/>
                </a:rPr>
                <a:t>t</a:t>
              </a:r>
              <a:r>
                <a:rPr lang="en-GB" sz="2800" b="1" dirty="0" err="1" smtClean="0">
                  <a:latin typeface="Courier New" panose="02070309020205020404" pitchFamily="49" charset="0"/>
                  <a:cs typeface="Courier New" panose="02070309020205020404" pitchFamily="49" charset="0"/>
                </a:rPr>
                <a:t>,f,f,f,f,f,f,f</a:t>
              </a:r>
              <a:endParaRPr lang="en-GB" sz="2800" b="1" dirty="0">
                <a:latin typeface="Courier New" panose="02070309020205020404" pitchFamily="49" charset="0"/>
                <a:cs typeface="Courier New" panose="02070309020205020404" pitchFamily="49" charset="0"/>
              </a:endParaRPr>
            </a:p>
          </p:txBody>
        </p:sp>
        <p:grpSp>
          <p:nvGrpSpPr>
            <p:cNvPr id="38" name="Group 37"/>
            <p:cNvGrpSpPr/>
            <p:nvPr/>
          </p:nvGrpSpPr>
          <p:grpSpPr>
            <a:xfrm>
              <a:off x="5671357" y="2580421"/>
              <a:ext cx="3241577" cy="3060993"/>
              <a:chOff x="5671357" y="2580421"/>
              <a:chExt cx="3241577" cy="3060993"/>
            </a:xfrm>
          </p:grpSpPr>
          <p:grpSp>
            <p:nvGrpSpPr>
              <p:cNvPr id="39" name="Group 38"/>
              <p:cNvGrpSpPr/>
              <p:nvPr/>
            </p:nvGrpSpPr>
            <p:grpSpPr>
              <a:xfrm>
                <a:off x="8795557" y="2580421"/>
                <a:ext cx="117377" cy="3060993"/>
                <a:chOff x="8795557" y="2580421"/>
                <a:chExt cx="117377" cy="3060993"/>
              </a:xfrm>
            </p:grpSpPr>
            <p:sp>
              <p:nvSpPr>
                <p:cNvPr id="50" name="Left Bracket 49"/>
                <p:cNvSpPr/>
                <p:nvPr/>
              </p:nvSpPr>
              <p:spPr>
                <a:xfrm flipH="1">
                  <a:off x="8795557" y="25804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1" name="Left Bracket 50"/>
                <p:cNvSpPr/>
                <p:nvPr/>
              </p:nvSpPr>
              <p:spPr>
                <a:xfrm flipH="1">
                  <a:off x="8795557" y="29714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2" name="Left Bracket 51"/>
                <p:cNvSpPr/>
                <p:nvPr/>
              </p:nvSpPr>
              <p:spPr>
                <a:xfrm flipH="1">
                  <a:off x="8795557" y="336257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3" name="Left Bracket 52"/>
                <p:cNvSpPr/>
                <p:nvPr/>
              </p:nvSpPr>
              <p:spPr>
                <a:xfrm flipH="1">
                  <a:off x="8795557" y="375364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4" name="Left Bracket 53"/>
                <p:cNvSpPr/>
                <p:nvPr/>
              </p:nvSpPr>
              <p:spPr>
                <a:xfrm flipH="1">
                  <a:off x="8795557" y="414472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5" name="Left Bracket 54"/>
                <p:cNvSpPr/>
                <p:nvPr/>
              </p:nvSpPr>
              <p:spPr>
                <a:xfrm flipH="1">
                  <a:off x="8795557" y="453580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 name="Left Bracket 55"/>
                <p:cNvSpPr/>
                <p:nvPr/>
              </p:nvSpPr>
              <p:spPr>
                <a:xfrm flipH="1">
                  <a:off x="8795557" y="492687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7" name="Left Bracket 56"/>
                <p:cNvSpPr/>
                <p:nvPr/>
              </p:nvSpPr>
              <p:spPr>
                <a:xfrm flipH="1">
                  <a:off x="8795557" y="531795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0" name="Group 39"/>
              <p:cNvGrpSpPr/>
              <p:nvPr/>
            </p:nvGrpSpPr>
            <p:grpSpPr>
              <a:xfrm>
                <a:off x="5671357" y="2580421"/>
                <a:ext cx="222759" cy="3060993"/>
                <a:chOff x="5671357" y="2580421"/>
                <a:chExt cx="222759" cy="3060993"/>
              </a:xfrm>
            </p:grpSpPr>
            <p:sp>
              <p:nvSpPr>
                <p:cNvPr id="41" name="TextBox 40"/>
                <p:cNvSpPr txBox="1"/>
                <p:nvPr/>
              </p:nvSpPr>
              <p:spPr>
                <a:xfrm>
                  <a:off x="5709385" y="3422689"/>
                  <a:ext cx="184731" cy="369332"/>
                </a:xfrm>
                <a:prstGeom prst="rect">
                  <a:avLst/>
                </a:prstGeom>
                <a:noFill/>
              </p:spPr>
              <p:txBody>
                <a:bodyPr wrap="none" rtlCol="0">
                  <a:spAutoFit/>
                </a:bodyPr>
                <a:lstStyle/>
                <a:p>
                  <a:endParaRPr lang="en-GB" dirty="0"/>
                </a:p>
              </p:txBody>
            </p:sp>
            <p:sp>
              <p:nvSpPr>
                <p:cNvPr id="42" name="Left Bracket 41"/>
                <p:cNvSpPr/>
                <p:nvPr/>
              </p:nvSpPr>
              <p:spPr>
                <a:xfrm>
                  <a:off x="5671357" y="258042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Left Bracket 42"/>
                <p:cNvSpPr/>
                <p:nvPr/>
              </p:nvSpPr>
              <p:spPr>
                <a:xfrm>
                  <a:off x="5671357" y="297149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Left Bracket 43"/>
                <p:cNvSpPr/>
                <p:nvPr/>
              </p:nvSpPr>
              <p:spPr>
                <a:xfrm>
                  <a:off x="5671357" y="3362573"/>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5" name="Left Bracket 44"/>
                <p:cNvSpPr/>
                <p:nvPr/>
              </p:nvSpPr>
              <p:spPr>
                <a:xfrm>
                  <a:off x="5671357" y="3753649"/>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Left Bracket 45"/>
                <p:cNvSpPr/>
                <p:nvPr/>
              </p:nvSpPr>
              <p:spPr>
                <a:xfrm>
                  <a:off x="5671357" y="4144725"/>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 name="Left Bracket 46"/>
                <p:cNvSpPr/>
                <p:nvPr/>
              </p:nvSpPr>
              <p:spPr>
                <a:xfrm>
                  <a:off x="5671357" y="453580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 name="Left Bracket 47"/>
                <p:cNvSpPr/>
                <p:nvPr/>
              </p:nvSpPr>
              <p:spPr>
                <a:xfrm>
                  <a:off x="5671357" y="4926877"/>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9" name="Left Bracket 48"/>
                <p:cNvSpPr/>
                <p:nvPr/>
              </p:nvSpPr>
              <p:spPr>
                <a:xfrm>
                  <a:off x="5671357" y="5317951"/>
                  <a:ext cx="117377" cy="323463"/>
                </a:xfrm>
                <a:prstGeom prst="leftBracket">
                  <a:avLst/>
                </a:prstGeom>
                <a:ln w="28575">
                  <a:solidFill>
                    <a:srgbClr val="58585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gr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00000">
            <a:off x="5258145" y="-3646"/>
            <a:ext cx="4247859" cy="2312010"/>
          </a:xfrm>
          <a:prstGeom prst="rect">
            <a:avLst/>
          </a:prstGeom>
        </p:spPr>
      </p:pic>
      <p:sp>
        <p:nvSpPr>
          <p:cNvPr id="18" name="Rectangle 17"/>
          <p:cNvSpPr/>
          <p:nvPr/>
        </p:nvSpPr>
        <p:spPr>
          <a:xfrm>
            <a:off x="289560" y="551472"/>
            <a:ext cx="3931920" cy="3516681"/>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smtClean="0"/>
              <a:t>s</a:t>
            </a:r>
            <a:endParaRPr lang="en-GB" dirty="0"/>
          </a:p>
        </p:txBody>
      </p:sp>
      <p:sp>
        <p:nvSpPr>
          <p:cNvPr id="11" name="TextBox 10"/>
          <p:cNvSpPr txBox="1"/>
          <p:nvPr/>
        </p:nvSpPr>
        <p:spPr>
          <a:xfrm>
            <a:off x="116180" y="4880350"/>
            <a:ext cx="1150123" cy="1815882"/>
          </a:xfrm>
          <a:prstGeom prst="rect">
            <a:avLst/>
          </a:prstGeom>
          <a:noFill/>
        </p:spPr>
        <p:txBody>
          <a:bodyPr wrap="none" rtlCol="0">
            <a:spAutoFit/>
          </a:bodyPr>
          <a:lstStyle/>
          <a:p>
            <a:pPr algn="r"/>
            <a:r>
              <a:rPr lang="en-GB" sz="2800" dirty="0" smtClean="0">
                <a:solidFill>
                  <a:srgbClr val="585858"/>
                </a:solidFill>
              </a:rPr>
              <a:t>Start X</a:t>
            </a:r>
          </a:p>
          <a:p>
            <a:pPr algn="r"/>
            <a:r>
              <a:rPr lang="en-GB" sz="2800" dirty="0" smtClean="0">
                <a:solidFill>
                  <a:srgbClr val="585858"/>
                </a:solidFill>
              </a:rPr>
              <a:t>Start Y</a:t>
            </a:r>
          </a:p>
          <a:p>
            <a:pPr algn="r"/>
            <a:r>
              <a:rPr lang="en-GB" sz="2800" dirty="0" smtClean="0">
                <a:solidFill>
                  <a:srgbClr val="585858"/>
                </a:solidFill>
              </a:rPr>
              <a:t>End X</a:t>
            </a:r>
          </a:p>
          <a:p>
            <a:pPr algn="r"/>
            <a:r>
              <a:rPr lang="en-GB" sz="2800" dirty="0" smtClean="0">
                <a:solidFill>
                  <a:srgbClr val="585858"/>
                </a:solidFill>
              </a:rPr>
              <a:t>End Y</a:t>
            </a:r>
            <a:endParaRPr lang="en-GB" sz="2800" dirty="0">
              <a:solidFill>
                <a:srgbClr val="585858"/>
              </a:solidFill>
            </a:endParaRPr>
          </a:p>
        </p:txBody>
      </p:sp>
      <p:grpSp>
        <p:nvGrpSpPr>
          <p:cNvPr id="187" name="Group 186"/>
          <p:cNvGrpSpPr/>
          <p:nvPr/>
        </p:nvGrpSpPr>
        <p:grpSpPr>
          <a:xfrm>
            <a:off x="289560" y="338112"/>
            <a:ext cx="3931920" cy="3730041"/>
            <a:chOff x="289560" y="338112"/>
            <a:chExt cx="3931920" cy="3730041"/>
          </a:xfrm>
        </p:grpSpPr>
        <p:cxnSp>
          <p:nvCxnSpPr>
            <p:cNvPr id="5" name="Straight Connector 4"/>
            <p:cNvCxnSpPr/>
            <p:nvPr/>
          </p:nvCxnSpPr>
          <p:spPr>
            <a:xfrm>
              <a:off x="289560" y="338112"/>
              <a:ext cx="0" cy="213360"/>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59" name="Straight Connector 58"/>
            <p:cNvCxnSpPr/>
            <p:nvPr/>
          </p:nvCxnSpPr>
          <p:spPr>
            <a:xfrm>
              <a:off x="617220" y="338112"/>
              <a:ext cx="0" cy="3730041"/>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944880" y="338112"/>
              <a:ext cx="0" cy="3730041"/>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1272540" y="338112"/>
              <a:ext cx="0" cy="3730041"/>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a:off x="1600200" y="338112"/>
              <a:ext cx="0" cy="3730041"/>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63" name="Straight Connector 62"/>
            <p:cNvCxnSpPr/>
            <p:nvPr/>
          </p:nvCxnSpPr>
          <p:spPr>
            <a:xfrm>
              <a:off x="1927860" y="338112"/>
              <a:ext cx="0" cy="3730041"/>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64" name="Straight Connector 63"/>
            <p:cNvCxnSpPr/>
            <p:nvPr/>
          </p:nvCxnSpPr>
          <p:spPr>
            <a:xfrm>
              <a:off x="2255520" y="338112"/>
              <a:ext cx="0" cy="3730041"/>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65" name="Straight Connector 64"/>
            <p:cNvCxnSpPr/>
            <p:nvPr/>
          </p:nvCxnSpPr>
          <p:spPr>
            <a:xfrm>
              <a:off x="2583180" y="338112"/>
              <a:ext cx="0" cy="3730041"/>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a:off x="2910840" y="338112"/>
              <a:ext cx="0" cy="3730041"/>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67" name="Straight Connector 66"/>
            <p:cNvCxnSpPr/>
            <p:nvPr/>
          </p:nvCxnSpPr>
          <p:spPr>
            <a:xfrm>
              <a:off x="3238500" y="338112"/>
              <a:ext cx="0" cy="3730041"/>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68" name="Straight Connector 67"/>
            <p:cNvCxnSpPr/>
            <p:nvPr/>
          </p:nvCxnSpPr>
          <p:spPr>
            <a:xfrm>
              <a:off x="3566160" y="338112"/>
              <a:ext cx="0" cy="3730041"/>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a:xfrm>
              <a:off x="3893820" y="338112"/>
              <a:ext cx="0" cy="3730041"/>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70" name="Straight Connector 69"/>
            <p:cNvCxnSpPr/>
            <p:nvPr/>
          </p:nvCxnSpPr>
          <p:spPr>
            <a:xfrm>
              <a:off x="4221480" y="338112"/>
              <a:ext cx="0" cy="213360"/>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grpSp>
      <p:cxnSp>
        <p:nvCxnSpPr>
          <p:cNvPr id="191" name="Straight Connector 190"/>
          <p:cNvCxnSpPr/>
          <p:nvPr/>
        </p:nvCxnSpPr>
        <p:spPr>
          <a:xfrm rot="16200000">
            <a:off x="2206932" y="1807834"/>
            <a:ext cx="0" cy="4029102"/>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192" name="Straight Connector 191"/>
          <p:cNvCxnSpPr/>
          <p:nvPr/>
        </p:nvCxnSpPr>
        <p:spPr>
          <a:xfrm rot="16200000">
            <a:off x="2206932" y="1480174"/>
            <a:ext cx="0" cy="4029102"/>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193" name="Straight Connector 192"/>
          <p:cNvCxnSpPr/>
          <p:nvPr/>
        </p:nvCxnSpPr>
        <p:spPr>
          <a:xfrm rot="16200000">
            <a:off x="2206932" y="1152514"/>
            <a:ext cx="0" cy="4029102"/>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194" name="Straight Connector 193"/>
          <p:cNvCxnSpPr/>
          <p:nvPr/>
        </p:nvCxnSpPr>
        <p:spPr>
          <a:xfrm rot="16200000">
            <a:off x="2206932" y="824854"/>
            <a:ext cx="0" cy="4029102"/>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195" name="Straight Connector 194"/>
          <p:cNvCxnSpPr/>
          <p:nvPr/>
        </p:nvCxnSpPr>
        <p:spPr>
          <a:xfrm rot="16200000">
            <a:off x="2206932" y="497194"/>
            <a:ext cx="0" cy="4029102"/>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196" name="Straight Connector 195"/>
          <p:cNvCxnSpPr/>
          <p:nvPr/>
        </p:nvCxnSpPr>
        <p:spPr>
          <a:xfrm rot="16200000">
            <a:off x="2206932" y="169534"/>
            <a:ext cx="0" cy="4029102"/>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197" name="Straight Connector 196"/>
          <p:cNvCxnSpPr/>
          <p:nvPr/>
        </p:nvCxnSpPr>
        <p:spPr>
          <a:xfrm rot="16200000">
            <a:off x="2206932" y="-158126"/>
            <a:ext cx="0" cy="4029102"/>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198" name="Straight Connector 197"/>
          <p:cNvCxnSpPr/>
          <p:nvPr/>
        </p:nvCxnSpPr>
        <p:spPr>
          <a:xfrm rot="16200000">
            <a:off x="2206932" y="-485786"/>
            <a:ext cx="0" cy="4029102"/>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199" name="Straight Connector 198"/>
          <p:cNvCxnSpPr/>
          <p:nvPr/>
        </p:nvCxnSpPr>
        <p:spPr>
          <a:xfrm rot="16200000">
            <a:off x="2206932" y="-813446"/>
            <a:ext cx="0" cy="4029102"/>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200" name="Straight Connector 199"/>
          <p:cNvCxnSpPr/>
          <p:nvPr/>
        </p:nvCxnSpPr>
        <p:spPr>
          <a:xfrm rot="16200000">
            <a:off x="2206932" y="-1141106"/>
            <a:ext cx="0" cy="4029102"/>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cxnSp>
        <p:nvCxnSpPr>
          <p:cNvPr id="201" name="Straight Connector 200"/>
          <p:cNvCxnSpPr/>
          <p:nvPr/>
        </p:nvCxnSpPr>
        <p:spPr>
          <a:xfrm rot="16200000">
            <a:off x="307614" y="430552"/>
            <a:ext cx="0" cy="230466"/>
          </a:xfrm>
          <a:prstGeom prst="line">
            <a:avLst/>
          </a:prstGeom>
          <a:ln w="12700">
            <a:solidFill>
              <a:srgbClr val="585858"/>
            </a:solidFill>
          </a:ln>
        </p:spPr>
        <p:style>
          <a:lnRef idx="1">
            <a:schemeClr val="dk1"/>
          </a:lnRef>
          <a:fillRef idx="0">
            <a:schemeClr val="dk1"/>
          </a:fillRef>
          <a:effectRef idx="0">
            <a:schemeClr val="dk1"/>
          </a:effectRef>
          <a:fontRef idx="minor">
            <a:schemeClr val="tx1"/>
          </a:fontRef>
        </p:style>
      </p:cxnSp>
      <p:sp>
        <p:nvSpPr>
          <p:cNvPr id="202" name="TextBox 201"/>
          <p:cNvSpPr txBox="1"/>
          <p:nvPr/>
        </p:nvSpPr>
        <p:spPr>
          <a:xfrm>
            <a:off x="149201" y="58270"/>
            <a:ext cx="4300857" cy="307777"/>
          </a:xfrm>
          <a:prstGeom prst="rect">
            <a:avLst/>
          </a:prstGeom>
          <a:noFill/>
        </p:spPr>
        <p:txBody>
          <a:bodyPr wrap="none" rtlCol="0">
            <a:spAutoFit/>
          </a:bodyPr>
          <a:lstStyle/>
          <a:p>
            <a:r>
              <a:rPr lang="en-GB" sz="1400" b="1" spc="30" dirty="0" smtClean="0">
                <a:latin typeface="Courier New" panose="02070309020205020404" pitchFamily="49" charset="0"/>
                <a:cs typeface="Courier New" panose="02070309020205020404" pitchFamily="49" charset="0"/>
              </a:rPr>
              <a:t>0  1  2  3  4  5  6  7  8  9 10 11 12</a:t>
            </a:r>
            <a:endParaRPr lang="en-GB" sz="1400" b="1" spc="30" dirty="0">
              <a:latin typeface="Courier New" panose="02070309020205020404" pitchFamily="49" charset="0"/>
              <a:cs typeface="Courier New" panose="02070309020205020404" pitchFamily="49" charset="0"/>
            </a:endParaRPr>
          </a:p>
        </p:txBody>
      </p:sp>
      <p:sp>
        <p:nvSpPr>
          <p:cNvPr id="203" name="TextBox 202"/>
          <p:cNvSpPr txBox="1"/>
          <p:nvPr/>
        </p:nvSpPr>
        <p:spPr>
          <a:xfrm>
            <a:off x="-65503" y="312396"/>
            <a:ext cx="554539" cy="3426579"/>
          </a:xfrm>
          <a:prstGeom prst="rect">
            <a:avLst/>
          </a:prstGeom>
          <a:noFill/>
        </p:spPr>
        <p:txBody>
          <a:bodyPr vert="horz" wrap="square" rtlCol="0">
            <a:spAutoFit/>
          </a:bodyPr>
          <a:lstStyle/>
          <a:p>
            <a:pPr>
              <a:lnSpc>
                <a:spcPts val="2550"/>
              </a:lnSpc>
            </a:pPr>
            <a:r>
              <a:rPr lang="en-GB" sz="1400" b="1" spc="30" dirty="0" smtClean="0">
                <a:latin typeface="Courier New" panose="02070309020205020404" pitchFamily="49" charset="0"/>
                <a:cs typeface="Courier New" panose="02070309020205020404" pitchFamily="49" charset="0"/>
              </a:rPr>
              <a:t>0  1  2  3  4  5  6  7  8  9 </a:t>
            </a:r>
            <a:endParaRPr lang="en-GB" sz="1400" b="1" spc="30" dirty="0">
              <a:latin typeface="Courier New" panose="02070309020205020404" pitchFamily="49" charset="0"/>
              <a:cs typeface="Courier New" panose="02070309020205020404" pitchFamily="49" charset="0"/>
            </a:endParaRPr>
          </a:p>
        </p:txBody>
      </p:sp>
      <p:sp>
        <p:nvSpPr>
          <p:cNvPr id="204" name="TextBox 203"/>
          <p:cNvSpPr txBox="1"/>
          <p:nvPr/>
        </p:nvSpPr>
        <p:spPr>
          <a:xfrm>
            <a:off x="1352117" y="4895590"/>
            <a:ext cx="1487908" cy="1815882"/>
          </a:xfrm>
          <a:prstGeom prst="rect">
            <a:avLst/>
          </a:prstGeom>
          <a:noFill/>
        </p:spPr>
        <p:txBody>
          <a:bodyPr wrap="none" rtlCol="0">
            <a:spAutoFit/>
          </a:bodyPr>
          <a:lstStyle/>
          <a:p>
            <a:r>
              <a:rPr lang="en-GB" sz="2800" dirty="0" smtClean="0">
                <a:solidFill>
                  <a:srgbClr val="585858"/>
                </a:solidFill>
              </a:rPr>
              <a:t>0    4    8</a:t>
            </a:r>
          </a:p>
          <a:p>
            <a:r>
              <a:rPr lang="en-GB" sz="2800" dirty="0" smtClean="0">
                <a:solidFill>
                  <a:srgbClr val="585858"/>
                </a:solidFill>
              </a:rPr>
              <a:t>0    0    0</a:t>
            </a:r>
          </a:p>
          <a:p>
            <a:r>
              <a:rPr lang="en-GB" sz="2800" dirty="0" smtClean="0">
                <a:solidFill>
                  <a:srgbClr val="585858"/>
                </a:solidFill>
              </a:rPr>
              <a:t>4    8   12</a:t>
            </a:r>
          </a:p>
          <a:p>
            <a:r>
              <a:rPr lang="en-GB" sz="2800" dirty="0" smtClean="0">
                <a:solidFill>
                  <a:srgbClr val="585858"/>
                </a:solidFill>
              </a:rPr>
              <a:t>4    4    4</a:t>
            </a:r>
            <a:endParaRPr lang="en-GB" sz="2800" dirty="0">
              <a:solidFill>
                <a:srgbClr val="585858"/>
              </a:solidFill>
            </a:endParaRPr>
          </a:p>
        </p:txBody>
      </p:sp>
      <p:sp>
        <p:nvSpPr>
          <p:cNvPr id="206" name="TextBox 205"/>
          <p:cNvSpPr txBox="1"/>
          <p:nvPr/>
        </p:nvSpPr>
        <p:spPr>
          <a:xfrm>
            <a:off x="1287882" y="4394720"/>
            <a:ext cx="3267241" cy="369332"/>
          </a:xfrm>
          <a:prstGeom prst="rect">
            <a:avLst/>
          </a:prstGeom>
          <a:noFill/>
        </p:spPr>
        <p:txBody>
          <a:bodyPr wrap="none" rtlCol="0">
            <a:spAutoFit/>
          </a:bodyPr>
          <a:lstStyle/>
          <a:p>
            <a:r>
              <a:rPr lang="en-GB" b="1" dirty="0" smtClean="0"/>
              <a:t>0,0    0,1    0,2  …..  1,0    1,1    1,2</a:t>
            </a:r>
            <a:endParaRPr lang="en-GB" b="1" dirty="0"/>
          </a:p>
        </p:txBody>
      </p:sp>
      <p:cxnSp>
        <p:nvCxnSpPr>
          <p:cNvPr id="208" name="Straight Connector 207"/>
          <p:cNvCxnSpPr/>
          <p:nvPr/>
        </p:nvCxnSpPr>
        <p:spPr>
          <a:xfrm>
            <a:off x="289560" y="4781153"/>
            <a:ext cx="4236925" cy="0"/>
          </a:xfrm>
          <a:prstGeom prst="line">
            <a:avLst/>
          </a:prstGeom>
          <a:ln w="19050">
            <a:solidFill>
              <a:srgbClr val="585858"/>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V="1">
            <a:off x="3566263" y="4505518"/>
            <a:ext cx="0" cy="2234466"/>
          </a:xfrm>
          <a:prstGeom prst="line">
            <a:avLst/>
          </a:prstGeom>
          <a:ln w="19050">
            <a:solidFill>
              <a:srgbClr val="585858"/>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4038703" y="4505518"/>
            <a:ext cx="0" cy="2234466"/>
          </a:xfrm>
          <a:prstGeom prst="line">
            <a:avLst/>
          </a:prstGeom>
          <a:ln w="19050">
            <a:solidFill>
              <a:srgbClr val="585858"/>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flipV="1">
            <a:off x="1291157" y="4505518"/>
            <a:ext cx="0" cy="2234466"/>
          </a:xfrm>
          <a:prstGeom prst="line">
            <a:avLst/>
          </a:prstGeom>
          <a:ln w="19050">
            <a:solidFill>
              <a:srgbClr val="585858"/>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V="1">
            <a:off x="1781010" y="4505518"/>
            <a:ext cx="0" cy="2234466"/>
          </a:xfrm>
          <a:prstGeom prst="line">
            <a:avLst/>
          </a:prstGeom>
          <a:ln w="19050">
            <a:solidFill>
              <a:srgbClr val="585858"/>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V="1">
            <a:off x="2270863" y="4505518"/>
            <a:ext cx="0" cy="2234466"/>
          </a:xfrm>
          <a:prstGeom prst="line">
            <a:avLst/>
          </a:prstGeom>
          <a:ln w="19050">
            <a:solidFill>
              <a:srgbClr val="585858"/>
            </a:solidFill>
          </a:ln>
        </p:spPr>
        <p:style>
          <a:lnRef idx="1">
            <a:schemeClr val="accent1"/>
          </a:lnRef>
          <a:fillRef idx="0">
            <a:schemeClr val="accent1"/>
          </a:fillRef>
          <a:effectRef idx="0">
            <a:schemeClr val="accent1"/>
          </a:effectRef>
          <a:fontRef idx="minor">
            <a:schemeClr val="tx1"/>
          </a:fontRef>
        </p:style>
      </p:cxnSp>
      <p:grpSp>
        <p:nvGrpSpPr>
          <p:cNvPr id="234" name="Group 233"/>
          <p:cNvGrpSpPr/>
          <p:nvPr/>
        </p:nvGrpSpPr>
        <p:grpSpPr>
          <a:xfrm>
            <a:off x="214870" y="1795597"/>
            <a:ext cx="150828" cy="1452877"/>
            <a:chOff x="214870" y="476472"/>
            <a:chExt cx="150828" cy="1452877"/>
          </a:xfrm>
        </p:grpSpPr>
        <p:sp>
          <p:nvSpPr>
            <p:cNvPr id="224" name="Oval 223"/>
            <p:cNvSpPr/>
            <p:nvPr/>
          </p:nvSpPr>
          <p:spPr>
            <a:xfrm>
              <a:off x="218153" y="476472"/>
              <a:ext cx="147545" cy="1475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Oval 224"/>
            <p:cNvSpPr/>
            <p:nvPr/>
          </p:nvSpPr>
          <p:spPr>
            <a:xfrm>
              <a:off x="214870" y="1781804"/>
              <a:ext cx="147545" cy="1475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7" name="Group 236"/>
          <p:cNvGrpSpPr/>
          <p:nvPr/>
        </p:nvGrpSpPr>
        <p:grpSpPr>
          <a:xfrm>
            <a:off x="1527923" y="1798526"/>
            <a:ext cx="150459" cy="1443784"/>
            <a:chOff x="1527923" y="479401"/>
            <a:chExt cx="150459" cy="1443784"/>
          </a:xfrm>
        </p:grpSpPr>
        <p:sp>
          <p:nvSpPr>
            <p:cNvPr id="223" name="Oval 222"/>
            <p:cNvSpPr/>
            <p:nvPr/>
          </p:nvSpPr>
          <p:spPr>
            <a:xfrm>
              <a:off x="1527923" y="479401"/>
              <a:ext cx="147545" cy="1475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Oval 225"/>
            <p:cNvSpPr/>
            <p:nvPr/>
          </p:nvSpPr>
          <p:spPr>
            <a:xfrm>
              <a:off x="1530837" y="1775640"/>
              <a:ext cx="147545" cy="1475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6" name="Group 235"/>
          <p:cNvGrpSpPr/>
          <p:nvPr/>
        </p:nvGrpSpPr>
        <p:grpSpPr>
          <a:xfrm>
            <a:off x="2840634" y="1813087"/>
            <a:ext cx="150828" cy="1452877"/>
            <a:chOff x="2840634" y="493962"/>
            <a:chExt cx="150828" cy="1452877"/>
          </a:xfrm>
        </p:grpSpPr>
        <p:sp>
          <p:nvSpPr>
            <p:cNvPr id="231" name="Oval 230"/>
            <p:cNvSpPr/>
            <p:nvPr/>
          </p:nvSpPr>
          <p:spPr>
            <a:xfrm>
              <a:off x="2843917" y="493962"/>
              <a:ext cx="147545" cy="1475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Oval 231"/>
            <p:cNvSpPr/>
            <p:nvPr/>
          </p:nvSpPr>
          <p:spPr>
            <a:xfrm>
              <a:off x="2840634" y="1799294"/>
              <a:ext cx="147545" cy="1475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5" name="Group 234"/>
          <p:cNvGrpSpPr/>
          <p:nvPr/>
        </p:nvGrpSpPr>
        <p:grpSpPr>
          <a:xfrm>
            <a:off x="4153687" y="1816016"/>
            <a:ext cx="150459" cy="1443784"/>
            <a:chOff x="4153687" y="496891"/>
            <a:chExt cx="150459" cy="1443784"/>
          </a:xfrm>
        </p:grpSpPr>
        <p:sp>
          <p:nvSpPr>
            <p:cNvPr id="230" name="Oval 229"/>
            <p:cNvSpPr/>
            <p:nvPr/>
          </p:nvSpPr>
          <p:spPr>
            <a:xfrm>
              <a:off x="4153687" y="496891"/>
              <a:ext cx="147545" cy="1475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 name="Oval 232"/>
            <p:cNvSpPr/>
            <p:nvPr/>
          </p:nvSpPr>
          <p:spPr>
            <a:xfrm>
              <a:off x="4156601" y="1793130"/>
              <a:ext cx="147545" cy="14754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0" name="Group 239"/>
          <p:cNvGrpSpPr/>
          <p:nvPr/>
        </p:nvGrpSpPr>
        <p:grpSpPr>
          <a:xfrm>
            <a:off x="4878471" y="4325794"/>
            <a:ext cx="4241354" cy="2477173"/>
            <a:chOff x="4878471" y="4325794"/>
            <a:chExt cx="4241354" cy="2477173"/>
          </a:xfrm>
        </p:grpSpPr>
        <p:pic>
          <p:nvPicPr>
            <p:cNvPr id="239" name="Picture 2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0741" y="4325794"/>
              <a:ext cx="2419084" cy="1279773"/>
            </a:xfrm>
            <a:prstGeom prst="rect">
              <a:avLst/>
            </a:prstGeom>
          </p:spPr>
        </p:pic>
        <p:pic>
          <p:nvPicPr>
            <p:cNvPr id="238" name="Picture 2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4878471" y="4886932"/>
              <a:ext cx="3556161" cy="1916035"/>
            </a:xfrm>
            <a:prstGeom prst="rect">
              <a:avLst/>
            </a:prstGeom>
          </p:spPr>
        </p:pic>
      </p:grpSp>
      <p:sp>
        <p:nvSpPr>
          <p:cNvPr id="205" name="TextBox 204"/>
          <p:cNvSpPr txBox="1"/>
          <p:nvPr/>
        </p:nvSpPr>
        <p:spPr>
          <a:xfrm>
            <a:off x="3120410" y="4880350"/>
            <a:ext cx="1569660" cy="1815882"/>
          </a:xfrm>
          <a:prstGeom prst="rect">
            <a:avLst/>
          </a:prstGeom>
          <a:noFill/>
        </p:spPr>
        <p:txBody>
          <a:bodyPr wrap="none" rtlCol="0">
            <a:spAutoFit/>
          </a:bodyPr>
          <a:lstStyle/>
          <a:p>
            <a:r>
              <a:rPr lang="en-GB" sz="2800" dirty="0" smtClean="0">
                <a:solidFill>
                  <a:srgbClr val="585858"/>
                </a:solidFill>
              </a:rPr>
              <a:t>0    4    8</a:t>
            </a:r>
          </a:p>
          <a:p>
            <a:r>
              <a:rPr lang="en-GB" sz="2800" dirty="0">
                <a:solidFill>
                  <a:srgbClr val="585858"/>
                </a:solidFill>
              </a:rPr>
              <a:t>4</a:t>
            </a:r>
            <a:r>
              <a:rPr lang="en-GB" sz="2800" dirty="0" smtClean="0">
                <a:solidFill>
                  <a:srgbClr val="585858"/>
                </a:solidFill>
              </a:rPr>
              <a:t>    </a:t>
            </a:r>
            <a:r>
              <a:rPr lang="en-GB" sz="2800" dirty="0">
                <a:solidFill>
                  <a:srgbClr val="585858"/>
                </a:solidFill>
              </a:rPr>
              <a:t>4</a:t>
            </a:r>
            <a:r>
              <a:rPr lang="en-GB" sz="2800" dirty="0" smtClean="0">
                <a:solidFill>
                  <a:srgbClr val="585858"/>
                </a:solidFill>
              </a:rPr>
              <a:t>    </a:t>
            </a:r>
            <a:r>
              <a:rPr lang="en-GB" sz="2800" dirty="0">
                <a:solidFill>
                  <a:srgbClr val="585858"/>
                </a:solidFill>
              </a:rPr>
              <a:t>4</a:t>
            </a:r>
            <a:endParaRPr lang="en-GB" sz="2800" dirty="0" smtClean="0">
              <a:solidFill>
                <a:srgbClr val="585858"/>
              </a:solidFill>
            </a:endParaRPr>
          </a:p>
          <a:p>
            <a:r>
              <a:rPr lang="en-GB" sz="2800" dirty="0" smtClean="0">
                <a:solidFill>
                  <a:srgbClr val="585858"/>
                </a:solidFill>
              </a:rPr>
              <a:t>4    8    12</a:t>
            </a:r>
          </a:p>
          <a:p>
            <a:r>
              <a:rPr lang="en-GB" sz="2800" dirty="0">
                <a:solidFill>
                  <a:srgbClr val="585858"/>
                </a:solidFill>
              </a:rPr>
              <a:t>8</a:t>
            </a:r>
            <a:r>
              <a:rPr lang="en-GB" sz="2800" dirty="0" smtClean="0">
                <a:solidFill>
                  <a:srgbClr val="585858"/>
                </a:solidFill>
              </a:rPr>
              <a:t>    </a:t>
            </a:r>
            <a:r>
              <a:rPr lang="en-GB" sz="2800" dirty="0">
                <a:solidFill>
                  <a:srgbClr val="585858"/>
                </a:solidFill>
              </a:rPr>
              <a:t>8</a:t>
            </a:r>
            <a:r>
              <a:rPr lang="en-GB" sz="2800" dirty="0" smtClean="0">
                <a:solidFill>
                  <a:srgbClr val="585858"/>
                </a:solidFill>
              </a:rPr>
              <a:t>    </a:t>
            </a:r>
            <a:r>
              <a:rPr lang="en-GB" sz="2800" dirty="0">
                <a:solidFill>
                  <a:srgbClr val="585858"/>
                </a:solidFill>
              </a:rPr>
              <a:t>8</a:t>
            </a:r>
          </a:p>
        </p:txBody>
      </p:sp>
      <p:sp>
        <p:nvSpPr>
          <p:cNvPr id="102" name="Rectangle 101"/>
          <p:cNvSpPr/>
          <p:nvPr/>
        </p:nvSpPr>
        <p:spPr>
          <a:xfrm>
            <a:off x="3612630" y="4892340"/>
            <a:ext cx="405627" cy="186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p:cNvSpPr/>
          <p:nvPr/>
        </p:nvSpPr>
        <p:spPr>
          <a:xfrm>
            <a:off x="4082313" y="4892340"/>
            <a:ext cx="510023" cy="186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p:cNvSpPr/>
          <p:nvPr/>
        </p:nvSpPr>
        <p:spPr>
          <a:xfrm>
            <a:off x="3120460" y="4864860"/>
            <a:ext cx="405627" cy="186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2118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4"/>
                                        </p:tgtEl>
                                      </p:cBhvr>
                                    </p:animEffect>
                                    <p:set>
                                      <p:cBhvr>
                                        <p:cTn id="7" dur="1" fill="hold">
                                          <p:stCondLst>
                                            <p:cond delay="499"/>
                                          </p:stCondLst>
                                        </p:cTn>
                                        <p:tgtEl>
                                          <p:spTgt spid="10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34"/>
                                        </p:tgtEl>
                                      </p:cBhvr>
                                    </p:animEffect>
                                    <p:set>
                                      <p:cBhvr>
                                        <p:cTn id="12" dur="1" fill="hold">
                                          <p:stCondLst>
                                            <p:cond delay="499"/>
                                          </p:stCondLst>
                                        </p:cTn>
                                        <p:tgtEl>
                                          <p:spTgt spid="23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36"/>
                                        </p:tgtEl>
                                        <p:attrNameLst>
                                          <p:attrName>style.visibility</p:attrName>
                                        </p:attrNameLst>
                                      </p:cBhvr>
                                      <p:to>
                                        <p:strVal val="visible"/>
                                      </p:to>
                                    </p:set>
                                    <p:animEffect transition="in" filter="fade">
                                      <p:cBhvr>
                                        <p:cTn id="15" dur="500"/>
                                        <p:tgtEl>
                                          <p:spTgt spid="23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02"/>
                                        </p:tgtEl>
                                      </p:cBhvr>
                                    </p:animEffect>
                                    <p:set>
                                      <p:cBhvr>
                                        <p:cTn id="20" dur="1" fill="hold">
                                          <p:stCondLst>
                                            <p:cond delay="499"/>
                                          </p:stCondLst>
                                        </p:cTn>
                                        <p:tgtEl>
                                          <p:spTgt spid="10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37"/>
                                        </p:tgtEl>
                                      </p:cBhvr>
                                    </p:animEffect>
                                    <p:set>
                                      <p:cBhvr>
                                        <p:cTn id="25" dur="1" fill="hold">
                                          <p:stCondLst>
                                            <p:cond delay="499"/>
                                          </p:stCondLst>
                                        </p:cTn>
                                        <p:tgtEl>
                                          <p:spTgt spid="237"/>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35"/>
                                        </p:tgtEl>
                                        <p:attrNameLst>
                                          <p:attrName>style.visibility</p:attrName>
                                        </p:attrNameLst>
                                      </p:cBhvr>
                                      <p:to>
                                        <p:strVal val="visible"/>
                                      </p:to>
                                    </p:set>
                                    <p:animEffect transition="in" filter="fade">
                                      <p:cBhvr>
                                        <p:cTn id="28" dur="500"/>
                                        <p:tgtEl>
                                          <p:spTgt spid="235"/>
                                        </p:tgtEl>
                                      </p:cBhvr>
                                    </p:animEffect>
                                  </p:childTnLst>
                                </p:cTn>
                              </p:par>
                            </p:childTnLst>
                          </p:cTn>
                        </p:par>
                        <p:par>
                          <p:cTn id="29" fill="hold">
                            <p:stCondLst>
                              <p:cond delay="500"/>
                            </p:stCondLst>
                            <p:childTnLst>
                              <p:par>
                                <p:cTn id="30" presetID="10" presetClass="exit" presetSubtype="0" fill="hold" grpId="0" nodeType="afterEffect">
                                  <p:stCondLst>
                                    <p:cond delay="0"/>
                                  </p:stCondLst>
                                  <p:childTnLst>
                                    <p:animEffect transition="out" filter="fade">
                                      <p:cBhvr>
                                        <p:cTn id="31" dur="500"/>
                                        <p:tgtEl>
                                          <p:spTgt spid="103"/>
                                        </p:tgtEl>
                                      </p:cBhvr>
                                    </p:animEffect>
                                    <p:set>
                                      <p:cBhvr>
                                        <p:cTn id="32" dur="1" fill="hold">
                                          <p:stCondLst>
                                            <p:cond delay="499"/>
                                          </p:stCondLst>
                                        </p:cTn>
                                        <p:tgtEl>
                                          <p:spTgt spid="1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104"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flipH="1">
            <a:off x="749508" y="6520721"/>
            <a:ext cx="1210607"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00000">
            <a:off x="5258145" y="-3646"/>
            <a:ext cx="4247859" cy="2312010"/>
          </a:xfrm>
          <a:prstGeom prst="rect">
            <a:avLst/>
          </a:prstGeom>
        </p:spPr>
      </p:pic>
      <p:pic>
        <p:nvPicPr>
          <p:cNvPr id="105" name="Picture 10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78053">
            <a:off x="3839715" y="1819247"/>
            <a:ext cx="4282714" cy="2275481"/>
          </a:xfrm>
          <a:prstGeom prst="rect">
            <a:avLst/>
          </a:prstGeom>
        </p:spPr>
      </p:pic>
      <p:sp>
        <p:nvSpPr>
          <p:cNvPr id="110" name="Rectangle 109"/>
          <p:cNvSpPr/>
          <p:nvPr/>
        </p:nvSpPr>
        <p:spPr>
          <a:xfrm>
            <a:off x="1960115" y="5194896"/>
            <a:ext cx="1687802" cy="1483220"/>
          </a:xfrm>
          <a:prstGeom prst="rect">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800" dirty="0" smtClean="0">
                <a:solidFill>
                  <a:schemeClr val="bg1"/>
                </a:solidFill>
              </a:rPr>
              <a:t>Output</a:t>
            </a:r>
          </a:p>
          <a:p>
            <a:pPr algn="ctr"/>
            <a:r>
              <a:rPr lang="en-GB" dirty="0" smtClean="0">
                <a:solidFill>
                  <a:schemeClr val="bg1"/>
                </a:solidFill>
              </a:rPr>
              <a:t>Draw squares at calculated position</a:t>
            </a:r>
            <a:endParaRPr lang="en-GB" dirty="0">
              <a:solidFill>
                <a:schemeClr val="bg1"/>
              </a:solidFill>
            </a:endParaRPr>
          </a:p>
        </p:txBody>
      </p:sp>
      <p:cxnSp>
        <p:nvCxnSpPr>
          <p:cNvPr id="111" name="Straight Connector 110"/>
          <p:cNvCxnSpPr/>
          <p:nvPr/>
        </p:nvCxnSpPr>
        <p:spPr>
          <a:xfrm flipH="1">
            <a:off x="749508" y="3675088"/>
            <a:ext cx="1210607" cy="0"/>
          </a:xfrm>
          <a:prstGeom prst="line">
            <a:avLst/>
          </a:prstGeom>
          <a:ln w="762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112" idx="2"/>
          </p:cNvCxnSpPr>
          <p:nvPr/>
        </p:nvCxnSpPr>
        <p:spPr>
          <a:xfrm flipH="1">
            <a:off x="784711" y="5646767"/>
            <a:ext cx="4762" cy="89191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a:endCxn id="112" idx="0"/>
          </p:cNvCxnSpPr>
          <p:nvPr/>
        </p:nvCxnSpPr>
        <p:spPr>
          <a:xfrm>
            <a:off x="784711" y="3675088"/>
            <a:ext cx="4762" cy="56713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12" name="Rectangle 111"/>
          <p:cNvSpPr/>
          <p:nvPr/>
        </p:nvSpPr>
        <p:spPr>
          <a:xfrm>
            <a:off x="189320" y="4242222"/>
            <a:ext cx="1200305" cy="140454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smtClean="0">
                <a:solidFill>
                  <a:srgbClr val="C00000"/>
                </a:solidFill>
              </a:rPr>
              <a:t>Increment threshold (or reset to zero)</a:t>
            </a:r>
            <a:r>
              <a:rPr lang="en-GB" dirty="0" smtClean="0"/>
              <a:t>s</a:t>
            </a:r>
            <a:endParaRPr lang="en-GB" dirty="0"/>
          </a:p>
        </p:txBody>
      </p:sp>
      <p:cxnSp>
        <p:nvCxnSpPr>
          <p:cNvPr id="125" name="Straight Connector 124"/>
          <p:cNvCxnSpPr/>
          <p:nvPr/>
        </p:nvCxnSpPr>
        <p:spPr>
          <a:xfrm>
            <a:off x="2815467" y="4993318"/>
            <a:ext cx="0" cy="463115"/>
          </a:xfrm>
          <a:prstGeom prst="line">
            <a:avLst/>
          </a:prstGeom>
          <a:ln w="762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9" name="Rectangle 108"/>
          <p:cNvSpPr/>
          <p:nvPr/>
        </p:nvSpPr>
        <p:spPr>
          <a:xfrm>
            <a:off x="1960115" y="3513500"/>
            <a:ext cx="1687802" cy="1483220"/>
          </a:xfrm>
          <a:prstGeom prst="rect">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800" dirty="0" smtClean="0">
                <a:solidFill>
                  <a:schemeClr val="bg1"/>
                </a:solidFill>
              </a:rPr>
              <a:t>Process</a:t>
            </a:r>
          </a:p>
          <a:p>
            <a:pPr algn="ctr"/>
            <a:r>
              <a:rPr lang="en-GB" dirty="0" smtClean="0">
                <a:solidFill>
                  <a:schemeClr val="bg1"/>
                </a:solidFill>
              </a:rPr>
              <a:t>Compute all squares for threshold</a:t>
            </a:r>
            <a:endParaRPr lang="en-GB" dirty="0">
              <a:solidFill>
                <a:schemeClr val="bg1"/>
              </a:solidFill>
            </a:endParaRPr>
          </a:p>
        </p:txBody>
      </p:sp>
      <p:cxnSp>
        <p:nvCxnSpPr>
          <p:cNvPr id="124" name="Straight Connector 123"/>
          <p:cNvCxnSpPr/>
          <p:nvPr/>
        </p:nvCxnSpPr>
        <p:spPr>
          <a:xfrm>
            <a:off x="2815467" y="3315324"/>
            <a:ext cx="0" cy="463115"/>
          </a:xfrm>
          <a:prstGeom prst="line">
            <a:avLst/>
          </a:prstGeom>
          <a:ln w="762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a:xfrm>
            <a:off x="1960115" y="1832104"/>
            <a:ext cx="1687802" cy="1483220"/>
          </a:xfrm>
          <a:prstGeom prst="rect">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800" dirty="0" smtClean="0">
                <a:solidFill>
                  <a:schemeClr val="bg1"/>
                </a:solidFill>
              </a:rPr>
              <a:t>Inputs</a:t>
            </a:r>
          </a:p>
          <a:p>
            <a:pPr algn="ctr"/>
            <a:r>
              <a:rPr lang="en-GB" dirty="0">
                <a:solidFill>
                  <a:schemeClr val="bg1"/>
                </a:solidFill>
              </a:rPr>
              <a:t>S</a:t>
            </a:r>
            <a:r>
              <a:rPr lang="en-GB" dirty="0" smtClean="0">
                <a:solidFill>
                  <a:schemeClr val="bg1"/>
                </a:solidFill>
              </a:rPr>
              <a:t>ize of grid </a:t>
            </a:r>
          </a:p>
          <a:p>
            <a:pPr algn="ctr"/>
            <a:r>
              <a:rPr lang="en-GB" dirty="0" smtClean="0">
                <a:solidFill>
                  <a:schemeClr val="bg1"/>
                </a:solidFill>
              </a:rPr>
              <a:t>and initial threshold</a:t>
            </a:r>
            <a:endParaRPr lang="en-GB" dirty="0">
              <a:solidFill>
                <a:schemeClr val="bg1"/>
              </a:solidFill>
            </a:endParaRPr>
          </a:p>
        </p:txBody>
      </p:sp>
      <p:cxnSp>
        <p:nvCxnSpPr>
          <p:cNvPr id="122" name="Straight Connector 121"/>
          <p:cNvCxnSpPr/>
          <p:nvPr/>
        </p:nvCxnSpPr>
        <p:spPr>
          <a:xfrm>
            <a:off x="2815467" y="1618938"/>
            <a:ext cx="0" cy="463115"/>
          </a:xfrm>
          <a:prstGeom prst="line">
            <a:avLst/>
          </a:prstGeom>
          <a:ln w="762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41" name="Picture 240"/>
          <p:cNvPicPr>
            <a:picLocks noChangeAspect="1"/>
          </p:cNvPicPr>
          <p:nvPr/>
        </p:nvPicPr>
        <p:blipFill rotWithShape="1">
          <a:blip r:embed="rId5">
            <a:extLst>
              <a:ext uri="{28A0092B-C50C-407E-A947-70E740481C1C}">
                <a14:useLocalDpi xmlns:a14="http://schemas.microsoft.com/office/drawing/2010/main" val="0"/>
              </a:ext>
            </a:extLst>
          </a:blip>
          <a:srcRect r="7168"/>
          <a:stretch/>
        </p:blipFill>
        <p:spPr>
          <a:xfrm rot="600000">
            <a:off x="4089456" y="3707864"/>
            <a:ext cx="5335289" cy="3044014"/>
          </a:xfrm>
          <a:prstGeom prst="rect">
            <a:avLst/>
          </a:prstGeom>
        </p:spPr>
      </p:pic>
      <p:pic>
        <p:nvPicPr>
          <p:cNvPr id="243" name="Picture 2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00000">
            <a:off x="248295" y="5395336"/>
            <a:ext cx="1639120" cy="899215"/>
          </a:xfrm>
          <a:prstGeom prst="rect">
            <a:avLst/>
          </a:prstGeom>
        </p:spPr>
      </p:pic>
      <p:sp>
        <p:nvSpPr>
          <p:cNvPr id="106" name="Rectangle 105"/>
          <p:cNvSpPr/>
          <p:nvPr/>
        </p:nvSpPr>
        <p:spPr>
          <a:xfrm>
            <a:off x="1960115" y="150708"/>
            <a:ext cx="1687802" cy="1483220"/>
          </a:xfrm>
          <a:prstGeom prst="rect">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800" dirty="0" smtClean="0">
                <a:solidFill>
                  <a:schemeClr val="bg1"/>
                </a:solidFill>
              </a:rPr>
              <a:t>Storage</a:t>
            </a:r>
          </a:p>
          <a:p>
            <a:pPr algn="ctr"/>
            <a:r>
              <a:rPr lang="en-GB" dirty="0" smtClean="0">
                <a:solidFill>
                  <a:schemeClr val="bg1"/>
                </a:solidFill>
              </a:rPr>
              <a:t>Create variables and data structures</a:t>
            </a:r>
            <a:endParaRPr lang="en-GB" dirty="0">
              <a:solidFill>
                <a:schemeClr val="bg1"/>
              </a:solidFill>
            </a:endParaRPr>
          </a:p>
        </p:txBody>
      </p:sp>
      <p:pic>
        <p:nvPicPr>
          <p:cNvPr id="242" name="Picture 2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00000">
            <a:off x="669853" y="1297245"/>
            <a:ext cx="1789226" cy="942255"/>
          </a:xfrm>
          <a:prstGeom prst="rect">
            <a:avLst/>
          </a:prstGeom>
        </p:spPr>
      </p:pic>
    </p:spTree>
    <p:extLst>
      <p:ext uri="{BB962C8B-B14F-4D97-AF65-F5344CB8AC3E}">
        <p14:creationId xmlns:p14="http://schemas.microsoft.com/office/powerpoint/2010/main" val="11313138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2"/>
                                        </p:tgtEl>
                                        <p:attrNameLst>
                                          <p:attrName>style.visibility</p:attrName>
                                        </p:attrNameLst>
                                      </p:cBhvr>
                                      <p:to>
                                        <p:strVal val="visible"/>
                                      </p:to>
                                    </p:set>
                                    <p:animEffect transition="in" filter="wipe(up)">
                                      <p:cBhvr>
                                        <p:cTn id="11" dur="500"/>
                                        <p:tgtEl>
                                          <p:spTgt spid="1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8"/>
                                        </p:tgtEl>
                                        <p:attrNameLst>
                                          <p:attrName>style.visibility</p:attrName>
                                        </p:attrNameLst>
                                      </p:cBhvr>
                                      <p:to>
                                        <p:strVal val="visible"/>
                                      </p:to>
                                    </p:set>
                                    <p:animEffect transition="in" filter="fade">
                                      <p:cBhvr>
                                        <p:cTn id="15" dur="500"/>
                                        <p:tgtEl>
                                          <p:spTgt spid="108"/>
                                        </p:tgtEl>
                                      </p:cBhvr>
                                    </p:animEffect>
                                  </p:childTnLst>
                                </p:cTn>
                              </p:par>
                              <p:par>
                                <p:cTn id="16" presetID="10" presetClass="entr" presetSubtype="0" fill="hold" nodeType="withEffect">
                                  <p:stCondLst>
                                    <p:cond delay="0"/>
                                  </p:stCondLst>
                                  <p:childTnLst>
                                    <p:set>
                                      <p:cBhvr>
                                        <p:cTn id="17" dur="1" fill="hold">
                                          <p:stCondLst>
                                            <p:cond delay="0"/>
                                          </p:stCondLst>
                                        </p:cTn>
                                        <p:tgtEl>
                                          <p:spTgt spid="242"/>
                                        </p:tgtEl>
                                        <p:attrNameLst>
                                          <p:attrName>style.visibility</p:attrName>
                                        </p:attrNameLst>
                                      </p:cBhvr>
                                      <p:to>
                                        <p:strVal val="visible"/>
                                      </p:to>
                                    </p:set>
                                    <p:animEffect transition="in" filter="fade">
                                      <p:cBhvr>
                                        <p:cTn id="18" dur="500"/>
                                        <p:tgtEl>
                                          <p:spTgt spid="24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24"/>
                                        </p:tgtEl>
                                        <p:attrNameLst>
                                          <p:attrName>style.visibility</p:attrName>
                                        </p:attrNameLst>
                                      </p:cBhvr>
                                      <p:to>
                                        <p:strVal val="visible"/>
                                      </p:to>
                                    </p:set>
                                    <p:animEffect transition="in" filter="wipe(up)">
                                      <p:cBhvr>
                                        <p:cTn id="23" dur="500"/>
                                        <p:tgtEl>
                                          <p:spTgt spid="124"/>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500"/>
                                        <p:tgtEl>
                                          <p:spTgt spid="109"/>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125"/>
                                        </p:tgtEl>
                                        <p:attrNameLst>
                                          <p:attrName>style.visibility</p:attrName>
                                        </p:attrNameLst>
                                      </p:cBhvr>
                                      <p:to>
                                        <p:strVal val="visible"/>
                                      </p:to>
                                    </p:set>
                                    <p:animEffect transition="in" filter="wipe(up)">
                                      <p:cBhvr>
                                        <p:cTn id="31" dur="500"/>
                                        <p:tgtEl>
                                          <p:spTgt spid="125"/>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110"/>
                                        </p:tgtEl>
                                        <p:attrNameLst>
                                          <p:attrName>style.visibility</p:attrName>
                                        </p:attrNameLst>
                                      </p:cBhvr>
                                      <p:to>
                                        <p:strVal val="visible"/>
                                      </p:to>
                                    </p:set>
                                    <p:animEffect transition="in" filter="fade">
                                      <p:cBhvr>
                                        <p:cTn id="35" dur="500"/>
                                        <p:tgtEl>
                                          <p:spTgt spid="110"/>
                                        </p:tgtEl>
                                      </p:cBhvr>
                                    </p:animEffect>
                                  </p:childTnLst>
                                </p:cTn>
                              </p:par>
                              <p:par>
                                <p:cTn id="36" presetID="10" presetClass="entr" presetSubtype="0" fill="hold" nodeType="withEffect">
                                  <p:stCondLst>
                                    <p:cond delay="0"/>
                                  </p:stCondLst>
                                  <p:childTnLst>
                                    <p:set>
                                      <p:cBhvr>
                                        <p:cTn id="37" dur="1" fill="hold">
                                          <p:stCondLst>
                                            <p:cond delay="0"/>
                                          </p:stCondLst>
                                        </p:cTn>
                                        <p:tgtEl>
                                          <p:spTgt spid="243"/>
                                        </p:tgtEl>
                                        <p:attrNameLst>
                                          <p:attrName>style.visibility</p:attrName>
                                        </p:attrNameLst>
                                      </p:cBhvr>
                                      <p:to>
                                        <p:strVal val="visible"/>
                                      </p:to>
                                    </p:set>
                                    <p:animEffect transition="in" filter="fade">
                                      <p:cBhvr>
                                        <p:cTn id="38" dur="500"/>
                                        <p:tgtEl>
                                          <p:spTgt spid="24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right)">
                                      <p:cBhvr>
                                        <p:cTn id="43" dur="500"/>
                                        <p:tgtEl>
                                          <p:spTgt spid="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2"/>
                                        </p:tgtEl>
                                        <p:attrNameLst>
                                          <p:attrName>style.visibility</p:attrName>
                                        </p:attrNameLst>
                                      </p:cBhvr>
                                      <p:to>
                                        <p:strVal val="visible"/>
                                      </p:to>
                                    </p:set>
                                    <p:animEffect transition="in" filter="fade">
                                      <p:cBhvr>
                                        <p:cTn id="46" dur="500"/>
                                        <p:tgtEl>
                                          <p:spTgt spid="112"/>
                                        </p:tgtEl>
                                      </p:cBhvr>
                                    </p:animEffect>
                                  </p:childTnLst>
                                </p:cTn>
                              </p:par>
                            </p:childTnLst>
                          </p:cTn>
                        </p:par>
                        <p:par>
                          <p:cTn id="47" fill="hold">
                            <p:stCondLst>
                              <p:cond delay="500"/>
                            </p:stCondLst>
                            <p:childTnLst>
                              <p:par>
                                <p:cTn id="48" presetID="22" presetClass="entr" presetSubtype="4" fill="hold" nodeType="afterEffect">
                                  <p:stCondLst>
                                    <p:cond delay="0"/>
                                  </p:stCondLst>
                                  <p:childTnLst>
                                    <p:set>
                                      <p:cBhvr>
                                        <p:cTn id="49" dur="1" fill="hold">
                                          <p:stCondLst>
                                            <p:cond delay="0"/>
                                          </p:stCondLst>
                                        </p:cTn>
                                        <p:tgtEl>
                                          <p:spTgt spid="114"/>
                                        </p:tgtEl>
                                        <p:attrNameLst>
                                          <p:attrName>style.visibility</p:attrName>
                                        </p:attrNameLst>
                                      </p:cBhvr>
                                      <p:to>
                                        <p:strVal val="visible"/>
                                      </p:to>
                                    </p:set>
                                    <p:animEffect transition="in" filter="wipe(down)">
                                      <p:cBhvr>
                                        <p:cTn id="50" dur="500"/>
                                        <p:tgtEl>
                                          <p:spTgt spid="114"/>
                                        </p:tgtEl>
                                      </p:cBhvr>
                                    </p:animEffect>
                                  </p:childTnLst>
                                </p:cTn>
                              </p:par>
                            </p:childTnLst>
                          </p:cTn>
                        </p:par>
                        <p:par>
                          <p:cTn id="51" fill="hold">
                            <p:stCondLst>
                              <p:cond delay="1000"/>
                            </p:stCondLst>
                            <p:childTnLst>
                              <p:par>
                                <p:cTn id="52" presetID="22" presetClass="entr" presetSubtype="4" fill="hold" nodeType="afterEffect">
                                  <p:stCondLst>
                                    <p:cond delay="0"/>
                                  </p:stCondLst>
                                  <p:childTnLst>
                                    <p:set>
                                      <p:cBhvr>
                                        <p:cTn id="53" dur="1" fill="hold">
                                          <p:stCondLst>
                                            <p:cond delay="0"/>
                                          </p:stCondLst>
                                        </p:cTn>
                                        <p:tgtEl>
                                          <p:spTgt spid="119"/>
                                        </p:tgtEl>
                                        <p:attrNameLst>
                                          <p:attrName>style.visibility</p:attrName>
                                        </p:attrNameLst>
                                      </p:cBhvr>
                                      <p:to>
                                        <p:strVal val="visible"/>
                                      </p:to>
                                    </p:set>
                                    <p:animEffect transition="in" filter="wipe(down)">
                                      <p:cBhvr>
                                        <p:cTn id="54" dur="500"/>
                                        <p:tgtEl>
                                          <p:spTgt spid="119"/>
                                        </p:tgtEl>
                                      </p:cBhvr>
                                    </p:animEffect>
                                  </p:childTnLst>
                                </p:cTn>
                              </p:par>
                            </p:childTnLst>
                          </p:cTn>
                        </p:par>
                        <p:par>
                          <p:cTn id="55" fill="hold">
                            <p:stCondLst>
                              <p:cond delay="1500"/>
                            </p:stCondLst>
                            <p:childTnLst>
                              <p:par>
                                <p:cTn id="56" presetID="22" presetClass="entr" presetSubtype="8" fill="hold" nodeType="afterEffect">
                                  <p:stCondLst>
                                    <p:cond delay="0"/>
                                  </p:stCondLst>
                                  <p:childTnLst>
                                    <p:set>
                                      <p:cBhvr>
                                        <p:cTn id="57" dur="1" fill="hold">
                                          <p:stCondLst>
                                            <p:cond delay="0"/>
                                          </p:stCondLst>
                                        </p:cTn>
                                        <p:tgtEl>
                                          <p:spTgt spid="111"/>
                                        </p:tgtEl>
                                        <p:attrNameLst>
                                          <p:attrName>style.visibility</p:attrName>
                                        </p:attrNameLst>
                                      </p:cBhvr>
                                      <p:to>
                                        <p:strVal val="visible"/>
                                      </p:to>
                                    </p:set>
                                    <p:animEffect transition="in" filter="wipe(left)">
                                      <p:cBhvr>
                                        <p:cTn id="58" dur="500"/>
                                        <p:tgtEl>
                                          <p:spTgt spid="111"/>
                                        </p:tgtEl>
                                      </p:cBhvr>
                                    </p:animEffect>
                                  </p:childTnLst>
                                </p:cTn>
                              </p:par>
                            </p:childTnLst>
                          </p:cTn>
                        </p:par>
                        <p:par>
                          <p:cTn id="59" fill="hold">
                            <p:stCondLst>
                              <p:cond delay="2000"/>
                            </p:stCondLst>
                            <p:childTnLst>
                              <p:par>
                                <p:cTn id="60" presetID="10" presetClass="entr" presetSubtype="0" fill="hold" nodeType="afterEffect">
                                  <p:stCondLst>
                                    <p:cond delay="0"/>
                                  </p:stCondLst>
                                  <p:childTnLst>
                                    <p:set>
                                      <p:cBhvr>
                                        <p:cTn id="61" dur="1" fill="hold">
                                          <p:stCondLst>
                                            <p:cond delay="0"/>
                                          </p:stCondLst>
                                        </p:cTn>
                                        <p:tgtEl>
                                          <p:spTgt spid="241"/>
                                        </p:tgtEl>
                                        <p:attrNameLst>
                                          <p:attrName>style.visibility</p:attrName>
                                        </p:attrNameLst>
                                      </p:cBhvr>
                                      <p:to>
                                        <p:strVal val="visible"/>
                                      </p:to>
                                    </p:set>
                                    <p:animEffect transition="in" filter="fade">
                                      <p:cBhvr>
                                        <p:cTn id="62" dur="5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2" grpId="0" animBg="1"/>
      <p:bldP spid="109" grpId="0" animBg="1"/>
      <p:bldP spid="108" grpId="0" animBg="1"/>
      <p:bldP spid="106"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flipH="1">
            <a:off x="749508" y="6520721"/>
            <a:ext cx="1210607"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p:cNvSpPr/>
          <p:nvPr/>
        </p:nvSpPr>
        <p:spPr>
          <a:xfrm>
            <a:off x="1960115" y="5194896"/>
            <a:ext cx="1687802" cy="1483220"/>
          </a:xfrm>
          <a:prstGeom prst="rect">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800" dirty="0" smtClean="0">
                <a:solidFill>
                  <a:schemeClr val="bg1"/>
                </a:solidFill>
              </a:rPr>
              <a:t>Output</a:t>
            </a:r>
          </a:p>
          <a:p>
            <a:pPr algn="ctr"/>
            <a:r>
              <a:rPr lang="en-GB" dirty="0" smtClean="0">
                <a:solidFill>
                  <a:schemeClr val="bg1"/>
                </a:solidFill>
              </a:rPr>
              <a:t>Draw squares at calculated position</a:t>
            </a:r>
            <a:endParaRPr lang="en-GB" dirty="0">
              <a:solidFill>
                <a:schemeClr val="bg1"/>
              </a:solidFill>
            </a:endParaRPr>
          </a:p>
        </p:txBody>
      </p:sp>
      <p:cxnSp>
        <p:nvCxnSpPr>
          <p:cNvPr id="111" name="Straight Connector 110"/>
          <p:cNvCxnSpPr/>
          <p:nvPr/>
        </p:nvCxnSpPr>
        <p:spPr>
          <a:xfrm flipH="1">
            <a:off x="749508" y="3675088"/>
            <a:ext cx="1210607" cy="0"/>
          </a:xfrm>
          <a:prstGeom prst="line">
            <a:avLst/>
          </a:prstGeom>
          <a:ln w="762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112" idx="2"/>
          </p:cNvCxnSpPr>
          <p:nvPr/>
        </p:nvCxnSpPr>
        <p:spPr>
          <a:xfrm flipH="1">
            <a:off x="784711" y="5646767"/>
            <a:ext cx="4762" cy="89191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a:endCxn id="112" idx="0"/>
          </p:cNvCxnSpPr>
          <p:nvPr/>
        </p:nvCxnSpPr>
        <p:spPr>
          <a:xfrm>
            <a:off x="784711" y="3675088"/>
            <a:ext cx="4762" cy="56713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12" name="Rectangle 111"/>
          <p:cNvSpPr/>
          <p:nvPr/>
        </p:nvSpPr>
        <p:spPr>
          <a:xfrm>
            <a:off x="189320" y="4242222"/>
            <a:ext cx="1200305" cy="140454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smtClean="0">
                <a:solidFill>
                  <a:srgbClr val="C00000"/>
                </a:solidFill>
              </a:rPr>
              <a:t>Increment threshold (or reset to zero)</a:t>
            </a:r>
            <a:r>
              <a:rPr lang="en-GB" dirty="0" smtClean="0"/>
              <a:t>s</a:t>
            </a:r>
            <a:endParaRPr lang="en-GB" dirty="0"/>
          </a:p>
        </p:txBody>
      </p:sp>
      <p:cxnSp>
        <p:nvCxnSpPr>
          <p:cNvPr id="125" name="Straight Connector 124"/>
          <p:cNvCxnSpPr/>
          <p:nvPr/>
        </p:nvCxnSpPr>
        <p:spPr>
          <a:xfrm>
            <a:off x="2815467" y="4993318"/>
            <a:ext cx="0" cy="463115"/>
          </a:xfrm>
          <a:prstGeom prst="line">
            <a:avLst/>
          </a:prstGeom>
          <a:ln w="762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9" name="Rectangle 108"/>
          <p:cNvSpPr/>
          <p:nvPr/>
        </p:nvSpPr>
        <p:spPr>
          <a:xfrm>
            <a:off x="1960115" y="3513500"/>
            <a:ext cx="1687802" cy="1483220"/>
          </a:xfrm>
          <a:prstGeom prst="rect">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800" dirty="0" smtClean="0">
                <a:solidFill>
                  <a:schemeClr val="bg1"/>
                </a:solidFill>
              </a:rPr>
              <a:t>Process</a:t>
            </a:r>
          </a:p>
          <a:p>
            <a:pPr algn="ctr"/>
            <a:r>
              <a:rPr lang="en-GB" dirty="0" smtClean="0">
                <a:solidFill>
                  <a:schemeClr val="bg1"/>
                </a:solidFill>
              </a:rPr>
              <a:t>Compute all squares for threshold</a:t>
            </a:r>
            <a:endParaRPr lang="en-GB" dirty="0">
              <a:solidFill>
                <a:schemeClr val="bg1"/>
              </a:solidFill>
            </a:endParaRPr>
          </a:p>
        </p:txBody>
      </p:sp>
      <p:cxnSp>
        <p:nvCxnSpPr>
          <p:cNvPr id="124" name="Straight Connector 123"/>
          <p:cNvCxnSpPr/>
          <p:nvPr/>
        </p:nvCxnSpPr>
        <p:spPr>
          <a:xfrm>
            <a:off x="2815467" y="3315324"/>
            <a:ext cx="0" cy="463115"/>
          </a:xfrm>
          <a:prstGeom prst="line">
            <a:avLst/>
          </a:prstGeom>
          <a:ln w="762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a:xfrm>
            <a:off x="1960115" y="1832104"/>
            <a:ext cx="1687802" cy="1483220"/>
          </a:xfrm>
          <a:prstGeom prst="rect">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800" dirty="0" smtClean="0">
                <a:solidFill>
                  <a:schemeClr val="bg1"/>
                </a:solidFill>
              </a:rPr>
              <a:t>Inputs</a:t>
            </a:r>
          </a:p>
          <a:p>
            <a:pPr algn="ctr"/>
            <a:r>
              <a:rPr lang="en-GB" dirty="0">
                <a:solidFill>
                  <a:schemeClr val="bg1"/>
                </a:solidFill>
              </a:rPr>
              <a:t>S</a:t>
            </a:r>
            <a:r>
              <a:rPr lang="en-GB" dirty="0" smtClean="0">
                <a:solidFill>
                  <a:schemeClr val="bg1"/>
                </a:solidFill>
              </a:rPr>
              <a:t>ize of grid </a:t>
            </a:r>
          </a:p>
          <a:p>
            <a:pPr algn="ctr"/>
            <a:r>
              <a:rPr lang="en-GB" dirty="0" smtClean="0">
                <a:solidFill>
                  <a:schemeClr val="bg1"/>
                </a:solidFill>
              </a:rPr>
              <a:t>and initial threshold</a:t>
            </a:r>
            <a:endParaRPr lang="en-GB" dirty="0">
              <a:solidFill>
                <a:schemeClr val="bg1"/>
              </a:solidFill>
            </a:endParaRPr>
          </a:p>
        </p:txBody>
      </p:sp>
      <p:cxnSp>
        <p:nvCxnSpPr>
          <p:cNvPr id="122" name="Straight Connector 121"/>
          <p:cNvCxnSpPr/>
          <p:nvPr/>
        </p:nvCxnSpPr>
        <p:spPr>
          <a:xfrm>
            <a:off x="2815467" y="1618938"/>
            <a:ext cx="0" cy="463115"/>
          </a:xfrm>
          <a:prstGeom prst="line">
            <a:avLst/>
          </a:prstGeom>
          <a:ln w="762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43" name="Picture 2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00000">
            <a:off x="248295" y="5395336"/>
            <a:ext cx="1639120" cy="899215"/>
          </a:xfrm>
          <a:prstGeom prst="rect">
            <a:avLst/>
          </a:prstGeom>
        </p:spPr>
      </p:pic>
      <p:sp>
        <p:nvSpPr>
          <p:cNvPr id="106" name="Rectangle 105"/>
          <p:cNvSpPr/>
          <p:nvPr/>
        </p:nvSpPr>
        <p:spPr>
          <a:xfrm>
            <a:off x="1960115" y="150708"/>
            <a:ext cx="1687802" cy="1483220"/>
          </a:xfrm>
          <a:prstGeom prst="rect">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800" dirty="0" smtClean="0">
                <a:solidFill>
                  <a:schemeClr val="bg1"/>
                </a:solidFill>
              </a:rPr>
              <a:t>Storage</a:t>
            </a:r>
          </a:p>
          <a:p>
            <a:pPr algn="ctr"/>
            <a:r>
              <a:rPr lang="en-GB" dirty="0" smtClean="0">
                <a:solidFill>
                  <a:schemeClr val="bg1"/>
                </a:solidFill>
              </a:rPr>
              <a:t>Create variables and data structures</a:t>
            </a:r>
            <a:endParaRPr lang="en-GB" dirty="0">
              <a:solidFill>
                <a:schemeClr val="bg1"/>
              </a:solidFill>
            </a:endParaRPr>
          </a:p>
        </p:txBody>
      </p:sp>
      <p:pic>
        <p:nvPicPr>
          <p:cNvPr id="242" name="Picture 2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00000">
            <a:off x="669853" y="1297245"/>
            <a:ext cx="1789226" cy="942255"/>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21415">
            <a:off x="5316073" y="-6949"/>
            <a:ext cx="4177131" cy="2256195"/>
          </a:xfrm>
          <a:prstGeom prst="rect">
            <a:avLst/>
          </a:prstGeom>
        </p:spPr>
      </p:pic>
      <p:graphicFrame>
        <p:nvGraphicFramePr>
          <p:cNvPr id="3" name="Table 2"/>
          <p:cNvGraphicFramePr>
            <a:graphicFrameLocks noGrp="1"/>
          </p:cNvGraphicFramePr>
          <p:nvPr>
            <p:extLst/>
          </p:nvPr>
        </p:nvGraphicFramePr>
        <p:xfrm>
          <a:off x="4062333" y="3028511"/>
          <a:ext cx="4856813" cy="3627120"/>
        </p:xfrm>
        <a:graphic>
          <a:graphicData uri="http://schemas.openxmlformats.org/drawingml/2006/table">
            <a:tbl>
              <a:tblPr firstRow="1" bandRow="1">
                <a:tableStyleId>{5C22544A-7EE6-4342-B048-85BDC9FD1C3A}</a:tableStyleId>
              </a:tblPr>
              <a:tblGrid>
                <a:gridCol w="713239"/>
                <a:gridCol w="4143574"/>
              </a:tblGrid>
              <a:tr h="370840">
                <a:tc gridSpan="2">
                  <a:txBody>
                    <a:bodyPr/>
                    <a:lstStyle/>
                    <a:p>
                      <a:r>
                        <a:rPr lang="en-GB" sz="2800" dirty="0" smtClean="0"/>
                        <a:t>Programming Language Criteria</a:t>
                      </a:r>
                      <a:endParaRPr lang="en-GB" sz="2800" dirty="0"/>
                    </a:p>
                  </a:txBody>
                  <a:tcPr>
                    <a:lnL w="12700" cap="flat" cmpd="sng" algn="ctr">
                      <a:solidFill>
                        <a:srgbClr val="585858"/>
                      </a:solidFill>
                      <a:prstDash val="solid"/>
                      <a:round/>
                      <a:headEnd type="none" w="med" len="med"/>
                      <a:tailEnd type="none" w="med" len="med"/>
                    </a:lnL>
                    <a:lnR w="12700" cap="flat" cmpd="sng" algn="ctr">
                      <a:solidFill>
                        <a:srgbClr val="585858"/>
                      </a:solidFill>
                      <a:prstDash val="solid"/>
                      <a:round/>
                      <a:headEnd type="none" w="med" len="med"/>
                      <a:tailEnd type="none" w="med" len="med"/>
                    </a:lnR>
                    <a:lnT w="12700" cap="flat" cmpd="sng" algn="ctr">
                      <a:solidFill>
                        <a:srgbClr val="585858"/>
                      </a:solidFill>
                      <a:prstDash val="solid"/>
                      <a:round/>
                      <a:headEnd type="none" w="med" len="med"/>
                      <a:tailEnd type="none" w="med" len="med"/>
                    </a:lnT>
                    <a:lnB w="12700" cap="flat" cmpd="sng" algn="ctr">
                      <a:solidFill>
                        <a:srgbClr val="585858"/>
                      </a:solidFill>
                      <a:prstDash val="solid"/>
                      <a:round/>
                      <a:headEnd type="none" w="med" len="med"/>
                      <a:tailEnd type="none" w="med" len="med"/>
                    </a:lnB>
                    <a:solidFill>
                      <a:schemeClr val="bg1">
                        <a:lumMod val="65000"/>
                      </a:schemeClr>
                    </a:solidFill>
                  </a:tcPr>
                </a:tc>
                <a:tc hMerge="1">
                  <a:txBody>
                    <a:bodyPr/>
                    <a:lstStyle/>
                    <a:p>
                      <a:endParaRPr lang="en-GB" sz="2800" dirty="0"/>
                    </a:p>
                  </a:txBody>
                  <a:tcPr/>
                </a:tc>
              </a:tr>
              <a:tr h="370840">
                <a:tc>
                  <a:txBody>
                    <a:bodyPr/>
                    <a:lstStyle/>
                    <a:p>
                      <a:pPr algn="ctr"/>
                      <a:r>
                        <a:rPr lang="en-GB" sz="2800" dirty="0" smtClean="0">
                          <a:solidFill>
                            <a:srgbClr val="585858"/>
                          </a:solidFill>
                        </a:rPr>
                        <a:t>1</a:t>
                      </a:r>
                      <a:endParaRPr lang="en-GB" sz="2800" dirty="0">
                        <a:solidFill>
                          <a:srgbClr val="585858"/>
                        </a:solidFill>
                      </a:endParaRPr>
                    </a:p>
                  </a:txBody>
                  <a:tcPr>
                    <a:lnL w="12700" cap="flat" cmpd="sng" algn="ctr">
                      <a:solidFill>
                        <a:srgbClr val="585858"/>
                      </a:solidFill>
                      <a:prstDash val="solid"/>
                      <a:round/>
                      <a:headEnd type="none" w="med" len="med"/>
                      <a:tailEnd type="none" w="med" len="med"/>
                    </a:lnL>
                    <a:lnR w="12700" cap="flat" cmpd="sng" algn="ctr">
                      <a:solidFill>
                        <a:srgbClr val="585858"/>
                      </a:solidFill>
                      <a:prstDash val="solid"/>
                      <a:round/>
                      <a:headEnd type="none" w="med" len="med"/>
                      <a:tailEnd type="none" w="med" len="med"/>
                    </a:lnR>
                    <a:lnT w="12700" cap="flat" cmpd="sng" algn="ctr">
                      <a:solidFill>
                        <a:srgbClr val="585858"/>
                      </a:solidFill>
                      <a:prstDash val="solid"/>
                      <a:round/>
                      <a:headEnd type="none" w="med" len="med"/>
                      <a:tailEnd type="none" w="med" len="med"/>
                    </a:lnT>
                    <a:lnB w="12700" cap="flat" cmpd="sng" algn="ctr">
                      <a:solidFill>
                        <a:srgbClr val="585858"/>
                      </a:solidFill>
                      <a:prstDash val="solid"/>
                      <a:round/>
                      <a:headEnd type="none" w="med" len="med"/>
                      <a:tailEnd type="none" w="med" len="med"/>
                    </a:lnB>
                    <a:solidFill>
                      <a:schemeClr val="bg1"/>
                    </a:solidFill>
                  </a:tcPr>
                </a:tc>
                <a:tc>
                  <a:txBody>
                    <a:bodyPr/>
                    <a:lstStyle/>
                    <a:p>
                      <a:r>
                        <a:rPr lang="en-GB" sz="2800" dirty="0" smtClean="0">
                          <a:solidFill>
                            <a:srgbClr val="585858"/>
                          </a:solidFill>
                        </a:rPr>
                        <a:t>Drawing capabilities</a:t>
                      </a:r>
                      <a:endParaRPr lang="en-GB" sz="2800" dirty="0">
                        <a:solidFill>
                          <a:srgbClr val="585858"/>
                        </a:solidFill>
                      </a:endParaRPr>
                    </a:p>
                  </a:txBody>
                  <a:tcPr>
                    <a:lnL w="12700" cap="flat" cmpd="sng" algn="ctr">
                      <a:solidFill>
                        <a:srgbClr val="585858"/>
                      </a:solidFill>
                      <a:prstDash val="solid"/>
                      <a:round/>
                      <a:headEnd type="none" w="med" len="med"/>
                      <a:tailEnd type="none" w="med" len="med"/>
                    </a:lnL>
                    <a:lnR w="12700" cap="flat" cmpd="sng" algn="ctr">
                      <a:solidFill>
                        <a:srgbClr val="585858"/>
                      </a:solidFill>
                      <a:prstDash val="solid"/>
                      <a:round/>
                      <a:headEnd type="none" w="med" len="med"/>
                      <a:tailEnd type="none" w="med" len="med"/>
                    </a:lnR>
                    <a:lnT w="12700" cap="flat" cmpd="sng" algn="ctr">
                      <a:solidFill>
                        <a:srgbClr val="585858"/>
                      </a:solidFill>
                      <a:prstDash val="solid"/>
                      <a:round/>
                      <a:headEnd type="none" w="med" len="med"/>
                      <a:tailEnd type="none" w="med" len="med"/>
                    </a:lnT>
                    <a:lnB w="12700" cap="flat" cmpd="sng" algn="ctr">
                      <a:solidFill>
                        <a:srgbClr val="585858"/>
                      </a:solidFill>
                      <a:prstDash val="solid"/>
                      <a:round/>
                      <a:headEnd type="none" w="med" len="med"/>
                      <a:tailEnd type="none" w="med" len="med"/>
                    </a:lnB>
                    <a:solidFill>
                      <a:schemeClr val="bg1"/>
                    </a:solidFill>
                  </a:tcPr>
                </a:tc>
              </a:tr>
              <a:tr h="370840">
                <a:tc>
                  <a:txBody>
                    <a:bodyPr/>
                    <a:lstStyle/>
                    <a:p>
                      <a:pPr algn="ctr"/>
                      <a:r>
                        <a:rPr lang="en-GB" sz="2800" dirty="0" smtClean="0">
                          <a:solidFill>
                            <a:srgbClr val="585858"/>
                          </a:solidFill>
                        </a:rPr>
                        <a:t>2</a:t>
                      </a:r>
                      <a:endParaRPr lang="en-GB" sz="2800" dirty="0">
                        <a:solidFill>
                          <a:srgbClr val="585858"/>
                        </a:solidFill>
                      </a:endParaRPr>
                    </a:p>
                  </a:txBody>
                  <a:tcPr>
                    <a:lnL w="12700" cap="flat" cmpd="sng" algn="ctr">
                      <a:solidFill>
                        <a:srgbClr val="585858"/>
                      </a:solidFill>
                      <a:prstDash val="solid"/>
                      <a:round/>
                      <a:headEnd type="none" w="med" len="med"/>
                      <a:tailEnd type="none" w="med" len="med"/>
                    </a:lnL>
                    <a:lnR w="12700" cap="flat" cmpd="sng" algn="ctr">
                      <a:solidFill>
                        <a:srgbClr val="585858"/>
                      </a:solidFill>
                      <a:prstDash val="solid"/>
                      <a:round/>
                      <a:headEnd type="none" w="med" len="med"/>
                      <a:tailEnd type="none" w="med" len="med"/>
                    </a:lnR>
                    <a:lnT w="12700" cap="flat" cmpd="sng" algn="ctr">
                      <a:solidFill>
                        <a:srgbClr val="585858"/>
                      </a:solidFill>
                      <a:prstDash val="solid"/>
                      <a:round/>
                      <a:headEnd type="none" w="med" len="med"/>
                      <a:tailEnd type="none" w="med" len="med"/>
                    </a:lnT>
                    <a:lnB w="12700" cap="flat" cmpd="sng" algn="ctr">
                      <a:solidFill>
                        <a:srgbClr val="585858"/>
                      </a:solidFill>
                      <a:prstDash val="solid"/>
                      <a:round/>
                      <a:headEnd type="none" w="med" len="med"/>
                      <a:tailEnd type="none" w="med" len="med"/>
                    </a:lnB>
                    <a:solidFill>
                      <a:schemeClr val="bg1"/>
                    </a:solidFill>
                  </a:tcPr>
                </a:tc>
                <a:tc>
                  <a:txBody>
                    <a:bodyPr/>
                    <a:lstStyle/>
                    <a:p>
                      <a:r>
                        <a:rPr lang="en-GB" sz="2800" dirty="0" smtClean="0">
                          <a:solidFill>
                            <a:srgbClr val="585858"/>
                          </a:solidFill>
                        </a:rPr>
                        <a:t>Support bitwise operations</a:t>
                      </a:r>
                      <a:endParaRPr lang="en-GB" sz="2800" dirty="0">
                        <a:solidFill>
                          <a:srgbClr val="585858"/>
                        </a:solidFill>
                      </a:endParaRPr>
                    </a:p>
                  </a:txBody>
                  <a:tcPr>
                    <a:lnL w="12700" cap="flat" cmpd="sng" algn="ctr">
                      <a:solidFill>
                        <a:srgbClr val="585858"/>
                      </a:solidFill>
                      <a:prstDash val="solid"/>
                      <a:round/>
                      <a:headEnd type="none" w="med" len="med"/>
                      <a:tailEnd type="none" w="med" len="med"/>
                    </a:lnL>
                    <a:lnR w="12700" cap="flat" cmpd="sng" algn="ctr">
                      <a:solidFill>
                        <a:srgbClr val="585858"/>
                      </a:solidFill>
                      <a:prstDash val="solid"/>
                      <a:round/>
                      <a:headEnd type="none" w="med" len="med"/>
                      <a:tailEnd type="none" w="med" len="med"/>
                    </a:lnR>
                    <a:lnT w="12700" cap="flat" cmpd="sng" algn="ctr">
                      <a:solidFill>
                        <a:srgbClr val="585858"/>
                      </a:solidFill>
                      <a:prstDash val="solid"/>
                      <a:round/>
                      <a:headEnd type="none" w="med" len="med"/>
                      <a:tailEnd type="none" w="med" len="med"/>
                    </a:lnT>
                    <a:lnB w="12700" cap="flat" cmpd="sng" algn="ctr">
                      <a:solidFill>
                        <a:srgbClr val="585858"/>
                      </a:solidFill>
                      <a:prstDash val="solid"/>
                      <a:round/>
                      <a:headEnd type="none" w="med" len="med"/>
                      <a:tailEnd type="none" w="med" len="med"/>
                    </a:lnB>
                    <a:solidFill>
                      <a:schemeClr val="bg1"/>
                    </a:solidFill>
                  </a:tcPr>
                </a:tc>
              </a:tr>
              <a:tr h="370840">
                <a:tc gridSpan="2">
                  <a:txBody>
                    <a:bodyPr/>
                    <a:lstStyle/>
                    <a:p>
                      <a:r>
                        <a:rPr lang="en-GB" sz="2800" dirty="0" smtClean="0">
                          <a:solidFill>
                            <a:srgbClr val="585858"/>
                          </a:solidFill>
                        </a:rPr>
                        <a:t>Desirable</a:t>
                      </a:r>
                      <a:endParaRPr lang="en-GB" sz="2800" dirty="0">
                        <a:solidFill>
                          <a:srgbClr val="585858"/>
                        </a:solidFill>
                      </a:endParaRPr>
                    </a:p>
                  </a:txBody>
                  <a:tcPr>
                    <a:lnL w="12700" cap="flat" cmpd="sng" algn="ctr">
                      <a:solidFill>
                        <a:srgbClr val="585858"/>
                      </a:solidFill>
                      <a:prstDash val="solid"/>
                      <a:round/>
                      <a:headEnd type="none" w="med" len="med"/>
                      <a:tailEnd type="none" w="med" len="med"/>
                    </a:lnL>
                    <a:lnR w="12700" cap="flat" cmpd="sng" algn="ctr">
                      <a:solidFill>
                        <a:srgbClr val="585858"/>
                      </a:solidFill>
                      <a:prstDash val="solid"/>
                      <a:round/>
                      <a:headEnd type="none" w="med" len="med"/>
                      <a:tailEnd type="none" w="med" len="med"/>
                    </a:lnR>
                    <a:lnT w="12700" cap="flat" cmpd="sng" algn="ctr">
                      <a:solidFill>
                        <a:srgbClr val="585858"/>
                      </a:solidFill>
                      <a:prstDash val="solid"/>
                      <a:round/>
                      <a:headEnd type="none" w="med" len="med"/>
                      <a:tailEnd type="none" w="med" len="med"/>
                    </a:lnT>
                    <a:lnB w="12700" cap="flat" cmpd="sng" algn="ctr">
                      <a:solidFill>
                        <a:srgbClr val="585858"/>
                      </a:solidFill>
                      <a:prstDash val="solid"/>
                      <a:round/>
                      <a:headEnd type="none" w="med" len="med"/>
                      <a:tailEnd type="none" w="med" len="med"/>
                    </a:lnB>
                    <a:solidFill>
                      <a:schemeClr val="bg1"/>
                    </a:solidFill>
                  </a:tcPr>
                </a:tc>
                <a:tc hMerge="1">
                  <a:txBody>
                    <a:bodyPr/>
                    <a:lstStyle/>
                    <a:p>
                      <a:endParaRPr lang="en-GB" sz="2800" dirty="0"/>
                    </a:p>
                  </a:txBody>
                  <a:tcPr>
                    <a:lnL w="12700" cap="flat" cmpd="sng" algn="ctr">
                      <a:solidFill>
                        <a:srgbClr val="585858"/>
                      </a:solidFill>
                      <a:prstDash val="solid"/>
                      <a:round/>
                      <a:headEnd type="none" w="med" len="med"/>
                      <a:tailEnd type="none" w="med" len="med"/>
                    </a:lnL>
                    <a:lnR w="12700" cap="flat" cmpd="sng" algn="ctr">
                      <a:solidFill>
                        <a:srgbClr val="585858"/>
                      </a:solidFill>
                      <a:prstDash val="solid"/>
                      <a:round/>
                      <a:headEnd type="none" w="med" len="med"/>
                      <a:tailEnd type="none" w="med" len="med"/>
                    </a:lnR>
                    <a:lnT w="12700" cap="flat" cmpd="sng" algn="ctr">
                      <a:solidFill>
                        <a:srgbClr val="585858"/>
                      </a:solidFill>
                      <a:prstDash val="solid"/>
                      <a:round/>
                      <a:headEnd type="none" w="med" len="med"/>
                      <a:tailEnd type="none" w="med" len="med"/>
                    </a:lnT>
                    <a:lnB w="12700" cap="flat" cmpd="sng" algn="ctr">
                      <a:solidFill>
                        <a:srgbClr val="585858"/>
                      </a:solidFill>
                      <a:prstDash val="solid"/>
                      <a:round/>
                      <a:headEnd type="none" w="med" len="med"/>
                      <a:tailEnd type="none" w="med" len="med"/>
                    </a:lnB>
                    <a:solidFill>
                      <a:schemeClr val="bg1"/>
                    </a:solidFill>
                  </a:tcPr>
                </a:tc>
              </a:tr>
              <a:tr h="370840">
                <a:tc>
                  <a:txBody>
                    <a:bodyPr/>
                    <a:lstStyle/>
                    <a:p>
                      <a:endParaRPr lang="en-GB" sz="2800">
                        <a:solidFill>
                          <a:srgbClr val="585858"/>
                        </a:solidFill>
                      </a:endParaRPr>
                    </a:p>
                  </a:txBody>
                  <a:tcPr>
                    <a:lnL w="12700" cap="flat" cmpd="sng" algn="ctr">
                      <a:solidFill>
                        <a:srgbClr val="585858"/>
                      </a:solidFill>
                      <a:prstDash val="solid"/>
                      <a:round/>
                      <a:headEnd type="none" w="med" len="med"/>
                      <a:tailEnd type="none" w="med" len="med"/>
                    </a:lnL>
                    <a:lnR w="12700" cap="flat" cmpd="sng" algn="ctr">
                      <a:solidFill>
                        <a:srgbClr val="585858"/>
                      </a:solidFill>
                      <a:prstDash val="solid"/>
                      <a:round/>
                      <a:headEnd type="none" w="med" len="med"/>
                      <a:tailEnd type="none" w="med" len="med"/>
                    </a:lnR>
                    <a:lnT w="12700" cap="flat" cmpd="sng" algn="ctr">
                      <a:solidFill>
                        <a:srgbClr val="585858"/>
                      </a:solidFill>
                      <a:prstDash val="solid"/>
                      <a:round/>
                      <a:headEnd type="none" w="med" len="med"/>
                      <a:tailEnd type="none" w="med" len="med"/>
                    </a:lnT>
                    <a:lnB w="12700" cap="flat" cmpd="sng" algn="ctr">
                      <a:solidFill>
                        <a:srgbClr val="585858"/>
                      </a:solidFill>
                      <a:prstDash val="solid"/>
                      <a:round/>
                      <a:headEnd type="none" w="med" len="med"/>
                      <a:tailEnd type="none" w="med" len="med"/>
                    </a:lnB>
                    <a:solidFill>
                      <a:schemeClr val="bg1"/>
                    </a:solidFill>
                  </a:tcPr>
                </a:tc>
                <a:tc>
                  <a:txBody>
                    <a:bodyPr/>
                    <a:lstStyle/>
                    <a:p>
                      <a:r>
                        <a:rPr lang="en-GB" sz="2800" dirty="0" smtClean="0">
                          <a:solidFill>
                            <a:srgbClr val="585858"/>
                          </a:solidFill>
                        </a:rPr>
                        <a:t>Pupil / staff familiarity</a:t>
                      </a:r>
                      <a:endParaRPr lang="en-GB" sz="2800" dirty="0">
                        <a:solidFill>
                          <a:srgbClr val="585858"/>
                        </a:solidFill>
                      </a:endParaRPr>
                    </a:p>
                  </a:txBody>
                  <a:tcPr>
                    <a:lnL w="12700" cap="flat" cmpd="sng" algn="ctr">
                      <a:solidFill>
                        <a:srgbClr val="585858"/>
                      </a:solidFill>
                      <a:prstDash val="solid"/>
                      <a:round/>
                      <a:headEnd type="none" w="med" len="med"/>
                      <a:tailEnd type="none" w="med" len="med"/>
                    </a:lnL>
                    <a:lnR w="12700" cap="flat" cmpd="sng" algn="ctr">
                      <a:solidFill>
                        <a:srgbClr val="585858"/>
                      </a:solidFill>
                      <a:prstDash val="solid"/>
                      <a:round/>
                      <a:headEnd type="none" w="med" len="med"/>
                      <a:tailEnd type="none" w="med" len="med"/>
                    </a:lnR>
                    <a:lnT w="12700" cap="flat" cmpd="sng" algn="ctr">
                      <a:solidFill>
                        <a:srgbClr val="585858"/>
                      </a:solidFill>
                      <a:prstDash val="solid"/>
                      <a:round/>
                      <a:headEnd type="none" w="med" len="med"/>
                      <a:tailEnd type="none" w="med" len="med"/>
                    </a:lnT>
                    <a:lnB w="12700" cap="flat" cmpd="sng" algn="ctr">
                      <a:solidFill>
                        <a:srgbClr val="585858"/>
                      </a:solidFill>
                      <a:prstDash val="solid"/>
                      <a:round/>
                      <a:headEnd type="none" w="med" len="med"/>
                      <a:tailEnd type="none" w="med" len="med"/>
                    </a:lnB>
                    <a:solidFill>
                      <a:schemeClr val="bg1"/>
                    </a:solidFill>
                  </a:tcPr>
                </a:tc>
              </a:tr>
              <a:tr h="370840">
                <a:tc>
                  <a:txBody>
                    <a:bodyPr/>
                    <a:lstStyle/>
                    <a:p>
                      <a:endParaRPr lang="en-GB" sz="2800">
                        <a:solidFill>
                          <a:srgbClr val="585858"/>
                        </a:solidFill>
                      </a:endParaRPr>
                    </a:p>
                  </a:txBody>
                  <a:tcPr>
                    <a:lnL w="12700" cap="flat" cmpd="sng" algn="ctr">
                      <a:solidFill>
                        <a:srgbClr val="585858"/>
                      </a:solidFill>
                      <a:prstDash val="solid"/>
                      <a:round/>
                      <a:headEnd type="none" w="med" len="med"/>
                      <a:tailEnd type="none" w="med" len="med"/>
                    </a:lnL>
                    <a:lnR w="12700" cap="flat" cmpd="sng" algn="ctr">
                      <a:solidFill>
                        <a:srgbClr val="585858"/>
                      </a:solidFill>
                      <a:prstDash val="solid"/>
                      <a:round/>
                      <a:headEnd type="none" w="med" len="med"/>
                      <a:tailEnd type="none" w="med" len="med"/>
                    </a:lnR>
                    <a:lnT w="12700" cap="flat" cmpd="sng" algn="ctr">
                      <a:solidFill>
                        <a:srgbClr val="585858"/>
                      </a:solidFill>
                      <a:prstDash val="solid"/>
                      <a:round/>
                      <a:headEnd type="none" w="med" len="med"/>
                      <a:tailEnd type="none" w="med" len="med"/>
                    </a:lnT>
                    <a:lnB w="12700" cap="flat" cmpd="sng" algn="ctr">
                      <a:solidFill>
                        <a:srgbClr val="585858"/>
                      </a:solidFill>
                      <a:prstDash val="solid"/>
                      <a:round/>
                      <a:headEnd type="none" w="med" len="med"/>
                      <a:tailEnd type="none" w="med" len="med"/>
                    </a:lnB>
                    <a:solidFill>
                      <a:schemeClr val="bg1"/>
                    </a:solidFill>
                  </a:tcPr>
                </a:tc>
                <a:tc>
                  <a:txBody>
                    <a:bodyPr/>
                    <a:lstStyle/>
                    <a:p>
                      <a:r>
                        <a:rPr lang="en-GB" sz="2800" dirty="0" smtClean="0">
                          <a:solidFill>
                            <a:srgbClr val="585858"/>
                          </a:solidFill>
                        </a:rPr>
                        <a:t>Simple interface</a:t>
                      </a:r>
                      <a:endParaRPr lang="en-GB" sz="2800" dirty="0">
                        <a:solidFill>
                          <a:srgbClr val="585858"/>
                        </a:solidFill>
                      </a:endParaRPr>
                    </a:p>
                  </a:txBody>
                  <a:tcPr>
                    <a:lnL w="12700" cap="flat" cmpd="sng" algn="ctr">
                      <a:solidFill>
                        <a:srgbClr val="585858"/>
                      </a:solidFill>
                      <a:prstDash val="solid"/>
                      <a:round/>
                      <a:headEnd type="none" w="med" len="med"/>
                      <a:tailEnd type="none" w="med" len="med"/>
                    </a:lnL>
                    <a:lnR w="12700" cap="flat" cmpd="sng" algn="ctr">
                      <a:solidFill>
                        <a:srgbClr val="585858"/>
                      </a:solidFill>
                      <a:prstDash val="solid"/>
                      <a:round/>
                      <a:headEnd type="none" w="med" len="med"/>
                      <a:tailEnd type="none" w="med" len="med"/>
                    </a:lnR>
                    <a:lnT w="12700" cap="flat" cmpd="sng" algn="ctr">
                      <a:solidFill>
                        <a:srgbClr val="585858"/>
                      </a:solidFill>
                      <a:prstDash val="solid"/>
                      <a:round/>
                      <a:headEnd type="none" w="med" len="med"/>
                      <a:tailEnd type="none" w="med" len="med"/>
                    </a:lnT>
                    <a:lnB w="12700" cap="flat" cmpd="sng" algn="ctr">
                      <a:solidFill>
                        <a:srgbClr val="585858"/>
                      </a:solidFill>
                      <a:prstDash val="solid"/>
                      <a:round/>
                      <a:headEnd type="none" w="med" len="med"/>
                      <a:tailEnd type="none" w="med" len="med"/>
                    </a:lnB>
                    <a:solidFill>
                      <a:schemeClr val="bg1"/>
                    </a:solidFill>
                  </a:tcPr>
                </a:tc>
              </a:tr>
              <a:tr h="370840">
                <a:tc>
                  <a:txBody>
                    <a:bodyPr/>
                    <a:lstStyle/>
                    <a:p>
                      <a:endParaRPr lang="en-GB" sz="2800">
                        <a:solidFill>
                          <a:srgbClr val="585858"/>
                        </a:solidFill>
                      </a:endParaRPr>
                    </a:p>
                  </a:txBody>
                  <a:tcPr>
                    <a:lnL w="12700" cap="flat" cmpd="sng" algn="ctr">
                      <a:solidFill>
                        <a:srgbClr val="585858"/>
                      </a:solidFill>
                      <a:prstDash val="solid"/>
                      <a:round/>
                      <a:headEnd type="none" w="med" len="med"/>
                      <a:tailEnd type="none" w="med" len="med"/>
                    </a:lnL>
                    <a:lnR w="12700" cap="flat" cmpd="sng" algn="ctr">
                      <a:solidFill>
                        <a:srgbClr val="585858"/>
                      </a:solidFill>
                      <a:prstDash val="solid"/>
                      <a:round/>
                      <a:headEnd type="none" w="med" len="med"/>
                      <a:tailEnd type="none" w="med" len="med"/>
                    </a:lnR>
                    <a:lnT w="12700" cap="flat" cmpd="sng" algn="ctr">
                      <a:solidFill>
                        <a:srgbClr val="585858"/>
                      </a:solidFill>
                      <a:prstDash val="solid"/>
                      <a:round/>
                      <a:headEnd type="none" w="med" len="med"/>
                      <a:tailEnd type="none" w="med" len="med"/>
                    </a:lnT>
                    <a:lnB w="12700" cap="flat" cmpd="sng" algn="ctr">
                      <a:solidFill>
                        <a:srgbClr val="585858"/>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dirty="0" smtClean="0">
                          <a:solidFill>
                            <a:srgbClr val="585858"/>
                          </a:solidFill>
                        </a:rPr>
                        <a:t>Good</a:t>
                      </a:r>
                      <a:r>
                        <a:rPr lang="en-GB" sz="2800" baseline="0" dirty="0" smtClean="0">
                          <a:solidFill>
                            <a:srgbClr val="585858"/>
                          </a:solidFill>
                        </a:rPr>
                        <a:t> help</a:t>
                      </a:r>
                      <a:endParaRPr lang="en-GB" sz="2800" dirty="0" smtClean="0">
                        <a:solidFill>
                          <a:srgbClr val="585858"/>
                        </a:solidFill>
                      </a:endParaRPr>
                    </a:p>
                  </a:txBody>
                  <a:tcPr>
                    <a:lnL w="12700" cap="flat" cmpd="sng" algn="ctr">
                      <a:solidFill>
                        <a:srgbClr val="585858"/>
                      </a:solidFill>
                      <a:prstDash val="solid"/>
                      <a:round/>
                      <a:headEnd type="none" w="med" len="med"/>
                      <a:tailEnd type="none" w="med" len="med"/>
                    </a:lnL>
                    <a:lnR w="12700" cap="flat" cmpd="sng" algn="ctr">
                      <a:solidFill>
                        <a:srgbClr val="585858"/>
                      </a:solidFill>
                      <a:prstDash val="solid"/>
                      <a:round/>
                      <a:headEnd type="none" w="med" len="med"/>
                      <a:tailEnd type="none" w="med" len="med"/>
                    </a:lnR>
                    <a:lnT w="12700" cap="flat" cmpd="sng" algn="ctr">
                      <a:solidFill>
                        <a:srgbClr val="585858"/>
                      </a:solidFill>
                      <a:prstDash val="solid"/>
                      <a:round/>
                      <a:headEnd type="none" w="med" len="med"/>
                      <a:tailEnd type="none" w="med" len="med"/>
                    </a:lnT>
                    <a:lnB w="12700" cap="flat" cmpd="sng" algn="ctr">
                      <a:solidFill>
                        <a:srgbClr val="585858"/>
                      </a:solidFill>
                      <a:prstDash val="solid"/>
                      <a:round/>
                      <a:headEnd type="none" w="med" len="med"/>
                      <a:tailEnd type="none" w="med" len="med"/>
                    </a:lnB>
                    <a:solidFill>
                      <a:schemeClr val="bg1"/>
                    </a:solidFill>
                  </a:tcPr>
                </a:tc>
              </a:tr>
            </a:tbl>
          </a:graphicData>
        </a:graphic>
      </p:graphicFrame>
      <p:sp>
        <p:nvSpPr>
          <p:cNvPr id="5" name="Rectangle 4"/>
          <p:cNvSpPr/>
          <p:nvPr/>
        </p:nvSpPr>
        <p:spPr>
          <a:xfrm>
            <a:off x="4811843" y="3591851"/>
            <a:ext cx="3987383" cy="411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4859313" y="4119001"/>
            <a:ext cx="3987383" cy="411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4833549" y="5161317"/>
            <a:ext cx="3987383" cy="411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4811842" y="5688467"/>
            <a:ext cx="3987383" cy="411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4848539" y="6188650"/>
            <a:ext cx="3987383" cy="411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1" name="Picture 240"/>
          <p:cNvPicPr>
            <a:picLocks noChangeAspect="1"/>
          </p:cNvPicPr>
          <p:nvPr/>
        </p:nvPicPr>
        <p:blipFill rotWithShape="1">
          <a:blip r:embed="rId6">
            <a:extLst>
              <a:ext uri="{28A0092B-C50C-407E-A947-70E740481C1C}">
                <a14:useLocalDpi xmlns:a14="http://schemas.microsoft.com/office/drawing/2010/main" val="0"/>
              </a:ext>
            </a:extLst>
          </a:blip>
          <a:srcRect r="7168"/>
          <a:stretch/>
        </p:blipFill>
        <p:spPr>
          <a:xfrm rot="600000">
            <a:off x="4089456" y="3707864"/>
            <a:ext cx="5335289" cy="3044014"/>
          </a:xfrm>
          <a:prstGeom prst="rect">
            <a:avLst/>
          </a:prstGeom>
        </p:spPr>
      </p:pic>
    </p:spTree>
    <p:extLst>
      <p:ext uri="{BB962C8B-B14F-4D97-AF65-F5344CB8AC3E}">
        <p14:creationId xmlns:p14="http://schemas.microsoft.com/office/powerpoint/2010/main" val="37852220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1"/>
                                        </p:tgtEl>
                                      </p:cBhvr>
                                    </p:animEffect>
                                    <p:set>
                                      <p:cBhvr>
                                        <p:cTn id="7" dur="1" fill="hold">
                                          <p:stCondLst>
                                            <p:cond delay="499"/>
                                          </p:stCondLst>
                                        </p:cTn>
                                        <p:tgtEl>
                                          <p:spTgt spid="24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par>
                          <p:cTn id="16" fill="hold">
                            <p:stCondLst>
                              <p:cond delay="500"/>
                            </p:stCondLst>
                            <p:childTnLst>
                              <p:par>
                                <p:cTn id="17" presetID="10" presetClass="exit" presetSubtype="0" fill="hold" grpId="0" nodeType="after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25"/>
                                        </p:tgtEl>
                                      </p:cBhvr>
                                    </p:animEffect>
                                    <p:set>
                                      <p:cBhvr>
                                        <p:cTn id="24" dur="1" fill="hold">
                                          <p:stCondLst>
                                            <p:cond delay="499"/>
                                          </p:stCondLst>
                                        </p:cTn>
                                        <p:tgtEl>
                                          <p:spTgt spid="25"/>
                                        </p:tgtEl>
                                        <p:attrNameLst>
                                          <p:attrName>style.visibility</p:attrName>
                                        </p:attrNameLst>
                                      </p:cBhvr>
                                      <p:to>
                                        <p:strVal val="hidden"/>
                                      </p:to>
                                    </p:set>
                                  </p:childTnLst>
                                </p:cTn>
                              </p:par>
                            </p:childTnLst>
                          </p:cTn>
                        </p:par>
                        <p:par>
                          <p:cTn id="25" fill="hold">
                            <p:stCondLst>
                              <p:cond delay="500"/>
                            </p:stCondLst>
                            <p:childTnLst>
                              <p:par>
                                <p:cTn id="26" presetID="10" presetClass="exit" presetSubtype="0" fill="hold" grpId="0" nodeType="after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par>
                          <p:cTn id="29" fill="hold">
                            <p:stCondLst>
                              <p:cond delay="1000"/>
                            </p:stCondLst>
                            <p:childTnLst>
                              <p:par>
                                <p:cTn id="30" presetID="10" presetClass="exit" presetSubtype="0" fill="hold" grpId="0" nodeType="after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animBg="1"/>
      <p:bldP spid="25" grpId="0" animBg="1"/>
      <p:bldP spid="26" grpId="0" animBg="1"/>
      <p:bldP spid="27"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l="-238" t="44" r="28441" b="4938"/>
          <a:stretch/>
        </p:blipFill>
        <p:spPr>
          <a:xfrm>
            <a:off x="-15497" y="1"/>
            <a:ext cx="9143999" cy="6857999"/>
          </a:xfrm>
          <a:prstGeom prst="rect">
            <a:avLst/>
          </a:prstGeom>
        </p:spPr>
      </p:pic>
      <p:pic>
        <p:nvPicPr>
          <p:cNvPr id="4" name="Picture 3"/>
          <p:cNvPicPr>
            <a:picLocks noChangeAspect="1"/>
          </p:cNvPicPr>
          <p:nvPr/>
        </p:nvPicPr>
        <p:blipFill>
          <a:blip r:embed="rId4"/>
          <a:stretch>
            <a:fillRect/>
          </a:stretch>
        </p:blipFill>
        <p:spPr>
          <a:xfrm>
            <a:off x="659437" y="553661"/>
            <a:ext cx="7704189" cy="5821805"/>
          </a:xfrm>
          <a:prstGeom prst="rect">
            <a:avLst/>
          </a:prstGeom>
        </p:spPr>
      </p:pic>
      <p:sp>
        <p:nvSpPr>
          <p:cNvPr id="5" name="Rectangle 4"/>
          <p:cNvSpPr/>
          <p:nvPr/>
        </p:nvSpPr>
        <p:spPr>
          <a:xfrm>
            <a:off x="5547393" y="6396918"/>
            <a:ext cx="3581109" cy="369332"/>
          </a:xfrm>
          <a:prstGeom prst="rect">
            <a:avLst/>
          </a:prstGeom>
        </p:spPr>
        <p:txBody>
          <a:bodyPr wrap="none">
            <a:spAutoFit/>
          </a:bodyPr>
          <a:lstStyle/>
          <a:p>
            <a:r>
              <a:rPr lang="en-GB" dirty="0">
                <a:hlinkClick r:id="rId5"/>
              </a:rPr>
              <a:t>http://</a:t>
            </a:r>
            <a:r>
              <a:rPr lang="en-GB" dirty="0" smtClean="0">
                <a:hlinkClick r:id="rId5"/>
              </a:rPr>
              <a:t>www.yoyogames.com/studio</a:t>
            </a:r>
            <a:r>
              <a:rPr lang="en-GB" dirty="0" smtClean="0"/>
              <a:t> </a:t>
            </a:r>
            <a:endParaRPr lang="en-GB" dirty="0"/>
          </a:p>
        </p:txBody>
      </p:sp>
      <p:sp>
        <p:nvSpPr>
          <p:cNvPr id="6" name="TextBox 5"/>
          <p:cNvSpPr txBox="1"/>
          <p:nvPr/>
        </p:nvSpPr>
        <p:spPr>
          <a:xfrm>
            <a:off x="4434579" y="17763"/>
            <a:ext cx="4701672" cy="369332"/>
          </a:xfrm>
          <a:prstGeom prst="rect">
            <a:avLst/>
          </a:prstGeom>
          <a:noFill/>
        </p:spPr>
        <p:txBody>
          <a:bodyPr wrap="none" rtlCol="0">
            <a:spAutoFit/>
          </a:bodyPr>
          <a:lstStyle/>
          <a:p>
            <a:r>
              <a:rPr lang="en-GB" dirty="0">
                <a:hlinkClick r:id="rId6"/>
              </a:rPr>
              <a:t>http://</a:t>
            </a:r>
            <a:r>
              <a:rPr lang="en-GB" dirty="0" smtClean="0">
                <a:hlinkClick r:id="rId6"/>
              </a:rPr>
              <a:t>rosettacode.org/wiki/Munching_squares</a:t>
            </a:r>
            <a:r>
              <a:rPr lang="en-GB" dirty="0" smtClean="0"/>
              <a:t> </a:t>
            </a:r>
            <a:endParaRPr lang="en-GB" dirty="0"/>
          </a:p>
        </p:txBody>
      </p:sp>
    </p:spTree>
    <p:extLst>
      <p:ext uri="{BB962C8B-B14F-4D97-AF65-F5344CB8AC3E}">
        <p14:creationId xmlns:p14="http://schemas.microsoft.com/office/powerpoint/2010/main" val="2779099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22883"/>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p:cNvSpPr txBox="1">
            <a:spLocks/>
          </p:cNvSpPr>
          <p:nvPr/>
        </p:nvSpPr>
        <p:spPr>
          <a:xfrm>
            <a:off x="0" y="557701"/>
            <a:ext cx="9128904" cy="9053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spc="-150" dirty="0" smtClean="0">
                <a:solidFill>
                  <a:srgbClr val="C00000"/>
                </a:solidFill>
                <a:latin typeface="+mn-lt"/>
              </a:rPr>
              <a:t>Learning Outcomes </a:t>
            </a:r>
            <a:endParaRPr lang="en-GB" sz="6600" b="1" spc="-150"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Bits AND Chips</a:t>
            </a:r>
            <a:endParaRPr lang="en-GB" sz="4400" b="1" spc="-150" dirty="0">
              <a:solidFill>
                <a:schemeClr val="bg1">
                  <a:lumMod val="50000"/>
                </a:schemeClr>
              </a:solidFill>
            </a:endParaRPr>
          </a:p>
          <a:p>
            <a:pPr marL="0" indent="0" algn="r">
              <a:buNone/>
            </a:pPr>
            <a:endParaRPr lang="en-GB" sz="4400" b="1" spc="-150" dirty="0">
              <a:solidFill>
                <a:schemeClr val="bg1">
                  <a:lumMod val="50000"/>
                </a:schemeClr>
              </a:solidFill>
            </a:endParaRPr>
          </a:p>
          <a:p>
            <a:pPr marL="0" indent="0" algn="r">
              <a:buNone/>
            </a:pPr>
            <a:endParaRPr lang="en-GB" sz="4400" b="1" spc="-150" dirty="0">
              <a:solidFill>
                <a:schemeClr val="bg1">
                  <a:lumMod val="50000"/>
                </a:schemeClr>
              </a:solidFill>
            </a:endParaRPr>
          </a:p>
        </p:txBody>
      </p:sp>
      <p:sp>
        <p:nvSpPr>
          <p:cNvPr id="8" name="Title 1"/>
          <p:cNvSpPr txBox="1">
            <a:spLocks/>
          </p:cNvSpPr>
          <p:nvPr/>
        </p:nvSpPr>
        <p:spPr>
          <a:xfrm>
            <a:off x="19182" y="1946283"/>
            <a:ext cx="9124818" cy="49117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dirty="0" smtClean="0">
                <a:solidFill>
                  <a:schemeClr val="tx1">
                    <a:lumMod val="50000"/>
                    <a:lumOff val="50000"/>
                  </a:schemeClr>
                </a:solidFill>
                <a:latin typeface="+mn-lt"/>
              </a:rPr>
              <a:t>By the end of the session we hope you will:</a:t>
            </a:r>
          </a:p>
          <a:p>
            <a:pPr>
              <a:lnSpc>
                <a:spcPct val="100000"/>
              </a:lnSpc>
            </a:pPr>
            <a:endParaRPr lang="en-US" sz="2800" b="1" dirty="0" smtClean="0">
              <a:solidFill>
                <a:schemeClr val="bg1">
                  <a:lumMod val="50000"/>
                </a:schemeClr>
              </a:solidFill>
              <a:latin typeface="+mn-lt"/>
            </a:endParaRPr>
          </a:p>
          <a:p>
            <a:pPr>
              <a:lnSpc>
                <a:spcPct val="100000"/>
              </a:lnSpc>
            </a:pPr>
            <a:r>
              <a:rPr lang="en-US" sz="2800" dirty="0" smtClean="0">
                <a:solidFill>
                  <a:schemeClr val="bg1">
                    <a:lumMod val="50000"/>
                  </a:schemeClr>
                </a:solidFill>
                <a:latin typeface="+mn-lt"/>
              </a:rPr>
              <a:t>Be familiar with Boolean logic and machine architecture. </a:t>
            </a:r>
            <a:endParaRPr lang="en-US" sz="2800" dirty="0">
              <a:solidFill>
                <a:schemeClr val="bg1">
                  <a:lumMod val="50000"/>
                </a:schemeClr>
              </a:solidFill>
              <a:latin typeface="+mn-lt"/>
            </a:endParaRPr>
          </a:p>
          <a:p>
            <a:pPr>
              <a:lnSpc>
                <a:spcPct val="100000"/>
              </a:lnSpc>
            </a:pPr>
            <a:r>
              <a:rPr lang="en-US" sz="2800" dirty="0" smtClean="0">
                <a:solidFill>
                  <a:schemeClr val="bg1">
                    <a:lumMod val="50000"/>
                  </a:schemeClr>
                </a:solidFill>
                <a:latin typeface="+mn-lt"/>
              </a:rPr>
              <a:t>Be able to express combinational logic circuits as truth tables.</a:t>
            </a:r>
          </a:p>
          <a:p>
            <a:pPr>
              <a:lnSpc>
                <a:spcPct val="100000"/>
              </a:lnSpc>
            </a:pPr>
            <a:r>
              <a:rPr lang="en-US" sz="2800" dirty="0" smtClean="0">
                <a:solidFill>
                  <a:schemeClr val="bg1">
                    <a:lumMod val="50000"/>
                  </a:schemeClr>
                </a:solidFill>
                <a:latin typeface="+mn-lt"/>
              </a:rPr>
              <a:t>Make connections with circuits in processors.</a:t>
            </a:r>
          </a:p>
          <a:p>
            <a:pPr>
              <a:lnSpc>
                <a:spcPct val="100000"/>
              </a:lnSpc>
            </a:pPr>
            <a:r>
              <a:rPr lang="en-US" sz="2800" dirty="0" smtClean="0">
                <a:solidFill>
                  <a:schemeClr val="bg1">
                    <a:lumMod val="50000"/>
                  </a:schemeClr>
                </a:solidFill>
                <a:latin typeface="+mn-lt"/>
              </a:rPr>
              <a:t>Investigate exercises exploring / coding bitwise operations.</a:t>
            </a:r>
          </a:p>
          <a:p>
            <a:pPr>
              <a:lnSpc>
                <a:spcPct val="100000"/>
              </a:lnSpc>
            </a:pPr>
            <a:r>
              <a:rPr lang="en-US" sz="2800" dirty="0" smtClean="0">
                <a:solidFill>
                  <a:schemeClr val="bg1">
                    <a:lumMod val="50000"/>
                  </a:schemeClr>
                </a:solidFill>
                <a:latin typeface="+mn-lt"/>
              </a:rPr>
              <a:t>Become familiar with the fetch execute cycle, von Neumann bottleneck and the potential of parallel processing.</a:t>
            </a:r>
          </a:p>
          <a:p>
            <a:pPr>
              <a:lnSpc>
                <a:spcPct val="100000"/>
              </a:lnSpc>
            </a:pPr>
            <a:endParaRPr lang="en-US" sz="2800" dirty="0" smtClean="0">
              <a:solidFill>
                <a:schemeClr val="bg1">
                  <a:lumMod val="50000"/>
                </a:schemeClr>
              </a:solidFill>
              <a:latin typeface="+mn-lt"/>
            </a:endParaRPr>
          </a:p>
          <a:p>
            <a:pPr>
              <a:lnSpc>
                <a:spcPct val="100000"/>
              </a:lnSpc>
              <a:spcBef>
                <a:spcPts val="0"/>
              </a:spcBef>
              <a:defRPr/>
            </a:pPr>
            <a:r>
              <a:rPr lang="en-US" sz="2800" dirty="0" smtClean="0">
                <a:solidFill>
                  <a:schemeClr val="bg1">
                    <a:lumMod val="50000"/>
                  </a:schemeClr>
                </a:solidFill>
                <a:latin typeface="+mn-lt"/>
              </a:rPr>
              <a:t>Be inspired to introduce some of these key </a:t>
            </a:r>
            <a:r>
              <a:rPr lang="en-US" sz="2800" dirty="0">
                <a:solidFill>
                  <a:schemeClr val="bg1">
                    <a:lumMod val="50000"/>
                  </a:schemeClr>
                </a:solidFill>
                <a:latin typeface="+mn-lt"/>
              </a:rPr>
              <a:t>ideas </a:t>
            </a:r>
            <a:r>
              <a:rPr lang="en-US" sz="2800" dirty="0" smtClean="0">
                <a:solidFill>
                  <a:schemeClr val="bg1">
                    <a:lumMod val="50000"/>
                  </a:schemeClr>
                </a:solidFill>
                <a:latin typeface="+mn-lt"/>
              </a:rPr>
              <a:t>at KS3.</a:t>
            </a:r>
            <a:r>
              <a:rPr lang="en-US" sz="2800" dirty="0">
                <a:solidFill>
                  <a:schemeClr val="tx1">
                    <a:lumMod val="50000"/>
                    <a:lumOff val="50000"/>
                  </a:schemeClr>
                </a:solidFill>
                <a:latin typeface="+mn-lt"/>
              </a:rPr>
              <a:t/>
            </a:r>
            <a:br>
              <a:rPr lang="en-US" sz="2800" dirty="0">
                <a:solidFill>
                  <a:schemeClr val="tx1">
                    <a:lumMod val="50000"/>
                    <a:lumOff val="50000"/>
                  </a:schemeClr>
                </a:solidFill>
                <a:latin typeface="+mn-lt"/>
              </a:rPr>
            </a:br>
            <a:endParaRPr lang="en-US" sz="2800" dirty="0" smtClean="0">
              <a:solidFill>
                <a:schemeClr val="tx1">
                  <a:lumMod val="50000"/>
                  <a:lumOff val="50000"/>
                </a:schemeClr>
              </a:solidFill>
              <a:latin typeface="+mn-lt"/>
            </a:endParaRPr>
          </a:p>
        </p:txBody>
      </p:sp>
    </p:spTree>
    <p:extLst>
      <p:ext uri="{BB962C8B-B14F-4D97-AF65-F5344CB8AC3E}">
        <p14:creationId xmlns:p14="http://schemas.microsoft.com/office/powerpoint/2010/main" val="33577949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3"/>
          <a:srcRect l="-1" r="29182"/>
          <a:stretch/>
        </p:blipFill>
        <p:spPr>
          <a:xfrm>
            <a:off x="15498" y="0"/>
            <a:ext cx="9113004" cy="6858000"/>
          </a:xfrm>
          <a:prstGeom prst="rect">
            <a:avLst/>
          </a:prstGeom>
        </p:spPr>
      </p:pic>
      <p:sp>
        <p:nvSpPr>
          <p:cNvPr id="7" name="Rectangle 6"/>
          <p:cNvSpPr/>
          <p:nvPr/>
        </p:nvSpPr>
        <p:spPr>
          <a:xfrm>
            <a:off x="3338044" y="1233956"/>
            <a:ext cx="1100606" cy="2293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4542721" y="1229895"/>
            <a:ext cx="1567567" cy="2893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4"/>
          <a:srcRect l="-29" r="30107" b="22117"/>
          <a:stretch/>
        </p:blipFill>
        <p:spPr>
          <a:xfrm>
            <a:off x="0" y="0"/>
            <a:ext cx="9097505" cy="5400514"/>
          </a:xfrm>
          <a:prstGeom prst="rect">
            <a:avLst/>
          </a:prstGeom>
        </p:spPr>
      </p:pic>
      <p:cxnSp>
        <p:nvCxnSpPr>
          <p:cNvPr id="11" name="Straight Arrow Connector 10"/>
          <p:cNvCxnSpPr/>
          <p:nvPr/>
        </p:nvCxnSpPr>
        <p:spPr>
          <a:xfrm>
            <a:off x="991892" y="2312677"/>
            <a:ext cx="2896455" cy="0"/>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596325" y="728420"/>
            <a:ext cx="1741719" cy="339457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3146156" y="1441342"/>
            <a:ext cx="836921" cy="2436713"/>
          </a:xfrm>
          <a:custGeom>
            <a:avLst/>
            <a:gdLst>
              <a:gd name="connsiteX0" fmla="*/ 0 w 836921"/>
              <a:gd name="connsiteY0" fmla="*/ 2433234 h 2436713"/>
              <a:gd name="connsiteX1" fmla="*/ 464949 w 836921"/>
              <a:gd name="connsiteY1" fmla="*/ 2216258 h 2436713"/>
              <a:gd name="connsiteX2" fmla="*/ 836908 w 836921"/>
              <a:gd name="connsiteY2" fmla="*/ 1022889 h 2436713"/>
              <a:gd name="connsiteX3" fmla="*/ 480447 w 836921"/>
              <a:gd name="connsiteY3" fmla="*/ 0 h 2436713"/>
            </a:gdLst>
            <a:ahLst/>
            <a:cxnLst>
              <a:cxn ang="0">
                <a:pos x="connsiteX0" y="connsiteY0"/>
              </a:cxn>
              <a:cxn ang="0">
                <a:pos x="connsiteX1" y="connsiteY1"/>
              </a:cxn>
              <a:cxn ang="0">
                <a:pos x="connsiteX2" y="connsiteY2"/>
              </a:cxn>
              <a:cxn ang="0">
                <a:pos x="connsiteX3" y="connsiteY3"/>
              </a:cxn>
            </a:cxnLst>
            <a:rect l="l" t="t" r="r" b="b"/>
            <a:pathLst>
              <a:path w="836921" h="2436713">
                <a:moveTo>
                  <a:pt x="0" y="2433234"/>
                </a:moveTo>
                <a:cubicBezTo>
                  <a:pt x="162732" y="2442274"/>
                  <a:pt x="325464" y="2451315"/>
                  <a:pt x="464949" y="2216258"/>
                </a:cubicBezTo>
                <a:cubicBezTo>
                  <a:pt x="604434" y="1981201"/>
                  <a:pt x="834325" y="1392265"/>
                  <a:pt x="836908" y="1022889"/>
                </a:cubicBezTo>
                <a:cubicBezTo>
                  <a:pt x="839491" y="653513"/>
                  <a:pt x="480447" y="0"/>
                  <a:pt x="480447" y="0"/>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p:cNvCxnSpPr/>
          <p:nvPr/>
        </p:nvCxnSpPr>
        <p:spPr>
          <a:xfrm>
            <a:off x="1221782" y="1984631"/>
            <a:ext cx="576020" cy="0"/>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260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22" presetClass="entr" presetSubtype="8"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1000"/>
                            </p:stCondLst>
                            <p:childTnLst>
                              <p:par>
                                <p:cTn id="30" presetID="22" presetClass="entr" presetSubtype="4"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par>
                          <p:cTn id="33" fill="hold">
                            <p:stCondLst>
                              <p:cond delay="1500"/>
                            </p:stCondLst>
                            <p:childTnLst>
                              <p:par>
                                <p:cTn id="34" presetID="10" presetClass="exit" presetSubtype="0" fill="hold" grpId="1" nodeType="afterEffect">
                                  <p:stCondLst>
                                    <p:cond delay="100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par>
                                <p:cTn id="37" presetID="10" presetClass="exit" presetSubtype="0" fill="hold" grpId="1" nodeType="withEffect">
                                  <p:stCondLst>
                                    <p:cond delay="100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animBg="1"/>
      <p:bldP spid="15" grpId="1"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rotWithShape="1">
          <a:blip r:embed="rId3"/>
          <a:srcRect t="1" r="42061" b="18285"/>
          <a:stretch/>
        </p:blipFill>
        <p:spPr>
          <a:xfrm>
            <a:off x="0" y="-1"/>
            <a:ext cx="9114020" cy="6850505"/>
          </a:xfrm>
          <a:prstGeom prst="rect">
            <a:avLst/>
          </a:prstGeom>
        </p:spPr>
      </p:pic>
      <p:sp>
        <p:nvSpPr>
          <p:cNvPr id="8" name="Rectangle 7"/>
          <p:cNvSpPr/>
          <p:nvPr/>
        </p:nvSpPr>
        <p:spPr>
          <a:xfrm>
            <a:off x="5527309" y="1500419"/>
            <a:ext cx="1892666" cy="3087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4"/>
          <a:stretch>
            <a:fillRect/>
          </a:stretch>
        </p:blipFill>
        <p:spPr>
          <a:xfrm>
            <a:off x="5619369" y="3028012"/>
            <a:ext cx="3468260" cy="3586051"/>
          </a:xfrm>
          <a:prstGeom prst="rect">
            <a:avLst/>
          </a:prstGeom>
        </p:spPr>
      </p:pic>
      <p:sp>
        <p:nvSpPr>
          <p:cNvPr id="12" name="Rectangle 11"/>
          <p:cNvSpPr/>
          <p:nvPr/>
        </p:nvSpPr>
        <p:spPr>
          <a:xfrm>
            <a:off x="4062413" y="1505182"/>
            <a:ext cx="1343025" cy="2742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p:cNvSpPr/>
          <p:nvPr/>
        </p:nvSpPr>
        <p:spPr>
          <a:xfrm>
            <a:off x="4751882" y="3561138"/>
            <a:ext cx="867487" cy="860960"/>
          </a:xfrm>
          <a:custGeom>
            <a:avLst/>
            <a:gdLst>
              <a:gd name="connsiteX0" fmla="*/ 0 w 1049311"/>
              <a:gd name="connsiteY0" fmla="*/ 965892 h 965892"/>
              <a:gd name="connsiteX1" fmla="*/ 149902 w 1049311"/>
              <a:gd name="connsiteY1" fmla="*/ 291334 h 965892"/>
              <a:gd name="connsiteX2" fmla="*/ 749508 w 1049311"/>
              <a:gd name="connsiteY2" fmla="*/ 21511 h 965892"/>
              <a:gd name="connsiteX3" fmla="*/ 1049311 w 1049311"/>
              <a:gd name="connsiteY3" fmla="*/ 36501 h 965892"/>
            </a:gdLst>
            <a:ahLst/>
            <a:cxnLst>
              <a:cxn ang="0">
                <a:pos x="connsiteX0" y="connsiteY0"/>
              </a:cxn>
              <a:cxn ang="0">
                <a:pos x="connsiteX1" y="connsiteY1"/>
              </a:cxn>
              <a:cxn ang="0">
                <a:pos x="connsiteX2" y="connsiteY2"/>
              </a:cxn>
              <a:cxn ang="0">
                <a:pos x="connsiteX3" y="connsiteY3"/>
              </a:cxn>
            </a:cxnLst>
            <a:rect l="l" t="t" r="r" b="b"/>
            <a:pathLst>
              <a:path w="1049311" h="965892">
                <a:moveTo>
                  <a:pt x="0" y="965892"/>
                </a:moveTo>
                <a:cubicBezTo>
                  <a:pt x="12492" y="707311"/>
                  <a:pt x="24984" y="448731"/>
                  <a:pt x="149902" y="291334"/>
                </a:cubicBezTo>
                <a:cubicBezTo>
                  <a:pt x="274820" y="133937"/>
                  <a:pt x="599607" y="63983"/>
                  <a:pt x="749508" y="21511"/>
                </a:cubicBezTo>
                <a:cubicBezTo>
                  <a:pt x="899410" y="-20961"/>
                  <a:pt x="974360" y="7770"/>
                  <a:pt x="1049311" y="36501"/>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5756223" y="1873770"/>
            <a:ext cx="2518347" cy="1708879"/>
          </a:xfrm>
          <a:custGeom>
            <a:avLst/>
            <a:gdLst>
              <a:gd name="connsiteX0" fmla="*/ 2518347 w 2518347"/>
              <a:gd name="connsiteY0" fmla="*/ 1708879 h 1708879"/>
              <a:gd name="connsiteX1" fmla="*/ 1259174 w 2518347"/>
              <a:gd name="connsiteY1" fmla="*/ 1484027 h 1708879"/>
              <a:gd name="connsiteX2" fmla="*/ 239843 w 2518347"/>
              <a:gd name="connsiteY2" fmla="*/ 554637 h 1708879"/>
              <a:gd name="connsiteX3" fmla="*/ 0 w 2518347"/>
              <a:gd name="connsiteY3" fmla="*/ 0 h 1708879"/>
            </a:gdLst>
            <a:ahLst/>
            <a:cxnLst>
              <a:cxn ang="0">
                <a:pos x="connsiteX0" y="connsiteY0"/>
              </a:cxn>
              <a:cxn ang="0">
                <a:pos x="connsiteX1" y="connsiteY1"/>
              </a:cxn>
              <a:cxn ang="0">
                <a:pos x="connsiteX2" y="connsiteY2"/>
              </a:cxn>
              <a:cxn ang="0">
                <a:pos x="connsiteX3" y="connsiteY3"/>
              </a:cxn>
            </a:cxnLst>
            <a:rect l="l" t="t" r="r" b="b"/>
            <a:pathLst>
              <a:path w="2518347" h="1708879">
                <a:moveTo>
                  <a:pt x="2518347" y="1708879"/>
                </a:moveTo>
                <a:cubicBezTo>
                  <a:pt x="2078636" y="1692640"/>
                  <a:pt x="1638925" y="1676401"/>
                  <a:pt x="1259174" y="1484027"/>
                </a:cubicBezTo>
                <a:cubicBezTo>
                  <a:pt x="879423" y="1291653"/>
                  <a:pt x="449705" y="801975"/>
                  <a:pt x="239843" y="554637"/>
                </a:cubicBezTo>
                <a:cubicBezTo>
                  <a:pt x="29981" y="307299"/>
                  <a:pt x="39974" y="107429"/>
                  <a:pt x="0" y="0"/>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093265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par>
                          <p:cTn id="27" fill="hold">
                            <p:stCondLst>
                              <p:cond delay="500"/>
                            </p:stCondLst>
                            <p:childTnLst>
                              <p:par>
                                <p:cTn id="28" presetID="22" presetClass="entr" presetSubtype="4"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5" grpId="0" animBg="1"/>
      <p:bldP spid="5" grpId="1" animBg="1"/>
      <p:bldP spid="1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t="1" r="42229" b="18607"/>
          <a:stretch/>
        </p:blipFill>
        <p:spPr>
          <a:xfrm>
            <a:off x="0" y="-1"/>
            <a:ext cx="9133681" cy="6858001"/>
          </a:xfrm>
          <a:prstGeom prst="rect">
            <a:avLst/>
          </a:prstGeom>
        </p:spPr>
      </p:pic>
      <p:sp>
        <p:nvSpPr>
          <p:cNvPr id="4" name="Rectangle 3"/>
          <p:cNvSpPr/>
          <p:nvPr/>
        </p:nvSpPr>
        <p:spPr>
          <a:xfrm>
            <a:off x="5572279" y="1500419"/>
            <a:ext cx="1892666" cy="3087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p:cNvSpPr/>
          <p:nvPr/>
        </p:nvSpPr>
        <p:spPr>
          <a:xfrm>
            <a:off x="5756224" y="1873770"/>
            <a:ext cx="1708722" cy="1873771"/>
          </a:xfrm>
          <a:custGeom>
            <a:avLst/>
            <a:gdLst>
              <a:gd name="connsiteX0" fmla="*/ 2518347 w 2518347"/>
              <a:gd name="connsiteY0" fmla="*/ 1708879 h 1708879"/>
              <a:gd name="connsiteX1" fmla="*/ 1259174 w 2518347"/>
              <a:gd name="connsiteY1" fmla="*/ 1484027 h 1708879"/>
              <a:gd name="connsiteX2" fmla="*/ 239843 w 2518347"/>
              <a:gd name="connsiteY2" fmla="*/ 554637 h 1708879"/>
              <a:gd name="connsiteX3" fmla="*/ 0 w 2518347"/>
              <a:gd name="connsiteY3" fmla="*/ 0 h 1708879"/>
            </a:gdLst>
            <a:ahLst/>
            <a:cxnLst>
              <a:cxn ang="0">
                <a:pos x="connsiteX0" y="connsiteY0"/>
              </a:cxn>
              <a:cxn ang="0">
                <a:pos x="connsiteX1" y="connsiteY1"/>
              </a:cxn>
              <a:cxn ang="0">
                <a:pos x="connsiteX2" y="connsiteY2"/>
              </a:cxn>
              <a:cxn ang="0">
                <a:pos x="connsiteX3" y="connsiteY3"/>
              </a:cxn>
            </a:cxnLst>
            <a:rect l="l" t="t" r="r" b="b"/>
            <a:pathLst>
              <a:path w="2518347" h="1708879">
                <a:moveTo>
                  <a:pt x="2518347" y="1708879"/>
                </a:moveTo>
                <a:cubicBezTo>
                  <a:pt x="2078636" y="1692640"/>
                  <a:pt x="1638925" y="1676401"/>
                  <a:pt x="1259174" y="1484027"/>
                </a:cubicBezTo>
                <a:cubicBezTo>
                  <a:pt x="879423" y="1291653"/>
                  <a:pt x="449705" y="801975"/>
                  <a:pt x="239843" y="554637"/>
                </a:cubicBezTo>
                <a:cubicBezTo>
                  <a:pt x="29981" y="307299"/>
                  <a:pt x="39974" y="107429"/>
                  <a:pt x="0" y="0"/>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4"/>
          <a:stretch>
            <a:fillRect/>
          </a:stretch>
        </p:blipFill>
        <p:spPr>
          <a:xfrm>
            <a:off x="2293496" y="2383357"/>
            <a:ext cx="6658521" cy="4360357"/>
          </a:xfrm>
          <a:prstGeom prst="rect">
            <a:avLst/>
          </a:prstGeom>
        </p:spPr>
      </p:pic>
    </p:spTree>
    <p:extLst>
      <p:ext uri="{BB962C8B-B14F-4D97-AF65-F5344CB8AC3E}">
        <p14:creationId xmlns:p14="http://schemas.microsoft.com/office/powerpoint/2010/main" val="3666488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xit" presetSubtype="0" fill="hold" grpId="1" nodeType="with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a:srcRect r="49422" b="32415"/>
          <a:stretch/>
        </p:blipFill>
        <p:spPr>
          <a:xfrm>
            <a:off x="14989" y="0"/>
            <a:ext cx="9128503" cy="6858000"/>
          </a:xfrm>
          <a:prstGeom prst="rect">
            <a:avLst/>
          </a:prstGeom>
        </p:spPr>
      </p:pic>
      <p:pic>
        <p:nvPicPr>
          <p:cNvPr id="6" name="Picture 5"/>
          <p:cNvPicPr>
            <a:picLocks noChangeAspect="1"/>
          </p:cNvPicPr>
          <p:nvPr/>
        </p:nvPicPr>
        <p:blipFill>
          <a:blip r:embed="rId4"/>
          <a:stretch>
            <a:fillRect/>
          </a:stretch>
        </p:blipFill>
        <p:spPr>
          <a:xfrm>
            <a:off x="304832" y="584616"/>
            <a:ext cx="8523941" cy="6145968"/>
          </a:xfrm>
          <a:prstGeom prst="rect">
            <a:avLst/>
          </a:prstGeom>
        </p:spPr>
      </p:pic>
      <p:sp>
        <p:nvSpPr>
          <p:cNvPr id="7" name="Rectangle 6"/>
          <p:cNvSpPr/>
          <p:nvPr/>
        </p:nvSpPr>
        <p:spPr>
          <a:xfrm>
            <a:off x="5126636" y="4766872"/>
            <a:ext cx="3357797" cy="56962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2158584" y="4946754"/>
            <a:ext cx="2848131" cy="1483500"/>
          </a:xfrm>
          <a:custGeom>
            <a:avLst/>
            <a:gdLst>
              <a:gd name="connsiteX0" fmla="*/ 0 w 2848131"/>
              <a:gd name="connsiteY0" fmla="*/ 1469036 h 1483500"/>
              <a:gd name="connsiteX1" fmla="*/ 659567 w 2848131"/>
              <a:gd name="connsiteY1" fmla="*/ 1319135 h 1483500"/>
              <a:gd name="connsiteX2" fmla="*/ 1319134 w 2848131"/>
              <a:gd name="connsiteY2" fmla="*/ 299803 h 1483500"/>
              <a:gd name="connsiteX3" fmla="*/ 2848131 w 2848131"/>
              <a:gd name="connsiteY3" fmla="*/ 0 h 1483500"/>
            </a:gdLst>
            <a:ahLst/>
            <a:cxnLst>
              <a:cxn ang="0">
                <a:pos x="connsiteX0" y="connsiteY0"/>
              </a:cxn>
              <a:cxn ang="0">
                <a:pos x="connsiteX1" y="connsiteY1"/>
              </a:cxn>
              <a:cxn ang="0">
                <a:pos x="connsiteX2" y="connsiteY2"/>
              </a:cxn>
              <a:cxn ang="0">
                <a:pos x="connsiteX3" y="connsiteY3"/>
              </a:cxn>
            </a:cxnLst>
            <a:rect l="l" t="t" r="r" b="b"/>
            <a:pathLst>
              <a:path w="2848131" h="1483500">
                <a:moveTo>
                  <a:pt x="0" y="1469036"/>
                </a:moveTo>
                <a:cubicBezTo>
                  <a:pt x="219856" y="1491521"/>
                  <a:pt x="439712" y="1514007"/>
                  <a:pt x="659567" y="1319135"/>
                </a:cubicBezTo>
                <a:cubicBezTo>
                  <a:pt x="879422" y="1124263"/>
                  <a:pt x="954373" y="519659"/>
                  <a:pt x="1319134" y="299803"/>
                </a:cubicBezTo>
                <a:cubicBezTo>
                  <a:pt x="1683895" y="79947"/>
                  <a:pt x="2266013" y="39973"/>
                  <a:pt x="2848131" y="0"/>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92667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a:srcRect r="49422" b="32415"/>
          <a:stretch/>
        </p:blipFill>
        <p:spPr>
          <a:xfrm>
            <a:off x="14989" y="0"/>
            <a:ext cx="9128503" cy="6858000"/>
          </a:xfrm>
          <a:prstGeom prst="rect">
            <a:avLst/>
          </a:prstGeom>
        </p:spPr>
      </p:pic>
      <p:pic>
        <p:nvPicPr>
          <p:cNvPr id="9" name="Picture 8"/>
          <p:cNvPicPr>
            <a:picLocks noChangeAspect="1"/>
          </p:cNvPicPr>
          <p:nvPr/>
        </p:nvPicPr>
        <p:blipFill>
          <a:blip r:embed="rId4"/>
          <a:stretch>
            <a:fillRect/>
          </a:stretch>
        </p:blipFill>
        <p:spPr>
          <a:xfrm>
            <a:off x="308384" y="584616"/>
            <a:ext cx="8475643" cy="6111144"/>
          </a:xfrm>
          <a:prstGeom prst="rect">
            <a:avLst/>
          </a:prstGeom>
        </p:spPr>
      </p:pic>
      <p:sp>
        <p:nvSpPr>
          <p:cNvPr id="7" name="Rectangle 6"/>
          <p:cNvSpPr/>
          <p:nvPr/>
        </p:nvSpPr>
        <p:spPr>
          <a:xfrm>
            <a:off x="5126636" y="4242216"/>
            <a:ext cx="3357797" cy="151219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flipV="1">
            <a:off x="1753850" y="4841821"/>
            <a:ext cx="3252866" cy="269824"/>
          </a:xfrm>
          <a:custGeom>
            <a:avLst/>
            <a:gdLst>
              <a:gd name="connsiteX0" fmla="*/ 0 w 2848131"/>
              <a:gd name="connsiteY0" fmla="*/ 1469036 h 1483500"/>
              <a:gd name="connsiteX1" fmla="*/ 659567 w 2848131"/>
              <a:gd name="connsiteY1" fmla="*/ 1319135 h 1483500"/>
              <a:gd name="connsiteX2" fmla="*/ 1319134 w 2848131"/>
              <a:gd name="connsiteY2" fmla="*/ 299803 h 1483500"/>
              <a:gd name="connsiteX3" fmla="*/ 2848131 w 2848131"/>
              <a:gd name="connsiteY3" fmla="*/ 0 h 1483500"/>
            </a:gdLst>
            <a:ahLst/>
            <a:cxnLst>
              <a:cxn ang="0">
                <a:pos x="connsiteX0" y="connsiteY0"/>
              </a:cxn>
              <a:cxn ang="0">
                <a:pos x="connsiteX1" y="connsiteY1"/>
              </a:cxn>
              <a:cxn ang="0">
                <a:pos x="connsiteX2" y="connsiteY2"/>
              </a:cxn>
              <a:cxn ang="0">
                <a:pos x="connsiteX3" y="connsiteY3"/>
              </a:cxn>
            </a:cxnLst>
            <a:rect l="l" t="t" r="r" b="b"/>
            <a:pathLst>
              <a:path w="2848131" h="1483500">
                <a:moveTo>
                  <a:pt x="0" y="1469036"/>
                </a:moveTo>
                <a:cubicBezTo>
                  <a:pt x="219856" y="1491521"/>
                  <a:pt x="439712" y="1514007"/>
                  <a:pt x="659567" y="1319135"/>
                </a:cubicBezTo>
                <a:cubicBezTo>
                  <a:pt x="879422" y="1124263"/>
                  <a:pt x="954373" y="519659"/>
                  <a:pt x="1319134" y="299803"/>
                </a:cubicBezTo>
                <a:cubicBezTo>
                  <a:pt x="1683895" y="79947"/>
                  <a:pt x="2266013" y="39973"/>
                  <a:pt x="2848131" y="0"/>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351409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p:cNvSpPr/>
          <p:nvPr/>
        </p:nvSpPr>
        <p:spPr>
          <a:xfrm>
            <a:off x="4332893" y="5340004"/>
            <a:ext cx="3912433" cy="1199213"/>
          </a:xfrm>
          <a:prstGeom prst="round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flipH="1">
            <a:off x="749508" y="6520721"/>
            <a:ext cx="1210607"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1960115" y="5194896"/>
            <a:ext cx="1687802" cy="1483220"/>
          </a:xfrm>
          <a:prstGeom prst="rect">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800" dirty="0" smtClean="0">
                <a:solidFill>
                  <a:schemeClr val="bg1"/>
                </a:solidFill>
              </a:rPr>
              <a:t>Output</a:t>
            </a:r>
          </a:p>
          <a:p>
            <a:pPr algn="ctr"/>
            <a:r>
              <a:rPr lang="en-GB" dirty="0" smtClean="0">
                <a:solidFill>
                  <a:schemeClr val="bg1"/>
                </a:solidFill>
              </a:rPr>
              <a:t>Draw squares at calculated position</a:t>
            </a:r>
            <a:endParaRPr lang="en-GB" dirty="0">
              <a:solidFill>
                <a:schemeClr val="bg1"/>
              </a:solidFill>
            </a:endParaRPr>
          </a:p>
        </p:txBody>
      </p:sp>
      <p:cxnSp>
        <p:nvCxnSpPr>
          <p:cNvPr id="111" name="Straight Connector 110"/>
          <p:cNvCxnSpPr/>
          <p:nvPr/>
        </p:nvCxnSpPr>
        <p:spPr>
          <a:xfrm flipH="1">
            <a:off x="749508" y="3675088"/>
            <a:ext cx="1210607" cy="0"/>
          </a:xfrm>
          <a:prstGeom prst="line">
            <a:avLst/>
          </a:prstGeom>
          <a:ln w="762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112" idx="2"/>
          </p:cNvCxnSpPr>
          <p:nvPr/>
        </p:nvCxnSpPr>
        <p:spPr>
          <a:xfrm flipH="1">
            <a:off x="784711" y="5646767"/>
            <a:ext cx="4762" cy="89191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a:endCxn id="112" idx="0"/>
          </p:cNvCxnSpPr>
          <p:nvPr/>
        </p:nvCxnSpPr>
        <p:spPr>
          <a:xfrm>
            <a:off x="784711" y="3675088"/>
            <a:ext cx="4762" cy="567134"/>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12" name="Rectangle 111"/>
          <p:cNvSpPr/>
          <p:nvPr/>
        </p:nvSpPr>
        <p:spPr>
          <a:xfrm>
            <a:off x="189320" y="4242222"/>
            <a:ext cx="1200305" cy="140454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smtClean="0">
                <a:solidFill>
                  <a:srgbClr val="C00000"/>
                </a:solidFill>
              </a:rPr>
              <a:t>Increment threshold (or reset to zero)</a:t>
            </a:r>
            <a:r>
              <a:rPr lang="en-GB" dirty="0" smtClean="0"/>
              <a:t>s</a:t>
            </a:r>
            <a:endParaRPr lang="en-GB" dirty="0"/>
          </a:p>
        </p:txBody>
      </p:sp>
      <p:cxnSp>
        <p:nvCxnSpPr>
          <p:cNvPr id="125" name="Straight Connector 124"/>
          <p:cNvCxnSpPr/>
          <p:nvPr/>
        </p:nvCxnSpPr>
        <p:spPr>
          <a:xfrm>
            <a:off x="2815467" y="4993318"/>
            <a:ext cx="0" cy="463115"/>
          </a:xfrm>
          <a:prstGeom prst="line">
            <a:avLst/>
          </a:prstGeom>
          <a:ln w="762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9" name="Rectangle 108"/>
          <p:cNvSpPr/>
          <p:nvPr/>
        </p:nvSpPr>
        <p:spPr>
          <a:xfrm>
            <a:off x="1960115" y="3513500"/>
            <a:ext cx="1687802" cy="1483220"/>
          </a:xfrm>
          <a:prstGeom prst="rect">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800" dirty="0" smtClean="0">
                <a:solidFill>
                  <a:schemeClr val="bg1"/>
                </a:solidFill>
              </a:rPr>
              <a:t>Process</a:t>
            </a:r>
          </a:p>
          <a:p>
            <a:pPr algn="ctr"/>
            <a:r>
              <a:rPr lang="en-GB" dirty="0" smtClean="0">
                <a:solidFill>
                  <a:schemeClr val="bg1"/>
                </a:solidFill>
              </a:rPr>
              <a:t>Compute all squares for threshold</a:t>
            </a:r>
            <a:endParaRPr lang="en-GB" dirty="0">
              <a:solidFill>
                <a:schemeClr val="bg1"/>
              </a:solidFill>
            </a:endParaRPr>
          </a:p>
        </p:txBody>
      </p:sp>
      <p:cxnSp>
        <p:nvCxnSpPr>
          <p:cNvPr id="124" name="Straight Connector 123"/>
          <p:cNvCxnSpPr/>
          <p:nvPr/>
        </p:nvCxnSpPr>
        <p:spPr>
          <a:xfrm>
            <a:off x="2815467" y="3315324"/>
            <a:ext cx="0" cy="463115"/>
          </a:xfrm>
          <a:prstGeom prst="line">
            <a:avLst/>
          </a:prstGeom>
          <a:ln w="762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a:xfrm>
            <a:off x="1960115" y="1832104"/>
            <a:ext cx="1687802" cy="1483220"/>
          </a:xfrm>
          <a:prstGeom prst="rect">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800" dirty="0" smtClean="0">
                <a:solidFill>
                  <a:schemeClr val="bg1"/>
                </a:solidFill>
              </a:rPr>
              <a:t>Inputs</a:t>
            </a:r>
          </a:p>
          <a:p>
            <a:pPr algn="ctr"/>
            <a:r>
              <a:rPr lang="en-GB" dirty="0">
                <a:solidFill>
                  <a:schemeClr val="bg1"/>
                </a:solidFill>
              </a:rPr>
              <a:t>S</a:t>
            </a:r>
            <a:r>
              <a:rPr lang="en-GB" dirty="0" smtClean="0">
                <a:solidFill>
                  <a:schemeClr val="bg1"/>
                </a:solidFill>
              </a:rPr>
              <a:t>ize of grid </a:t>
            </a:r>
          </a:p>
          <a:p>
            <a:pPr algn="ctr"/>
            <a:r>
              <a:rPr lang="en-GB" dirty="0" smtClean="0">
                <a:solidFill>
                  <a:schemeClr val="bg1"/>
                </a:solidFill>
              </a:rPr>
              <a:t>and initial threshold</a:t>
            </a:r>
            <a:endParaRPr lang="en-GB" dirty="0">
              <a:solidFill>
                <a:schemeClr val="bg1"/>
              </a:solidFill>
            </a:endParaRPr>
          </a:p>
        </p:txBody>
      </p:sp>
      <p:cxnSp>
        <p:nvCxnSpPr>
          <p:cNvPr id="122" name="Straight Connector 121"/>
          <p:cNvCxnSpPr/>
          <p:nvPr/>
        </p:nvCxnSpPr>
        <p:spPr>
          <a:xfrm>
            <a:off x="2815467" y="1618938"/>
            <a:ext cx="0" cy="463115"/>
          </a:xfrm>
          <a:prstGeom prst="line">
            <a:avLst/>
          </a:prstGeom>
          <a:ln w="762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43" name="Picture 2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00000">
            <a:off x="248295" y="5395336"/>
            <a:ext cx="1639120" cy="899215"/>
          </a:xfrm>
          <a:prstGeom prst="rect">
            <a:avLst/>
          </a:prstGeom>
        </p:spPr>
      </p:pic>
      <p:sp>
        <p:nvSpPr>
          <p:cNvPr id="106" name="Rectangle 105"/>
          <p:cNvSpPr/>
          <p:nvPr/>
        </p:nvSpPr>
        <p:spPr>
          <a:xfrm>
            <a:off x="1960115" y="150708"/>
            <a:ext cx="1687802" cy="1483220"/>
          </a:xfrm>
          <a:prstGeom prst="rect">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2800" dirty="0" smtClean="0">
                <a:solidFill>
                  <a:schemeClr val="bg1"/>
                </a:solidFill>
              </a:rPr>
              <a:t>Storage</a:t>
            </a:r>
          </a:p>
          <a:p>
            <a:pPr algn="ctr"/>
            <a:r>
              <a:rPr lang="en-GB" dirty="0" smtClean="0">
                <a:solidFill>
                  <a:schemeClr val="bg1"/>
                </a:solidFill>
              </a:rPr>
              <a:t>Create variables and data structures</a:t>
            </a:r>
            <a:endParaRPr lang="en-GB" dirty="0">
              <a:solidFill>
                <a:schemeClr val="bg1"/>
              </a:solidFill>
            </a:endParaRPr>
          </a:p>
        </p:txBody>
      </p:sp>
      <p:pic>
        <p:nvPicPr>
          <p:cNvPr id="242" name="Picture 2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00000">
            <a:off x="669853" y="1297245"/>
            <a:ext cx="1789226" cy="942255"/>
          </a:xfrm>
          <a:prstGeom prst="rect">
            <a:avLst/>
          </a:prstGeom>
        </p:spPr>
      </p:pic>
      <p:pic>
        <p:nvPicPr>
          <p:cNvPr id="2" name="Picture 1"/>
          <p:cNvPicPr>
            <a:picLocks noChangeAspect="1"/>
          </p:cNvPicPr>
          <p:nvPr/>
        </p:nvPicPr>
        <p:blipFill rotWithShape="1">
          <a:blip r:embed="rId5"/>
          <a:srcRect l="50666" t="35153" r="5912" b="54658"/>
          <a:stretch/>
        </p:blipFill>
        <p:spPr>
          <a:xfrm>
            <a:off x="4488779" y="5501403"/>
            <a:ext cx="3531379" cy="856727"/>
          </a:xfrm>
          <a:prstGeom prst="rect">
            <a:avLst/>
          </a:prstGeom>
        </p:spPr>
      </p:pic>
      <p:sp>
        <p:nvSpPr>
          <p:cNvPr id="5" name="Rounded Rectangle 4"/>
          <p:cNvSpPr/>
          <p:nvPr/>
        </p:nvSpPr>
        <p:spPr>
          <a:xfrm>
            <a:off x="4310058" y="1179297"/>
            <a:ext cx="3912433" cy="1199213"/>
          </a:xfrm>
          <a:prstGeom prst="round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rotWithShape="1">
          <a:blip r:embed="rId5"/>
          <a:srcRect l="5617" t="11214" r="49932" b="77603"/>
          <a:stretch/>
        </p:blipFill>
        <p:spPr>
          <a:xfrm>
            <a:off x="4458794" y="1308750"/>
            <a:ext cx="3614963" cy="940309"/>
          </a:xfrm>
          <a:prstGeom prst="rect">
            <a:avLst/>
          </a:prstGeom>
        </p:spPr>
      </p:pic>
      <p:sp>
        <p:nvSpPr>
          <p:cNvPr id="24" name="Rounded Rectangle 23"/>
          <p:cNvSpPr/>
          <p:nvPr/>
        </p:nvSpPr>
        <p:spPr>
          <a:xfrm>
            <a:off x="4338874" y="3587258"/>
            <a:ext cx="3912433" cy="1199213"/>
          </a:xfrm>
          <a:prstGeom prst="round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rotWithShape="1">
          <a:blip r:embed="rId5"/>
          <a:srcRect l="5916" t="46294" r="50148" b="42524"/>
          <a:stretch/>
        </p:blipFill>
        <p:spPr>
          <a:xfrm>
            <a:off x="4469439" y="3703503"/>
            <a:ext cx="3573172" cy="940308"/>
          </a:xfrm>
          <a:prstGeom prst="rect">
            <a:avLst/>
          </a:prstGeom>
        </p:spPr>
      </p:pic>
      <p:sp>
        <p:nvSpPr>
          <p:cNvPr id="9" name="Right Brace 8"/>
          <p:cNvSpPr/>
          <p:nvPr/>
        </p:nvSpPr>
        <p:spPr>
          <a:xfrm>
            <a:off x="3792511" y="150708"/>
            <a:ext cx="299804" cy="3164616"/>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Right Brace 26"/>
          <p:cNvSpPr/>
          <p:nvPr/>
        </p:nvSpPr>
        <p:spPr>
          <a:xfrm>
            <a:off x="3792511" y="3513500"/>
            <a:ext cx="299804" cy="1479818"/>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Right Brace 27"/>
          <p:cNvSpPr/>
          <p:nvPr/>
        </p:nvSpPr>
        <p:spPr>
          <a:xfrm>
            <a:off x="3795011" y="5194895"/>
            <a:ext cx="299804" cy="1479818"/>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12633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r="23810" b="31049"/>
          <a:stretch>
            <a:fillRect/>
          </a:stretch>
        </p:blipFill>
        <p:spPr bwMode="auto">
          <a:xfrm>
            <a:off x="0" y="0"/>
            <a:ext cx="7235825" cy="409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stretch>
            <a:fillRect/>
          </a:stretch>
        </p:blipFill>
        <p:spPr>
          <a:xfrm>
            <a:off x="13787" y="3192903"/>
            <a:ext cx="6398335" cy="3657600"/>
          </a:xfrm>
          <a:prstGeom prst="rect">
            <a:avLst/>
          </a:prstGeom>
        </p:spPr>
      </p:pic>
      <p:sp>
        <p:nvSpPr>
          <p:cNvPr id="3" name="Freeform 2"/>
          <p:cNvSpPr/>
          <p:nvPr/>
        </p:nvSpPr>
        <p:spPr>
          <a:xfrm>
            <a:off x="647700" y="1581150"/>
            <a:ext cx="3343275" cy="1806627"/>
          </a:xfrm>
          <a:custGeom>
            <a:avLst/>
            <a:gdLst>
              <a:gd name="connsiteX0" fmla="*/ 3343275 w 3343275"/>
              <a:gd name="connsiteY0" fmla="*/ 0 h 2057400"/>
              <a:gd name="connsiteX1" fmla="*/ 1114425 w 3343275"/>
              <a:gd name="connsiteY1" fmla="*/ 409575 h 2057400"/>
              <a:gd name="connsiteX2" fmla="*/ 0 w 3343275"/>
              <a:gd name="connsiteY2" fmla="*/ 2057400 h 2057400"/>
            </a:gdLst>
            <a:ahLst/>
            <a:cxnLst>
              <a:cxn ang="0">
                <a:pos x="connsiteX0" y="connsiteY0"/>
              </a:cxn>
              <a:cxn ang="0">
                <a:pos x="connsiteX1" y="connsiteY1"/>
              </a:cxn>
              <a:cxn ang="0">
                <a:pos x="connsiteX2" y="connsiteY2"/>
              </a:cxn>
            </a:cxnLst>
            <a:rect l="l" t="t" r="r" b="b"/>
            <a:pathLst>
              <a:path w="3343275" h="2057400">
                <a:moveTo>
                  <a:pt x="3343275" y="0"/>
                </a:moveTo>
                <a:cubicBezTo>
                  <a:pt x="2507456" y="33337"/>
                  <a:pt x="1671637" y="66675"/>
                  <a:pt x="1114425" y="409575"/>
                </a:cubicBezTo>
                <a:cubicBezTo>
                  <a:pt x="557212" y="752475"/>
                  <a:pt x="278606" y="1404937"/>
                  <a:pt x="0" y="2057400"/>
                </a:cubicBezTo>
              </a:path>
            </a:pathLst>
          </a:custGeom>
          <a:noFill/>
          <a:ln w="76200" cmpd="sng">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6393" name="Picture 6"/>
          <p:cNvPicPr>
            <a:picLocks noChangeAspect="1" noChangeArrowheads="1"/>
          </p:cNvPicPr>
          <p:nvPr/>
        </p:nvPicPr>
        <p:blipFill>
          <a:blip r:embed="rId5">
            <a:extLst>
              <a:ext uri="{28A0092B-C50C-407E-A947-70E740481C1C}">
                <a14:useLocalDpi xmlns:a14="http://schemas.microsoft.com/office/drawing/2010/main" val="0"/>
              </a:ext>
            </a:extLst>
          </a:blip>
          <a:srcRect l="22748" t="4985" r="25874" b="66571"/>
          <a:stretch>
            <a:fillRect/>
          </a:stretch>
        </p:blipFill>
        <p:spPr bwMode="auto">
          <a:xfrm>
            <a:off x="6396038" y="5735638"/>
            <a:ext cx="2747962" cy="114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6"/>
          <a:stretch>
            <a:fillRect/>
          </a:stretch>
        </p:blipFill>
        <p:spPr>
          <a:xfrm>
            <a:off x="1233755" y="2684555"/>
            <a:ext cx="6353962" cy="3221038"/>
          </a:xfrm>
          <a:prstGeom prst="rect">
            <a:avLst/>
          </a:prstGeom>
        </p:spPr>
      </p:pic>
      <p:sp>
        <p:nvSpPr>
          <p:cNvPr id="8" name="Freeform 7"/>
          <p:cNvSpPr/>
          <p:nvPr/>
        </p:nvSpPr>
        <p:spPr>
          <a:xfrm>
            <a:off x="1763713" y="1733550"/>
            <a:ext cx="2235200" cy="1159552"/>
          </a:xfrm>
          <a:custGeom>
            <a:avLst/>
            <a:gdLst>
              <a:gd name="connsiteX0" fmla="*/ 3343275 w 3343275"/>
              <a:gd name="connsiteY0" fmla="*/ 0 h 2057400"/>
              <a:gd name="connsiteX1" fmla="*/ 1114425 w 3343275"/>
              <a:gd name="connsiteY1" fmla="*/ 409575 h 2057400"/>
              <a:gd name="connsiteX2" fmla="*/ 0 w 3343275"/>
              <a:gd name="connsiteY2" fmla="*/ 2057400 h 2057400"/>
            </a:gdLst>
            <a:ahLst/>
            <a:cxnLst>
              <a:cxn ang="0">
                <a:pos x="connsiteX0" y="connsiteY0"/>
              </a:cxn>
              <a:cxn ang="0">
                <a:pos x="connsiteX1" y="connsiteY1"/>
              </a:cxn>
              <a:cxn ang="0">
                <a:pos x="connsiteX2" y="connsiteY2"/>
              </a:cxn>
            </a:cxnLst>
            <a:rect l="l" t="t" r="r" b="b"/>
            <a:pathLst>
              <a:path w="3343275" h="2057400">
                <a:moveTo>
                  <a:pt x="3343275" y="0"/>
                </a:moveTo>
                <a:cubicBezTo>
                  <a:pt x="2507456" y="33337"/>
                  <a:pt x="1671637" y="66675"/>
                  <a:pt x="1114425" y="409575"/>
                </a:cubicBezTo>
                <a:cubicBezTo>
                  <a:pt x="557212" y="752475"/>
                  <a:pt x="278606" y="1404937"/>
                  <a:pt x="0" y="2057400"/>
                </a:cubicBezTo>
              </a:path>
            </a:pathLst>
          </a:custGeom>
          <a:noFill/>
          <a:ln w="76200" cmpd="sng">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5" name="Picture 4"/>
          <p:cNvPicPr>
            <a:picLocks noChangeAspect="1"/>
          </p:cNvPicPr>
          <p:nvPr/>
        </p:nvPicPr>
        <p:blipFill>
          <a:blip r:embed="rId7"/>
          <a:stretch>
            <a:fillRect/>
          </a:stretch>
        </p:blipFill>
        <p:spPr>
          <a:xfrm>
            <a:off x="2681159" y="2120808"/>
            <a:ext cx="6181725" cy="3219450"/>
          </a:xfrm>
          <a:prstGeom prst="rect">
            <a:avLst/>
          </a:prstGeom>
        </p:spPr>
      </p:pic>
      <p:sp>
        <p:nvSpPr>
          <p:cNvPr id="9" name="Freeform 8"/>
          <p:cNvSpPr/>
          <p:nvPr/>
        </p:nvSpPr>
        <p:spPr>
          <a:xfrm>
            <a:off x="2881313" y="1885950"/>
            <a:ext cx="1117600" cy="403225"/>
          </a:xfrm>
          <a:custGeom>
            <a:avLst/>
            <a:gdLst>
              <a:gd name="connsiteX0" fmla="*/ 3343275 w 3343275"/>
              <a:gd name="connsiteY0" fmla="*/ 0 h 2057400"/>
              <a:gd name="connsiteX1" fmla="*/ 1114425 w 3343275"/>
              <a:gd name="connsiteY1" fmla="*/ 409575 h 2057400"/>
              <a:gd name="connsiteX2" fmla="*/ 0 w 3343275"/>
              <a:gd name="connsiteY2" fmla="*/ 2057400 h 2057400"/>
            </a:gdLst>
            <a:ahLst/>
            <a:cxnLst>
              <a:cxn ang="0">
                <a:pos x="connsiteX0" y="connsiteY0"/>
              </a:cxn>
              <a:cxn ang="0">
                <a:pos x="connsiteX1" y="connsiteY1"/>
              </a:cxn>
              <a:cxn ang="0">
                <a:pos x="connsiteX2" y="connsiteY2"/>
              </a:cxn>
            </a:cxnLst>
            <a:rect l="l" t="t" r="r" b="b"/>
            <a:pathLst>
              <a:path w="3343275" h="2057400">
                <a:moveTo>
                  <a:pt x="3343275" y="0"/>
                </a:moveTo>
                <a:cubicBezTo>
                  <a:pt x="2507456" y="33337"/>
                  <a:pt x="1671637" y="66675"/>
                  <a:pt x="1114425" y="409575"/>
                </a:cubicBezTo>
                <a:cubicBezTo>
                  <a:pt x="557212" y="752475"/>
                  <a:pt x="278606" y="1404937"/>
                  <a:pt x="0" y="2057400"/>
                </a:cubicBezTo>
              </a:path>
            </a:pathLst>
          </a:custGeom>
          <a:noFill/>
          <a:ln w="76200" cmpd="sng">
            <a:solidFill>
              <a:srgbClr val="C0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1883400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right)">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177" r="8032"/>
          <a:stretch/>
        </p:blipFill>
        <p:spPr>
          <a:xfrm>
            <a:off x="3018" y="0"/>
            <a:ext cx="9141126" cy="6858000"/>
          </a:xfrm>
          <a:prstGeom prst="rect">
            <a:avLst/>
          </a:prstGeom>
        </p:spPr>
      </p:pic>
      <p:sp>
        <p:nvSpPr>
          <p:cNvPr id="6" name="Rectangle 5"/>
          <p:cNvSpPr>
            <a:spLocks noChangeArrowheads="1"/>
          </p:cNvSpPr>
          <p:nvPr/>
        </p:nvSpPr>
        <p:spPr bwMode="auto">
          <a:xfrm>
            <a:off x="6217920" y="130961"/>
            <a:ext cx="2806410" cy="1815882"/>
          </a:xfrm>
          <a:prstGeom prst="rect">
            <a:avLst/>
          </a:prstGeom>
          <a:solidFill>
            <a:schemeClr val="bg1"/>
          </a:solidFill>
          <a:ln>
            <a:solidFill>
              <a:srgbClr val="C00000"/>
            </a:solidFill>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GB" sz="2800" dirty="0" smtClean="0">
                <a:solidFill>
                  <a:srgbClr val="C00000"/>
                </a:solidFill>
                <a:latin typeface="+mn-lt"/>
              </a:rPr>
              <a:t>^ for bitwise XOR</a:t>
            </a:r>
          </a:p>
          <a:p>
            <a:pPr algn="r" eaLnBrk="1" hangingPunct="1"/>
            <a:r>
              <a:rPr lang="en-GB" sz="2800" dirty="0" smtClean="0">
                <a:solidFill>
                  <a:srgbClr val="C00000"/>
                </a:solidFill>
                <a:latin typeface="+mn-lt"/>
              </a:rPr>
              <a:t>|  for bitwise OR </a:t>
            </a:r>
          </a:p>
          <a:p>
            <a:pPr algn="r" eaLnBrk="1" hangingPunct="1"/>
            <a:r>
              <a:rPr lang="en-GB" sz="2800" dirty="0" smtClean="0">
                <a:solidFill>
                  <a:srgbClr val="C00000"/>
                </a:solidFill>
                <a:latin typeface="+mn-lt"/>
              </a:rPr>
              <a:t>&amp; for bitwise AND </a:t>
            </a:r>
          </a:p>
          <a:p>
            <a:pPr algn="r" eaLnBrk="1" hangingPunct="1"/>
            <a:r>
              <a:rPr lang="en-GB" altLang="en-US" sz="2800" dirty="0" smtClean="0">
                <a:solidFill>
                  <a:srgbClr val="C00000"/>
                </a:solidFill>
                <a:latin typeface="+mn-lt"/>
              </a:rPr>
              <a:t> ~ for NOT</a:t>
            </a:r>
          </a:p>
        </p:txBody>
      </p:sp>
      <p:sp>
        <p:nvSpPr>
          <p:cNvPr id="4" name="Title 1"/>
          <p:cNvSpPr txBox="1">
            <a:spLocks/>
          </p:cNvSpPr>
          <p:nvPr/>
        </p:nvSpPr>
        <p:spPr>
          <a:xfrm>
            <a:off x="0" y="0"/>
            <a:ext cx="9144144" cy="839449"/>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dirty="0" smtClean="0"/>
              <a:t>Experiment</a:t>
            </a:r>
            <a:endParaRPr lang="en-GB" dirty="0"/>
          </a:p>
        </p:txBody>
      </p:sp>
      <p:sp>
        <p:nvSpPr>
          <p:cNvPr id="3" name="TextBox 2"/>
          <p:cNvSpPr txBox="1"/>
          <p:nvPr/>
        </p:nvSpPr>
        <p:spPr>
          <a:xfrm>
            <a:off x="0" y="629589"/>
            <a:ext cx="5104026" cy="1661993"/>
          </a:xfrm>
          <a:prstGeom prst="rect">
            <a:avLst/>
          </a:prstGeom>
          <a:noFill/>
        </p:spPr>
        <p:txBody>
          <a:bodyPr wrap="none" rtlCol="0">
            <a:spAutoFit/>
          </a:bodyPr>
          <a:lstStyle/>
          <a:p>
            <a:r>
              <a:rPr lang="en-GB" altLang="en-US" sz="2800" dirty="0">
                <a:solidFill>
                  <a:srgbClr val="C00000"/>
                </a:solidFill>
              </a:rPr>
              <a:t>E</a:t>
            </a:r>
            <a:r>
              <a:rPr lang="en-GB" altLang="en-US" sz="2800" dirty="0" smtClean="0">
                <a:solidFill>
                  <a:srgbClr val="C00000"/>
                </a:solidFill>
              </a:rPr>
              <a:t>xperiment </a:t>
            </a:r>
            <a:r>
              <a:rPr lang="en-GB" altLang="en-US" sz="2800" dirty="0">
                <a:solidFill>
                  <a:srgbClr val="C00000"/>
                </a:solidFill>
              </a:rPr>
              <a:t>with &gt;, &lt; and ==</a:t>
            </a:r>
          </a:p>
          <a:p>
            <a:r>
              <a:rPr lang="en-GB" altLang="en-US" sz="2800" dirty="0">
                <a:solidFill>
                  <a:srgbClr val="C00000"/>
                </a:solidFill>
              </a:rPr>
              <a:t>Explore div and </a:t>
            </a:r>
            <a:r>
              <a:rPr lang="en-GB" altLang="en-US" sz="2800" dirty="0" smtClean="0">
                <a:solidFill>
                  <a:srgbClr val="C00000"/>
                </a:solidFill>
              </a:rPr>
              <a:t>mod</a:t>
            </a:r>
          </a:p>
          <a:p>
            <a:r>
              <a:rPr lang="en-GB" altLang="en-US" sz="2800" dirty="0" smtClean="0">
                <a:solidFill>
                  <a:srgbClr val="C00000"/>
                </a:solidFill>
              </a:rPr>
              <a:t>(floor division and </a:t>
            </a:r>
            <a:r>
              <a:rPr lang="en-GB" altLang="en-US" sz="2800" dirty="0">
                <a:solidFill>
                  <a:srgbClr val="C00000"/>
                </a:solidFill>
              </a:rPr>
              <a:t>remainder) </a:t>
            </a:r>
            <a:r>
              <a:rPr lang="en-GB" altLang="en-US" sz="2800" dirty="0" smtClean="0">
                <a:solidFill>
                  <a:srgbClr val="C00000"/>
                </a:solidFill>
              </a:rPr>
              <a:t>too</a:t>
            </a:r>
            <a:endParaRPr lang="en-GB" altLang="en-US" sz="2800" dirty="0">
              <a:solidFill>
                <a:srgbClr val="C00000"/>
              </a:solidFill>
            </a:endParaRPr>
          </a:p>
          <a:p>
            <a:endParaRPr lang="en-GB" dirty="0"/>
          </a:p>
        </p:txBody>
      </p:sp>
    </p:spTree>
    <p:extLst>
      <p:ext uri="{BB962C8B-B14F-4D97-AF65-F5344CB8AC3E}">
        <p14:creationId xmlns:p14="http://schemas.microsoft.com/office/powerpoint/2010/main" val="249664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4" name="TextBox 3"/>
          <p:cNvSpPr txBox="1"/>
          <p:nvPr/>
        </p:nvSpPr>
        <p:spPr>
          <a:xfrm>
            <a:off x="377898" y="2213523"/>
            <a:ext cx="7599454" cy="2308324"/>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smtClean="0">
                <a:solidFill>
                  <a:schemeClr val="tx1">
                    <a:lumMod val="65000"/>
                    <a:lumOff val="35000"/>
                  </a:schemeClr>
                </a:solidFill>
              </a:rPr>
              <a:t>Can you think of simple coding exercises that might help as exemplars for linking binary and / or logic?</a:t>
            </a:r>
            <a:endParaRPr lang="en-GB" sz="3600" dirty="0">
              <a:solidFill>
                <a:schemeClr val="tx1">
                  <a:lumMod val="65000"/>
                  <a:lumOff val="35000"/>
                </a:schemeClr>
              </a:solidFill>
            </a:endParaRPr>
          </a:p>
          <a:p>
            <a:pPr lvl="0" eaLnBrk="0" fontAlgn="base" hangingPunct="0">
              <a:spcBef>
                <a:spcPct val="0"/>
              </a:spcBef>
              <a:spcAft>
                <a:spcPct val="0"/>
              </a:spcAft>
              <a:tabLst>
                <a:tab pos="457200" algn="l"/>
              </a:tabLst>
            </a:pPr>
            <a:endParaRPr kumimoji="0" lang="en-GB" altLang="ja-JP" sz="3600" b="0" i="0" u="none" strike="noStrike" cap="none" normalizeH="0" baseline="0" dirty="0">
              <a:ln>
                <a:noFill/>
              </a:ln>
              <a:solidFill>
                <a:schemeClr val="bg1">
                  <a:lumMod val="50000"/>
                </a:schemeClr>
              </a:solidFill>
              <a:effectLst/>
              <a:ea typeface="Calibri" panose="020F0502020204030204" pitchFamily="34" charset="0"/>
              <a:cs typeface="Times New Roman" panose="02020603050405020304" pitchFamily="18" charset="0"/>
            </a:endParaRPr>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3826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637283" y="772534"/>
            <a:ext cx="2506717" cy="1009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p:cNvSpPr txBox="1">
            <a:spLocks/>
          </p:cNvSpPr>
          <p:nvPr/>
        </p:nvSpPr>
        <p:spPr>
          <a:xfrm>
            <a:off x="0" y="232729"/>
            <a:ext cx="9128904"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C00000"/>
                </a:solidFill>
                <a:latin typeface="+mn-lt"/>
              </a:rPr>
              <a:t>Inside the Machine</a:t>
            </a:r>
            <a:endParaRPr lang="en-GB" sz="6600" b="1"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Simple Ideas That Make Computers Tick</a:t>
            </a:r>
            <a:endParaRPr lang="en-GB" sz="4400" b="1" spc="-150" dirty="0">
              <a:solidFill>
                <a:schemeClr val="bg1">
                  <a:lumMod val="50000"/>
                </a:schemeClr>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1691" b="11456"/>
          <a:stretch/>
        </p:blipFill>
        <p:spPr>
          <a:xfrm>
            <a:off x="0" y="2188564"/>
            <a:ext cx="9144000" cy="4676923"/>
          </a:xfrm>
          <a:prstGeom prst="rect">
            <a:avLst/>
          </a:prstGeom>
        </p:spPr>
      </p:pic>
      <p:sp>
        <p:nvSpPr>
          <p:cNvPr id="4" name="Rectangle 3"/>
          <p:cNvSpPr/>
          <p:nvPr/>
        </p:nvSpPr>
        <p:spPr>
          <a:xfrm>
            <a:off x="-106" y="2145342"/>
            <a:ext cx="9159096" cy="1122511"/>
          </a:xfrm>
          <a:prstGeom prst="rect">
            <a:avLst/>
          </a:prstGeom>
          <a:gradFill flip="none" rotWithShape="1">
            <a:gsLst>
              <a:gs pos="7000">
                <a:schemeClr val="bg1"/>
              </a:gs>
              <a:gs pos="69000">
                <a:srgbClr val="FFFFFF">
                  <a:shade val="100000"/>
                  <a:satMod val="115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01005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9181" y="2241056"/>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rgbClr val="C00000"/>
                </a:solidFill>
                <a:latin typeface="+mn-lt"/>
              </a:rPr>
              <a:t>Adders And Ladders</a:t>
            </a:r>
            <a:endParaRPr lang="en-GB" b="1" dirty="0">
              <a:solidFill>
                <a:srgbClr val="C00000"/>
              </a:solidFill>
              <a:latin typeface="+mn-lt"/>
            </a:endParaRPr>
          </a:p>
        </p:txBody>
      </p:sp>
      <p:sp>
        <p:nvSpPr>
          <p:cNvPr id="5" name="Title 1"/>
          <p:cNvSpPr txBox="1">
            <a:spLocks/>
          </p:cNvSpPr>
          <p:nvPr/>
        </p:nvSpPr>
        <p:spPr>
          <a:xfrm>
            <a:off x="19182" y="3338184"/>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rgbClr val="C00000"/>
                </a:solidFill>
                <a:latin typeface="+mn-lt"/>
              </a:rPr>
              <a:t>Munching Squares</a:t>
            </a:r>
            <a:endParaRPr lang="en-GB" b="1" dirty="0">
              <a:solidFill>
                <a:srgbClr val="C00000"/>
              </a:solidFill>
              <a:latin typeface="+mn-lt"/>
            </a:endParaRPr>
          </a:p>
        </p:txBody>
      </p:sp>
      <p:sp>
        <p:nvSpPr>
          <p:cNvPr id="2"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
        <p:nvSpPr>
          <p:cNvPr id="4" name="Title 1"/>
          <p:cNvSpPr txBox="1">
            <a:spLocks/>
          </p:cNvSpPr>
          <p:nvPr/>
        </p:nvSpPr>
        <p:spPr>
          <a:xfrm>
            <a:off x="19182" y="1143928"/>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rgbClr val="C00000"/>
                </a:solidFill>
                <a:latin typeface="+mn-lt"/>
              </a:rPr>
              <a:t>Logical Foundations</a:t>
            </a:r>
            <a:endParaRPr lang="en-GB" b="1" dirty="0">
              <a:solidFill>
                <a:srgbClr val="C00000"/>
              </a:solidFill>
              <a:latin typeface="+mn-lt"/>
            </a:endParaRPr>
          </a:p>
        </p:txBody>
      </p:sp>
      <p:sp>
        <p:nvSpPr>
          <p:cNvPr id="10" name="Title 1"/>
          <p:cNvSpPr txBox="1">
            <a:spLocks/>
          </p:cNvSpPr>
          <p:nvPr/>
        </p:nvSpPr>
        <p:spPr>
          <a:xfrm>
            <a:off x="19180" y="4435312"/>
            <a:ext cx="90312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C00000"/>
                </a:solidFill>
                <a:latin typeface="+mn-lt"/>
              </a:rPr>
              <a:t>Inside The </a:t>
            </a:r>
            <a:r>
              <a:rPr lang="en-GB" b="1" dirty="0" smtClean="0">
                <a:solidFill>
                  <a:srgbClr val="C00000"/>
                </a:solidFill>
                <a:latin typeface="+mn-lt"/>
              </a:rPr>
              <a:t>Machine</a:t>
            </a:r>
            <a:endParaRPr lang="en-GB" b="1" dirty="0">
              <a:solidFill>
                <a:srgbClr val="C00000"/>
              </a:solidFill>
              <a:latin typeface="+mn-lt"/>
            </a:endParaRPr>
          </a:p>
        </p:txBody>
      </p:sp>
      <p:sp>
        <p:nvSpPr>
          <p:cNvPr id="8" name="Title 1"/>
          <p:cNvSpPr txBox="1">
            <a:spLocks/>
          </p:cNvSpPr>
          <p:nvPr/>
        </p:nvSpPr>
        <p:spPr>
          <a:xfrm>
            <a:off x="65986" y="5532440"/>
            <a:ext cx="90312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rgbClr val="C00000"/>
                </a:solidFill>
                <a:latin typeface="+mn-lt"/>
              </a:rPr>
              <a:t>The Need For Speed</a:t>
            </a:r>
            <a:endParaRPr lang="en-GB" b="1" dirty="0">
              <a:solidFill>
                <a:srgbClr val="C00000"/>
              </a:solidFill>
              <a:latin typeface="+mn-lt"/>
            </a:endParaRPr>
          </a:p>
        </p:txBody>
      </p:sp>
    </p:spTree>
    <p:extLst>
      <p:ext uri="{BB962C8B-B14F-4D97-AF65-F5344CB8AC3E}">
        <p14:creationId xmlns:p14="http://schemas.microsoft.com/office/powerpoint/2010/main" val="2694009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a:spLocks noChangeArrowheads="1"/>
          </p:cNvSpPr>
          <p:nvPr/>
        </p:nvSpPr>
        <p:spPr bwMode="auto">
          <a:xfrm>
            <a:off x="2334982" y="3909284"/>
            <a:ext cx="4319588" cy="2808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nchorCtr="1"/>
          <a:lstStyle/>
          <a:p>
            <a:pPr algn="ctr"/>
            <a:r>
              <a:rPr lang="en-GB"/>
              <a:t>CPU</a:t>
            </a:r>
            <a:endParaRPr lang="en-US"/>
          </a:p>
        </p:txBody>
      </p:sp>
      <p:sp>
        <p:nvSpPr>
          <p:cNvPr id="4" name="Rectangle 3"/>
          <p:cNvSpPr>
            <a:spLocks noChangeArrowheads="1"/>
          </p:cNvSpPr>
          <p:nvPr/>
        </p:nvSpPr>
        <p:spPr bwMode="auto">
          <a:xfrm>
            <a:off x="2334982" y="2180496"/>
            <a:ext cx="4319588" cy="11525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smtClean="0"/>
              <a:t>Memory</a:t>
            </a:r>
            <a:endParaRPr lang="en-US" dirty="0"/>
          </a:p>
        </p:txBody>
      </p:sp>
      <p:sp>
        <p:nvSpPr>
          <p:cNvPr id="5" name="Rectangle 4"/>
          <p:cNvSpPr>
            <a:spLocks noChangeArrowheads="1"/>
          </p:cNvSpPr>
          <p:nvPr/>
        </p:nvSpPr>
        <p:spPr bwMode="auto">
          <a:xfrm>
            <a:off x="2334982" y="380271"/>
            <a:ext cx="4319588" cy="11525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dirty="0"/>
              <a:t>Backing Storage</a:t>
            </a:r>
            <a:endParaRPr lang="en-US" dirty="0"/>
          </a:p>
        </p:txBody>
      </p:sp>
      <p:sp>
        <p:nvSpPr>
          <p:cNvPr id="6" name="Rectangle 5"/>
          <p:cNvSpPr>
            <a:spLocks noChangeArrowheads="1"/>
          </p:cNvSpPr>
          <p:nvPr/>
        </p:nvSpPr>
        <p:spPr bwMode="auto">
          <a:xfrm>
            <a:off x="245833" y="3909283"/>
            <a:ext cx="720725" cy="2735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Input</a:t>
            </a:r>
          </a:p>
          <a:p>
            <a:pPr algn="ctr"/>
            <a:r>
              <a:rPr lang="en-GB"/>
              <a:t>Unit</a:t>
            </a:r>
            <a:endParaRPr lang="en-US"/>
          </a:p>
        </p:txBody>
      </p:sp>
      <p:sp>
        <p:nvSpPr>
          <p:cNvPr id="7" name="Rectangle 6"/>
          <p:cNvSpPr>
            <a:spLocks noChangeArrowheads="1"/>
          </p:cNvSpPr>
          <p:nvPr/>
        </p:nvSpPr>
        <p:spPr bwMode="auto">
          <a:xfrm>
            <a:off x="8096021" y="3836258"/>
            <a:ext cx="719137" cy="2735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Output</a:t>
            </a:r>
          </a:p>
          <a:p>
            <a:pPr algn="ctr"/>
            <a:r>
              <a:rPr lang="en-GB"/>
              <a:t>Unit</a:t>
            </a:r>
            <a:endParaRPr lang="en-US"/>
          </a:p>
        </p:txBody>
      </p:sp>
      <p:sp>
        <p:nvSpPr>
          <p:cNvPr id="8" name="Line 7"/>
          <p:cNvSpPr>
            <a:spLocks noChangeShapeType="1"/>
          </p:cNvSpPr>
          <p:nvPr/>
        </p:nvSpPr>
        <p:spPr bwMode="auto">
          <a:xfrm>
            <a:off x="1037995" y="5277708"/>
            <a:ext cx="122555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 name="Line 8"/>
          <p:cNvSpPr>
            <a:spLocks noChangeShapeType="1"/>
          </p:cNvSpPr>
          <p:nvPr/>
        </p:nvSpPr>
        <p:spPr bwMode="auto">
          <a:xfrm>
            <a:off x="6797445" y="5277708"/>
            <a:ext cx="122555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 name="Line 9"/>
          <p:cNvSpPr>
            <a:spLocks noChangeShapeType="1"/>
          </p:cNvSpPr>
          <p:nvPr/>
        </p:nvSpPr>
        <p:spPr bwMode="auto">
          <a:xfrm flipV="1">
            <a:off x="3990745" y="3368735"/>
            <a:ext cx="0" cy="50323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 name="Line 10"/>
          <p:cNvSpPr>
            <a:spLocks noChangeShapeType="1"/>
          </p:cNvSpPr>
          <p:nvPr/>
        </p:nvSpPr>
        <p:spPr bwMode="auto">
          <a:xfrm flipV="1">
            <a:off x="3990745" y="1605820"/>
            <a:ext cx="0" cy="50323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 name="Line 11"/>
          <p:cNvSpPr>
            <a:spLocks noChangeShapeType="1"/>
          </p:cNvSpPr>
          <p:nvPr/>
        </p:nvSpPr>
        <p:spPr bwMode="auto">
          <a:xfrm>
            <a:off x="5214707" y="1604233"/>
            <a:ext cx="0" cy="50482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 name="Line 12"/>
          <p:cNvSpPr>
            <a:spLocks noChangeShapeType="1"/>
          </p:cNvSpPr>
          <p:nvPr/>
        </p:nvSpPr>
        <p:spPr bwMode="auto">
          <a:xfrm>
            <a:off x="5214707" y="3368736"/>
            <a:ext cx="0" cy="503237"/>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 name="Subtitle 2"/>
          <p:cNvSpPr txBox="1">
            <a:spLocks/>
          </p:cNvSpPr>
          <p:nvPr/>
        </p:nvSpPr>
        <p:spPr>
          <a:xfrm>
            <a:off x="-15096" y="-1"/>
            <a:ext cx="2350078" cy="16772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3600" b="1" spc="-150" dirty="0" smtClean="0">
                <a:solidFill>
                  <a:schemeClr val="bg1">
                    <a:lumMod val="50000"/>
                  </a:schemeClr>
                </a:solidFill>
              </a:rPr>
              <a:t>A</a:t>
            </a:r>
          </a:p>
          <a:p>
            <a:pPr marL="0" indent="0">
              <a:spcBef>
                <a:spcPts val="0"/>
              </a:spcBef>
              <a:buNone/>
            </a:pPr>
            <a:r>
              <a:rPr lang="en-GB" sz="3600" b="1" spc="-150" dirty="0" smtClean="0">
                <a:solidFill>
                  <a:schemeClr val="bg1">
                    <a:lumMod val="50000"/>
                  </a:schemeClr>
                </a:solidFill>
              </a:rPr>
              <a:t>Conceptual</a:t>
            </a:r>
          </a:p>
          <a:p>
            <a:pPr marL="0" indent="0">
              <a:spcBef>
                <a:spcPts val="0"/>
              </a:spcBef>
              <a:buNone/>
            </a:pPr>
            <a:r>
              <a:rPr lang="en-GB" sz="3600" b="1" spc="-150" dirty="0" smtClean="0">
                <a:solidFill>
                  <a:schemeClr val="bg1">
                    <a:lumMod val="50000"/>
                  </a:schemeClr>
                </a:solidFill>
              </a:rPr>
              <a:t>Model</a:t>
            </a:r>
            <a:endParaRPr lang="en-GB" sz="3600" b="1" spc="-150" dirty="0">
              <a:solidFill>
                <a:schemeClr val="bg1">
                  <a:lumMod val="50000"/>
                </a:schemeClr>
              </a:solidFill>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5716823" y="44414"/>
            <a:ext cx="3673528" cy="1979272"/>
          </a:xfrm>
          <a:prstGeom prst="rect">
            <a:avLst/>
          </a:prstGeom>
        </p:spPr>
      </p:pic>
      <p:sp>
        <p:nvSpPr>
          <p:cNvPr id="28" name="Rectangle 27"/>
          <p:cNvSpPr/>
          <p:nvPr/>
        </p:nvSpPr>
        <p:spPr>
          <a:xfrm>
            <a:off x="2334982" y="2180495"/>
            <a:ext cx="4319588" cy="4537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Process</a:t>
            </a:r>
            <a:endParaRPr lang="en-GB" dirty="0">
              <a:solidFill>
                <a:schemeClr val="tx1"/>
              </a:solidFill>
            </a:endParaRPr>
          </a:p>
        </p:txBody>
      </p:sp>
    </p:spTree>
    <p:extLst>
      <p:ext uri="{BB962C8B-B14F-4D97-AF65-F5344CB8AC3E}">
        <p14:creationId xmlns:p14="http://schemas.microsoft.com/office/powerpoint/2010/main" val="40696279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P spid="28"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a:spLocks noChangeArrowheads="1"/>
          </p:cNvSpPr>
          <p:nvPr/>
        </p:nvSpPr>
        <p:spPr bwMode="auto">
          <a:xfrm>
            <a:off x="2334982" y="3909284"/>
            <a:ext cx="4319588" cy="2808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nchorCtr="1"/>
          <a:lstStyle/>
          <a:p>
            <a:pPr algn="ctr"/>
            <a:r>
              <a:rPr lang="en-GB"/>
              <a:t>CPU</a:t>
            </a:r>
            <a:endParaRPr lang="en-US"/>
          </a:p>
        </p:txBody>
      </p:sp>
      <p:sp>
        <p:nvSpPr>
          <p:cNvPr id="4" name="Rectangle 3"/>
          <p:cNvSpPr>
            <a:spLocks noChangeArrowheads="1"/>
          </p:cNvSpPr>
          <p:nvPr/>
        </p:nvSpPr>
        <p:spPr bwMode="auto">
          <a:xfrm>
            <a:off x="2334982" y="2180496"/>
            <a:ext cx="4319588" cy="11525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5" name="Rectangle 4"/>
          <p:cNvSpPr>
            <a:spLocks noChangeArrowheads="1"/>
          </p:cNvSpPr>
          <p:nvPr/>
        </p:nvSpPr>
        <p:spPr bwMode="auto">
          <a:xfrm>
            <a:off x="2334982" y="380271"/>
            <a:ext cx="4319588" cy="11525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Backing Storage</a:t>
            </a:r>
            <a:endParaRPr lang="en-US"/>
          </a:p>
        </p:txBody>
      </p:sp>
      <p:sp>
        <p:nvSpPr>
          <p:cNvPr id="6" name="Rectangle 5"/>
          <p:cNvSpPr>
            <a:spLocks noChangeArrowheads="1"/>
          </p:cNvSpPr>
          <p:nvPr/>
        </p:nvSpPr>
        <p:spPr bwMode="auto">
          <a:xfrm>
            <a:off x="245833" y="3909283"/>
            <a:ext cx="720725" cy="2735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Input</a:t>
            </a:r>
          </a:p>
          <a:p>
            <a:pPr algn="ctr"/>
            <a:r>
              <a:rPr lang="en-GB"/>
              <a:t>Unit</a:t>
            </a:r>
            <a:endParaRPr lang="en-US"/>
          </a:p>
        </p:txBody>
      </p:sp>
      <p:sp>
        <p:nvSpPr>
          <p:cNvPr id="7" name="Rectangle 6"/>
          <p:cNvSpPr>
            <a:spLocks noChangeArrowheads="1"/>
          </p:cNvSpPr>
          <p:nvPr/>
        </p:nvSpPr>
        <p:spPr bwMode="auto">
          <a:xfrm>
            <a:off x="8096021" y="3836258"/>
            <a:ext cx="719137" cy="2735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Output</a:t>
            </a:r>
          </a:p>
          <a:p>
            <a:pPr algn="ctr"/>
            <a:r>
              <a:rPr lang="en-GB"/>
              <a:t>Unit</a:t>
            </a:r>
            <a:endParaRPr lang="en-US"/>
          </a:p>
        </p:txBody>
      </p:sp>
      <p:sp>
        <p:nvSpPr>
          <p:cNvPr id="8" name="Line 7"/>
          <p:cNvSpPr>
            <a:spLocks noChangeShapeType="1"/>
          </p:cNvSpPr>
          <p:nvPr/>
        </p:nvSpPr>
        <p:spPr bwMode="auto">
          <a:xfrm>
            <a:off x="1037995" y="5277708"/>
            <a:ext cx="122555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 name="Line 8"/>
          <p:cNvSpPr>
            <a:spLocks noChangeShapeType="1"/>
          </p:cNvSpPr>
          <p:nvPr/>
        </p:nvSpPr>
        <p:spPr bwMode="auto">
          <a:xfrm>
            <a:off x="6797445" y="5277708"/>
            <a:ext cx="122555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 name="Line 9"/>
          <p:cNvSpPr>
            <a:spLocks noChangeShapeType="1"/>
          </p:cNvSpPr>
          <p:nvPr/>
        </p:nvSpPr>
        <p:spPr bwMode="auto">
          <a:xfrm flipV="1">
            <a:off x="3990745" y="3368735"/>
            <a:ext cx="0" cy="50323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 name="Line 10"/>
          <p:cNvSpPr>
            <a:spLocks noChangeShapeType="1"/>
          </p:cNvSpPr>
          <p:nvPr/>
        </p:nvSpPr>
        <p:spPr bwMode="auto">
          <a:xfrm flipV="1">
            <a:off x="3990745" y="1605820"/>
            <a:ext cx="0" cy="50323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 name="Line 11"/>
          <p:cNvSpPr>
            <a:spLocks noChangeShapeType="1"/>
          </p:cNvSpPr>
          <p:nvPr/>
        </p:nvSpPr>
        <p:spPr bwMode="auto">
          <a:xfrm>
            <a:off x="5214707" y="1604233"/>
            <a:ext cx="0" cy="50482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 name="Line 12"/>
          <p:cNvSpPr>
            <a:spLocks noChangeShapeType="1"/>
          </p:cNvSpPr>
          <p:nvPr/>
        </p:nvSpPr>
        <p:spPr bwMode="auto">
          <a:xfrm>
            <a:off x="5214707" y="3368736"/>
            <a:ext cx="0" cy="503237"/>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 name="Rectangle 13"/>
          <p:cNvSpPr>
            <a:spLocks noChangeArrowheads="1"/>
          </p:cNvSpPr>
          <p:nvPr/>
        </p:nvSpPr>
        <p:spPr bwMode="auto">
          <a:xfrm>
            <a:off x="2479446" y="2685320"/>
            <a:ext cx="574675" cy="4318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ROM</a:t>
            </a:r>
            <a:endParaRPr lang="en-US"/>
          </a:p>
        </p:txBody>
      </p:sp>
      <p:sp>
        <p:nvSpPr>
          <p:cNvPr id="15" name="Rectangle 14"/>
          <p:cNvSpPr>
            <a:spLocks noChangeArrowheads="1"/>
          </p:cNvSpPr>
          <p:nvPr/>
        </p:nvSpPr>
        <p:spPr bwMode="auto">
          <a:xfrm>
            <a:off x="3198583" y="2324958"/>
            <a:ext cx="3313113" cy="8636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RAM</a:t>
            </a:r>
            <a:endParaRPr lang="en-US"/>
          </a:p>
        </p:txBody>
      </p:sp>
      <p:sp>
        <p:nvSpPr>
          <p:cNvPr id="16" name="Line 15"/>
          <p:cNvSpPr>
            <a:spLocks noChangeShapeType="1"/>
          </p:cNvSpPr>
          <p:nvPr/>
        </p:nvSpPr>
        <p:spPr bwMode="auto">
          <a:xfrm>
            <a:off x="2766782" y="3188558"/>
            <a:ext cx="0" cy="6477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 name="Text Box 18"/>
          <p:cNvSpPr txBox="1">
            <a:spLocks noChangeArrowheads="1"/>
          </p:cNvSpPr>
          <p:nvPr/>
        </p:nvSpPr>
        <p:spPr bwMode="auto">
          <a:xfrm>
            <a:off x="5482996" y="1624870"/>
            <a:ext cx="7264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t>Buses</a:t>
            </a:r>
            <a:endParaRPr lang="en-US"/>
          </a:p>
        </p:txBody>
      </p:sp>
      <p:sp>
        <p:nvSpPr>
          <p:cNvPr id="20" name="Text Box 19"/>
          <p:cNvSpPr txBox="1">
            <a:spLocks noChangeArrowheads="1"/>
          </p:cNvSpPr>
          <p:nvPr/>
        </p:nvSpPr>
        <p:spPr bwMode="auto">
          <a:xfrm>
            <a:off x="5575071" y="3404458"/>
            <a:ext cx="7264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t>Buses</a:t>
            </a:r>
            <a:endParaRPr lang="en-US"/>
          </a:p>
        </p:txBody>
      </p:sp>
      <p:sp>
        <p:nvSpPr>
          <p:cNvPr id="21" name="Text Box 20"/>
          <p:cNvSpPr txBox="1">
            <a:spLocks noChangeArrowheads="1"/>
          </p:cNvSpPr>
          <p:nvPr/>
        </p:nvSpPr>
        <p:spPr bwMode="auto">
          <a:xfrm>
            <a:off x="1182458" y="4772883"/>
            <a:ext cx="7264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t>Buses</a:t>
            </a:r>
            <a:endParaRPr lang="en-US"/>
          </a:p>
        </p:txBody>
      </p:sp>
      <p:sp>
        <p:nvSpPr>
          <p:cNvPr id="22" name="Text Box 21"/>
          <p:cNvSpPr txBox="1">
            <a:spLocks noChangeArrowheads="1"/>
          </p:cNvSpPr>
          <p:nvPr/>
        </p:nvSpPr>
        <p:spPr bwMode="auto">
          <a:xfrm>
            <a:off x="6943496" y="4772883"/>
            <a:ext cx="7264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t>Buses</a:t>
            </a:r>
            <a:endParaRPr lang="en-US"/>
          </a:p>
        </p:txBody>
      </p:sp>
      <p:sp>
        <p:nvSpPr>
          <p:cNvPr id="27" name="Subtitle 2"/>
          <p:cNvSpPr txBox="1">
            <a:spLocks/>
          </p:cNvSpPr>
          <p:nvPr/>
        </p:nvSpPr>
        <p:spPr>
          <a:xfrm>
            <a:off x="-15096" y="-1"/>
            <a:ext cx="2350078" cy="16772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3600" b="1" spc="-150" dirty="0" smtClean="0">
                <a:solidFill>
                  <a:schemeClr val="bg1">
                    <a:lumMod val="50000"/>
                  </a:schemeClr>
                </a:solidFill>
              </a:rPr>
              <a:t>A</a:t>
            </a:r>
          </a:p>
          <a:p>
            <a:pPr marL="0" indent="0">
              <a:spcBef>
                <a:spcPts val="0"/>
              </a:spcBef>
              <a:buNone/>
            </a:pPr>
            <a:r>
              <a:rPr lang="en-GB" sz="3600" b="1" spc="-150" dirty="0" smtClean="0">
                <a:solidFill>
                  <a:schemeClr val="bg1">
                    <a:lumMod val="50000"/>
                  </a:schemeClr>
                </a:solidFill>
              </a:rPr>
              <a:t>Conceptual</a:t>
            </a:r>
          </a:p>
          <a:p>
            <a:pPr marL="0" indent="0">
              <a:spcBef>
                <a:spcPts val="0"/>
              </a:spcBef>
              <a:buNone/>
            </a:pPr>
            <a:r>
              <a:rPr lang="en-GB" sz="3600" b="1" spc="-150" dirty="0" smtClean="0">
                <a:solidFill>
                  <a:schemeClr val="bg1">
                    <a:lumMod val="50000"/>
                  </a:schemeClr>
                </a:solidFill>
              </a:rPr>
              <a:t>Model</a:t>
            </a:r>
            <a:endParaRPr lang="en-GB" sz="3600" b="1" spc="-150" dirty="0">
              <a:solidFill>
                <a:schemeClr val="bg1">
                  <a:lumMod val="50000"/>
                </a:schemeClr>
              </a:solidFill>
            </a:endParaRPr>
          </a:p>
        </p:txBody>
      </p:sp>
      <p:sp>
        <p:nvSpPr>
          <p:cNvPr id="28" name="Rectangle 27"/>
          <p:cNvSpPr/>
          <p:nvPr/>
        </p:nvSpPr>
        <p:spPr>
          <a:xfrm>
            <a:off x="3198583" y="-25574"/>
            <a:ext cx="5945417" cy="369332"/>
          </a:xfrm>
          <a:prstGeom prst="rect">
            <a:avLst/>
          </a:prstGeom>
        </p:spPr>
        <p:txBody>
          <a:bodyPr wrap="square">
            <a:spAutoFit/>
          </a:bodyPr>
          <a:lstStyle/>
          <a:p>
            <a:pPr algn="r"/>
            <a:r>
              <a:rPr lang="en-GB" dirty="0">
                <a:hlinkClick r:id="rId3"/>
              </a:rPr>
              <a:t>https://</a:t>
            </a:r>
            <a:r>
              <a:rPr lang="en-GB" dirty="0" smtClean="0">
                <a:hlinkClick r:id="rId3"/>
              </a:rPr>
              <a:t>youtu.be/C3dLwtwdEjM?list=PLC4820150EF5C2DC7</a:t>
            </a:r>
            <a:r>
              <a:rPr lang="en-GB" dirty="0" smtClean="0"/>
              <a:t> </a:t>
            </a:r>
            <a:endParaRPr lang="en-GB" dirty="0"/>
          </a:p>
        </p:txBody>
      </p:sp>
      <p:pic>
        <p:nvPicPr>
          <p:cNvPr id="30" name="Picture 29"/>
          <p:cNvPicPr>
            <a:picLocks noChangeAspect="1"/>
          </p:cNvPicPr>
          <p:nvPr/>
        </p:nvPicPr>
        <p:blipFill rotWithShape="1">
          <a:blip r:embed="rId4"/>
          <a:srcRect l="27345" t="19897" r="58369" b="39848"/>
          <a:stretch/>
        </p:blipFill>
        <p:spPr>
          <a:xfrm>
            <a:off x="6985415" y="392033"/>
            <a:ext cx="1858781" cy="2944678"/>
          </a:xfrm>
          <a:prstGeom prst="rect">
            <a:avLst/>
          </a:prstGeom>
        </p:spPr>
      </p:pic>
      <p:sp>
        <p:nvSpPr>
          <p:cNvPr id="17" name="Rectangle 16"/>
          <p:cNvSpPr/>
          <p:nvPr/>
        </p:nvSpPr>
        <p:spPr>
          <a:xfrm>
            <a:off x="9161906" y="2793954"/>
            <a:ext cx="4572000" cy="369332"/>
          </a:xfrm>
          <a:prstGeom prst="rect">
            <a:avLst/>
          </a:prstGeom>
        </p:spPr>
        <p:txBody>
          <a:bodyPr>
            <a:spAutoFit/>
          </a:bodyPr>
          <a:lstStyle/>
          <a:p>
            <a:r>
              <a:rPr lang="en-GB" dirty="0"/>
              <a:t>https://</a:t>
            </a:r>
            <a:r>
              <a:rPr lang="en-GB" dirty="0" smtClean="0"/>
              <a:t>youtu.be/C3dLwtwdEjM</a:t>
            </a:r>
            <a:endParaRPr lang="en-GB" dirty="0"/>
          </a:p>
        </p:txBody>
      </p:sp>
    </p:spTree>
    <p:extLst>
      <p:ext uri="{BB962C8B-B14F-4D97-AF65-F5344CB8AC3E}">
        <p14:creationId xmlns:p14="http://schemas.microsoft.com/office/powerpoint/2010/main" val="2504328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8"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a:spLocks noChangeArrowheads="1"/>
          </p:cNvSpPr>
          <p:nvPr/>
        </p:nvSpPr>
        <p:spPr bwMode="auto">
          <a:xfrm>
            <a:off x="2334982" y="3909284"/>
            <a:ext cx="4319588" cy="2808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nchorCtr="1"/>
          <a:lstStyle/>
          <a:p>
            <a:pPr algn="ctr"/>
            <a:r>
              <a:rPr lang="en-GB"/>
              <a:t>CPU</a:t>
            </a:r>
            <a:endParaRPr lang="en-US"/>
          </a:p>
        </p:txBody>
      </p:sp>
      <p:sp>
        <p:nvSpPr>
          <p:cNvPr id="4" name="Rectangle 3"/>
          <p:cNvSpPr>
            <a:spLocks noChangeArrowheads="1"/>
          </p:cNvSpPr>
          <p:nvPr/>
        </p:nvSpPr>
        <p:spPr bwMode="auto">
          <a:xfrm>
            <a:off x="2334982" y="2180496"/>
            <a:ext cx="4319588" cy="11525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5" name="Rectangle 4"/>
          <p:cNvSpPr>
            <a:spLocks noChangeArrowheads="1"/>
          </p:cNvSpPr>
          <p:nvPr/>
        </p:nvSpPr>
        <p:spPr bwMode="auto">
          <a:xfrm>
            <a:off x="2334982" y="380271"/>
            <a:ext cx="4319588" cy="11525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Backing Storage</a:t>
            </a:r>
            <a:endParaRPr lang="en-US"/>
          </a:p>
        </p:txBody>
      </p:sp>
      <p:sp>
        <p:nvSpPr>
          <p:cNvPr id="6" name="Rectangle 5"/>
          <p:cNvSpPr>
            <a:spLocks noChangeArrowheads="1"/>
          </p:cNvSpPr>
          <p:nvPr/>
        </p:nvSpPr>
        <p:spPr bwMode="auto">
          <a:xfrm>
            <a:off x="245833" y="3909283"/>
            <a:ext cx="720725" cy="2735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Input</a:t>
            </a:r>
          </a:p>
          <a:p>
            <a:pPr algn="ctr"/>
            <a:r>
              <a:rPr lang="en-GB"/>
              <a:t>Unit</a:t>
            </a:r>
            <a:endParaRPr lang="en-US"/>
          </a:p>
        </p:txBody>
      </p:sp>
      <p:sp>
        <p:nvSpPr>
          <p:cNvPr id="7" name="Rectangle 6"/>
          <p:cNvSpPr>
            <a:spLocks noChangeArrowheads="1"/>
          </p:cNvSpPr>
          <p:nvPr/>
        </p:nvSpPr>
        <p:spPr bwMode="auto">
          <a:xfrm>
            <a:off x="8096021" y="3836258"/>
            <a:ext cx="719137" cy="2735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Output</a:t>
            </a:r>
          </a:p>
          <a:p>
            <a:pPr algn="ctr"/>
            <a:r>
              <a:rPr lang="en-GB"/>
              <a:t>Unit</a:t>
            </a:r>
            <a:endParaRPr lang="en-US"/>
          </a:p>
        </p:txBody>
      </p:sp>
      <p:sp>
        <p:nvSpPr>
          <p:cNvPr id="8" name="Line 7"/>
          <p:cNvSpPr>
            <a:spLocks noChangeShapeType="1"/>
          </p:cNvSpPr>
          <p:nvPr/>
        </p:nvSpPr>
        <p:spPr bwMode="auto">
          <a:xfrm>
            <a:off x="1037995" y="5277708"/>
            <a:ext cx="122555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 name="Line 8"/>
          <p:cNvSpPr>
            <a:spLocks noChangeShapeType="1"/>
          </p:cNvSpPr>
          <p:nvPr/>
        </p:nvSpPr>
        <p:spPr bwMode="auto">
          <a:xfrm>
            <a:off x="6797445" y="5277708"/>
            <a:ext cx="122555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 name="Line 9"/>
          <p:cNvSpPr>
            <a:spLocks noChangeShapeType="1"/>
          </p:cNvSpPr>
          <p:nvPr/>
        </p:nvSpPr>
        <p:spPr bwMode="auto">
          <a:xfrm flipV="1">
            <a:off x="3990745" y="3368735"/>
            <a:ext cx="0" cy="50323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 name="Line 10"/>
          <p:cNvSpPr>
            <a:spLocks noChangeShapeType="1"/>
          </p:cNvSpPr>
          <p:nvPr/>
        </p:nvSpPr>
        <p:spPr bwMode="auto">
          <a:xfrm flipV="1">
            <a:off x="3990745" y="1605820"/>
            <a:ext cx="0" cy="50323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 name="Line 11"/>
          <p:cNvSpPr>
            <a:spLocks noChangeShapeType="1"/>
          </p:cNvSpPr>
          <p:nvPr/>
        </p:nvSpPr>
        <p:spPr bwMode="auto">
          <a:xfrm>
            <a:off x="5214707" y="1604233"/>
            <a:ext cx="0" cy="50482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 name="Line 12"/>
          <p:cNvSpPr>
            <a:spLocks noChangeShapeType="1"/>
          </p:cNvSpPr>
          <p:nvPr/>
        </p:nvSpPr>
        <p:spPr bwMode="auto">
          <a:xfrm>
            <a:off x="5214707" y="3368736"/>
            <a:ext cx="0" cy="50323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 name="Rectangle 13"/>
          <p:cNvSpPr>
            <a:spLocks noChangeArrowheads="1"/>
          </p:cNvSpPr>
          <p:nvPr/>
        </p:nvSpPr>
        <p:spPr bwMode="auto">
          <a:xfrm>
            <a:off x="2479446" y="2685320"/>
            <a:ext cx="574675" cy="4318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ROM</a:t>
            </a:r>
            <a:endParaRPr lang="en-US"/>
          </a:p>
        </p:txBody>
      </p:sp>
      <p:sp>
        <p:nvSpPr>
          <p:cNvPr id="15" name="Rectangle 14"/>
          <p:cNvSpPr>
            <a:spLocks noChangeArrowheads="1"/>
          </p:cNvSpPr>
          <p:nvPr/>
        </p:nvSpPr>
        <p:spPr bwMode="auto">
          <a:xfrm>
            <a:off x="3198583" y="2324958"/>
            <a:ext cx="3313113" cy="8636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RAM</a:t>
            </a:r>
            <a:endParaRPr lang="en-US"/>
          </a:p>
        </p:txBody>
      </p:sp>
      <p:sp>
        <p:nvSpPr>
          <p:cNvPr id="16" name="Line 15"/>
          <p:cNvSpPr>
            <a:spLocks noChangeShapeType="1"/>
          </p:cNvSpPr>
          <p:nvPr/>
        </p:nvSpPr>
        <p:spPr bwMode="auto">
          <a:xfrm>
            <a:off x="2766782" y="3188558"/>
            <a:ext cx="0" cy="6477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 name="Rectangle 16"/>
          <p:cNvSpPr>
            <a:spLocks noChangeArrowheads="1"/>
          </p:cNvSpPr>
          <p:nvPr/>
        </p:nvSpPr>
        <p:spPr bwMode="auto">
          <a:xfrm>
            <a:off x="2622320" y="4485545"/>
            <a:ext cx="1657350" cy="187325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Arithmetic &amp;</a:t>
            </a:r>
          </a:p>
          <a:p>
            <a:pPr algn="ctr"/>
            <a:r>
              <a:rPr lang="en-GB"/>
              <a:t>Logic Unit</a:t>
            </a:r>
            <a:endParaRPr lang="en-US"/>
          </a:p>
        </p:txBody>
      </p:sp>
      <p:sp>
        <p:nvSpPr>
          <p:cNvPr id="18" name="Rectangle 17"/>
          <p:cNvSpPr>
            <a:spLocks noChangeArrowheads="1"/>
          </p:cNvSpPr>
          <p:nvPr/>
        </p:nvSpPr>
        <p:spPr bwMode="auto">
          <a:xfrm>
            <a:off x="4709882" y="4485545"/>
            <a:ext cx="1657350" cy="187325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Control Unit</a:t>
            </a:r>
            <a:endParaRPr lang="en-US"/>
          </a:p>
        </p:txBody>
      </p:sp>
      <p:sp>
        <p:nvSpPr>
          <p:cNvPr id="19" name="Text Box 18"/>
          <p:cNvSpPr txBox="1">
            <a:spLocks noChangeArrowheads="1"/>
          </p:cNvSpPr>
          <p:nvPr/>
        </p:nvSpPr>
        <p:spPr bwMode="auto">
          <a:xfrm>
            <a:off x="5482996" y="1624870"/>
            <a:ext cx="7264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t>Buses</a:t>
            </a:r>
            <a:endParaRPr lang="en-US"/>
          </a:p>
        </p:txBody>
      </p:sp>
      <p:sp>
        <p:nvSpPr>
          <p:cNvPr id="20" name="Text Box 19"/>
          <p:cNvSpPr txBox="1">
            <a:spLocks noChangeArrowheads="1"/>
          </p:cNvSpPr>
          <p:nvPr/>
        </p:nvSpPr>
        <p:spPr bwMode="auto">
          <a:xfrm>
            <a:off x="5575071" y="3404458"/>
            <a:ext cx="7264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t>Buses</a:t>
            </a:r>
            <a:endParaRPr lang="en-US"/>
          </a:p>
        </p:txBody>
      </p:sp>
      <p:sp>
        <p:nvSpPr>
          <p:cNvPr id="21" name="Text Box 20"/>
          <p:cNvSpPr txBox="1">
            <a:spLocks noChangeArrowheads="1"/>
          </p:cNvSpPr>
          <p:nvPr/>
        </p:nvSpPr>
        <p:spPr bwMode="auto">
          <a:xfrm>
            <a:off x="1182458" y="4772883"/>
            <a:ext cx="7264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t>Buses</a:t>
            </a:r>
            <a:endParaRPr lang="en-US"/>
          </a:p>
        </p:txBody>
      </p:sp>
      <p:sp>
        <p:nvSpPr>
          <p:cNvPr id="22" name="Text Box 21"/>
          <p:cNvSpPr txBox="1">
            <a:spLocks noChangeArrowheads="1"/>
          </p:cNvSpPr>
          <p:nvPr/>
        </p:nvSpPr>
        <p:spPr bwMode="auto">
          <a:xfrm>
            <a:off x="6943496" y="4772883"/>
            <a:ext cx="7264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t>Buses</a:t>
            </a:r>
            <a:endParaRPr lang="en-US"/>
          </a:p>
        </p:txBody>
      </p:sp>
      <p:sp>
        <p:nvSpPr>
          <p:cNvPr id="23" name="Line 22"/>
          <p:cNvSpPr>
            <a:spLocks noChangeShapeType="1"/>
          </p:cNvSpPr>
          <p:nvPr/>
        </p:nvSpPr>
        <p:spPr bwMode="auto">
          <a:xfrm flipH="1">
            <a:off x="4279671" y="5422170"/>
            <a:ext cx="358775"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 name="Line 23"/>
          <p:cNvSpPr>
            <a:spLocks noChangeShapeType="1"/>
          </p:cNvSpPr>
          <p:nvPr/>
        </p:nvSpPr>
        <p:spPr bwMode="auto">
          <a:xfrm>
            <a:off x="4352696" y="5925408"/>
            <a:ext cx="358775"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 name="Subtitle 2"/>
          <p:cNvSpPr txBox="1">
            <a:spLocks/>
          </p:cNvSpPr>
          <p:nvPr/>
        </p:nvSpPr>
        <p:spPr>
          <a:xfrm>
            <a:off x="-15096" y="-1"/>
            <a:ext cx="2350078" cy="16772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3600" b="1" spc="-150" dirty="0" smtClean="0">
                <a:solidFill>
                  <a:schemeClr val="bg1">
                    <a:lumMod val="50000"/>
                  </a:schemeClr>
                </a:solidFill>
              </a:rPr>
              <a:t>A</a:t>
            </a:r>
          </a:p>
          <a:p>
            <a:pPr marL="0" indent="0">
              <a:spcBef>
                <a:spcPts val="0"/>
              </a:spcBef>
              <a:buNone/>
            </a:pPr>
            <a:r>
              <a:rPr lang="en-GB" sz="3600" b="1" spc="-150" dirty="0" smtClean="0">
                <a:solidFill>
                  <a:schemeClr val="bg1">
                    <a:lumMod val="50000"/>
                  </a:schemeClr>
                </a:solidFill>
              </a:rPr>
              <a:t>Conceptual</a:t>
            </a:r>
          </a:p>
          <a:p>
            <a:pPr marL="0" indent="0">
              <a:spcBef>
                <a:spcPts val="0"/>
              </a:spcBef>
              <a:buNone/>
            </a:pPr>
            <a:r>
              <a:rPr lang="en-GB" sz="3600" b="1" spc="-150" dirty="0" smtClean="0">
                <a:solidFill>
                  <a:schemeClr val="bg1">
                    <a:lumMod val="50000"/>
                  </a:schemeClr>
                </a:solidFill>
              </a:rPr>
              <a:t>Model</a:t>
            </a:r>
            <a:endParaRPr lang="en-GB" sz="3600" b="1" spc="-150" dirty="0">
              <a:solidFill>
                <a:schemeClr val="bg1">
                  <a:lumMod val="50000"/>
                </a:schemeClr>
              </a:solidFill>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6884">
            <a:off x="6002993" y="4518659"/>
            <a:ext cx="2996105" cy="1697594"/>
          </a:xfrm>
          <a:prstGeom prst="rect">
            <a:avLst/>
          </a:prstGeom>
        </p:spPr>
      </p:pic>
    </p:spTree>
    <p:extLst>
      <p:ext uri="{BB962C8B-B14F-4D97-AF65-F5344CB8AC3E}">
        <p14:creationId xmlns:p14="http://schemas.microsoft.com/office/powerpoint/2010/main" val="3162519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5" descr="intel_atom_1st_gen"/>
          <p:cNvPicPr>
            <a:picLocks noChangeAspect="1" noChangeArrowheads="1"/>
          </p:cNvPicPr>
          <p:nvPr/>
        </p:nvPicPr>
        <p:blipFill rotWithShape="1">
          <a:blip r:embed="rId3">
            <a:extLst>
              <a:ext uri="{28A0092B-C50C-407E-A947-70E740481C1C}">
                <a14:useLocalDpi xmlns:a14="http://schemas.microsoft.com/office/drawing/2010/main" val="0"/>
              </a:ext>
            </a:extLst>
          </a:blip>
          <a:srcRect l="2132" t="3712" r="14113" b="2207"/>
          <a:stretch/>
        </p:blipFill>
        <p:spPr bwMode="auto">
          <a:xfrm>
            <a:off x="0" y="-1"/>
            <a:ext cx="9220714"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092" r="4415"/>
          <a:stretch/>
        </p:blipFill>
        <p:spPr>
          <a:xfrm>
            <a:off x="0" y="17014"/>
            <a:ext cx="9220714" cy="684098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06884">
            <a:off x="6002993" y="4518659"/>
            <a:ext cx="2996105" cy="1697594"/>
          </a:xfrm>
          <a:prstGeom prst="rect">
            <a:avLst/>
          </a:prstGeom>
        </p:spPr>
      </p:pic>
    </p:spTree>
    <p:extLst>
      <p:ext uri="{BB962C8B-B14F-4D97-AF65-F5344CB8AC3E}">
        <p14:creationId xmlns:p14="http://schemas.microsoft.com/office/powerpoint/2010/main" val="38972218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3490"/>
          <a:stretch/>
        </p:blipFill>
        <p:spPr>
          <a:xfrm>
            <a:off x="0" y="-1"/>
            <a:ext cx="9121820" cy="685800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06884">
            <a:off x="6002993" y="4518659"/>
            <a:ext cx="2996105" cy="1697594"/>
          </a:xfrm>
          <a:prstGeom prst="rect">
            <a:avLst/>
          </a:prstGeom>
        </p:spPr>
      </p:pic>
      <p:sp>
        <p:nvSpPr>
          <p:cNvPr id="6" name="Rectangle 5"/>
          <p:cNvSpPr/>
          <p:nvPr/>
        </p:nvSpPr>
        <p:spPr>
          <a:xfrm>
            <a:off x="14990" y="0"/>
            <a:ext cx="3249672" cy="369332"/>
          </a:xfrm>
          <a:prstGeom prst="rect">
            <a:avLst/>
          </a:prstGeom>
        </p:spPr>
        <p:txBody>
          <a:bodyPr wrap="none">
            <a:spAutoFit/>
          </a:bodyPr>
          <a:lstStyle/>
          <a:p>
            <a:r>
              <a:rPr lang="en-GB" dirty="0">
                <a:hlinkClick r:id="rId5"/>
              </a:rPr>
              <a:t>https://</a:t>
            </a:r>
            <a:r>
              <a:rPr lang="en-GB" dirty="0" smtClean="0">
                <a:hlinkClick r:id="rId5"/>
              </a:rPr>
              <a:t>youtu.be/d9SWNLZvA8g</a:t>
            </a:r>
            <a:r>
              <a:rPr lang="en-GB" dirty="0" smtClean="0"/>
              <a:t> </a:t>
            </a:r>
            <a:endParaRPr lang="en-GB" dirty="0"/>
          </a:p>
        </p:txBody>
      </p:sp>
    </p:spTree>
    <p:extLst>
      <p:ext uri="{BB962C8B-B14F-4D97-AF65-F5344CB8AC3E}">
        <p14:creationId xmlns:p14="http://schemas.microsoft.com/office/powerpoint/2010/main" val="2612613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descr="ICLayers"/>
          <p:cNvPicPr>
            <a:picLocks noChangeAspect="1" noChangeArrowheads="1"/>
          </p:cNvPicPr>
          <p:nvPr/>
        </p:nvPicPr>
        <p:blipFill>
          <a:blip r:embed="rId3" cstate="print"/>
          <a:srcRect/>
          <a:stretch>
            <a:fillRect/>
          </a:stretch>
        </p:blipFill>
        <p:spPr>
          <a:xfrm>
            <a:off x="0" y="3175"/>
            <a:ext cx="9144000" cy="68548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06884">
            <a:off x="6002993" y="4518659"/>
            <a:ext cx="2996105" cy="1697594"/>
          </a:xfrm>
          <a:prstGeom prst="rect">
            <a:avLst/>
          </a:prstGeom>
        </p:spPr>
      </p:pic>
      <p:grpSp>
        <p:nvGrpSpPr>
          <p:cNvPr id="9" name="Group 8"/>
          <p:cNvGrpSpPr/>
          <p:nvPr/>
        </p:nvGrpSpPr>
        <p:grpSpPr>
          <a:xfrm>
            <a:off x="6066692" y="3759402"/>
            <a:ext cx="2868706" cy="2890114"/>
            <a:chOff x="6066692" y="3759402"/>
            <a:chExt cx="2868706" cy="2890114"/>
          </a:xfrm>
        </p:grpSpPr>
        <p:pic>
          <p:nvPicPr>
            <p:cNvPr id="7" name="Picture 6"/>
            <p:cNvPicPr>
              <a:picLocks noChangeAspect="1"/>
            </p:cNvPicPr>
            <p:nvPr/>
          </p:nvPicPr>
          <p:blipFill rotWithShape="1">
            <a:blip r:embed="rId5"/>
            <a:srcRect l="7558" t="26899" r="55512" b="6924"/>
            <a:stretch/>
          </p:blipFill>
          <p:spPr>
            <a:xfrm>
              <a:off x="6066692" y="3759402"/>
              <a:ext cx="2868706" cy="2890114"/>
            </a:xfrm>
            <a:prstGeom prst="rect">
              <a:avLst/>
            </a:prstGeom>
            <a:ln>
              <a:solidFill>
                <a:schemeClr val="bg1"/>
              </a:solidFill>
            </a:ln>
          </p:spPr>
        </p:pic>
        <p:sp>
          <p:nvSpPr>
            <p:cNvPr id="8" name="Rectangle 7"/>
            <p:cNvSpPr/>
            <p:nvPr/>
          </p:nvSpPr>
          <p:spPr>
            <a:xfrm>
              <a:off x="6093993" y="3759402"/>
              <a:ext cx="2814104" cy="369332"/>
            </a:xfrm>
            <a:prstGeom prst="rect">
              <a:avLst/>
            </a:prstGeom>
          </p:spPr>
          <p:txBody>
            <a:bodyPr wrap="none">
              <a:spAutoFit/>
            </a:bodyPr>
            <a:lstStyle/>
            <a:p>
              <a:r>
                <a:rPr lang="en-US" u="sng" dirty="0">
                  <a:solidFill>
                    <a:srgbClr val="1F497D"/>
                  </a:solidFill>
                  <a:ea typeface="Times New Roman" panose="02020603050405020304" pitchFamily="18" charset="0"/>
                  <a:cs typeface="Times New Roman" panose="02020603050405020304" pitchFamily="18" charset="0"/>
                  <a:hlinkClick r:id="rId6"/>
                </a:rPr>
                <a:t>http://www.visual6502.org/</a:t>
              </a:r>
              <a:endParaRPr lang="en-GB" dirty="0"/>
            </a:p>
          </p:txBody>
        </p:sp>
      </p:grpSp>
      <p:sp>
        <p:nvSpPr>
          <p:cNvPr id="10" name="Rectangle 9"/>
          <p:cNvSpPr/>
          <p:nvPr/>
        </p:nvSpPr>
        <p:spPr>
          <a:xfrm>
            <a:off x="0" y="3175"/>
            <a:ext cx="3147593" cy="369332"/>
          </a:xfrm>
          <a:prstGeom prst="rect">
            <a:avLst/>
          </a:prstGeom>
        </p:spPr>
        <p:txBody>
          <a:bodyPr wrap="none">
            <a:spAutoFit/>
          </a:bodyPr>
          <a:lstStyle/>
          <a:p>
            <a:r>
              <a:rPr lang="en-GB" dirty="0">
                <a:hlinkClick r:id="rId7"/>
              </a:rPr>
              <a:t>https://</a:t>
            </a:r>
            <a:r>
              <a:rPr lang="en-GB" dirty="0" smtClean="0">
                <a:hlinkClick r:id="rId7"/>
              </a:rPr>
              <a:t>youtu.be/YIkMaQJSyP8</a:t>
            </a:r>
            <a:r>
              <a:rPr lang="en-GB" dirty="0" smtClean="0"/>
              <a:t> </a:t>
            </a:r>
            <a:endParaRPr lang="en-GB" dirty="0"/>
          </a:p>
        </p:txBody>
      </p:sp>
    </p:spTree>
    <p:extLst>
      <p:ext uri="{BB962C8B-B14F-4D97-AF65-F5344CB8AC3E}">
        <p14:creationId xmlns:p14="http://schemas.microsoft.com/office/powerpoint/2010/main" val="24101742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7" descr="ARM940T"/>
          <p:cNvPicPr>
            <a:picLocks noChangeAspect="1" noChangeArrowheads="1"/>
          </p:cNvPicPr>
          <p:nvPr/>
        </p:nvPicPr>
        <p:blipFill>
          <a:blip r:embed="rId3"/>
          <a:srcRect/>
          <a:stretch>
            <a:fillRect/>
          </a:stretch>
        </p:blipFill>
        <p:spPr>
          <a:xfrm>
            <a:off x="5396169" y="3927424"/>
            <a:ext cx="3716920" cy="2328532"/>
          </a:xfrm>
          <a:prstGeom prst="rect">
            <a:avLst/>
          </a:prstGeom>
          <a:ln w="19050">
            <a:noFill/>
            <a:miter lim="800000"/>
          </a:ln>
          <a:effectLst/>
        </p:spPr>
      </p:pic>
      <p:pic>
        <p:nvPicPr>
          <p:cNvPr id="5" name="Picture 8" descr="2"/>
          <p:cNvPicPr>
            <a:picLocks noChangeAspect="1" noChangeArrowheads="1"/>
          </p:cNvPicPr>
          <p:nvPr/>
        </p:nvPicPr>
        <p:blipFill rotWithShape="1">
          <a:blip r:embed="rId4"/>
          <a:srcRect t="9810" b="6034"/>
          <a:stretch/>
        </p:blipFill>
        <p:spPr bwMode="auto">
          <a:xfrm>
            <a:off x="5411159" y="888685"/>
            <a:ext cx="3671950" cy="2326049"/>
          </a:xfrm>
          <a:prstGeom prst="rect">
            <a:avLst/>
          </a:prstGeom>
          <a:noFill/>
          <a:ln w="19050">
            <a:noFill/>
            <a:miter lim="800000"/>
            <a:headEnd/>
            <a:tailEnd/>
          </a:ln>
          <a:effectLst/>
        </p:spPr>
      </p:pic>
      <p:sp>
        <p:nvSpPr>
          <p:cNvPr id="6" name="TextBox 5"/>
          <p:cNvSpPr txBox="1"/>
          <p:nvPr/>
        </p:nvSpPr>
        <p:spPr>
          <a:xfrm>
            <a:off x="0" y="0"/>
            <a:ext cx="4918782" cy="769441"/>
          </a:xfrm>
          <a:prstGeom prst="rect">
            <a:avLst/>
          </a:prstGeom>
          <a:noFill/>
        </p:spPr>
        <p:txBody>
          <a:bodyPr wrap="none" rtlCol="0">
            <a:spAutoFit/>
          </a:bodyPr>
          <a:lstStyle/>
          <a:p>
            <a:r>
              <a:rPr lang="en-GB" sz="4400" b="1" dirty="0" smtClean="0">
                <a:solidFill>
                  <a:schemeClr val="bg1">
                    <a:lumMod val="50000"/>
                  </a:schemeClr>
                </a:solidFill>
              </a:rPr>
              <a:t>50 Years Of Progress</a:t>
            </a:r>
            <a:endParaRPr lang="en-GB" sz="4400" b="1" dirty="0">
              <a:solidFill>
                <a:schemeClr val="bg1">
                  <a:lumMod val="50000"/>
                </a:schemeClr>
              </a:solidFill>
            </a:endParaRPr>
          </a:p>
        </p:txBody>
      </p:sp>
      <p:sp>
        <p:nvSpPr>
          <p:cNvPr id="8" name="Rectangle 3"/>
          <p:cNvSpPr txBox="1">
            <a:spLocks noChangeArrowheads="1"/>
          </p:cNvSpPr>
          <p:nvPr/>
        </p:nvSpPr>
        <p:spPr>
          <a:xfrm>
            <a:off x="0" y="741270"/>
            <a:ext cx="6705600" cy="703862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lumMod val="50000"/>
                    <a:lumOff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20000"/>
              </a:spcBef>
              <a:buClr>
                <a:srgbClr val="000000"/>
              </a:buClr>
              <a:buSzPct val="100000"/>
            </a:pPr>
            <a:r>
              <a:rPr lang="en-GB" sz="2800" b="1" dirty="0" smtClean="0">
                <a:solidFill>
                  <a:schemeClr val="bg1">
                    <a:lumMod val="50000"/>
                  </a:schemeClr>
                </a:solidFill>
              </a:rPr>
              <a:t>Manchester Baby (1948):</a:t>
            </a:r>
          </a:p>
          <a:p>
            <a:pPr>
              <a:lnSpc>
                <a:spcPct val="100000"/>
              </a:lnSpc>
              <a:spcBef>
                <a:spcPct val="20000"/>
              </a:spcBef>
              <a:buClr>
                <a:srgbClr val="000000"/>
              </a:buClr>
              <a:buSzPct val="100000"/>
            </a:pPr>
            <a:r>
              <a:rPr lang="en-GB" sz="2800" dirty="0" smtClean="0">
                <a:solidFill>
                  <a:schemeClr val="bg1">
                    <a:lumMod val="50000"/>
                  </a:schemeClr>
                </a:solidFill>
              </a:rPr>
              <a:t>filled a medium-sized room</a:t>
            </a:r>
          </a:p>
          <a:p>
            <a:pPr>
              <a:lnSpc>
                <a:spcPct val="100000"/>
              </a:lnSpc>
              <a:spcBef>
                <a:spcPct val="20000"/>
              </a:spcBef>
              <a:buClr>
                <a:srgbClr val="000000"/>
              </a:buClr>
              <a:buSzPct val="100000"/>
            </a:pPr>
            <a:r>
              <a:rPr lang="en-GB" sz="2800" dirty="0" smtClean="0">
                <a:solidFill>
                  <a:schemeClr val="bg1">
                    <a:lumMod val="50000"/>
                  </a:schemeClr>
                </a:solidFill>
              </a:rPr>
              <a:t>used 3.5 kW of electrical power</a:t>
            </a:r>
          </a:p>
          <a:p>
            <a:pPr>
              <a:lnSpc>
                <a:spcPct val="100000"/>
              </a:lnSpc>
              <a:spcBef>
                <a:spcPct val="20000"/>
              </a:spcBef>
              <a:buClr>
                <a:srgbClr val="000000"/>
              </a:buClr>
              <a:buSzPct val="100000"/>
            </a:pPr>
            <a:r>
              <a:rPr lang="en-GB" sz="2800" dirty="0" smtClean="0">
                <a:solidFill>
                  <a:schemeClr val="bg1">
                    <a:lumMod val="50000"/>
                  </a:schemeClr>
                </a:solidFill>
              </a:rPr>
              <a:t>700 instructions per second</a:t>
            </a:r>
          </a:p>
          <a:p>
            <a:pPr>
              <a:lnSpc>
                <a:spcPct val="100000"/>
              </a:lnSpc>
              <a:spcBef>
                <a:spcPct val="20000"/>
              </a:spcBef>
              <a:buClr>
                <a:srgbClr val="000000"/>
              </a:buClr>
              <a:buSzPct val="100000"/>
            </a:pPr>
            <a:r>
              <a:rPr lang="en-GB" sz="2800" dirty="0" smtClean="0">
                <a:solidFill>
                  <a:schemeClr val="bg1">
                    <a:lumMod val="50000"/>
                  </a:schemeClr>
                </a:solidFill>
              </a:rPr>
              <a:t>5 joules per instruction</a:t>
            </a:r>
            <a:endParaRPr lang="en-GB" dirty="0" smtClean="0">
              <a:solidFill>
                <a:schemeClr val="bg1">
                  <a:lumMod val="50000"/>
                </a:schemeClr>
              </a:solidFill>
            </a:endParaRPr>
          </a:p>
          <a:p>
            <a:pPr>
              <a:lnSpc>
                <a:spcPct val="100000"/>
              </a:lnSpc>
              <a:spcBef>
                <a:spcPct val="20000"/>
              </a:spcBef>
              <a:buClr>
                <a:srgbClr val="000000"/>
              </a:buClr>
              <a:buSzPct val="100000"/>
            </a:pPr>
            <a:endParaRPr lang="en-GB" sz="2800" b="1" dirty="0" smtClean="0">
              <a:solidFill>
                <a:schemeClr val="bg1">
                  <a:lumMod val="50000"/>
                </a:schemeClr>
              </a:solidFill>
            </a:endParaRPr>
          </a:p>
          <a:p>
            <a:pPr>
              <a:lnSpc>
                <a:spcPct val="100000"/>
              </a:lnSpc>
              <a:spcBef>
                <a:spcPct val="20000"/>
              </a:spcBef>
              <a:buClr>
                <a:srgbClr val="000000"/>
              </a:buClr>
              <a:buSzPct val="100000"/>
            </a:pPr>
            <a:r>
              <a:rPr lang="en-GB" sz="2800" b="1" dirty="0" smtClean="0">
                <a:solidFill>
                  <a:schemeClr val="bg1">
                    <a:lumMod val="50000"/>
                  </a:schemeClr>
                </a:solidFill>
              </a:rPr>
              <a:t>ARM9 chip (1998):</a:t>
            </a:r>
          </a:p>
          <a:p>
            <a:pPr>
              <a:lnSpc>
                <a:spcPct val="100000"/>
              </a:lnSpc>
              <a:spcBef>
                <a:spcPct val="20000"/>
              </a:spcBef>
              <a:buClr>
                <a:srgbClr val="000000"/>
              </a:buClr>
              <a:buSzPct val="100000"/>
            </a:pPr>
            <a:r>
              <a:rPr lang="en-GB" sz="2800" dirty="0" smtClean="0">
                <a:solidFill>
                  <a:schemeClr val="bg1">
                    <a:lumMod val="50000"/>
                  </a:schemeClr>
                </a:solidFill>
              </a:rPr>
              <a:t>fills around 1mm</a:t>
            </a:r>
            <a:r>
              <a:rPr lang="en-GB" sz="2800" baseline="30000" dirty="0" smtClean="0">
                <a:solidFill>
                  <a:schemeClr val="bg1">
                    <a:lumMod val="50000"/>
                  </a:schemeClr>
                </a:solidFill>
              </a:rPr>
              <a:t>2</a:t>
            </a:r>
            <a:r>
              <a:rPr lang="en-GB" sz="2800" dirty="0" smtClean="0">
                <a:solidFill>
                  <a:schemeClr val="bg1">
                    <a:lumMod val="50000"/>
                  </a:schemeClr>
                </a:solidFill>
              </a:rPr>
              <a:t> of silicon</a:t>
            </a:r>
          </a:p>
          <a:p>
            <a:pPr>
              <a:lnSpc>
                <a:spcPct val="100000"/>
              </a:lnSpc>
              <a:spcBef>
                <a:spcPct val="20000"/>
              </a:spcBef>
              <a:buClr>
                <a:srgbClr val="000000"/>
              </a:buClr>
              <a:buSzPct val="100000"/>
            </a:pPr>
            <a:r>
              <a:rPr lang="en-GB" sz="2800" dirty="0" smtClean="0">
                <a:solidFill>
                  <a:schemeClr val="bg1">
                    <a:lumMod val="50000"/>
                  </a:schemeClr>
                </a:solidFill>
              </a:rPr>
              <a:t>uses 20 </a:t>
            </a:r>
            <a:r>
              <a:rPr lang="en-GB" sz="2800" dirty="0" err="1" smtClean="0">
                <a:solidFill>
                  <a:schemeClr val="bg1">
                    <a:lumMod val="50000"/>
                  </a:schemeClr>
                </a:solidFill>
              </a:rPr>
              <a:t>mW</a:t>
            </a:r>
            <a:r>
              <a:rPr lang="en-GB" sz="2800" dirty="0" smtClean="0">
                <a:solidFill>
                  <a:schemeClr val="bg1">
                    <a:lumMod val="50000"/>
                  </a:schemeClr>
                </a:solidFill>
              </a:rPr>
              <a:t> of electrical power</a:t>
            </a:r>
          </a:p>
          <a:p>
            <a:pPr>
              <a:lnSpc>
                <a:spcPct val="100000"/>
              </a:lnSpc>
              <a:spcBef>
                <a:spcPct val="20000"/>
              </a:spcBef>
              <a:buClr>
                <a:srgbClr val="000000"/>
              </a:buClr>
              <a:buSzPct val="100000"/>
            </a:pPr>
            <a:r>
              <a:rPr lang="en-GB" sz="2800" dirty="0" smtClean="0">
                <a:solidFill>
                  <a:schemeClr val="bg1">
                    <a:lumMod val="50000"/>
                  </a:schemeClr>
                </a:solidFill>
              </a:rPr>
              <a:t>200,000,000 instructions p/second</a:t>
            </a:r>
          </a:p>
          <a:p>
            <a:pPr>
              <a:lnSpc>
                <a:spcPct val="100000"/>
              </a:lnSpc>
              <a:spcBef>
                <a:spcPct val="20000"/>
              </a:spcBef>
              <a:buClr>
                <a:srgbClr val="000000"/>
              </a:buClr>
              <a:buSzPct val="100000"/>
            </a:pPr>
            <a:r>
              <a:rPr lang="en-GB" sz="2800" dirty="0" smtClean="0">
                <a:solidFill>
                  <a:schemeClr val="bg1">
                    <a:lumMod val="50000"/>
                  </a:schemeClr>
                </a:solidFill>
              </a:rPr>
              <a:t>0.000 000 000 1 Joules p/instruction</a:t>
            </a:r>
            <a:endParaRPr lang="en-GB" sz="2800" dirty="0">
              <a:solidFill>
                <a:schemeClr val="bg1">
                  <a:lumMod val="50000"/>
                </a:schemeClr>
              </a:solidFill>
            </a:endParaRPr>
          </a:p>
        </p:txBody>
      </p:sp>
      <p:sp>
        <p:nvSpPr>
          <p:cNvPr id="14" name="TextBox 13"/>
          <p:cNvSpPr txBox="1"/>
          <p:nvPr/>
        </p:nvSpPr>
        <p:spPr>
          <a:xfrm>
            <a:off x="2118269" y="3291086"/>
            <a:ext cx="4428200" cy="523220"/>
          </a:xfrm>
          <a:prstGeom prst="rect">
            <a:avLst/>
          </a:prstGeom>
          <a:noFill/>
        </p:spPr>
        <p:txBody>
          <a:bodyPr wrap="none" rtlCol="0">
            <a:spAutoFit/>
          </a:bodyPr>
          <a:lstStyle/>
          <a:p>
            <a:r>
              <a:rPr lang="en-GB" sz="2800" b="1" dirty="0" smtClean="0">
                <a:solidFill>
                  <a:srgbClr val="C00000"/>
                </a:solidFill>
              </a:rPr>
              <a:t>50 000 000 000 times better!</a:t>
            </a:r>
            <a:endParaRPr lang="en-GB" sz="2800" b="1" dirty="0">
              <a:solidFill>
                <a:srgbClr val="C00000"/>
              </a:solidFill>
            </a:endParaRPr>
          </a:p>
        </p:txBody>
      </p:sp>
    </p:spTree>
    <p:extLst>
      <p:ext uri="{BB962C8B-B14F-4D97-AF65-F5344CB8AC3E}">
        <p14:creationId xmlns:p14="http://schemas.microsoft.com/office/powerpoint/2010/main" val="13809133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6" end="6"/>
                                            </p:txEl>
                                          </p:spTgt>
                                        </p:tgtEl>
                                        <p:attrNameLst>
                                          <p:attrName>style.visibility</p:attrName>
                                        </p:attrNameLst>
                                      </p:cBhvr>
                                      <p:to>
                                        <p:strVal val="visible"/>
                                      </p:to>
                                    </p:set>
                                    <p:animEffect transition="in" filter="fade">
                                      <p:cBhvr>
                                        <p:cTn id="10" dur="500"/>
                                        <p:tgtEl>
                                          <p:spTgt spid="8">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animEffect transition="in" filter="fade">
                                      <p:cBhvr>
                                        <p:cTn id="15" dur="500"/>
                                        <p:tgtEl>
                                          <p:spTgt spid="8">
                                            <p:txEl>
                                              <p:pRg st="7" end="7"/>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8" end="8"/>
                                            </p:txEl>
                                          </p:spTgt>
                                        </p:tgtEl>
                                        <p:attrNameLst>
                                          <p:attrName>style.visibility</p:attrName>
                                        </p:attrNameLst>
                                      </p:cBhvr>
                                      <p:to>
                                        <p:strVal val="visible"/>
                                      </p:to>
                                    </p:set>
                                    <p:animEffect transition="in" filter="fade">
                                      <p:cBhvr>
                                        <p:cTn id="20" dur="500"/>
                                        <p:tgtEl>
                                          <p:spTgt spid="8">
                                            <p:txEl>
                                              <p:pRg st="8" end="8"/>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animEffect transition="in" filter="fade">
                                      <p:cBhvr>
                                        <p:cTn id="25" dur="500"/>
                                        <p:tgtEl>
                                          <p:spTgt spid="8">
                                            <p:txEl>
                                              <p:pRg st="9" end="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10" end="10"/>
                                            </p:txEl>
                                          </p:spTgt>
                                        </p:tgtEl>
                                        <p:attrNameLst>
                                          <p:attrName>style.visibility</p:attrName>
                                        </p:attrNameLst>
                                      </p:cBhvr>
                                      <p:to>
                                        <p:strVal val="visible"/>
                                      </p:to>
                                    </p:set>
                                    <p:animEffect transition="in" filter="fade">
                                      <p:cBhvr>
                                        <p:cTn id="30" dur="500"/>
                                        <p:tgtEl>
                                          <p:spTgt spid="8">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7" descr="ARM940T"/>
          <p:cNvPicPr>
            <a:picLocks noChangeAspect="1" noChangeArrowheads="1"/>
          </p:cNvPicPr>
          <p:nvPr/>
        </p:nvPicPr>
        <p:blipFill>
          <a:blip r:embed="rId3"/>
          <a:srcRect/>
          <a:stretch>
            <a:fillRect/>
          </a:stretch>
        </p:blipFill>
        <p:spPr>
          <a:xfrm>
            <a:off x="5396169" y="3927424"/>
            <a:ext cx="3716920" cy="2328532"/>
          </a:xfrm>
          <a:prstGeom prst="rect">
            <a:avLst/>
          </a:prstGeom>
          <a:ln w="19050">
            <a:noFill/>
            <a:miter lim="800000"/>
          </a:ln>
          <a:effectLst/>
        </p:spPr>
      </p:pic>
      <p:pic>
        <p:nvPicPr>
          <p:cNvPr id="5" name="Picture 8" descr="2"/>
          <p:cNvPicPr>
            <a:picLocks noChangeAspect="1" noChangeArrowheads="1"/>
          </p:cNvPicPr>
          <p:nvPr/>
        </p:nvPicPr>
        <p:blipFill rotWithShape="1">
          <a:blip r:embed="rId4"/>
          <a:srcRect t="9810" b="6034"/>
          <a:stretch/>
        </p:blipFill>
        <p:spPr bwMode="auto">
          <a:xfrm>
            <a:off x="5411159" y="888685"/>
            <a:ext cx="3671950" cy="2326049"/>
          </a:xfrm>
          <a:prstGeom prst="rect">
            <a:avLst/>
          </a:prstGeom>
          <a:noFill/>
          <a:ln w="19050">
            <a:noFill/>
            <a:miter lim="800000"/>
            <a:headEnd/>
            <a:tailEnd/>
          </a:ln>
          <a:effectLst/>
        </p:spPr>
      </p:pic>
      <p:sp>
        <p:nvSpPr>
          <p:cNvPr id="6" name="TextBox 5"/>
          <p:cNvSpPr txBox="1"/>
          <p:nvPr/>
        </p:nvSpPr>
        <p:spPr>
          <a:xfrm>
            <a:off x="0" y="0"/>
            <a:ext cx="4918782" cy="769441"/>
          </a:xfrm>
          <a:prstGeom prst="rect">
            <a:avLst/>
          </a:prstGeom>
          <a:noFill/>
        </p:spPr>
        <p:txBody>
          <a:bodyPr wrap="none" rtlCol="0">
            <a:spAutoFit/>
          </a:bodyPr>
          <a:lstStyle/>
          <a:p>
            <a:r>
              <a:rPr lang="en-GB" sz="4400" b="1" dirty="0" smtClean="0">
                <a:solidFill>
                  <a:schemeClr val="bg1">
                    <a:lumMod val="50000"/>
                  </a:schemeClr>
                </a:solidFill>
              </a:rPr>
              <a:t>50 Years Of Progress</a:t>
            </a:r>
            <a:endParaRPr lang="en-GB" sz="4400" b="1" dirty="0">
              <a:solidFill>
                <a:schemeClr val="bg1">
                  <a:lumMod val="50000"/>
                </a:schemeClr>
              </a:solidFill>
            </a:endParaRPr>
          </a:p>
        </p:txBody>
      </p:sp>
      <p:sp>
        <p:nvSpPr>
          <p:cNvPr id="8" name="Rectangle 3"/>
          <p:cNvSpPr txBox="1">
            <a:spLocks noChangeArrowheads="1"/>
          </p:cNvSpPr>
          <p:nvPr/>
        </p:nvSpPr>
        <p:spPr>
          <a:xfrm>
            <a:off x="194870" y="3927425"/>
            <a:ext cx="5216577" cy="227771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lumMod val="50000"/>
                    <a:lumOff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lumMod val="50000"/>
                  </a:schemeClr>
                </a:solidFill>
              </a:rPr>
              <a:t>"If GM had kept up with the technology like the computer industry has, we would all be driving $25.00 cars that got 1,000 miles to the gallon."</a:t>
            </a:r>
            <a:endParaRPr lang="en-GB" sz="2800" dirty="0">
              <a:solidFill>
                <a:schemeClr val="bg1">
                  <a:lumMod val="50000"/>
                </a:schemeClr>
              </a:solidFill>
            </a:endParaRPr>
          </a:p>
        </p:txBody>
      </p:sp>
      <p:sp>
        <p:nvSpPr>
          <p:cNvPr id="11" name="TextBox 10"/>
          <p:cNvSpPr txBox="1"/>
          <p:nvPr/>
        </p:nvSpPr>
        <p:spPr>
          <a:xfrm>
            <a:off x="2118269" y="3291086"/>
            <a:ext cx="4428200" cy="523220"/>
          </a:xfrm>
          <a:prstGeom prst="rect">
            <a:avLst/>
          </a:prstGeom>
          <a:noFill/>
        </p:spPr>
        <p:txBody>
          <a:bodyPr wrap="none" rtlCol="0">
            <a:spAutoFit/>
          </a:bodyPr>
          <a:lstStyle/>
          <a:p>
            <a:r>
              <a:rPr lang="en-GB" sz="2800" b="1" dirty="0" smtClean="0">
                <a:solidFill>
                  <a:srgbClr val="C00000"/>
                </a:solidFill>
              </a:rPr>
              <a:t>50 000 000 000 times better!</a:t>
            </a:r>
            <a:endParaRPr lang="en-GB" sz="2800" b="1" dirty="0">
              <a:solidFill>
                <a:srgbClr val="C00000"/>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943" y="1602640"/>
            <a:ext cx="1906326" cy="2080849"/>
          </a:xfrm>
          <a:prstGeom prst="rect">
            <a:avLst/>
          </a:prstGeom>
        </p:spPr>
      </p:pic>
    </p:spTree>
    <p:extLst>
      <p:ext uri="{BB962C8B-B14F-4D97-AF65-F5344CB8AC3E}">
        <p14:creationId xmlns:p14="http://schemas.microsoft.com/office/powerpoint/2010/main" val="4128314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a:spLocks noChangeArrowheads="1"/>
          </p:cNvSpPr>
          <p:nvPr/>
        </p:nvSpPr>
        <p:spPr bwMode="auto">
          <a:xfrm>
            <a:off x="2334982" y="3909284"/>
            <a:ext cx="4319588" cy="2808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nchorCtr="1"/>
          <a:lstStyle/>
          <a:p>
            <a:pPr algn="ctr"/>
            <a:r>
              <a:rPr lang="en-GB"/>
              <a:t>CPU</a:t>
            </a:r>
            <a:endParaRPr lang="en-US"/>
          </a:p>
        </p:txBody>
      </p:sp>
      <p:sp>
        <p:nvSpPr>
          <p:cNvPr id="4" name="Rectangle 3"/>
          <p:cNvSpPr>
            <a:spLocks noChangeArrowheads="1"/>
          </p:cNvSpPr>
          <p:nvPr/>
        </p:nvSpPr>
        <p:spPr bwMode="auto">
          <a:xfrm>
            <a:off x="2334982" y="2180496"/>
            <a:ext cx="4319588" cy="11525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5" name="Rectangle 4"/>
          <p:cNvSpPr>
            <a:spLocks noChangeArrowheads="1"/>
          </p:cNvSpPr>
          <p:nvPr/>
        </p:nvSpPr>
        <p:spPr bwMode="auto">
          <a:xfrm>
            <a:off x="2334982" y="380271"/>
            <a:ext cx="4319588" cy="11525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Backing Storage</a:t>
            </a:r>
            <a:endParaRPr lang="en-US"/>
          </a:p>
        </p:txBody>
      </p:sp>
      <p:sp>
        <p:nvSpPr>
          <p:cNvPr id="6" name="Rectangle 5"/>
          <p:cNvSpPr>
            <a:spLocks noChangeArrowheads="1"/>
          </p:cNvSpPr>
          <p:nvPr/>
        </p:nvSpPr>
        <p:spPr bwMode="auto">
          <a:xfrm>
            <a:off x="245833" y="3909283"/>
            <a:ext cx="720725" cy="2735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Input</a:t>
            </a:r>
          </a:p>
          <a:p>
            <a:pPr algn="ctr"/>
            <a:r>
              <a:rPr lang="en-GB"/>
              <a:t>Unit</a:t>
            </a:r>
            <a:endParaRPr lang="en-US"/>
          </a:p>
        </p:txBody>
      </p:sp>
      <p:sp>
        <p:nvSpPr>
          <p:cNvPr id="7" name="Rectangle 6"/>
          <p:cNvSpPr>
            <a:spLocks noChangeArrowheads="1"/>
          </p:cNvSpPr>
          <p:nvPr/>
        </p:nvSpPr>
        <p:spPr bwMode="auto">
          <a:xfrm>
            <a:off x="8096021" y="3836258"/>
            <a:ext cx="719137" cy="2735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Output</a:t>
            </a:r>
          </a:p>
          <a:p>
            <a:pPr algn="ctr"/>
            <a:r>
              <a:rPr lang="en-GB"/>
              <a:t>Unit</a:t>
            </a:r>
            <a:endParaRPr lang="en-US"/>
          </a:p>
        </p:txBody>
      </p:sp>
      <p:sp>
        <p:nvSpPr>
          <p:cNvPr id="8" name="Line 7"/>
          <p:cNvSpPr>
            <a:spLocks noChangeShapeType="1"/>
          </p:cNvSpPr>
          <p:nvPr/>
        </p:nvSpPr>
        <p:spPr bwMode="auto">
          <a:xfrm>
            <a:off x="1037995" y="5277708"/>
            <a:ext cx="122555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 name="Line 8"/>
          <p:cNvSpPr>
            <a:spLocks noChangeShapeType="1"/>
          </p:cNvSpPr>
          <p:nvPr/>
        </p:nvSpPr>
        <p:spPr bwMode="auto">
          <a:xfrm>
            <a:off x="6797445" y="5277708"/>
            <a:ext cx="122555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 name="Line 9"/>
          <p:cNvSpPr>
            <a:spLocks noChangeShapeType="1"/>
          </p:cNvSpPr>
          <p:nvPr/>
        </p:nvSpPr>
        <p:spPr bwMode="auto">
          <a:xfrm flipV="1">
            <a:off x="3990745" y="3368735"/>
            <a:ext cx="0" cy="50323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 name="Line 10"/>
          <p:cNvSpPr>
            <a:spLocks noChangeShapeType="1"/>
          </p:cNvSpPr>
          <p:nvPr/>
        </p:nvSpPr>
        <p:spPr bwMode="auto">
          <a:xfrm flipV="1">
            <a:off x="3990745" y="1605820"/>
            <a:ext cx="0" cy="50323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 name="Line 11"/>
          <p:cNvSpPr>
            <a:spLocks noChangeShapeType="1"/>
          </p:cNvSpPr>
          <p:nvPr/>
        </p:nvSpPr>
        <p:spPr bwMode="auto">
          <a:xfrm>
            <a:off x="5214707" y="1604233"/>
            <a:ext cx="0" cy="504824"/>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 name="Line 12"/>
          <p:cNvSpPr>
            <a:spLocks noChangeShapeType="1"/>
          </p:cNvSpPr>
          <p:nvPr/>
        </p:nvSpPr>
        <p:spPr bwMode="auto">
          <a:xfrm>
            <a:off x="5214707" y="3368736"/>
            <a:ext cx="0" cy="503237"/>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 name="Rectangle 13"/>
          <p:cNvSpPr>
            <a:spLocks noChangeArrowheads="1"/>
          </p:cNvSpPr>
          <p:nvPr/>
        </p:nvSpPr>
        <p:spPr bwMode="auto">
          <a:xfrm>
            <a:off x="2479446" y="2685320"/>
            <a:ext cx="574675" cy="4318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ROM</a:t>
            </a:r>
            <a:endParaRPr lang="en-US"/>
          </a:p>
        </p:txBody>
      </p:sp>
      <p:sp>
        <p:nvSpPr>
          <p:cNvPr id="15" name="Rectangle 14"/>
          <p:cNvSpPr>
            <a:spLocks noChangeArrowheads="1"/>
          </p:cNvSpPr>
          <p:nvPr/>
        </p:nvSpPr>
        <p:spPr bwMode="auto">
          <a:xfrm>
            <a:off x="3198583" y="2324958"/>
            <a:ext cx="3313113" cy="8636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RAM</a:t>
            </a:r>
            <a:endParaRPr lang="en-US"/>
          </a:p>
        </p:txBody>
      </p:sp>
      <p:sp>
        <p:nvSpPr>
          <p:cNvPr id="16" name="Line 15"/>
          <p:cNvSpPr>
            <a:spLocks noChangeShapeType="1"/>
          </p:cNvSpPr>
          <p:nvPr/>
        </p:nvSpPr>
        <p:spPr bwMode="auto">
          <a:xfrm>
            <a:off x="2766782" y="3188558"/>
            <a:ext cx="0" cy="6477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 name="Rectangle 16"/>
          <p:cNvSpPr>
            <a:spLocks noChangeArrowheads="1"/>
          </p:cNvSpPr>
          <p:nvPr/>
        </p:nvSpPr>
        <p:spPr bwMode="auto">
          <a:xfrm>
            <a:off x="2622320" y="4485545"/>
            <a:ext cx="1657350" cy="187325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Arithmetic &amp;</a:t>
            </a:r>
          </a:p>
          <a:p>
            <a:pPr algn="ctr"/>
            <a:r>
              <a:rPr lang="en-GB"/>
              <a:t>Logic Unit</a:t>
            </a:r>
            <a:endParaRPr lang="en-US"/>
          </a:p>
        </p:txBody>
      </p:sp>
      <p:sp>
        <p:nvSpPr>
          <p:cNvPr id="18" name="Rectangle 17"/>
          <p:cNvSpPr>
            <a:spLocks noChangeArrowheads="1"/>
          </p:cNvSpPr>
          <p:nvPr/>
        </p:nvSpPr>
        <p:spPr bwMode="auto">
          <a:xfrm>
            <a:off x="4709882" y="4485545"/>
            <a:ext cx="1657350" cy="187325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Control Unit</a:t>
            </a:r>
            <a:endParaRPr lang="en-US"/>
          </a:p>
        </p:txBody>
      </p:sp>
      <p:sp>
        <p:nvSpPr>
          <p:cNvPr id="19" name="Text Box 18"/>
          <p:cNvSpPr txBox="1">
            <a:spLocks noChangeArrowheads="1"/>
          </p:cNvSpPr>
          <p:nvPr/>
        </p:nvSpPr>
        <p:spPr bwMode="auto">
          <a:xfrm>
            <a:off x="5482996" y="1624870"/>
            <a:ext cx="7264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t>Buses</a:t>
            </a:r>
            <a:endParaRPr lang="en-US"/>
          </a:p>
        </p:txBody>
      </p:sp>
      <p:sp>
        <p:nvSpPr>
          <p:cNvPr id="20" name="Text Box 19"/>
          <p:cNvSpPr txBox="1">
            <a:spLocks noChangeArrowheads="1"/>
          </p:cNvSpPr>
          <p:nvPr/>
        </p:nvSpPr>
        <p:spPr bwMode="auto">
          <a:xfrm>
            <a:off x="5575071" y="3404458"/>
            <a:ext cx="7264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t>Buses</a:t>
            </a:r>
            <a:endParaRPr lang="en-US"/>
          </a:p>
        </p:txBody>
      </p:sp>
      <p:sp>
        <p:nvSpPr>
          <p:cNvPr id="21" name="Text Box 20"/>
          <p:cNvSpPr txBox="1">
            <a:spLocks noChangeArrowheads="1"/>
          </p:cNvSpPr>
          <p:nvPr/>
        </p:nvSpPr>
        <p:spPr bwMode="auto">
          <a:xfrm>
            <a:off x="1182458" y="4772883"/>
            <a:ext cx="7264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t>Buses</a:t>
            </a:r>
            <a:endParaRPr lang="en-US"/>
          </a:p>
        </p:txBody>
      </p:sp>
      <p:sp>
        <p:nvSpPr>
          <p:cNvPr id="22" name="Text Box 21"/>
          <p:cNvSpPr txBox="1">
            <a:spLocks noChangeArrowheads="1"/>
          </p:cNvSpPr>
          <p:nvPr/>
        </p:nvSpPr>
        <p:spPr bwMode="auto">
          <a:xfrm>
            <a:off x="6943496" y="4772883"/>
            <a:ext cx="7264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t>Buses</a:t>
            </a:r>
            <a:endParaRPr lang="en-US"/>
          </a:p>
        </p:txBody>
      </p:sp>
      <p:sp>
        <p:nvSpPr>
          <p:cNvPr id="23" name="Line 22"/>
          <p:cNvSpPr>
            <a:spLocks noChangeShapeType="1"/>
          </p:cNvSpPr>
          <p:nvPr/>
        </p:nvSpPr>
        <p:spPr bwMode="auto">
          <a:xfrm flipH="1">
            <a:off x="4279671" y="5422170"/>
            <a:ext cx="358775"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 name="Line 23"/>
          <p:cNvSpPr>
            <a:spLocks noChangeShapeType="1"/>
          </p:cNvSpPr>
          <p:nvPr/>
        </p:nvSpPr>
        <p:spPr bwMode="auto">
          <a:xfrm>
            <a:off x="4352696" y="5925408"/>
            <a:ext cx="358775"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 name="Rectangle 27"/>
          <p:cNvSpPr>
            <a:spLocks noChangeArrowheads="1"/>
          </p:cNvSpPr>
          <p:nvPr/>
        </p:nvSpPr>
        <p:spPr bwMode="auto">
          <a:xfrm>
            <a:off x="2406420" y="4053746"/>
            <a:ext cx="647700" cy="358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Clock</a:t>
            </a:r>
            <a:endParaRPr lang="en-US"/>
          </a:p>
        </p:txBody>
      </p:sp>
      <p:sp>
        <p:nvSpPr>
          <p:cNvPr id="27" name="Subtitle 2"/>
          <p:cNvSpPr txBox="1">
            <a:spLocks/>
          </p:cNvSpPr>
          <p:nvPr/>
        </p:nvSpPr>
        <p:spPr>
          <a:xfrm>
            <a:off x="-15096" y="-1"/>
            <a:ext cx="2350078" cy="16772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3600" b="1" spc="-150" dirty="0" smtClean="0">
                <a:solidFill>
                  <a:schemeClr val="bg1">
                    <a:lumMod val="50000"/>
                  </a:schemeClr>
                </a:solidFill>
              </a:rPr>
              <a:t>But How</a:t>
            </a:r>
          </a:p>
          <a:p>
            <a:pPr marL="0" indent="0">
              <a:spcBef>
                <a:spcPts val="0"/>
              </a:spcBef>
              <a:buNone/>
            </a:pPr>
            <a:r>
              <a:rPr lang="en-GB" sz="3600" b="1" spc="-150" dirty="0" smtClean="0">
                <a:solidFill>
                  <a:schemeClr val="bg1">
                    <a:lumMod val="50000"/>
                  </a:schemeClr>
                </a:solidFill>
              </a:rPr>
              <a:t>Does It</a:t>
            </a:r>
          </a:p>
          <a:p>
            <a:pPr marL="0" indent="0">
              <a:spcBef>
                <a:spcPts val="0"/>
              </a:spcBef>
              <a:buNone/>
            </a:pPr>
            <a:r>
              <a:rPr lang="en-GB" sz="3600" b="1" spc="-150" dirty="0" smtClean="0">
                <a:solidFill>
                  <a:schemeClr val="bg1">
                    <a:lumMod val="50000"/>
                  </a:schemeClr>
                </a:solidFill>
              </a:rPr>
              <a:t>Work?</a:t>
            </a:r>
          </a:p>
        </p:txBody>
      </p:sp>
    </p:spTree>
    <p:extLst>
      <p:ext uri="{BB962C8B-B14F-4D97-AF65-F5344CB8AC3E}">
        <p14:creationId xmlns:p14="http://schemas.microsoft.com/office/powerpoint/2010/main" val="1673897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btitle 2"/>
          <p:cNvSpPr txBox="1">
            <a:spLocks/>
          </p:cNvSpPr>
          <p:nvPr/>
        </p:nvSpPr>
        <p:spPr>
          <a:xfrm>
            <a:off x="-15096" y="-1"/>
            <a:ext cx="1766404" cy="167725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3600" b="1" spc="-150" dirty="0" smtClean="0">
                <a:solidFill>
                  <a:schemeClr val="bg1">
                    <a:lumMod val="50000"/>
                  </a:schemeClr>
                </a:solidFill>
              </a:rPr>
              <a:t>But How</a:t>
            </a:r>
          </a:p>
          <a:p>
            <a:pPr marL="0" indent="0">
              <a:spcBef>
                <a:spcPts val="0"/>
              </a:spcBef>
              <a:buNone/>
            </a:pPr>
            <a:r>
              <a:rPr lang="en-GB" sz="3600" b="1" spc="-150" dirty="0" smtClean="0">
                <a:solidFill>
                  <a:schemeClr val="bg1">
                    <a:lumMod val="50000"/>
                  </a:schemeClr>
                </a:solidFill>
              </a:rPr>
              <a:t>Does It</a:t>
            </a:r>
          </a:p>
          <a:p>
            <a:pPr marL="0" indent="0">
              <a:spcBef>
                <a:spcPts val="0"/>
              </a:spcBef>
              <a:buNone/>
            </a:pPr>
            <a:r>
              <a:rPr lang="en-GB" sz="3600" b="1" spc="-150" dirty="0" smtClean="0">
                <a:solidFill>
                  <a:schemeClr val="bg1">
                    <a:lumMod val="50000"/>
                  </a:schemeClr>
                </a:solidFill>
              </a:rPr>
              <a:t>Work?</a:t>
            </a:r>
          </a:p>
        </p:txBody>
      </p:sp>
      <p:sp>
        <p:nvSpPr>
          <p:cNvPr id="30" name="Rectangle 29"/>
          <p:cNvSpPr/>
          <p:nvPr/>
        </p:nvSpPr>
        <p:spPr>
          <a:xfrm>
            <a:off x="4766872" y="0"/>
            <a:ext cx="974361"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itle 1"/>
          <p:cNvSpPr txBox="1">
            <a:spLocks/>
          </p:cNvSpPr>
          <p:nvPr/>
        </p:nvSpPr>
        <p:spPr>
          <a:xfrm>
            <a:off x="-5945" y="18617"/>
            <a:ext cx="9128904" cy="3189532"/>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C00000"/>
                </a:solidFill>
                <a:latin typeface="+mn-lt"/>
              </a:rPr>
              <a:t>The Human</a:t>
            </a:r>
          </a:p>
          <a:p>
            <a:pPr algn="r"/>
            <a:r>
              <a:rPr lang="en-GB" sz="6600" b="1" dirty="0" smtClean="0">
                <a:solidFill>
                  <a:srgbClr val="C00000"/>
                </a:solidFill>
                <a:latin typeface="+mn-lt"/>
              </a:rPr>
              <a:t>Computer</a:t>
            </a:r>
            <a:endParaRPr lang="en-GB" sz="6600" b="1" dirty="0">
              <a:solidFill>
                <a:srgbClr val="C00000"/>
              </a:solidFill>
              <a:latin typeface="+mn-lt"/>
            </a:endParaRPr>
          </a:p>
        </p:txBody>
      </p:sp>
      <p:sp>
        <p:nvSpPr>
          <p:cNvPr id="33" name="Rectangle 32"/>
          <p:cNvSpPr/>
          <p:nvPr/>
        </p:nvSpPr>
        <p:spPr>
          <a:xfrm>
            <a:off x="-15096" y="3921071"/>
            <a:ext cx="759015" cy="991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7919634" y="5765369"/>
            <a:ext cx="1241245" cy="1092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rotWithShape="1">
          <a:blip r:embed="rId3"/>
          <a:srcRect l="12478" t="20922" r="44044" b="20180"/>
          <a:stretch/>
        </p:blipFill>
        <p:spPr>
          <a:xfrm>
            <a:off x="4967622" y="4507743"/>
            <a:ext cx="2950123" cy="2246942"/>
          </a:xfrm>
          <a:prstGeom prst="rect">
            <a:avLst/>
          </a:prstGeom>
        </p:spPr>
      </p:pic>
      <p:sp>
        <p:nvSpPr>
          <p:cNvPr id="28" name="TextBox 27"/>
          <p:cNvSpPr txBox="1"/>
          <p:nvPr/>
        </p:nvSpPr>
        <p:spPr>
          <a:xfrm>
            <a:off x="7674288" y="3466700"/>
            <a:ext cx="1484702" cy="3170099"/>
          </a:xfrm>
          <a:prstGeom prst="rect">
            <a:avLst/>
          </a:prstGeom>
          <a:noFill/>
        </p:spPr>
        <p:txBody>
          <a:bodyPr wrap="none" rtlCol="0">
            <a:spAutoFit/>
          </a:bodyPr>
          <a:lstStyle/>
          <a:p>
            <a:r>
              <a:rPr lang="en-GB" sz="20000" b="1" dirty="0">
                <a:solidFill>
                  <a:srgbClr val="DEDEDE"/>
                </a:solidFill>
              </a:rPr>
              <a:t>4</a:t>
            </a:r>
          </a:p>
        </p:txBody>
      </p:sp>
      <p:sp>
        <p:nvSpPr>
          <p:cNvPr id="29" name="TextBox 28"/>
          <p:cNvSpPr txBox="1"/>
          <p:nvPr/>
        </p:nvSpPr>
        <p:spPr>
          <a:xfrm>
            <a:off x="7526664" y="5268003"/>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
        <p:nvSpPr>
          <p:cNvPr id="37" name="Rectangle 36"/>
          <p:cNvSpPr/>
          <p:nvPr/>
        </p:nvSpPr>
        <p:spPr>
          <a:xfrm>
            <a:off x="4766872" y="4324027"/>
            <a:ext cx="781521" cy="754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p:cNvSpPr txBox="1"/>
          <p:nvPr/>
        </p:nvSpPr>
        <p:spPr>
          <a:xfrm>
            <a:off x="35515" y="2539687"/>
            <a:ext cx="5620385" cy="3662541"/>
          </a:xfrm>
          <a:prstGeom prst="rect">
            <a:avLst/>
          </a:prstGeom>
          <a:noFill/>
        </p:spPr>
        <p:txBody>
          <a:bodyPr wrap="none" rtlCol="0">
            <a:spAutoFit/>
          </a:bodyPr>
          <a:lstStyle/>
          <a:p>
            <a:r>
              <a:rPr lang="en-GB" sz="3600" dirty="0" smtClean="0">
                <a:solidFill>
                  <a:schemeClr val="bg1">
                    <a:lumMod val="50000"/>
                  </a:schemeClr>
                </a:solidFill>
              </a:rPr>
              <a:t>What Parts Do We Need?</a:t>
            </a:r>
          </a:p>
          <a:p>
            <a:pPr marL="457200" indent="-457200">
              <a:buSzPct val="140000"/>
              <a:buFont typeface="Arial" panose="020B0604020202020204" pitchFamily="34" charset="0"/>
              <a:buChar char="•"/>
            </a:pPr>
            <a:r>
              <a:rPr lang="en-GB" sz="2800" dirty="0" smtClean="0">
                <a:solidFill>
                  <a:schemeClr val="bg1">
                    <a:lumMod val="50000"/>
                  </a:schemeClr>
                </a:solidFill>
              </a:rPr>
              <a:t>A user</a:t>
            </a:r>
          </a:p>
          <a:p>
            <a:pPr marL="457200" indent="-457200">
              <a:buSzPct val="140000"/>
              <a:buFont typeface="Arial" panose="020B0604020202020204" pitchFamily="34" charset="0"/>
              <a:buChar char="•"/>
            </a:pPr>
            <a:r>
              <a:rPr lang="en-GB" sz="2800" dirty="0" smtClean="0">
                <a:solidFill>
                  <a:schemeClr val="bg1">
                    <a:lumMod val="50000"/>
                  </a:schemeClr>
                </a:solidFill>
              </a:rPr>
              <a:t>A keyboard</a:t>
            </a:r>
          </a:p>
          <a:p>
            <a:pPr marL="457200" indent="-457200">
              <a:buSzPct val="140000"/>
              <a:buFont typeface="Arial" panose="020B0604020202020204" pitchFamily="34" charset="0"/>
              <a:buChar char="•"/>
            </a:pPr>
            <a:r>
              <a:rPr lang="en-GB" sz="2800" dirty="0" smtClean="0">
                <a:solidFill>
                  <a:schemeClr val="bg1">
                    <a:lumMod val="50000"/>
                  </a:schemeClr>
                </a:solidFill>
              </a:rPr>
              <a:t>A screen / printer</a:t>
            </a:r>
          </a:p>
          <a:p>
            <a:pPr marL="457200" indent="-457200">
              <a:buSzPct val="140000"/>
              <a:buFont typeface="Arial" panose="020B0604020202020204" pitchFamily="34" charset="0"/>
              <a:buChar char="•"/>
            </a:pPr>
            <a:r>
              <a:rPr lang="en-GB" sz="2800" dirty="0" smtClean="0">
                <a:solidFill>
                  <a:schemeClr val="bg1">
                    <a:lumMod val="50000"/>
                  </a:schemeClr>
                </a:solidFill>
              </a:rPr>
              <a:t>Memory</a:t>
            </a:r>
          </a:p>
          <a:p>
            <a:pPr marL="457200" indent="-457200">
              <a:buSzPct val="140000"/>
              <a:buFont typeface="Arial" panose="020B0604020202020204" pitchFamily="34" charset="0"/>
              <a:buChar char="•"/>
            </a:pPr>
            <a:r>
              <a:rPr lang="en-GB" sz="2800" dirty="0" smtClean="0">
                <a:solidFill>
                  <a:schemeClr val="bg1">
                    <a:lumMod val="50000"/>
                  </a:schemeClr>
                </a:solidFill>
              </a:rPr>
              <a:t>ALU</a:t>
            </a:r>
          </a:p>
          <a:p>
            <a:pPr marL="457200" indent="-457200">
              <a:buSzPct val="140000"/>
              <a:buFont typeface="Arial" panose="020B0604020202020204" pitchFamily="34" charset="0"/>
              <a:buChar char="•"/>
            </a:pPr>
            <a:r>
              <a:rPr lang="en-GB" sz="2800" dirty="0" smtClean="0">
                <a:solidFill>
                  <a:schemeClr val="bg1">
                    <a:lumMod val="50000"/>
                  </a:schemeClr>
                </a:solidFill>
              </a:rPr>
              <a:t>Control Unit (Instruction Decoder)</a:t>
            </a:r>
          </a:p>
          <a:p>
            <a:pPr marL="457200" indent="-457200">
              <a:buSzPct val="140000"/>
              <a:buFont typeface="Arial" panose="020B0604020202020204" pitchFamily="34" charset="0"/>
              <a:buChar char="•"/>
            </a:pPr>
            <a:r>
              <a:rPr lang="en-GB" sz="2800" dirty="0" smtClean="0">
                <a:solidFill>
                  <a:schemeClr val="bg1">
                    <a:lumMod val="50000"/>
                  </a:schemeClr>
                </a:solidFill>
              </a:rPr>
              <a:t>Buses (carry data)</a:t>
            </a:r>
            <a:endParaRPr lang="en-GB" sz="2800" dirty="0">
              <a:solidFill>
                <a:schemeClr val="bg1">
                  <a:lumMod val="50000"/>
                </a:schemeClr>
              </a:solidFill>
            </a:endParaRPr>
          </a:p>
        </p:txBody>
      </p:sp>
      <p:sp>
        <p:nvSpPr>
          <p:cNvPr id="39" name="Rectangle 3"/>
          <p:cNvSpPr txBox="1">
            <a:spLocks noChangeArrowheads="1"/>
          </p:cNvSpPr>
          <p:nvPr/>
        </p:nvSpPr>
        <p:spPr>
          <a:xfrm>
            <a:off x="71553" y="6430132"/>
            <a:ext cx="5077861" cy="42786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lumMod val="50000"/>
                    <a:lumOff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hlinkClick r:id="rId4"/>
              </a:rPr>
              <a:t>https://</a:t>
            </a:r>
            <a:r>
              <a:rPr lang="en-US" sz="1800" dirty="0" smtClean="0">
                <a:hlinkClick r:id="rId4"/>
              </a:rPr>
              <a:t>goo.gl/Hnc8VE</a:t>
            </a:r>
            <a:r>
              <a:rPr lang="en-US" sz="1800" dirty="0" smtClean="0"/>
              <a:t> </a:t>
            </a:r>
            <a:endParaRPr lang="en-US" sz="1800" dirty="0"/>
          </a:p>
        </p:txBody>
      </p:sp>
    </p:spTree>
    <p:extLst>
      <p:ext uri="{BB962C8B-B14F-4D97-AF65-F5344CB8AC3E}">
        <p14:creationId xmlns:p14="http://schemas.microsoft.com/office/powerpoint/2010/main" val="20967461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animEffect transition="in" filter="fade">
                                      <p:cBhvr>
                                        <p:cTn id="7" dur="500"/>
                                        <p:tgtEl>
                                          <p:spTgt spid="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xEl>
                                              <p:pRg st="1" end="1"/>
                                            </p:txEl>
                                          </p:spTgt>
                                        </p:tgtEl>
                                        <p:attrNameLst>
                                          <p:attrName>style.visibility</p:attrName>
                                        </p:attrNameLst>
                                      </p:cBhvr>
                                      <p:to>
                                        <p:strVal val="visible"/>
                                      </p:to>
                                    </p:set>
                                    <p:animEffect transition="in" filter="fade">
                                      <p:cBhvr>
                                        <p:cTn id="12" dur="500"/>
                                        <p:tgtEl>
                                          <p:spTgt spid="38">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8">
                                            <p:txEl>
                                              <p:pRg st="2" end="2"/>
                                            </p:txEl>
                                          </p:spTgt>
                                        </p:tgtEl>
                                        <p:attrNameLst>
                                          <p:attrName>style.visibility</p:attrName>
                                        </p:attrNameLst>
                                      </p:cBhvr>
                                      <p:to>
                                        <p:strVal val="visible"/>
                                      </p:to>
                                    </p:set>
                                    <p:animEffect transition="in" filter="fade">
                                      <p:cBhvr>
                                        <p:cTn id="15" dur="500"/>
                                        <p:tgtEl>
                                          <p:spTgt spid="38">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8">
                                            <p:txEl>
                                              <p:pRg st="3" end="3"/>
                                            </p:txEl>
                                          </p:spTgt>
                                        </p:tgtEl>
                                        <p:attrNameLst>
                                          <p:attrName>style.visibility</p:attrName>
                                        </p:attrNameLst>
                                      </p:cBhvr>
                                      <p:to>
                                        <p:strVal val="visible"/>
                                      </p:to>
                                    </p:set>
                                    <p:animEffect transition="in" filter="fade">
                                      <p:cBhvr>
                                        <p:cTn id="18" dur="500"/>
                                        <p:tgtEl>
                                          <p:spTgt spid="38">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8">
                                            <p:txEl>
                                              <p:pRg st="4" end="4"/>
                                            </p:txEl>
                                          </p:spTgt>
                                        </p:tgtEl>
                                        <p:attrNameLst>
                                          <p:attrName>style.visibility</p:attrName>
                                        </p:attrNameLst>
                                      </p:cBhvr>
                                      <p:to>
                                        <p:strVal val="visible"/>
                                      </p:to>
                                    </p:set>
                                    <p:animEffect transition="in" filter="fade">
                                      <p:cBhvr>
                                        <p:cTn id="21" dur="500"/>
                                        <p:tgtEl>
                                          <p:spTgt spid="38">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8">
                                            <p:txEl>
                                              <p:pRg st="5" end="5"/>
                                            </p:txEl>
                                          </p:spTgt>
                                        </p:tgtEl>
                                        <p:attrNameLst>
                                          <p:attrName>style.visibility</p:attrName>
                                        </p:attrNameLst>
                                      </p:cBhvr>
                                      <p:to>
                                        <p:strVal val="visible"/>
                                      </p:to>
                                    </p:set>
                                    <p:animEffect transition="in" filter="fade">
                                      <p:cBhvr>
                                        <p:cTn id="24" dur="500"/>
                                        <p:tgtEl>
                                          <p:spTgt spid="38">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8">
                                            <p:txEl>
                                              <p:pRg st="6" end="6"/>
                                            </p:txEl>
                                          </p:spTgt>
                                        </p:tgtEl>
                                        <p:attrNameLst>
                                          <p:attrName>style.visibility</p:attrName>
                                        </p:attrNameLst>
                                      </p:cBhvr>
                                      <p:to>
                                        <p:strVal val="visible"/>
                                      </p:to>
                                    </p:set>
                                    <p:animEffect transition="in" filter="fade">
                                      <p:cBhvr>
                                        <p:cTn id="27" dur="500"/>
                                        <p:tgtEl>
                                          <p:spTgt spid="38">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8">
                                            <p:txEl>
                                              <p:pRg st="7" end="7"/>
                                            </p:txEl>
                                          </p:spTgt>
                                        </p:tgtEl>
                                        <p:attrNameLst>
                                          <p:attrName>style.visibility</p:attrName>
                                        </p:attrNameLst>
                                      </p:cBhvr>
                                      <p:to>
                                        <p:strVal val="visible"/>
                                      </p:to>
                                    </p:set>
                                    <p:animEffect transition="in" filter="fade">
                                      <p:cBhvr>
                                        <p:cTn id="30" dur="500"/>
                                        <p:tgtEl>
                                          <p:spTgt spid="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9181" y="2241056"/>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chemeClr val="bg2">
                    <a:lumMod val="90000"/>
                  </a:schemeClr>
                </a:solidFill>
                <a:latin typeface="+mn-lt"/>
              </a:rPr>
              <a:t>Adders And Ladders</a:t>
            </a:r>
            <a:endParaRPr lang="en-GB" b="1" dirty="0">
              <a:solidFill>
                <a:schemeClr val="bg2">
                  <a:lumMod val="90000"/>
                </a:schemeClr>
              </a:solidFill>
              <a:latin typeface="+mn-lt"/>
            </a:endParaRPr>
          </a:p>
        </p:txBody>
      </p:sp>
      <p:sp>
        <p:nvSpPr>
          <p:cNvPr id="5" name="Title 1"/>
          <p:cNvSpPr txBox="1">
            <a:spLocks/>
          </p:cNvSpPr>
          <p:nvPr/>
        </p:nvSpPr>
        <p:spPr>
          <a:xfrm>
            <a:off x="19182" y="3338184"/>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chemeClr val="bg2">
                    <a:lumMod val="90000"/>
                  </a:schemeClr>
                </a:solidFill>
                <a:latin typeface="+mn-lt"/>
              </a:rPr>
              <a:t>Munching Squares</a:t>
            </a:r>
            <a:endParaRPr lang="en-GB" b="1" dirty="0">
              <a:solidFill>
                <a:schemeClr val="bg2">
                  <a:lumMod val="90000"/>
                </a:schemeClr>
              </a:solidFill>
              <a:latin typeface="+mn-lt"/>
            </a:endParaRPr>
          </a:p>
        </p:txBody>
      </p:sp>
      <p:sp>
        <p:nvSpPr>
          <p:cNvPr id="2"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
        <p:nvSpPr>
          <p:cNvPr id="4" name="Title 1"/>
          <p:cNvSpPr txBox="1">
            <a:spLocks/>
          </p:cNvSpPr>
          <p:nvPr/>
        </p:nvSpPr>
        <p:spPr>
          <a:xfrm>
            <a:off x="19182" y="1143928"/>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chemeClr val="bg2">
                    <a:lumMod val="90000"/>
                  </a:schemeClr>
                </a:solidFill>
                <a:latin typeface="+mn-lt"/>
              </a:rPr>
              <a:t>Logical Foundations</a:t>
            </a:r>
            <a:endParaRPr lang="en-GB" b="1" dirty="0">
              <a:solidFill>
                <a:schemeClr val="bg2">
                  <a:lumMod val="90000"/>
                </a:schemeClr>
              </a:solidFill>
              <a:latin typeface="+mn-lt"/>
            </a:endParaRPr>
          </a:p>
        </p:txBody>
      </p:sp>
      <p:sp>
        <p:nvSpPr>
          <p:cNvPr id="10" name="Title 1"/>
          <p:cNvSpPr txBox="1">
            <a:spLocks/>
          </p:cNvSpPr>
          <p:nvPr/>
        </p:nvSpPr>
        <p:spPr>
          <a:xfrm>
            <a:off x="19180" y="4435312"/>
            <a:ext cx="90312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2">
                    <a:lumMod val="90000"/>
                  </a:schemeClr>
                </a:solidFill>
                <a:latin typeface="+mn-lt"/>
              </a:rPr>
              <a:t>Inside The </a:t>
            </a:r>
            <a:r>
              <a:rPr lang="en-GB" b="1" dirty="0" smtClean="0">
                <a:solidFill>
                  <a:schemeClr val="bg2">
                    <a:lumMod val="90000"/>
                  </a:schemeClr>
                </a:solidFill>
                <a:latin typeface="+mn-lt"/>
              </a:rPr>
              <a:t>Machine</a:t>
            </a:r>
            <a:endParaRPr lang="en-GB" b="1" dirty="0">
              <a:solidFill>
                <a:schemeClr val="bg2">
                  <a:lumMod val="90000"/>
                </a:schemeClr>
              </a:solidFill>
              <a:latin typeface="+mn-lt"/>
            </a:endParaRPr>
          </a:p>
        </p:txBody>
      </p:sp>
      <p:sp>
        <p:nvSpPr>
          <p:cNvPr id="8" name="Title 1"/>
          <p:cNvSpPr txBox="1">
            <a:spLocks/>
          </p:cNvSpPr>
          <p:nvPr/>
        </p:nvSpPr>
        <p:spPr>
          <a:xfrm>
            <a:off x="65986" y="5532440"/>
            <a:ext cx="90312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chemeClr val="bg2">
                    <a:lumMod val="90000"/>
                  </a:schemeClr>
                </a:solidFill>
                <a:latin typeface="+mn-lt"/>
              </a:rPr>
              <a:t>The Need For Speed</a:t>
            </a:r>
            <a:endParaRPr lang="en-GB" b="1" dirty="0">
              <a:solidFill>
                <a:schemeClr val="bg2">
                  <a:lumMod val="90000"/>
                </a:schemeClr>
              </a:solidFill>
              <a:latin typeface="+mn-lt"/>
            </a:endParaRPr>
          </a:p>
        </p:txBody>
      </p:sp>
      <p:pic>
        <p:nvPicPr>
          <p:cNvPr id="9" name="Picture 8"/>
          <p:cNvPicPr>
            <a:picLocks noChangeAspect="1"/>
          </p:cNvPicPr>
          <p:nvPr/>
        </p:nvPicPr>
        <p:blipFill rotWithShape="1">
          <a:blip r:embed="rId3"/>
          <a:srcRect l="45018" t="20379" r="27663" b="10783"/>
          <a:stretch/>
        </p:blipFill>
        <p:spPr>
          <a:xfrm rot="791412">
            <a:off x="5812003" y="181170"/>
            <a:ext cx="3554569" cy="5035639"/>
          </a:xfrm>
          <a:prstGeom prst="rect">
            <a:avLst/>
          </a:prstGeom>
          <a:ln>
            <a:solidFill>
              <a:schemeClr val="tx1">
                <a:lumMod val="50000"/>
                <a:lumOff val="50000"/>
              </a:schemeClr>
            </a:solidFill>
          </a:ln>
        </p:spPr>
      </p:pic>
    </p:spTree>
    <p:extLst>
      <p:ext uri="{BB962C8B-B14F-4D97-AF65-F5344CB8AC3E}">
        <p14:creationId xmlns:p14="http://schemas.microsoft.com/office/powerpoint/2010/main" val="2026572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5945" y="18617"/>
            <a:ext cx="9128904" cy="3189532"/>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C00000"/>
                </a:solidFill>
                <a:latin typeface="+mn-lt"/>
              </a:rPr>
              <a:t>The Human</a:t>
            </a:r>
          </a:p>
          <a:p>
            <a:pPr algn="r"/>
            <a:r>
              <a:rPr lang="en-GB" sz="6600" b="1" dirty="0" smtClean="0">
                <a:solidFill>
                  <a:srgbClr val="C00000"/>
                </a:solidFill>
                <a:latin typeface="+mn-lt"/>
              </a:rPr>
              <a:t>Computer</a:t>
            </a:r>
            <a:endParaRPr lang="en-GB" sz="6600" b="1" dirty="0">
              <a:solidFill>
                <a:srgbClr val="C00000"/>
              </a:solidFill>
              <a:latin typeface="+mn-lt"/>
            </a:endParaRPr>
          </a:p>
        </p:txBody>
      </p:sp>
      <p:sp>
        <p:nvSpPr>
          <p:cNvPr id="34" name="Rectangle 33"/>
          <p:cNvSpPr/>
          <p:nvPr/>
        </p:nvSpPr>
        <p:spPr>
          <a:xfrm>
            <a:off x="7919634" y="5765369"/>
            <a:ext cx="1241245" cy="1092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rotWithShape="1">
          <a:blip r:embed="rId3"/>
          <a:srcRect l="12478" t="20922" r="44044" b="20180"/>
          <a:stretch/>
        </p:blipFill>
        <p:spPr>
          <a:xfrm>
            <a:off x="4967622" y="4507743"/>
            <a:ext cx="2950123" cy="2246942"/>
          </a:xfrm>
          <a:prstGeom prst="rect">
            <a:avLst/>
          </a:prstGeom>
        </p:spPr>
      </p:pic>
      <p:sp>
        <p:nvSpPr>
          <p:cNvPr id="37" name="Rectangle 36"/>
          <p:cNvSpPr/>
          <p:nvPr/>
        </p:nvSpPr>
        <p:spPr>
          <a:xfrm>
            <a:off x="4766872" y="4324027"/>
            <a:ext cx="781521" cy="754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2" name="Table 11"/>
          <p:cNvGraphicFramePr>
            <a:graphicFrameLocks noGrp="1"/>
          </p:cNvGraphicFramePr>
          <p:nvPr>
            <p:extLst/>
          </p:nvPr>
        </p:nvGraphicFramePr>
        <p:xfrm>
          <a:off x="166736" y="5025791"/>
          <a:ext cx="1785808" cy="1018032"/>
        </p:xfrm>
        <a:graphic>
          <a:graphicData uri="http://schemas.openxmlformats.org/drawingml/2006/table">
            <a:tbl>
              <a:tblPr/>
              <a:tblGrid>
                <a:gridCol w="446452"/>
                <a:gridCol w="446452"/>
                <a:gridCol w="446452"/>
                <a:gridCol w="446452"/>
              </a:tblGrid>
              <a:tr h="232700">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Calibri" panose="020F0502020204030204" pitchFamily="34" charset="0"/>
                        </a:rPr>
                        <a:t> </a:t>
                      </a:r>
                    </a:p>
                  </a:txBody>
                  <a:tcPr marL="36576" marR="36576" marT="36576" marB="36576">
                    <a:lnL w="38100" cap="flat" cmpd="sng" algn="ctr">
                      <a:solidFill>
                        <a:srgbClr val="7F7F7F"/>
                      </a:solidFill>
                      <a:prstDash val="solid"/>
                      <a:round/>
                      <a:headEnd type="none" w="med" len="med"/>
                      <a:tailEnd type="none" w="med" len="med"/>
                    </a:lnL>
                    <a:lnR w="38100" cap="flat" cmpd="sng" algn="ctr">
                      <a:solidFill>
                        <a:srgbClr val="7F7F7F"/>
                      </a:solidFill>
                      <a:prstDash val="solid"/>
                      <a:round/>
                      <a:headEnd type="none" w="med" len="med"/>
                      <a:tailEnd type="none" w="med" len="med"/>
                    </a:lnR>
                    <a:lnT w="38100" cap="flat" cmpd="sng" algn="ctr">
                      <a:solidFill>
                        <a:srgbClr val="7F7F7F"/>
                      </a:solidFill>
                      <a:prstDash val="solid"/>
                      <a:round/>
                      <a:headEnd type="none" w="med" len="med"/>
                      <a:tailEnd type="none" w="med" len="med"/>
                    </a:lnT>
                    <a:lnB w="38100"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38100" cap="flat" cmpd="sng" algn="ctr">
                      <a:solidFill>
                        <a:srgbClr val="7F7F7F"/>
                      </a:solidFill>
                      <a:prstDash val="solid"/>
                      <a:round/>
                      <a:headEnd type="none" w="med" len="med"/>
                      <a:tailEnd type="none" w="med" len="med"/>
                    </a:lnL>
                    <a:lnR w="38100" cap="flat" cmpd="sng" algn="ctr">
                      <a:solidFill>
                        <a:srgbClr val="7F7F7F"/>
                      </a:solidFill>
                      <a:prstDash val="solid"/>
                      <a:round/>
                      <a:headEnd type="none" w="med" len="med"/>
                      <a:tailEnd type="none" w="med" len="med"/>
                    </a:lnR>
                    <a:lnT w="38100" cap="flat" cmpd="sng" algn="ctr">
                      <a:solidFill>
                        <a:srgbClr val="7F7F7F"/>
                      </a:solidFill>
                      <a:prstDash val="solid"/>
                      <a:round/>
                      <a:headEnd type="none" w="med" len="med"/>
                      <a:tailEnd type="none" w="med" len="med"/>
                    </a:lnT>
                    <a:lnB w="38100"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38100" cap="flat" cmpd="sng" algn="ctr">
                      <a:solidFill>
                        <a:srgbClr val="7F7F7F"/>
                      </a:solidFill>
                      <a:prstDash val="solid"/>
                      <a:round/>
                      <a:headEnd type="none" w="med" len="med"/>
                      <a:tailEnd type="none" w="med" len="med"/>
                    </a:lnL>
                    <a:lnR w="38100" cap="flat" cmpd="sng" algn="ctr">
                      <a:solidFill>
                        <a:srgbClr val="7F7F7F"/>
                      </a:solidFill>
                      <a:prstDash val="solid"/>
                      <a:round/>
                      <a:headEnd type="none" w="med" len="med"/>
                      <a:tailEnd type="none" w="med" len="med"/>
                    </a:lnR>
                    <a:lnT w="38100" cap="flat" cmpd="sng" algn="ctr">
                      <a:solidFill>
                        <a:srgbClr val="7F7F7F"/>
                      </a:solidFill>
                      <a:prstDash val="solid"/>
                      <a:round/>
                      <a:headEnd type="none" w="med" len="med"/>
                      <a:tailEnd type="none" w="med" len="med"/>
                    </a:lnT>
                    <a:lnB w="38100"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38100" cap="flat" cmpd="sng" algn="ctr">
                      <a:solidFill>
                        <a:srgbClr val="7F7F7F"/>
                      </a:solidFill>
                      <a:prstDash val="solid"/>
                      <a:round/>
                      <a:headEnd type="none" w="med" len="med"/>
                      <a:tailEnd type="none" w="med" len="med"/>
                    </a:lnL>
                    <a:lnR w="38100" cap="flat" cmpd="sng" algn="ctr">
                      <a:solidFill>
                        <a:srgbClr val="7F7F7F"/>
                      </a:solidFill>
                      <a:prstDash val="solid"/>
                      <a:round/>
                      <a:headEnd type="none" w="med" len="med"/>
                      <a:tailEnd type="none" w="med" len="med"/>
                    </a:lnR>
                    <a:lnT w="38100" cap="flat" cmpd="sng" algn="ctr">
                      <a:solidFill>
                        <a:srgbClr val="7F7F7F"/>
                      </a:solidFill>
                      <a:prstDash val="solid"/>
                      <a:round/>
                      <a:headEnd type="none" w="med" len="med"/>
                      <a:tailEnd type="none" w="med" len="med"/>
                    </a:lnT>
                    <a:lnB w="38100" cap="flat" cmpd="sng" algn="ctr">
                      <a:solidFill>
                        <a:srgbClr val="7F7F7F"/>
                      </a:solidFill>
                      <a:prstDash val="solid"/>
                      <a:round/>
                      <a:headEnd type="none" w="med" len="med"/>
                      <a:tailEnd type="none" w="med" len="med"/>
                    </a:lnB>
                  </a:tcPr>
                </a:tc>
              </a:tr>
              <a:tr h="232700">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38100" cap="flat" cmpd="sng" algn="ctr">
                      <a:solidFill>
                        <a:srgbClr val="7F7F7F"/>
                      </a:solidFill>
                      <a:prstDash val="solid"/>
                      <a:round/>
                      <a:headEnd type="none" w="med" len="med"/>
                      <a:tailEnd type="none" w="med" len="med"/>
                    </a:lnL>
                    <a:lnR w="38100" cap="flat" cmpd="sng" algn="ctr">
                      <a:solidFill>
                        <a:srgbClr val="7F7F7F"/>
                      </a:solidFill>
                      <a:prstDash val="solid"/>
                      <a:round/>
                      <a:headEnd type="none" w="med" len="med"/>
                      <a:tailEnd type="none" w="med" len="med"/>
                    </a:lnR>
                    <a:lnT w="38100" cap="flat" cmpd="sng" algn="ctr">
                      <a:solidFill>
                        <a:srgbClr val="7F7F7F"/>
                      </a:solidFill>
                      <a:prstDash val="solid"/>
                      <a:round/>
                      <a:headEnd type="none" w="med" len="med"/>
                      <a:tailEnd type="none" w="med" len="med"/>
                    </a:lnT>
                    <a:lnB w="38100"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38100" cap="flat" cmpd="sng" algn="ctr">
                      <a:solidFill>
                        <a:srgbClr val="7F7F7F"/>
                      </a:solidFill>
                      <a:prstDash val="solid"/>
                      <a:round/>
                      <a:headEnd type="none" w="med" len="med"/>
                      <a:tailEnd type="none" w="med" len="med"/>
                    </a:lnL>
                    <a:lnR w="38100" cap="flat" cmpd="sng" algn="ctr">
                      <a:solidFill>
                        <a:srgbClr val="7F7F7F"/>
                      </a:solidFill>
                      <a:prstDash val="solid"/>
                      <a:round/>
                      <a:headEnd type="none" w="med" len="med"/>
                      <a:tailEnd type="none" w="med" len="med"/>
                    </a:lnR>
                    <a:lnT w="38100" cap="flat" cmpd="sng" algn="ctr">
                      <a:solidFill>
                        <a:srgbClr val="7F7F7F"/>
                      </a:solidFill>
                      <a:prstDash val="solid"/>
                      <a:round/>
                      <a:headEnd type="none" w="med" len="med"/>
                      <a:tailEnd type="none" w="med" len="med"/>
                    </a:lnT>
                    <a:lnB w="38100"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38100" cap="flat" cmpd="sng" algn="ctr">
                      <a:solidFill>
                        <a:srgbClr val="7F7F7F"/>
                      </a:solidFill>
                      <a:prstDash val="solid"/>
                      <a:round/>
                      <a:headEnd type="none" w="med" len="med"/>
                      <a:tailEnd type="none" w="med" len="med"/>
                    </a:lnL>
                    <a:lnR w="38100" cap="flat" cmpd="sng" algn="ctr">
                      <a:solidFill>
                        <a:srgbClr val="7F7F7F"/>
                      </a:solidFill>
                      <a:prstDash val="solid"/>
                      <a:round/>
                      <a:headEnd type="none" w="med" len="med"/>
                      <a:tailEnd type="none" w="med" len="med"/>
                    </a:lnR>
                    <a:lnT w="38100" cap="flat" cmpd="sng" algn="ctr">
                      <a:solidFill>
                        <a:srgbClr val="7F7F7F"/>
                      </a:solidFill>
                      <a:prstDash val="solid"/>
                      <a:round/>
                      <a:headEnd type="none" w="med" len="med"/>
                      <a:tailEnd type="none" w="med" len="med"/>
                    </a:lnT>
                    <a:lnB w="38100"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38100" cap="flat" cmpd="sng" algn="ctr">
                      <a:solidFill>
                        <a:srgbClr val="7F7F7F"/>
                      </a:solidFill>
                      <a:prstDash val="solid"/>
                      <a:round/>
                      <a:headEnd type="none" w="med" len="med"/>
                      <a:tailEnd type="none" w="med" len="med"/>
                    </a:lnL>
                    <a:lnR w="38100" cap="flat" cmpd="sng" algn="ctr">
                      <a:solidFill>
                        <a:srgbClr val="7F7F7F"/>
                      </a:solidFill>
                      <a:prstDash val="solid"/>
                      <a:round/>
                      <a:headEnd type="none" w="med" len="med"/>
                      <a:tailEnd type="none" w="med" len="med"/>
                    </a:lnR>
                    <a:lnT w="38100" cap="flat" cmpd="sng" algn="ctr">
                      <a:solidFill>
                        <a:srgbClr val="7F7F7F"/>
                      </a:solidFill>
                      <a:prstDash val="solid"/>
                      <a:round/>
                      <a:headEnd type="none" w="med" len="med"/>
                      <a:tailEnd type="none" w="med" len="med"/>
                    </a:lnT>
                    <a:lnB w="38100" cap="flat" cmpd="sng" algn="ctr">
                      <a:solidFill>
                        <a:srgbClr val="7F7F7F"/>
                      </a:solidFill>
                      <a:prstDash val="solid"/>
                      <a:round/>
                      <a:headEnd type="none" w="med" len="med"/>
                      <a:tailEnd type="none" w="med" len="med"/>
                    </a:lnB>
                  </a:tcPr>
                </a:tc>
              </a:tr>
              <a:tr h="232700">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38100" cap="flat" cmpd="sng" algn="ctr">
                      <a:solidFill>
                        <a:srgbClr val="7F7F7F"/>
                      </a:solidFill>
                      <a:prstDash val="solid"/>
                      <a:round/>
                      <a:headEnd type="none" w="med" len="med"/>
                      <a:tailEnd type="none" w="med" len="med"/>
                    </a:lnL>
                    <a:lnR w="38100" cap="flat" cmpd="sng" algn="ctr">
                      <a:solidFill>
                        <a:srgbClr val="7F7F7F"/>
                      </a:solidFill>
                      <a:prstDash val="solid"/>
                      <a:round/>
                      <a:headEnd type="none" w="med" len="med"/>
                      <a:tailEnd type="none" w="med" len="med"/>
                    </a:lnR>
                    <a:lnT w="38100" cap="flat" cmpd="sng" algn="ctr">
                      <a:solidFill>
                        <a:srgbClr val="7F7F7F"/>
                      </a:solidFill>
                      <a:prstDash val="solid"/>
                      <a:round/>
                      <a:headEnd type="none" w="med" len="med"/>
                      <a:tailEnd type="none" w="med" len="med"/>
                    </a:lnT>
                    <a:lnB w="38100"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38100" cap="flat" cmpd="sng" algn="ctr">
                      <a:solidFill>
                        <a:srgbClr val="7F7F7F"/>
                      </a:solidFill>
                      <a:prstDash val="solid"/>
                      <a:round/>
                      <a:headEnd type="none" w="med" len="med"/>
                      <a:tailEnd type="none" w="med" len="med"/>
                    </a:lnL>
                    <a:lnR w="38100" cap="flat" cmpd="sng" algn="ctr">
                      <a:solidFill>
                        <a:srgbClr val="7F7F7F"/>
                      </a:solidFill>
                      <a:prstDash val="solid"/>
                      <a:round/>
                      <a:headEnd type="none" w="med" len="med"/>
                      <a:tailEnd type="none" w="med" len="med"/>
                    </a:lnR>
                    <a:lnT w="38100" cap="flat" cmpd="sng" algn="ctr">
                      <a:solidFill>
                        <a:srgbClr val="7F7F7F"/>
                      </a:solidFill>
                      <a:prstDash val="solid"/>
                      <a:round/>
                      <a:headEnd type="none" w="med" len="med"/>
                      <a:tailEnd type="none" w="med" len="med"/>
                    </a:lnT>
                    <a:lnB w="38100"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38100" cap="flat" cmpd="sng" algn="ctr">
                      <a:solidFill>
                        <a:srgbClr val="7F7F7F"/>
                      </a:solidFill>
                      <a:prstDash val="solid"/>
                      <a:round/>
                      <a:headEnd type="none" w="med" len="med"/>
                      <a:tailEnd type="none" w="med" len="med"/>
                    </a:lnL>
                    <a:lnR w="38100" cap="flat" cmpd="sng" algn="ctr">
                      <a:solidFill>
                        <a:srgbClr val="7F7F7F"/>
                      </a:solidFill>
                      <a:prstDash val="solid"/>
                      <a:round/>
                      <a:headEnd type="none" w="med" len="med"/>
                      <a:tailEnd type="none" w="med" len="med"/>
                    </a:lnR>
                    <a:lnT w="38100" cap="flat" cmpd="sng" algn="ctr">
                      <a:solidFill>
                        <a:srgbClr val="7F7F7F"/>
                      </a:solidFill>
                      <a:prstDash val="solid"/>
                      <a:round/>
                      <a:headEnd type="none" w="med" len="med"/>
                      <a:tailEnd type="none" w="med" len="med"/>
                    </a:lnT>
                    <a:lnB w="38100"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38100" cap="flat" cmpd="sng" algn="ctr">
                      <a:solidFill>
                        <a:srgbClr val="7F7F7F"/>
                      </a:solidFill>
                      <a:prstDash val="solid"/>
                      <a:round/>
                      <a:headEnd type="none" w="med" len="med"/>
                      <a:tailEnd type="none" w="med" len="med"/>
                    </a:lnL>
                    <a:lnR w="38100" cap="flat" cmpd="sng" algn="ctr">
                      <a:solidFill>
                        <a:srgbClr val="7F7F7F"/>
                      </a:solidFill>
                      <a:prstDash val="solid"/>
                      <a:round/>
                      <a:headEnd type="none" w="med" len="med"/>
                      <a:tailEnd type="none" w="med" len="med"/>
                    </a:lnR>
                    <a:lnT w="38100" cap="flat" cmpd="sng" algn="ctr">
                      <a:solidFill>
                        <a:srgbClr val="7F7F7F"/>
                      </a:solidFill>
                      <a:prstDash val="solid"/>
                      <a:round/>
                      <a:headEnd type="none" w="med" len="med"/>
                      <a:tailEnd type="none" w="med" len="med"/>
                    </a:lnT>
                    <a:lnB w="38100" cap="flat" cmpd="sng" algn="ctr">
                      <a:solidFill>
                        <a:srgbClr val="7F7F7F"/>
                      </a:solidFill>
                      <a:prstDash val="solid"/>
                      <a:round/>
                      <a:headEnd type="none" w="med" len="med"/>
                      <a:tailEnd type="none" w="med" len="med"/>
                    </a:lnB>
                  </a:tcPr>
                </a:tc>
              </a:tr>
              <a:tr h="232700">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38100" cap="flat" cmpd="sng" algn="ctr">
                      <a:solidFill>
                        <a:srgbClr val="7F7F7F"/>
                      </a:solidFill>
                      <a:prstDash val="solid"/>
                      <a:round/>
                      <a:headEnd type="none" w="med" len="med"/>
                      <a:tailEnd type="none" w="med" len="med"/>
                    </a:lnL>
                    <a:lnR w="38100" cap="flat" cmpd="sng" algn="ctr">
                      <a:solidFill>
                        <a:srgbClr val="7F7F7F"/>
                      </a:solidFill>
                      <a:prstDash val="solid"/>
                      <a:round/>
                      <a:headEnd type="none" w="med" len="med"/>
                      <a:tailEnd type="none" w="med" len="med"/>
                    </a:lnR>
                    <a:lnT w="38100" cap="flat" cmpd="sng" algn="ctr">
                      <a:solidFill>
                        <a:srgbClr val="7F7F7F"/>
                      </a:solidFill>
                      <a:prstDash val="solid"/>
                      <a:round/>
                      <a:headEnd type="none" w="med" len="med"/>
                      <a:tailEnd type="none" w="med" len="med"/>
                    </a:lnT>
                    <a:lnB w="38100"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38100" cap="flat" cmpd="sng" algn="ctr">
                      <a:solidFill>
                        <a:srgbClr val="7F7F7F"/>
                      </a:solidFill>
                      <a:prstDash val="solid"/>
                      <a:round/>
                      <a:headEnd type="none" w="med" len="med"/>
                      <a:tailEnd type="none" w="med" len="med"/>
                    </a:lnL>
                    <a:lnR w="38100" cap="flat" cmpd="sng" algn="ctr">
                      <a:solidFill>
                        <a:srgbClr val="7F7F7F"/>
                      </a:solidFill>
                      <a:prstDash val="solid"/>
                      <a:round/>
                      <a:headEnd type="none" w="med" len="med"/>
                      <a:tailEnd type="none" w="med" len="med"/>
                    </a:lnR>
                    <a:lnT w="38100" cap="flat" cmpd="sng" algn="ctr">
                      <a:solidFill>
                        <a:srgbClr val="7F7F7F"/>
                      </a:solidFill>
                      <a:prstDash val="solid"/>
                      <a:round/>
                      <a:headEnd type="none" w="med" len="med"/>
                      <a:tailEnd type="none" w="med" len="med"/>
                    </a:lnT>
                    <a:lnB w="38100"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a:ln>
                            <a:noFill/>
                          </a:ln>
                          <a:solidFill>
                            <a:srgbClr val="000000"/>
                          </a:solidFill>
                          <a:effectLst/>
                          <a:latin typeface="Calibri" panose="020F0502020204030204" pitchFamily="34" charset="0"/>
                        </a:rPr>
                        <a:t> </a:t>
                      </a:r>
                    </a:p>
                  </a:txBody>
                  <a:tcPr marL="36576" marR="36576" marT="36576" marB="36576">
                    <a:lnL w="38100" cap="flat" cmpd="sng" algn="ctr">
                      <a:solidFill>
                        <a:srgbClr val="7F7F7F"/>
                      </a:solidFill>
                      <a:prstDash val="solid"/>
                      <a:round/>
                      <a:headEnd type="none" w="med" len="med"/>
                      <a:tailEnd type="none" w="med" len="med"/>
                    </a:lnL>
                    <a:lnR w="38100" cap="flat" cmpd="sng" algn="ctr">
                      <a:solidFill>
                        <a:srgbClr val="7F7F7F"/>
                      </a:solidFill>
                      <a:prstDash val="solid"/>
                      <a:round/>
                      <a:headEnd type="none" w="med" len="med"/>
                      <a:tailEnd type="none" w="med" len="med"/>
                    </a:lnR>
                    <a:lnT w="38100" cap="flat" cmpd="sng" algn="ctr">
                      <a:solidFill>
                        <a:srgbClr val="7F7F7F"/>
                      </a:solidFill>
                      <a:prstDash val="solid"/>
                      <a:round/>
                      <a:headEnd type="none" w="med" len="med"/>
                      <a:tailEnd type="none" w="med" len="med"/>
                    </a:lnT>
                    <a:lnB w="38100" cap="flat" cmpd="sng" algn="ctr">
                      <a:solidFill>
                        <a:srgbClr val="7F7F7F"/>
                      </a:solidFill>
                      <a:prstDash val="solid"/>
                      <a:round/>
                      <a:headEnd type="none" w="med" len="med"/>
                      <a:tailEnd type="none" w="med" len="med"/>
                    </a:lnB>
                  </a:tcPr>
                </a:tc>
                <a:tc>
                  <a:txBody>
                    <a:bodyPr/>
                    <a:lstStyle/>
                    <a:p>
                      <a:pPr marR="0" indent="0" algn="l" rtl="0">
                        <a:lnSpc>
                          <a:spcPct val="119000"/>
                        </a:lnSpc>
                        <a:spcBef>
                          <a:spcPts val="0"/>
                        </a:spcBef>
                        <a:spcAft>
                          <a:spcPts val="600"/>
                        </a:spcAft>
                      </a:pPr>
                      <a:r>
                        <a:rPr lang="en-GB" sz="1000" kern="1400" dirty="0">
                          <a:ln>
                            <a:noFill/>
                          </a:ln>
                          <a:solidFill>
                            <a:srgbClr val="000000"/>
                          </a:solidFill>
                          <a:effectLst/>
                          <a:latin typeface="Calibri" panose="020F0502020204030204" pitchFamily="34" charset="0"/>
                        </a:rPr>
                        <a:t> </a:t>
                      </a:r>
                    </a:p>
                  </a:txBody>
                  <a:tcPr marL="36576" marR="36576" marT="36576" marB="36576">
                    <a:lnL w="38100" cap="flat" cmpd="sng" algn="ctr">
                      <a:solidFill>
                        <a:srgbClr val="7F7F7F"/>
                      </a:solidFill>
                      <a:prstDash val="solid"/>
                      <a:round/>
                      <a:headEnd type="none" w="med" len="med"/>
                      <a:tailEnd type="none" w="med" len="med"/>
                    </a:lnL>
                    <a:lnR w="38100" cap="flat" cmpd="sng" algn="ctr">
                      <a:solidFill>
                        <a:srgbClr val="7F7F7F"/>
                      </a:solidFill>
                      <a:prstDash val="solid"/>
                      <a:round/>
                      <a:headEnd type="none" w="med" len="med"/>
                      <a:tailEnd type="none" w="med" len="med"/>
                    </a:lnR>
                    <a:lnT w="38100" cap="flat" cmpd="sng" algn="ctr">
                      <a:solidFill>
                        <a:srgbClr val="7F7F7F"/>
                      </a:solidFill>
                      <a:prstDash val="solid"/>
                      <a:round/>
                      <a:headEnd type="none" w="med" len="med"/>
                      <a:tailEnd type="none" w="med" len="med"/>
                    </a:lnT>
                    <a:lnB w="38100" cap="flat" cmpd="sng" algn="ctr">
                      <a:solidFill>
                        <a:srgbClr val="7F7F7F"/>
                      </a:solidFill>
                      <a:prstDash val="solid"/>
                      <a:round/>
                      <a:headEnd type="none" w="med" len="med"/>
                      <a:tailEnd type="none" w="med" len="med"/>
                    </a:lnB>
                  </a:tcPr>
                </a:tc>
              </a:tr>
            </a:tbl>
          </a:graphicData>
        </a:graphic>
      </p:graphicFrame>
      <p:grpSp>
        <p:nvGrpSpPr>
          <p:cNvPr id="51" name="Group 50"/>
          <p:cNvGrpSpPr/>
          <p:nvPr/>
        </p:nvGrpSpPr>
        <p:grpSpPr>
          <a:xfrm>
            <a:off x="1422224" y="5113024"/>
            <a:ext cx="1751140" cy="1486682"/>
            <a:chOff x="1995661" y="5268004"/>
            <a:chExt cx="1751140" cy="1486682"/>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5661" y="5268004"/>
              <a:ext cx="1036015" cy="1486682"/>
            </a:xfrm>
            <a:prstGeom prst="rect">
              <a:avLst/>
            </a:prstGeom>
          </p:spPr>
        </p:pic>
        <p:sp>
          <p:nvSpPr>
            <p:cNvPr id="19" name="TextBox 18"/>
            <p:cNvSpPr txBox="1"/>
            <p:nvPr/>
          </p:nvSpPr>
          <p:spPr>
            <a:xfrm>
              <a:off x="2757876" y="6198803"/>
              <a:ext cx="988925" cy="369332"/>
            </a:xfrm>
            <a:prstGeom prst="rect">
              <a:avLst/>
            </a:prstGeom>
            <a:noFill/>
          </p:spPr>
          <p:txBody>
            <a:bodyPr wrap="none" rtlCol="0">
              <a:spAutoFit/>
            </a:bodyPr>
            <a:lstStyle/>
            <a:p>
              <a:r>
                <a:rPr lang="en-GB" dirty="0" smtClean="0">
                  <a:solidFill>
                    <a:schemeClr val="bg1">
                      <a:lumMod val="50000"/>
                    </a:schemeClr>
                  </a:solidFill>
                </a:rPr>
                <a:t>Memory</a:t>
              </a:r>
              <a:endParaRPr lang="en-GB" dirty="0">
                <a:solidFill>
                  <a:schemeClr val="bg1">
                    <a:lumMod val="50000"/>
                  </a:schemeClr>
                </a:solidFill>
              </a:endParaRPr>
            </a:p>
          </p:txBody>
        </p:sp>
      </p:grpSp>
      <p:grpSp>
        <p:nvGrpSpPr>
          <p:cNvPr id="55" name="Group 54"/>
          <p:cNvGrpSpPr/>
          <p:nvPr/>
        </p:nvGrpSpPr>
        <p:grpSpPr>
          <a:xfrm>
            <a:off x="543595" y="2732233"/>
            <a:ext cx="1548236" cy="1800949"/>
            <a:chOff x="543595" y="2732233"/>
            <a:chExt cx="1548236" cy="1800949"/>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791" y="2913634"/>
              <a:ext cx="1195040" cy="134840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595" y="2732233"/>
              <a:ext cx="1107254" cy="1384067"/>
            </a:xfrm>
            <a:prstGeom prst="rect">
              <a:avLst/>
            </a:prstGeom>
          </p:spPr>
        </p:pic>
        <p:sp>
          <p:nvSpPr>
            <p:cNvPr id="39" name="TextBox 38"/>
            <p:cNvSpPr txBox="1"/>
            <p:nvPr/>
          </p:nvSpPr>
          <p:spPr>
            <a:xfrm>
              <a:off x="1097222" y="4163850"/>
              <a:ext cx="726481" cy="369332"/>
            </a:xfrm>
            <a:prstGeom prst="rect">
              <a:avLst/>
            </a:prstGeom>
            <a:noFill/>
          </p:spPr>
          <p:txBody>
            <a:bodyPr wrap="none" rtlCol="0">
              <a:spAutoFit/>
            </a:bodyPr>
            <a:lstStyle/>
            <a:p>
              <a:r>
                <a:rPr lang="en-GB" dirty="0" smtClean="0">
                  <a:solidFill>
                    <a:schemeClr val="bg1">
                      <a:lumMod val="50000"/>
                    </a:schemeClr>
                  </a:solidFill>
                </a:rPr>
                <a:t>Buses</a:t>
              </a:r>
              <a:endParaRPr lang="en-GB" dirty="0">
                <a:solidFill>
                  <a:schemeClr val="bg1">
                    <a:lumMod val="50000"/>
                  </a:schemeClr>
                </a:solidFill>
              </a:endParaRPr>
            </a:p>
          </p:txBody>
        </p:sp>
      </p:grpSp>
      <p:grpSp>
        <p:nvGrpSpPr>
          <p:cNvPr id="60" name="Group 59"/>
          <p:cNvGrpSpPr/>
          <p:nvPr/>
        </p:nvGrpSpPr>
        <p:grpSpPr>
          <a:xfrm>
            <a:off x="7287584" y="4719732"/>
            <a:ext cx="1331148" cy="1493827"/>
            <a:chOff x="6553120" y="3581076"/>
            <a:chExt cx="1331148" cy="1493827"/>
          </a:xfrm>
        </p:grpSpPr>
        <p:sp>
          <p:nvSpPr>
            <p:cNvPr id="35" name="TextBox 34"/>
            <p:cNvSpPr txBox="1"/>
            <p:nvPr/>
          </p:nvSpPr>
          <p:spPr>
            <a:xfrm>
              <a:off x="7266791" y="3581076"/>
              <a:ext cx="617477" cy="369332"/>
            </a:xfrm>
            <a:prstGeom prst="rect">
              <a:avLst/>
            </a:prstGeom>
            <a:noFill/>
          </p:spPr>
          <p:txBody>
            <a:bodyPr wrap="none" rtlCol="0">
              <a:spAutoFit/>
            </a:bodyPr>
            <a:lstStyle/>
            <a:p>
              <a:r>
                <a:rPr lang="en-GB" dirty="0" smtClean="0">
                  <a:solidFill>
                    <a:schemeClr val="bg1">
                      <a:lumMod val="50000"/>
                    </a:schemeClr>
                  </a:solidFill>
                </a:rPr>
                <a:t>User</a:t>
              </a:r>
              <a:endParaRPr lang="en-GB" dirty="0">
                <a:solidFill>
                  <a:schemeClr val="bg1">
                    <a:lumMod val="50000"/>
                  </a:schemeClr>
                </a:solidFill>
              </a:endParaRP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3120" y="3621443"/>
              <a:ext cx="941767" cy="1453460"/>
            </a:xfrm>
            <a:prstGeom prst="rect">
              <a:avLst/>
            </a:prstGeom>
          </p:spPr>
        </p:pic>
      </p:grpSp>
      <p:grpSp>
        <p:nvGrpSpPr>
          <p:cNvPr id="50" name="Group 49"/>
          <p:cNvGrpSpPr/>
          <p:nvPr/>
        </p:nvGrpSpPr>
        <p:grpSpPr>
          <a:xfrm>
            <a:off x="3156938" y="249981"/>
            <a:ext cx="1842636" cy="1832712"/>
            <a:chOff x="3156938" y="249981"/>
            <a:chExt cx="1842636" cy="1832712"/>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56938" y="463526"/>
              <a:ext cx="1400412" cy="1619167"/>
            </a:xfrm>
            <a:prstGeom prst="rect">
              <a:avLst/>
            </a:prstGeom>
          </p:spPr>
        </p:pic>
        <p:sp>
          <p:nvSpPr>
            <p:cNvPr id="15" name="Rectangle 4"/>
            <p:cNvSpPr>
              <a:spLocks noChangeArrowheads="1"/>
            </p:cNvSpPr>
            <p:nvPr/>
          </p:nvSpPr>
          <p:spPr bwMode="auto">
            <a:xfrm>
              <a:off x="3390831" y="249981"/>
              <a:ext cx="968437" cy="925384"/>
            </a:xfrm>
            <a:prstGeom prst="rect">
              <a:avLst/>
            </a:prstGeom>
            <a:solidFill>
              <a:schemeClr val="accent2">
                <a:lumMod val="40000"/>
                <a:lumOff val="60000"/>
              </a:schemeClr>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6" name="Rectangle 5"/>
            <p:cNvSpPr>
              <a:spLocks noChangeArrowheads="1"/>
            </p:cNvSpPr>
            <p:nvPr/>
          </p:nvSpPr>
          <p:spPr bwMode="auto">
            <a:xfrm>
              <a:off x="3514087" y="451883"/>
              <a:ext cx="739534" cy="538405"/>
            </a:xfrm>
            <a:prstGeom prst="rect">
              <a:avLst/>
            </a:prstGeom>
            <a:solidFill>
              <a:schemeClr val="bg1"/>
            </a:solidFill>
            <a:ln>
              <a:noFill/>
            </a:ln>
            <a:effectLst/>
          </p:spPr>
          <p:txBody>
            <a:bodyPr vert="horz" wrap="square" lIns="36576" tIns="36576" rIns="36576" bIns="36576" numCol="1" anchor="t" anchorCtr="0" compatLnSpc="1">
              <a:prstTxWarp prst="textNoShape">
                <a:avLst/>
              </a:prstTxWarp>
            </a:bodyPr>
            <a:lstStyle/>
            <a:p>
              <a:endParaRPr lang="en-GB"/>
            </a:p>
          </p:txBody>
        </p:sp>
        <p:pic>
          <p:nvPicPr>
            <p:cNvPr id="32" name="Picture 31"/>
            <p:cNvPicPr>
              <a:picLocks noChangeAspect="1"/>
            </p:cNvPicPr>
            <p:nvPr/>
          </p:nvPicPr>
          <p:blipFill rotWithShape="1">
            <a:blip r:embed="rId9" cstate="print">
              <a:extLst>
                <a:ext uri="{28A0092B-C50C-407E-A947-70E740481C1C}">
                  <a14:useLocalDpi xmlns:a14="http://schemas.microsoft.com/office/drawing/2010/main" val="0"/>
                </a:ext>
              </a:extLst>
            </a:blip>
            <a:srcRect l="19056" t="-1241" r="19056" b="67834"/>
            <a:stretch/>
          </p:blipFill>
          <p:spPr>
            <a:xfrm>
              <a:off x="3436110" y="430353"/>
              <a:ext cx="769977" cy="564640"/>
            </a:xfrm>
            <a:prstGeom prst="rect">
              <a:avLst/>
            </a:prstGeom>
            <a:noFill/>
          </p:spPr>
        </p:pic>
        <p:sp>
          <p:nvSpPr>
            <p:cNvPr id="41" name="TextBox 40"/>
            <p:cNvSpPr txBox="1"/>
            <p:nvPr/>
          </p:nvSpPr>
          <p:spPr>
            <a:xfrm>
              <a:off x="4144340" y="1207717"/>
              <a:ext cx="855234" cy="369332"/>
            </a:xfrm>
            <a:prstGeom prst="rect">
              <a:avLst/>
            </a:prstGeom>
            <a:noFill/>
          </p:spPr>
          <p:txBody>
            <a:bodyPr wrap="none" rtlCol="0">
              <a:spAutoFit/>
            </a:bodyPr>
            <a:lstStyle/>
            <a:p>
              <a:r>
                <a:rPr lang="en-GB" dirty="0" smtClean="0">
                  <a:solidFill>
                    <a:schemeClr val="bg1">
                      <a:lumMod val="50000"/>
                    </a:schemeClr>
                  </a:solidFill>
                </a:rPr>
                <a:t>Display</a:t>
              </a:r>
              <a:endParaRPr lang="en-GB" dirty="0">
                <a:solidFill>
                  <a:schemeClr val="bg1">
                    <a:lumMod val="50000"/>
                  </a:schemeClr>
                </a:solidFill>
              </a:endParaRPr>
            </a:p>
          </p:txBody>
        </p:sp>
      </p:grpSp>
      <p:grpSp>
        <p:nvGrpSpPr>
          <p:cNvPr id="56" name="Group 55"/>
          <p:cNvGrpSpPr/>
          <p:nvPr/>
        </p:nvGrpSpPr>
        <p:grpSpPr>
          <a:xfrm>
            <a:off x="7264667" y="2280975"/>
            <a:ext cx="1431531" cy="1461111"/>
            <a:chOff x="7264667" y="2280975"/>
            <a:chExt cx="1431531" cy="1461111"/>
          </a:xfrm>
        </p:grpSpPr>
        <p:sp>
          <p:nvSpPr>
            <p:cNvPr id="42" name="TextBox 41"/>
            <p:cNvSpPr txBox="1"/>
            <p:nvPr/>
          </p:nvSpPr>
          <p:spPr>
            <a:xfrm>
              <a:off x="7264667" y="2454054"/>
              <a:ext cx="558038" cy="369332"/>
            </a:xfrm>
            <a:prstGeom prst="rect">
              <a:avLst/>
            </a:prstGeom>
            <a:noFill/>
          </p:spPr>
          <p:txBody>
            <a:bodyPr wrap="none" rtlCol="0">
              <a:spAutoFit/>
            </a:bodyPr>
            <a:lstStyle/>
            <a:p>
              <a:r>
                <a:rPr lang="en-GB" dirty="0" smtClean="0">
                  <a:solidFill>
                    <a:schemeClr val="bg1">
                      <a:lumMod val="50000"/>
                    </a:schemeClr>
                  </a:solidFill>
                </a:rPr>
                <a:t>ALU</a:t>
              </a:r>
              <a:endParaRPr lang="en-GB" dirty="0">
                <a:solidFill>
                  <a:schemeClr val="bg1">
                    <a:lumMod val="50000"/>
                  </a:schemeClr>
                </a:solidFill>
              </a:endParaRPr>
            </a:p>
          </p:txBody>
        </p:sp>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140922">
              <a:off x="7592240" y="2851067"/>
              <a:ext cx="594670" cy="769107"/>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7893390" y="2280975"/>
              <a:ext cx="802808" cy="1461111"/>
            </a:xfrm>
            <a:prstGeom prst="rect">
              <a:avLst/>
            </a:prstGeom>
          </p:spPr>
        </p:pic>
      </p:grpSp>
      <p:grpSp>
        <p:nvGrpSpPr>
          <p:cNvPr id="26" name="Group 25"/>
          <p:cNvGrpSpPr/>
          <p:nvPr/>
        </p:nvGrpSpPr>
        <p:grpSpPr>
          <a:xfrm>
            <a:off x="3610967" y="2444818"/>
            <a:ext cx="1823341" cy="1795704"/>
            <a:chOff x="3610967" y="2444818"/>
            <a:chExt cx="1823341" cy="1795704"/>
          </a:xfrm>
        </p:grpSpPr>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36044" y="2816035"/>
              <a:ext cx="1098576" cy="1424487"/>
            </a:xfrm>
            <a:prstGeom prst="rect">
              <a:avLst/>
            </a:prstGeom>
          </p:spPr>
        </p:pic>
        <p:sp>
          <p:nvSpPr>
            <p:cNvPr id="36" name="TextBox 35"/>
            <p:cNvSpPr txBox="1"/>
            <p:nvPr/>
          </p:nvSpPr>
          <p:spPr>
            <a:xfrm>
              <a:off x="3889863" y="2444818"/>
              <a:ext cx="1071960" cy="369332"/>
            </a:xfrm>
            <a:prstGeom prst="rect">
              <a:avLst/>
            </a:prstGeom>
            <a:noFill/>
          </p:spPr>
          <p:txBody>
            <a:bodyPr wrap="none" rtlCol="0">
              <a:spAutoFit/>
            </a:bodyPr>
            <a:lstStyle/>
            <a:p>
              <a:r>
                <a:rPr lang="en-GB" dirty="0" smtClean="0">
                  <a:solidFill>
                    <a:schemeClr val="bg1">
                      <a:lumMod val="50000"/>
                    </a:schemeClr>
                  </a:solidFill>
                </a:rPr>
                <a:t>Keyboard</a:t>
              </a:r>
              <a:endParaRPr lang="en-GB" dirty="0">
                <a:solidFill>
                  <a:schemeClr val="bg1">
                    <a:lumMod val="50000"/>
                  </a:schemeClr>
                </a:solidFill>
              </a:endParaRPr>
            </a:p>
          </p:txBody>
        </p:sp>
        <p:grpSp>
          <p:nvGrpSpPr>
            <p:cNvPr id="24" name="Group 23"/>
            <p:cNvGrpSpPr/>
            <p:nvPr/>
          </p:nvGrpSpPr>
          <p:grpSpPr>
            <a:xfrm>
              <a:off x="3610967" y="2995675"/>
              <a:ext cx="1823341" cy="567444"/>
              <a:chOff x="9304669" y="1678345"/>
              <a:chExt cx="1823341" cy="567444"/>
            </a:xfrm>
          </p:grpSpPr>
          <p:sp>
            <p:nvSpPr>
              <p:cNvPr id="23" name="Rectangle 22"/>
              <p:cNvSpPr/>
              <p:nvPr/>
            </p:nvSpPr>
            <p:spPr>
              <a:xfrm>
                <a:off x="9304669" y="1678345"/>
                <a:ext cx="1812919" cy="40434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4" name="Picture 4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26370">
                <a:off x="9344760" y="1747931"/>
                <a:ext cx="340083" cy="485896"/>
              </a:xfrm>
              <a:prstGeom prst="rect">
                <a:avLst/>
              </a:prstGeom>
            </p:spPr>
          </p:pic>
          <p:pic>
            <p:nvPicPr>
              <p:cNvPr id="46" name="Picture 4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300000">
                <a:off x="10079920" y="1738563"/>
                <a:ext cx="335875" cy="479884"/>
              </a:xfrm>
              <a:prstGeom prst="rect">
                <a:avLst/>
              </a:prstGeom>
            </p:spPr>
          </p:pic>
          <p:pic>
            <p:nvPicPr>
              <p:cNvPr id="47" name="Picture 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40000">
                <a:off x="10792135" y="1765905"/>
                <a:ext cx="335875" cy="479884"/>
              </a:xfrm>
              <a:prstGeom prst="rect">
                <a:avLst/>
              </a:prstGeom>
            </p:spPr>
          </p:pic>
          <p:pic>
            <p:nvPicPr>
              <p:cNvPr id="48" name="Picture 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93668" y="1713465"/>
                <a:ext cx="335875" cy="479884"/>
              </a:xfrm>
              <a:prstGeom prst="rect">
                <a:avLst/>
              </a:prstGeom>
            </p:spPr>
          </p:pic>
          <p:pic>
            <p:nvPicPr>
              <p:cNvPr id="49" name="Picture 4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20000">
                <a:off x="10409435" y="1697448"/>
                <a:ext cx="335875" cy="479884"/>
              </a:xfrm>
              <a:prstGeom prst="rect">
                <a:avLst/>
              </a:prstGeom>
            </p:spPr>
          </p:pic>
        </p:grpSp>
      </p:grpSp>
      <p:grpSp>
        <p:nvGrpSpPr>
          <p:cNvPr id="54" name="Group 53"/>
          <p:cNvGrpSpPr/>
          <p:nvPr/>
        </p:nvGrpSpPr>
        <p:grpSpPr>
          <a:xfrm>
            <a:off x="93834" y="94194"/>
            <a:ext cx="2206671" cy="1661539"/>
            <a:chOff x="93834" y="94194"/>
            <a:chExt cx="2206671" cy="1661539"/>
          </a:xfrm>
        </p:grpSpPr>
        <p:pic>
          <p:nvPicPr>
            <p:cNvPr id="4" name="Picture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8957" y="224842"/>
              <a:ext cx="1076828" cy="1530891"/>
            </a:xfrm>
            <a:prstGeom prst="rect">
              <a:avLst/>
            </a:prstGeom>
          </p:spPr>
        </p:pic>
        <p:sp>
          <p:nvSpPr>
            <p:cNvPr id="40" name="TextBox 39"/>
            <p:cNvSpPr txBox="1"/>
            <p:nvPr/>
          </p:nvSpPr>
          <p:spPr>
            <a:xfrm>
              <a:off x="970717" y="94194"/>
              <a:ext cx="1329788" cy="369332"/>
            </a:xfrm>
            <a:prstGeom prst="rect">
              <a:avLst/>
            </a:prstGeom>
            <a:noFill/>
          </p:spPr>
          <p:txBody>
            <a:bodyPr wrap="none" rtlCol="0">
              <a:spAutoFit/>
            </a:bodyPr>
            <a:lstStyle/>
            <a:p>
              <a:r>
                <a:rPr lang="en-GB" dirty="0" smtClean="0">
                  <a:solidFill>
                    <a:schemeClr val="bg1">
                      <a:lumMod val="50000"/>
                    </a:schemeClr>
                  </a:solidFill>
                </a:rPr>
                <a:t>Control Unit</a:t>
              </a:r>
              <a:endParaRPr lang="en-GB" dirty="0">
                <a:solidFill>
                  <a:schemeClr val="bg1">
                    <a:lumMod val="50000"/>
                  </a:schemeClr>
                </a:solidFill>
              </a:endParaRPr>
            </a:p>
          </p:txBody>
        </p:sp>
        <p:pic>
          <p:nvPicPr>
            <p:cNvPr id="53" name="Picture 5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834" y="549034"/>
              <a:ext cx="673522" cy="675137"/>
            </a:xfrm>
            <a:prstGeom prst="rect">
              <a:avLst/>
            </a:prstGeom>
          </p:spPr>
        </p:pic>
      </p:grpSp>
      <p:grpSp>
        <p:nvGrpSpPr>
          <p:cNvPr id="59" name="Group 58"/>
          <p:cNvGrpSpPr/>
          <p:nvPr/>
        </p:nvGrpSpPr>
        <p:grpSpPr>
          <a:xfrm>
            <a:off x="4253059" y="4849095"/>
            <a:ext cx="1422504" cy="1848066"/>
            <a:chOff x="4253059" y="4849095"/>
            <a:chExt cx="1422504" cy="1848066"/>
          </a:xfrm>
        </p:grpSpPr>
        <p:pic>
          <p:nvPicPr>
            <p:cNvPr id="58" name="Picture 5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2400000">
              <a:off x="4253059" y="5282388"/>
              <a:ext cx="147780" cy="552699"/>
            </a:xfrm>
            <a:prstGeom prst="rect">
              <a:avLst/>
            </a:prstGeom>
          </p:spPr>
        </p:pic>
        <p:pic>
          <p:nvPicPr>
            <p:cNvPr id="3" name="Picture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87164" y="5232925"/>
              <a:ext cx="910406" cy="1464236"/>
            </a:xfrm>
            <a:prstGeom prst="rect">
              <a:avLst/>
            </a:prstGeom>
          </p:spPr>
        </p:pic>
        <p:sp>
          <p:nvSpPr>
            <p:cNvPr id="57" name="TextBox 56"/>
            <p:cNvSpPr txBox="1"/>
            <p:nvPr/>
          </p:nvSpPr>
          <p:spPr>
            <a:xfrm>
              <a:off x="4506332" y="4849095"/>
              <a:ext cx="1169231" cy="369332"/>
            </a:xfrm>
            <a:prstGeom prst="rect">
              <a:avLst/>
            </a:prstGeom>
            <a:noFill/>
          </p:spPr>
          <p:txBody>
            <a:bodyPr wrap="none" rtlCol="0">
              <a:spAutoFit/>
            </a:bodyPr>
            <a:lstStyle/>
            <a:p>
              <a:r>
                <a:rPr lang="en-GB" dirty="0" smtClean="0">
                  <a:solidFill>
                    <a:schemeClr val="bg1">
                      <a:lumMod val="50000"/>
                    </a:schemeClr>
                  </a:solidFill>
                </a:rPr>
                <a:t>Technician</a:t>
              </a:r>
              <a:endParaRPr lang="en-GB" dirty="0">
                <a:solidFill>
                  <a:schemeClr val="bg1">
                    <a:lumMod val="50000"/>
                  </a:schemeClr>
                </a:solidFill>
              </a:endParaRPr>
            </a:p>
          </p:txBody>
        </p:sp>
      </p:grpSp>
    </p:spTree>
    <p:extLst>
      <p:ext uri="{BB962C8B-B14F-4D97-AF65-F5344CB8AC3E}">
        <p14:creationId xmlns:p14="http://schemas.microsoft.com/office/powerpoint/2010/main" val="2928484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500"/>
                                        <p:tgtEl>
                                          <p:spTgt spid="6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fade">
                                      <p:cBhvr>
                                        <p:cTn id="4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5945" y="18617"/>
            <a:ext cx="9128904" cy="3189532"/>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C00000"/>
                </a:solidFill>
                <a:latin typeface="+mn-lt"/>
              </a:rPr>
              <a:t>The Human</a:t>
            </a:r>
          </a:p>
          <a:p>
            <a:pPr algn="r"/>
            <a:r>
              <a:rPr lang="en-GB" sz="6600" b="1" dirty="0" smtClean="0">
                <a:solidFill>
                  <a:srgbClr val="C00000"/>
                </a:solidFill>
                <a:latin typeface="+mn-lt"/>
              </a:rPr>
              <a:t>Computer</a:t>
            </a:r>
            <a:endParaRPr lang="en-GB" sz="6600" b="1" dirty="0">
              <a:solidFill>
                <a:srgbClr val="C00000"/>
              </a:solidFill>
              <a:latin typeface="+mn-lt"/>
            </a:endParaRPr>
          </a:p>
        </p:txBody>
      </p:sp>
      <p:sp>
        <p:nvSpPr>
          <p:cNvPr id="34" name="Rectangle 33"/>
          <p:cNvSpPr/>
          <p:nvPr/>
        </p:nvSpPr>
        <p:spPr>
          <a:xfrm>
            <a:off x="7919634" y="5765369"/>
            <a:ext cx="1241245" cy="1092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rotWithShape="1">
          <a:blip r:embed="rId3"/>
          <a:srcRect l="12478" t="20922" r="44044" b="20180"/>
          <a:stretch/>
        </p:blipFill>
        <p:spPr>
          <a:xfrm>
            <a:off x="4967622" y="4507743"/>
            <a:ext cx="2950123" cy="2246942"/>
          </a:xfrm>
          <a:prstGeom prst="rect">
            <a:avLst/>
          </a:prstGeom>
        </p:spPr>
      </p:pic>
      <p:sp>
        <p:nvSpPr>
          <p:cNvPr id="52" name="Rectangle 51"/>
          <p:cNvSpPr/>
          <p:nvPr/>
        </p:nvSpPr>
        <p:spPr>
          <a:xfrm>
            <a:off x="4766872" y="4324027"/>
            <a:ext cx="781521" cy="754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2"/>
          <p:cNvSpPr txBox="1">
            <a:spLocks noChangeArrowheads="1"/>
          </p:cNvSpPr>
          <p:nvPr/>
        </p:nvSpPr>
        <p:spPr>
          <a:xfrm>
            <a:off x="307322" y="321166"/>
            <a:ext cx="3959739" cy="2123106"/>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2400" dirty="0" smtClean="0">
                <a:latin typeface="+mn-lt"/>
              </a:rPr>
              <a:t>1</a:t>
            </a:r>
            <a:r>
              <a:rPr lang="en-US" sz="2400" dirty="0">
                <a:latin typeface="+mn-lt"/>
              </a:rPr>
              <a:t>: </a:t>
            </a:r>
            <a:r>
              <a:rPr lang="en-US" sz="2400" dirty="0" smtClean="0"/>
              <a:t>Show </a:t>
            </a:r>
            <a:r>
              <a:rPr lang="en-US" sz="2400" dirty="0"/>
              <a:t>this to SCREEN: "The smallest number of coins for" </a:t>
            </a:r>
            <a:endParaRPr lang="en-GB" sz="2400" dirty="0"/>
          </a:p>
          <a:p>
            <a:endParaRPr lang="en-US" sz="2400" dirty="0">
              <a:latin typeface="+mn-lt"/>
            </a:endParaRPr>
          </a:p>
        </p:txBody>
      </p:sp>
      <p:sp>
        <p:nvSpPr>
          <p:cNvPr id="62" name="Rectangle 2"/>
          <p:cNvSpPr txBox="1">
            <a:spLocks noChangeArrowheads="1"/>
          </p:cNvSpPr>
          <p:nvPr/>
        </p:nvSpPr>
        <p:spPr>
          <a:xfrm>
            <a:off x="1449448" y="1554528"/>
            <a:ext cx="3959739" cy="2123106"/>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2400" dirty="0">
                <a:latin typeface="+mn-lt"/>
              </a:rPr>
              <a:t>2</a:t>
            </a:r>
            <a:r>
              <a:rPr lang="en-US" sz="2400" dirty="0" smtClean="0">
                <a:latin typeface="+mn-lt"/>
              </a:rPr>
              <a:t>: </a:t>
            </a:r>
            <a:r>
              <a:rPr lang="en-US" sz="2400" dirty="0" smtClean="0"/>
              <a:t>Tell </a:t>
            </a:r>
            <a:r>
              <a:rPr lang="en-US" sz="2400" dirty="0"/>
              <a:t>MEMORY to show the slip in box 'A' to SCREEN </a:t>
            </a:r>
            <a:endParaRPr lang="en-GB" sz="2400" dirty="0"/>
          </a:p>
          <a:p>
            <a:endParaRPr lang="en-US" sz="2400" dirty="0">
              <a:latin typeface="+mn-lt"/>
            </a:endParaRPr>
          </a:p>
        </p:txBody>
      </p:sp>
      <p:sp>
        <p:nvSpPr>
          <p:cNvPr id="61" name="Rectangle 2"/>
          <p:cNvSpPr txBox="1">
            <a:spLocks noChangeArrowheads="1"/>
          </p:cNvSpPr>
          <p:nvPr/>
        </p:nvSpPr>
        <p:spPr>
          <a:xfrm>
            <a:off x="2591574" y="2787890"/>
            <a:ext cx="3959739" cy="2123106"/>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2400" dirty="0">
                <a:latin typeface="+mn-lt"/>
              </a:rPr>
              <a:t>3</a:t>
            </a:r>
            <a:r>
              <a:rPr lang="en-US" sz="2400" dirty="0" smtClean="0">
                <a:latin typeface="+mn-lt"/>
              </a:rPr>
              <a:t>: </a:t>
            </a:r>
            <a:r>
              <a:rPr lang="en-US" sz="2400" dirty="0" smtClean="0"/>
              <a:t>Show </a:t>
            </a:r>
            <a:r>
              <a:rPr lang="en-US" sz="2400" dirty="0"/>
              <a:t>this to SCREEN: "pence is:" </a:t>
            </a:r>
            <a:endParaRPr lang="en-GB" sz="2400" dirty="0"/>
          </a:p>
          <a:p>
            <a:endParaRPr lang="en-US" sz="2400" dirty="0">
              <a:latin typeface="+mn-lt"/>
            </a:endParaRPr>
          </a:p>
        </p:txBody>
      </p:sp>
      <p:sp>
        <p:nvSpPr>
          <p:cNvPr id="45" name="Rectangle 2"/>
          <p:cNvSpPr txBox="1">
            <a:spLocks noChangeArrowheads="1"/>
          </p:cNvSpPr>
          <p:nvPr/>
        </p:nvSpPr>
        <p:spPr>
          <a:xfrm>
            <a:off x="3733700" y="4021252"/>
            <a:ext cx="3959739" cy="2123106"/>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2400" dirty="0">
                <a:latin typeface="+mn-lt"/>
              </a:rPr>
              <a:t>4</a:t>
            </a:r>
            <a:r>
              <a:rPr lang="en-US" sz="2400" dirty="0" smtClean="0">
                <a:latin typeface="+mn-lt"/>
              </a:rPr>
              <a:t>: </a:t>
            </a:r>
            <a:r>
              <a:rPr lang="en-US" sz="2400" dirty="0" smtClean="0"/>
              <a:t>Tell </a:t>
            </a:r>
            <a:r>
              <a:rPr lang="en-US" sz="2400" dirty="0"/>
              <a:t>MEMORY to write '0' on a paper slip and put it into box 'C'. </a:t>
            </a:r>
            <a:endParaRPr lang="en-GB" sz="2400" dirty="0"/>
          </a:p>
          <a:p>
            <a:r>
              <a:rPr lang="en-US" sz="2400" dirty="0" smtClean="0">
                <a:latin typeface="+mn-lt"/>
              </a:rPr>
              <a:t> </a:t>
            </a:r>
            <a:endParaRPr lang="en-US" sz="2400" dirty="0">
              <a:latin typeface="+mn-lt"/>
            </a:endParaRPr>
          </a:p>
        </p:txBody>
      </p:sp>
      <p:sp>
        <p:nvSpPr>
          <p:cNvPr id="64" name="Rectangle 2"/>
          <p:cNvSpPr txBox="1">
            <a:spLocks noChangeArrowheads="1"/>
          </p:cNvSpPr>
          <p:nvPr/>
        </p:nvSpPr>
        <p:spPr>
          <a:xfrm>
            <a:off x="4875824" y="5254613"/>
            <a:ext cx="3959739" cy="2123106"/>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2400" dirty="0" smtClean="0">
                <a:latin typeface="+mn-lt"/>
              </a:rPr>
              <a:t>5: </a:t>
            </a:r>
            <a:r>
              <a:rPr lang="en-US" sz="2400" dirty="0" smtClean="0"/>
              <a:t>Fifty Pence!</a:t>
            </a:r>
          </a:p>
          <a:p>
            <a:pPr lvl="0"/>
            <a:r>
              <a:rPr lang="en-US" sz="2400" dirty="0" smtClean="0"/>
              <a:t>(Go to the next card)</a:t>
            </a:r>
            <a:endParaRPr lang="en-GB" sz="2400" dirty="0"/>
          </a:p>
          <a:p>
            <a:r>
              <a:rPr lang="en-US" sz="2400" dirty="0" smtClean="0">
                <a:latin typeface="+mn-lt"/>
              </a:rPr>
              <a:t> </a:t>
            </a:r>
            <a:endParaRPr lang="en-US" sz="2400" dirty="0">
              <a:latin typeface="+mn-lt"/>
            </a:endParaRPr>
          </a:p>
        </p:txBody>
      </p:sp>
      <p:pic>
        <p:nvPicPr>
          <p:cNvPr id="65" name="Picture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16" y="4190726"/>
            <a:ext cx="2544417" cy="2544417"/>
          </a:xfrm>
          <a:prstGeom prst="rect">
            <a:avLst/>
          </a:prstGeom>
        </p:spPr>
      </p:pic>
    </p:spTree>
    <p:extLst>
      <p:ext uri="{BB962C8B-B14F-4D97-AF65-F5344CB8AC3E}">
        <p14:creationId xmlns:p14="http://schemas.microsoft.com/office/powerpoint/2010/main" val="78286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500"/>
                                        <p:tgtEl>
                                          <p:spTgt spid="6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500"/>
                                        <p:tgtEl>
                                          <p:spTgt spid="6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fade">
                                      <p:cBhvr>
                                        <p:cTn id="23"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2" grpId="0" animBg="1"/>
      <p:bldP spid="61" grpId="0" animBg="1"/>
      <p:bldP spid="45" grpId="0" animBg="1"/>
      <p:bldP spid="64"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21332756">
            <a:off x="2568135" y="2082013"/>
            <a:ext cx="4778202" cy="6761843"/>
          </a:xfrm>
          <a:prstGeom prst="rect">
            <a:avLst/>
          </a:prstGeom>
          <a:ln>
            <a:solidFill>
              <a:srgbClr val="72807E"/>
            </a:solidFill>
          </a:ln>
        </p:spPr>
      </p:pic>
      <p:sp>
        <p:nvSpPr>
          <p:cNvPr id="34" name="Rectangle 33"/>
          <p:cNvSpPr/>
          <p:nvPr/>
        </p:nvSpPr>
        <p:spPr>
          <a:xfrm>
            <a:off x="7919634" y="5765369"/>
            <a:ext cx="1241245" cy="1092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Picture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16" y="4190726"/>
            <a:ext cx="2544417" cy="2544417"/>
          </a:xfrm>
          <a:prstGeom prst="rect">
            <a:avLst/>
          </a:prstGeom>
        </p:spPr>
      </p:pic>
      <p:sp>
        <p:nvSpPr>
          <p:cNvPr id="31" name="Title 1"/>
          <p:cNvSpPr txBox="1">
            <a:spLocks/>
          </p:cNvSpPr>
          <p:nvPr/>
        </p:nvSpPr>
        <p:spPr>
          <a:xfrm>
            <a:off x="-5945" y="18617"/>
            <a:ext cx="9128904" cy="3189532"/>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C00000"/>
                </a:solidFill>
                <a:latin typeface="+mn-lt"/>
              </a:rPr>
              <a:t>The Human</a:t>
            </a:r>
          </a:p>
          <a:p>
            <a:pPr algn="r"/>
            <a:r>
              <a:rPr lang="en-GB" sz="6600" b="1" dirty="0" smtClean="0">
                <a:solidFill>
                  <a:srgbClr val="C00000"/>
                </a:solidFill>
                <a:latin typeface="+mn-lt"/>
              </a:rPr>
              <a:t>Computer</a:t>
            </a:r>
            <a:endParaRPr lang="en-GB" sz="6600" b="1" dirty="0">
              <a:solidFill>
                <a:srgbClr val="C00000"/>
              </a:solidFill>
              <a:latin typeface="+mn-lt"/>
            </a:endParaRPr>
          </a:p>
        </p:txBody>
      </p:sp>
    </p:spTree>
    <p:extLst>
      <p:ext uri="{BB962C8B-B14F-4D97-AF65-F5344CB8AC3E}">
        <p14:creationId xmlns:p14="http://schemas.microsoft.com/office/powerpoint/2010/main" val="3615985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7919634" y="5765369"/>
            <a:ext cx="1241245" cy="1092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4766872" y="4324027"/>
            <a:ext cx="781521" cy="754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2"/>
          <p:cNvSpPr txBox="1">
            <a:spLocks noChangeArrowheads="1"/>
          </p:cNvSpPr>
          <p:nvPr/>
        </p:nvSpPr>
        <p:spPr>
          <a:xfrm>
            <a:off x="307322" y="321166"/>
            <a:ext cx="3959739" cy="2123106"/>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latin typeface="+mn-lt"/>
              </a:rPr>
              <a:t>1: </a:t>
            </a:r>
            <a:r>
              <a:rPr lang="en-US" sz="2400" dirty="0" smtClean="0"/>
              <a:t>Tell </a:t>
            </a:r>
            <a:r>
              <a:rPr lang="en-US" sz="2400" dirty="0"/>
              <a:t>MEMORY to write '30' on a paper slip and put it into box 'B'. </a:t>
            </a:r>
            <a:endParaRPr lang="en-GB" sz="2400" dirty="0"/>
          </a:p>
          <a:p>
            <a:endParaRPr lang="en-US" sz="2400" dirty="0">
              <a:latin typeface="+mn-lt"/>
            </a:endParaRPr>
          </a:p>
        </p:txBody>
      </p:sp>
      <p:sp>
        <p:nvSpPr>
          <p:cNvPr id="62" name="Rectangle 2"/>
          <p:cNvSpPr txBox="1">
            <a:spLocks noChangeArrowheads="1"/>
          </p:cNvSpPr>
          <p:nvPr/>
        </p:nvSpPr>
        <p:spPr>
          <a:xfrm>
            <a:off x="1805908" y="1430544"/>
            <a:ext cx="3959739" cy="2123106"/>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latin typeface="+mn-lt"/>
              </a:rPr>
              <a:t>2:</a:t>
            </a:r>
            <a:r>
              <a:rPr lang="en-US" sz="2400" dirty="0"/>
              <a:t>Tell MEMORY to write '1' on a paper slip and put it into box 'C'. </a:t>
            </a:r>
            <a:endParaRPr lang="en-GB" sz="2400" dirty="0"/>
          </a:p>
        </p:txBody>
      </p:sp>
      <p:sp>
        <p:nvSpPr>
          <p:cNvPr id="61" name="Rectangle 2"/>
          <p:cNvSpPr txBox="1">
            <a:spLocks noChangeArrowheads="1"/>
          </p:cNvSpPr>
          <p:nvPr/>
        </p:nvSpPr>
        <p:spPr>
          <a:xfrm>
            <a:off x="3304494" y="2694902"/>
            <a:ext cx="3959739" cy="2123106"/>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latin typeface="+mn-lt"/>
              </a:rPr>
              <a:t>3: </a:t>
            </a:r>
            <a:r>
              <a:rPr lang="en-US" sz="2400" dirty="0" smtClean="0"/>
              <a:t>Show this to </a:t>
            </a:r>
            <a:r>
              <a:rPr lang="en-US" sz="2400" dirty="0"/>
              <a:t>SCREEN: "Think of a number bigger than </a:t>
            </a:r>
            <a:r>
              <a:rPr lang="en-US" sz="2400" dirty="0" smtClean="0"/>
              <a:t>0 and </a:t>
            </a:r>
            <a:r>
              <a:rPr lang="en-US" sz="2400" dirty="0"/>
              <a:t>smaller than" </a:t>
            </a:r>
            <a:endParaRPr lang="en-GB" sz="2400" dirty="0"/>
          </a:p>
          <a:p>
            <a:endParaRPr lang="en-US" sz="2400" dirty="0">
              <a:latin typeface="+mn-lt"/>
            </a:endParaRPr>
          </a:p>
        </p:txBody>
      </p:sp>
      <p:sp>
        <p:nvSpPr>
          <p:cNvPr id="45" name="Rectangle 2"/>
          <p:cNvSpPr txBox="1">
            <a:spLocks noChangeArrowheads="1"/>
          </p:cNvSpPr>
          <p:nvPr/>
        </p:nvSpPr>
        <p:spPr>
          <a:xfrm>
            <a:off x="4803079" y="3819778"/>
            <a:ext cx="3959739" cy="2123106"/>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n-lt"/>
              </a:rPr>
              <a:t>4</a:t>
            </a:r>
            <a:r>
              <a:rPr lang="en-US" sz="2400" dirty="0" smtClean="0">
                <a:latin typeface="+mn-lt"/>
              </a:rPr>
              <a:t>: </a:t>
            </a:r>
            <a:r>
              <a:rPr lang="en-US" sz="2400" dirty="0"/>
              <a:t>Tell MEMORY to show the slip in box 'B' to </a:t>
            </a:r>
            <a:r>
              <a:rPr lang="en-US" sz="2400" dirty="0" smtClean="0"/>
              <a:t>SCREEN</a:t>
            </a:r>
          </a:p>
          <a:p>
            <a:r>
              <a:rPr lang="en-US" sz="2400" dirty="0" smtClean="0"/>
              <a:t> </a:t>
            </a:r>
            <a:endParaRPr lang="en-GB" sz="2400" dirty="0"/>
          </a:p>
        </p:txBody>
      </p:sp>
      <p:sp>
        <p:nvSpPr>
          <p:cNvPr id="64" name="Rectangle 2"/>
          <p:cNvSpPr txBox="1">
            <a:spLocks noChangeArrowheads="1"/>
          </p:cNvSpPr>
          <p:nvPr/>
        </p:nvSpPr>
        <p:spPr>
          <a:xfrm>
            <a:off x="6301664" y="5099633"/>
            <a:ext cx="3959739" cy="2123106"/>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2400" dirty="0" smtClean="0">
                <a:latin typeface="+mn-lt"/>
              </a:rPr>
              <a:t>5: </a:t>
            </a:r>
            <a:r>
              <a:rPr lang="en-US" sz="2400" dirty="0" smtClean="0"/>
              <a:t>Hello!</a:t>
            </a:r>
          </a:p>
          <a:p>
            <a:pPr lvl="0"/>
            <a:r>
              <a:rPr lang="en-US" sz="2400" dirty="0" smtClean="0"/>
              <a:t>(Go to the next card)</a:t>
            </a:r>
          </a:p>
          <a:p>
            <a:pPr lvl="0"/>
            <a:endParaRPr lang="en-GB" sz="2400" dirty="0"/>
          </a:p>
          <a:p>
            <a:r>
              <a:rPr lang="en-US" sz="2400" dirty="0" smtClean="0">
                <a:latin typeface="+mn-lt"/>
              </a:rPr>
              <a:t> </a:t>
            </a:r>
            <a:endParaRPr lang="en-US" sz="2400" dirty="0">
              <a:latin typeface="+mn-lt"/>
            </a:endParaRPr>
          </a:p>
        </p:txBody>
      </p:sp>
      <p:pic>
        <p:nvPicPr>
          <p:cNvPr id="65" name="Pictur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16" y="4190726"/>
            <a:ext cx="2544417" cy="2544417"/>
          </a:xfrm>
          <a:prstGeom prst="rect">
            <a:avLst/>
          </a:prstGeom>
        </p:spPr>
      </p:pic>
      <p:sp>
        <p:nvSpPr>
          <p:cNvPr id="31" name="Title 1"/>
          <p:cNvSpPr txBox="1">
            <a:spLocks/>
          </p:cNvSpPr>
          <p:nvPr/>
        </p:nvSpPr>
        <p:spPr>
          <a:xfrm>
            <a:off x="-5945" y="18617"/>
            <a:ext cx="9128904" cy="3189532"/>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C00000"/>
                </a:solidFill>
                <a:latin typeface="+mn-lt"/>
              </a:rPr>
              <a:t>The Human</a:t>
            </a:r>
          </a:p>
          <a:p>
            <a:pPr algn="r"/>
            <a:r>
              <a:rPr lang="en-GB" sz="6600" b="1" dirty="0" smtClean="0">
                <a:solidFill>
                  <a:srgbClr val="C00000"/>
                </a:solidFill>
                <a:latin typeface="+mn-lt"/>
              </a:rPr>
              <a:t>Computer</a:t>
            </a:r>
            <a:endParaRPr lang="en-GB" sz="6600" b="1" dirty="0">
              <a:solidFill>
                <a:srgbClr val="C00000"/>
              </a:solidFill>
              <a:latin typeface="+mn-lt"/>
            </a:endParaRPr>
          </a:p>
        </p:txBody>
      </p:sp>
    </p:spTree>
    <p:extLst>
      <p:ext uri="{BB962C8B-B14F-4D97-AF65-F5344CB8AC3E}">
        <p14:creationId xmlns:p14="http://schemas.microsoft.com/office/powerpoint/2010/main" val="1537772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500"/>
                                        <p:tgtEl>
                                          <p:spTgt spid="6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500"/>
                                        <p:tgtEl>
                                          <p:spTgt spid="6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fade">
                                      <p:cBhvr>
                                        <p:cTn id="23"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2" grpId="0" animBg="1"/>
      <p:bldP spid="61" grpId="0" animBg="1"/>
      <p:bldP spid="45" grpId="0" animBg="1"/>
      <p:bldP spid="64"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7919634" y="5765369"/>
            <a:ext cx="1241245" cy="1092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4766872" y="4324027"/>
            <a:ext cx="781521" cy="754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Pictur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16" y="4190726"/>
            <a:ext cx="2544417" cy="2544417"/>
          </a:xfrm>
          <a:prstGeom prst="rect">
            <a:avLst/>
          </a:prstGeom>
        </p:spPr>
      </p:pic>
      <p:sp>
        <p:nvSpPr>
          <p:cNvPr id="31" name="Title 1"/>
          <p:cNvSpPr txBox="1">
            <a:spLocks/>
          </p:cNvSpPr>
          <p:nvPr/>
        </p:nvSpPr>
        <p:spPr>
          <a:xfrm>
            <a:off x="-5945" y="18617"/>
            <a:ext cx="9128904" cy="3189532"/>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C00000"/>
                </a:solidFill>
                <a:latin typeface="+mn-lt"/>
              </a:rPr>
              <a:t>The Human</a:t>
            </a:r>
          </a:p>
          <a:p>
            <a:pPr algn="r"/>
            <a:r>
              <a:rPr lang="en-GB" sz="6600" b="1" dirty="0" smtClean="0">
                <a:solidFill>
                  <a:srgbClr val="C00000"/>
                </a:solidFill>
                <a:latin typeface="+mn-lt"/>
              </a:rPr>
              <a:t>Computer</a:t>
            </a:r>
            <a:endParaRPr lang="en-GB" sz="6600" b="1" dirty="0">
              <a:solidFill>
                <a:srgbClr val="C00000"/>
              </a:solidFill>
              <a:latin typeface="+mn-lt"/>
            </a:endParaRPr>
          </a:p>
        </p:txBody>
      </p:sp>
      <p:pic>
        <p:nvPicPr>
          <p:cNvPr id="2" name="Picture 1"/>
          <p:cNvPicPr>
            <a:picLocks noChangeAspect="1"/>
          </p:cNvPicPr>
          <p:nvPr/>
        </p:nvPicPr>
        <p:blipFill>
          <a:blip r:embed="rId4"/>
          <a:stretch>
            <a:fillRect/>
          </a:stretch>
        </p:blipFill>
        <p:spPr>
          <a:xfrm rot="21319058">
            <a:off x="2424472" y="2165794"/>
            <a:ext cx="4776796" cy="6759852"/>
          </a:xfrm>
          <a:prstGeom prst="rect">
            <a:avLst/>
          </a:prstGeom>
          <a:ln>
            <a:solidFill>
              <a:srgbClr val="72807E"/>
            </a:solidFill>
          </a:ln>
        </p:spPr>
      </p:pic>
    </p:spTree>
    <p:extLst>
      <p:ext uri="{BB962C8B-B14F-4D97-AF65-F5344CB8AC3E}">
        <p14:creationId xmlns:p14="http://schemas.microsoft.com/office/powerpoint/2010/main" val="122175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btitle 2"/>
          <p:cNvSpPr txBox="1">
            <a:spLocks/>
          </p:cNvSpPr>
          <p:nvPr/>
        </p:nvSpPr>
        <p:spPr>
          <a:xfrm>
            <a:off x="-15096" y="-1"/>
            <a:ext cx="3021768" cy="167725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3600" b="1" spc="-150" dirty="0" smtClean="0">
                <a:solidFill>
                  <a:schemeClr val="bg1">
                    <a:lumMod val="50000"/>
                  </a:schemeClr>
                </a:solidFill>
              </a:rPr>
              <a:t>What have we learnt?</a:t>
            </a:r>
          </a:p>
        </p:txBody>
      </p:sp>
      <p:sp>
        <p:nvSpPr>
          <p:cNvPr id="30" name="Rectangle 29"/>
          <p:cNvSpPr/>
          <p:nvPr/>
        </p:nvSpPr>
        <p:spPr>
          <a:xfrm>
            <a:off x="4766872" y="0"/>
            <a:ext cx="974361"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itle 1"/>
          <p:cNvSpPr txBox="1">
            <a:spLocks/>
          </p:cNvSpPr>
          <p:nvPr/>
        </p:nvSpPr>
        <p:spPr>
          <a:xfrm>
            <a:off x="-5945" y="18617"/>
            <a:ext cx="9128904" cy="3189532"/>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C00000"/>
                </a:solidFill>
                <a:latin typeface="+mn-lt"/>
              </a:rPr>
              <a:t>The Human</a:t>
            </a:r>
          </a:p>
          <a:p>
            <a:pPr algn="r"/>
            <a:r>
              <a:rPr lang="en-GB" sz="6600" b="1" dirty="0" smtClean="0">
                <a:solidFill>
                  <a:srgbClr val="C00000"/>
                </a:solidFill>
                <a:latin typeface="+mn-lt"/>
              </a:rPr>
              <a:t>Computer</a:t>
            </a:r>
            <a:endParaRPr lang="en-GB" sz="6600" b="1" dirty="0">
              <a:solidFill>
                <a:srgbClr val="C00000"/>
              </a:solidFill>
              <a:latin typeface="+mn-lt"/>
            </a:endParaRPr>
          </a:p>
        </p:txBody>
      </p:sp>
      <p:sp>
        <p:nvSpPr>
          <p:cNvPr id="33" name="Rectangle 32"/>
          <p:cNvSpPr/>
          <p:nvPr/>
        </p:nvSpPr>
        <p:spPr>
          <a:xfrm>
            <a:off x="-15096" y="3921071"/>
            <a:ext cx="759015" cy="991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7919634" y="5765369"/>
            <a:ext cx="1241245" cy="1092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rotWithShape="1">
          <a:blip r:embed="rId3"/>
          <a:srcRect l="12478" t="20922" r="44044" b="20180"/>
          <a:stretch/>
        </p:blipFill>
        <p:spPr>
          <a:xfrm>
            <a:off x="4967622" y="4507743"/>
            <a:ext cx="2950123" cy="2246942"/>
          </a:xfrm>
          <a:prstGeom prst="rect">
            <a:avLst/>
          </a:prstGeom>
        </p:spPr>
      </p:pic>
      <p:sp>
        <p:nvSpPr>
          <p:cNvPr id="37" name="Rectangle 36"/>
          <p:cNvSpPr/>
          <p:nvPr/>
        </p:nvSpPr>
        <p:spPr>
          <a:xfrm>
            <a:off x="4766872" y="4324027"/>
            <a:ext cx="781521" cy="754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p:cNvGrpSpPr/>
          <p:nvPr/>
        </p:nvGrpSpPr>
        <p:grpSpPr>
          <a:xfrm>
            <a:off x="127921" y="2738236"/>
            <a:ext cx="5141363" cy="2884179"/>
            <a:chOff x="159453" y="2013018"/>
            <a:chExt cx="5141363" cy="2884179"/>
          </a:xfrm>
        </p:grpSpPr>
        <p:pic>
          <p:nvPicPr>
            <p:cNvPr id="2" name="Picture 1"/>
            <p:cNvPicPr>
              <a:picLocks noChangeAspect="1"/>
            </p:cNvPicPr>
            <p:nvPr/>
          </p:nvPicPr>
          <p:blipFill rotWithShape="1">
            <a:blip r:embed="rId4"/>
            <a:srcRect l="6258" t="26185" r="44063" b="24246"/>
            <a:stretch/>
          </p:blipFill>
          <p:spPr>
            <a:xfrm>
              <a:off x="159453" y="2013018"/>
              <a:ext cx="5141363" cy="2884179"/>
            </a:xfrm>
            <a:prstGeom prst="rect">
              <a:avLst/>
            </a:prstGeom>
            <a:ln>
              <a:solidFill>
                <a:srgbClr val="72807E"/>
              </a:solidFill>
            </a:ln>
          </p:spPr>
        </p:pic>
        <p:sp>
          <p:nvSpPr>
            <p:cNvPr id="3" name="Rectangle 2"/>
            <p:cNvSpPr/>
            <p:nvPr/>
          </p:nvSpPr>
          <p:spPr>
            <a:xfrm>
              <a:off x="2940598" y="4417017"/>
              <a:ext cx="2223237" cy="369332"/>
            </a:xfrm>
            <a:prstGeom prst="rect">
              <a:avLst/>
            </a:prstGeom>
          </p:spPr>
          <p:txBody>
            <a:bodyPr wrap="none">
              <a:spAutoFit/>
            </a:bodyPr>
            <a:lstStyle/>
            <a:p>
              <a:r>
                <a:rPr lang="en-GB" dirty="0">
                  <a:hlinkClick r:id="rId5"/>
                </a:rPr>
                <a:t>http://</a:t>
              </a:r>
              <a:r>
                <a:rPr lang="en-GB" dirty="0" smtClean="0">
                  <a:hlinkClick r:id="rId5"/>
                </a:rPr>
                <a:t>goo.gl/uOqhI1</a:t>
              </a:r>
              <a:r>
                <a:rPr lang="en-GB" dirty="0" smtClean="0"/>
                <a:t> </a:t>
              </a:r>
              <a:endParaRPr lang="en-GB" dirty="0"/>
            </a:p>
          </p:txBody>
        </p:sp>
      </p:grpSp>
    </p:spTree>
    <p:extLst>
      <p:ext uri="{BB962C8B-B14F-4D97-AF65-F5344CB8AC3E}">
        <p14:creationId xmlns:p14="http://schemas.microsoft.com/office/powerpoint/2010/main" val="2817221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btitle 2"/>
          <p:cNvSpPr txBox="1">
            <a:spLocks/>
          </p:cNvSpPr>
          <p:nvPr/>
        </p:nvSpPr>
        <p:spPr>
          <a:xfrm>
            <a:off x="-15096" y="-1"/>
            <a:ext cx="3021768" cy="167725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3600" b="1" spc="-150" dirty="0" smtClean="0">
                <a:solidFill>
                  <a:schemeClr val="bg1">
                    <a:lumMod val="50000"/>
                  </a:schemeClr>
                </a:solidFill>
              </a:rPr>
              <a:t>How</a:t>
            </a:r>
            <a:r>
              <a:rPr lang="en-GB" sz="3600" b="1" spc="-150" dirty="0">
                <a:solidFill>
                  <a:schemeClr val="bg1">
                    <a:lumMod val="50000"/>
                  </a:schemeClr>
                </a:solidFill>
              </a:rPr>
              <a:t> d</a:t>
            </a:r>
            <a:r>
              <a:rPr lang="en-GB" sz="3600" b="1" spc="-150" dirty="0" smtClean="0">
                <a:solidFill>
                  <a:schemeClr val="bg1">
                    <a:lumMod val="50000"/>
                  </a:schemeClr>
                </a:solidFill>
              </a:rPr>
              <a:t>oes </a:t>
            </a:r>
            <a:r>
              <a:rPr lang="en-GB" sz="3600" b="1" spc="-150" dirty="0">
                <a:solidFill>
                  <a:schemeClr val="bg1">
                    <a:lumMod val="50000"/>
                  </a:schemeClr>
                </a:solidFill>
              </a:rPr>
              <a:t>i</a:t>
            </a:r>
            <a:r>
              <a:rPr lang="en-GB" sz="3600" b="1" spc="-150" dirty="0" smtClean="0">
                <a:solidFill>
                  <a:schemeClr val="bg1">
                    <a:lumMod val="50000"/>
                  </a:schemeClr>
                </a:solidFill>
              </a:rPr>
              <a:t>t </a:t>
            </a:r>
            <a:r>
              <a:rPr lang="en-GB" sz="3600" b="1" spc="-150" dirty="0">
                <a:solidFill>
                  <a:schemeClr val="bg1">
                    <a:lumMod val="50000"/>
                  </a:schemeClr>
                </a:solidFill>
              </a:rPr>
              <a:t>d</a:t>
            </a:r>
            <a:r>
              <a:rPr lang="en-GB" sz="3600" b="1" spc="-150" dirty="0" smtClean="0">
                <a:solidFill>
                  <a:schemeClr val="bg1">
                    <a:lumMod val="50000"/>
                  </a:schemeClr>
                </a:solidFill>
              </a:rPr>
              <a:t>iffer </a:t>
            </a:r>
            <a:r>
              <a:rPr lang="en-GB" sz="3600" b="1" spc="-150" dirty="0">
                <a:solidFill>
                  <a:schemeClr val="bg1">
                    <a:lumMod val="50000"/>
                  </a:schemeClr>
                </a:solidFill>
              </a:rPr>
              <a:t>f</a:t>
            </a:r>
            <a:r>
              <a:rPr lang="en-GB" sz="3600" b="1" spc="-150" dirty="0" smtClean="0">
                <a:solidFill>
                  <a:schemeClr val="bg1">
                    <a:lumMod val="50000"/>
                  </a:schemeClr>
                </a:solidFill>
              </a:rPr>
              <a:t>rom </a:t>
            </a:r>
            <a:r>
              <a:rPr lang="en-GB" sz="3600" b="1" spc="-150" dirty="0">
                <a:solidFill>
                  <a:schemeClr val="bg1">
                    <a:lumMod val="50000"/>
                  </a:schemeClr>
                </a:solidFill>
              </a:rPr>
              <a:t>a</a:t>
            </a:r>
            <a:r>
              <a:rPr lang="en-GB" sz="3600" b="1" spc="-150" dirty="0" smtClean="0">
                <a:solidFill>
                  <a:schemeClr val="bg1">
                    <a:lumMod val="50000"/>
                  </a:schemeClr>
                </a:solidFill>
              </a:rPr>
              <a:t> </a:t>
            </a:r>
            <a:r>
              <a:rPr lang="en-GB" sz="3600" b="1" spc="-150" dirty="0">
                <a:solidFill>
                  <a:schemeClr val="bg1">
                    <a:lumMod val="50000"/>
                  </a:schemeClr>
                </a:solidFill>
              </a:rPr>
              <a:t>r</a:t>
            </a:r>
            <a:r>
              <a:rPr lang="en-GB" sz="3600" b="1" spc="-150" dirty="0" smtClean="0">
                <a:solidFill>
                  <a:schemeClr val="bg1">
                    <a:lumMod val="50000"/>
                  </a:schemeClr>
                </a:solidFill>
              </a:rPr>
              <a:t>eal </a:t>
            </a:r>
            <a:r>
              <a:rPr lang="en-GB" sz="3600" b="1" spc="-150" dirty="0">
                <a:solidFill>
                  <a:schemeClr val="bg1">
                    <a:lumMod val="50000"/>
                  </a:schemeClr>
                </a:solidFill>
              </a:rPr>
              <a:t>c</a:t>
            </a:r>
            <a:r>
              <a:rPr lang="en-GB" sz="3600" b="1" spc="-150" dirty="0" smtClean="0">
                <a:solidFill>
                  <a:schemeClr val="bg1">
                    <a:lumMod val="50000"/>
                  </a:schemeClr>
                </a:solidFill>
              </a:rPr>
              <a:t>omputer?</a:t>
            </a:r>
          </a:p>
        </p:txBody>
      </p:sp>
      <p:sp>
        <p:nvSpPr>
          <p:cNvPr id="30" name="Rectangle 29"/>
          <p:cNvSpPr/>
          <p:nvPr/>
        </p:nvSpPr>
        <p:spPr>
          <a:xfrm>
            <a:off x="4766872" y="0"/>
            <a:ext cx="974361"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itle 1"/>
          <p:cNvSpPr txBox="1">
            <a:spLocks/>
          </p:cNvSpPr>
          <p:nvPr/>
        </p:nvSpPr>
        <p:spPr>
          <a:xfrm>
            <a:off x="-5945" y="18617"/>
            <a:ext cx="9128904" cy="3189532"/>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C00000"/>
                </a:solidFill>
                <a:latin typeface="+mn-lt"/>
              </a:rPr>
              <a:t>The Human</a:t>
            </a:r>
          </a:p>
          <a:p>
            <a:pPr algn="r"/>
            <a:r>
              <a:rPr lang="en-GB" sz="6600" b="1" dirty="0" smtClean="0">
                <a:solidFill>
                  <a:srgbClr val="C00000"/>
                </a:solidFill>
                <a:latin typeface="+mn-lt"/>
              </a:rPr>
              <a:t>Computer</a:t>
            </a:r>
            <a:endParaRPr lang="en-GB" sz="6600" b="1" dirty="0">
              <a:solidFill>
                <a:srgbClr val="C00000"/>
              </a:solidFill>
              <a:latin typeface="+mn-lt"/>
            </a:endParaRPr>
          </a:p>
        </p:txBody>
      </p:sp>
      <p:sp>
        <p:nvSpPr>
          <p:cNvPr id="33" name="Rectangle 32"/>
          <p:cNvSpPr/>
          <p:nvPr/>
        </p:nvSpPr>
        <p:spPr>
          <a:xfrm>
            <a:off x="-15096" y="3921071"/>
            <a:ext cx="759015" cy="991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7919634" y="5765369"/>
            <a:ext cx="1241245" cy="1092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rotWithShape="1">
          <a:blip r:embed="rId3"/>
          <a:srcRect l="12478" t="20922" r="44044" b="20180"/>
          <a:stretch/>
        </p:blipFill>
        <p:spPr>
          <a:xfrm>
            <a:off x="4967622" y="4507743"/>
            <a:ext cx="2950123" cy="2246942"/>
          </a:xfrm>
          <a:prstGeom prst="rect">
            <a:avLst/>
          </a:prstGeom>
        </p:spPr>
      </p:pic>
      <p:sp>
        <p:nvSpPr>
          <p:cNvPr id="37" name="Rectangle 36"/>
          <p:cNvSpPr/>
          <p:nvPr/>
        </p:nvSpPr>
        <p:spPr>
          <a:xfrm>
            <a:off x="4766872" y="4324027"/>
            <a:ext cx="781521" cy="754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p:cNvSpPr txBox="1"/>
          <p:nvPr/>
        </p:nvSpPr>
        <p:spPr>
          <a:xfrm>
            <a:off x="205993" y="2229727"/>
            <a:ext cx="8777788" cy="3231654"/>
          </a:xfrm>
          <a:prstGeom prst="rect">
            <a:avLst/>
          </a:prstGeom>
          <a:noFill/>
        </p:spPr>
        <p:txBody>
          <a:bodyPr wrap="none" rtlCol="0">
            <a:spAutoFit/>
          </a:bodyPr>
          <a:lstStyle/>
          <a:p>
            <a:r>
              <a:rPr lang="en-GB" sz="3600" dirty="0" smtClean="0">
                <a:solidFill>
                  <a:schemeClr val="bg1">
                    <a:lumMod val="50000"/>
                  </a:schemeClr>
                </a:solidFill>
              </a:rPr>
              <a:t>Some points to note</a:t>
            </a:r>
          </a:p>
          <a:p>
            <a:pPr>
              <a:buSzPct val="140000"/>
            </a:pPr>
            <a:r>
              <a:rPr lang="en-GB" sz="2800" dirty="0" smtClean="0">
                <a:solidFill>
                  <a:schemeClr val="bg1">
                    <a:lumMod val="50000"/>
                  </a:schemeClr>
                </a:solidFill>
              </a:rPr>
              <a:t>In a ‘real’ computer:</a:t>
            </a:r>
          </a:p>
          <a:p>
            <a:pPr marL="457200" indent="-457200">
              <a:buSzPct val="140000"/>
              <a:buFont typeface="Arial" panose="020B0604020202020204" pitchFamily="34" charset="0"/>
              <a:buChar char="•"/>
            </a:pPr>
            <a:r>
              <a:rPr lang="en-GB" sz="2800" dirty="0">
                <a:solidFill>
                  <a:schemeClr val="bg1">
                    <a:lumMod val="50000"/>
                  </a:schemeClr>
                </a:solidFill>
              </a:rPr>
              <a:t>Instructions are coded as numbers</a:t>
            </a:r>
            <a:r>
              <a:rPr lang="en-GB" sz="2800" dirty="0" smtClean="0">
                <a:solidFill>
                  <a:schemeClr val="bg1">
                    <a:lumMod val="50000"/>
                  </a:schemeClr>
                </a:solidFill>
              </a:rPr>
              <a:t>.</a:t>
            </a:r>
          </a:p>
          <a:p>
            <a:pPr marL="457200" indent="-457200">
              <a:buSzPct val="140000"/>
              <a:buFont typeface="Arial" panose="020B0604020202020204" pitchFamily="34" charset="0"/>
              <a:buChar char="•"/>
            </a:pPr>
            <a:r>
              <a:rPr lang="en-GB" sz="2800" dirty="0" smtClean="0">
                <a:solidFill>
                  <a:schemeClr val="bg1">
                    <a:lumMod val="50000"/>
                  </a:schemeClr>
                </a:solidFill>
              </a:rPr>
              <a:t>Program instructions are stored in Memory, not a file.</a:t>
            </a:r>
          </a:p>
          <a:p>
            <a:pPr marL="457200" indent="-457200">
              <a:buSzPct val="140000"/>
              <a:buFont typeface="Arial" panose="020B0604020202020204" pitchFamily="34" charset="0"/>
              <a:buChar char="•"/>
            </a:pPr>
            <a:r>
              <a:rPr lang="en-GB" sz="2800" dirty="0" smtClean="0">
                <a:solidFill>
                  <a:schemeClr val="bg1">
                    <a:lumMod val="50000"/>
                  </a:schemeClr>
                </a:solidFill>
              </a:rPr>
              <a:t>Each instruction has to be fetched before it can be read.</a:t>
            </a:r>
          </a:p>
          <a:p>
            <a:pPr marL="457200" indent="-457200">
              <a:buSzPct val="140000"/>
              <a:buFont typeface="Arial" panose="020B0604020202020204" pitchFamily="34" charset="0"/>
              <a:buChar char="•"/>
            </a:pPr>
            <a:r>
              <a:rPr lang="en-GB" sz="2800" dirty="0" smtClean="0">
                <a:solidFill>
                  <a:schemeClr val="bg1">
                    <a:lumMod val="50000"/>
                  </a:schemeClr>
                </a:solidFill>
              </a:rPr>
              <a:t>Before reading, must be decoded.</a:t>
            </a:r>
          </a:p>
          <a:p>
            <a:pPr>
              <a:buSzPct val="140000"/>
            </a:pPr>
            <a:endParaRPr lang="en-GB" sz="2800" dirty="0" smtClean="0">
              <a:solidFill>
                <a:schemeClr val="bg1">
                  <a:lumMod val="50000"/>
                </a:schemeClr>
              </a:solidFill>
            </a:endParaRPr>
          </a:p>
        </p:txBody>
      </p:sp>
    </p:spTree>
    <p:extLst>
      <p:ext uri="{BB962C8B-B14F-4D97-AF65-F5344CB8AC3E}">
        <p14:creationId xmlns:p14="http://schemas.microsoft.com/office/powerpoint/2010/main" val="386250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xEl>
                                              <p:pRg st="2" end="2"/>
                                            </p:txEl>
                                          </p:spTgt>
                                        </p:tgtEl>
                                        <p:attrNameLst>
                                          <p:attrName>style.visibility</p:attrName>
                                        </p:attrNameLst>
                                      </p:cBhvr>
                                      <p:to>
                                        <p:strVal val="visible"/>
                                      </p:to>
                                    </p:set>
                                    <p:animEffect transition="in" filter="fade">
                                      <p:cBhvr>
                                        <p:cTn id="7" dur="500"/>
                                        <p:tgtEl>
                                          <p:spTgt spid="3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xEl>
                                              <p:pRg st="3" end="3"/>
                                            </p:txEl>
                                          </p:spTgt>
                                        </p:tgtEl>
                                        <p:attrNameLst>
                                          <p:attrName>style.visibility</p:attrName>
                                        </p:attrNameLst>
                                      </p:cBhvr>
                                      <p:to>
                                        <p:strVal val="visible"/>
                                      </p:to>
                                    </p:set>
                                    <p:animEffect transition="in" filter="fade">
                                      <p:cBhvr>
                                        <p:cTn id="12" dur="500"/>
                                        <p:tgtEl>
                                          <p:spTgt spid="3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xEl>
                                              <p:pRg st="4" end="4"/>
                                            </p:txEl>
                                          </p:spTgt>
                                        </p:tgtEl>
                                        <p:attrNameLst>
                                          <p:attrName>style.visibility</p:attrName>
                                        </p:attrNameLst>
                                      </p:cBhvr>
                                      <p:to>
                                        <p:strVal val="visible"/>
                                      </p:to>
                                    </p:set>
                                    <p:animEffect transition="in" filter="fade">
                                      <p:cBhvr>
                                        <p:cTn id="17" dur="500"/>
                                        <p:tgtEl>
                                          <p:spTgt spid="3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xEl>
                                              <p:pRg st="5" end="5"/>
                                            </p:txEl>
                                          </p:spTgt>
                                        </p:tgtEl>
                                        <p:attrNameLst>
                                          <p:attrName>style.visibility</p:attrName>
                                        </p:attrNameLst>
                                      </p:cBhvr>
                                      <p:to>
                                        <p:strVal val="visible"/>
                                      </p:to>
                                    </p:set>
                                    <p:animEffect transition="in" filter="fade">
                                      <p:cBhvr>
                                        <p:cTn id="22" dur="500"/>
                                        <p:tgtEl>
                                          <p:spTgt spid="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766872" y="0"/>
            <a:ext cx="974361"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15096" y="3921071"/>
            <a:ext cx="759015" cy="991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7919634" y="5765369"/>
            <a:ext cx="1241245" cy="1092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rotWithShape="1">
          <a:blip r:embed="rId3"/>
          <a:srcRect l="12478" t="20922" r="44044" b="20180"/>
          <a:stretch/>
        </p:blipFill>
        <p:spPr>
          <a:xfrm>
            <a:off x="4967622" y="4507743"/>
            <a:ext cx="2950123" cy="2246942"/>
          </a:xfrm>
          <a:prstGeom prst="rect">
            <a:avLst/>
          </a:prstGeom>
        </p:spPr>
      </p:pic>
      <p:sp>
        <p:nvSpPr>
          <p:cNvPr id="37" name="Rectangle 36"/>
          <p:cNvSpPr/>
          <p:nvPr/>
        </p:nvSpPr>
        <p:spPr>
          <a:xfrm>
            <a:off x="4766872" y="4324027"/>
            <a:ext cx="781521" cy="754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p:cNvSpPr txBox="1"/>
          <p:nvPr/>
        </p:nvSpPr>
        <p:spPr>
          <a:xfrm>
            <a:off x="205993" y="2229727"/>
            <a:ext cx="8777788" cy="3231654"/>
          </a:xfrm>
          <a:prstGeom prst="rect">
            <a:avLst/>
          </a:prstGeom>
          <a:noFill/>
        </p:spPr>
        <p:txBody>
          <a:bodyPr wrap="none" rtlCol="0">
            <a:spAutoFit/>
          </a:bodyPr>
          <a:lstStyle/>
          <a:p>
            <a:r>
              <a:rPr lang="en-GB" sz="3600" dirty="0" smtClean="0">
                <a:solidFill>
                  <a:schemeClr val="bg1">
                    <a:lumMod val="50000"/>
                  </a:schemeClr>
                </a:solidFill>
              </a:rPr>
              <a:t>Some points to note</a:t>
            </a:r>
          </a:p>
          <a:p>
            <a:pPr>
              <a:buSzPct val="140000"/>
            </a:pPr>
            <a:r>
              <a:rPr lang="en-GB" sz="2800" dirty="0" smtClean="0">
                <a:solidFill>
                  <a:schemeClr val="bg1">
                    <a:lumMod val="50000"/>
                  </a:schemeClr>
                </a:solidFill>
              </a:rPr>
              <a:t>In a ‘real’ computer:</a:t>
            </a:r>
          </a:p>
          <a:p>
            <a:pPr marL="457200" indent="-457200">
              <a:buSzPct val="140000"/>
              <a:buFont typeface="Arial" panose="020B0604020202020204" pitchFamily="34" charset="0"/>
              <a:buChar char="•"/>
            </a:pPr>
            <a:r>
              <a:rPr lang="en-GB" sz="2800" dirty="0">
                <a:solidFill>
                  <a:schemeClr val="bg1">
                    <a:lumMod val="50000"/>
                  </a:schemeClr>
                </a:solidFill>
              </a:rPr>
              <a:t>Instructions are coded as numbers</a:t>
            </a:r>
            <a:r>
              <a:rPr lang="en-GB" sz="2800" dirty="0" smtClean="0">
                <a:solidFill>
                  <a:schemeClr val="bg1">
                    <a:lumMod val="50000"/>
                  </a:schemeClr>
                </a:solidFill>
              </a:rPr>
              <a:t>.</a:t>
            </a:r>
          </a:p>
          <a:p>
            <a:pPr marL="457200" indent="-457200">
              <a:buSzPct val="140000"/>
              <a:buFont typeface="Arial" panose="020B0604020202020204" pitchFamily="34" charset="0"/>
              <a:buChar char="•"/>
            </a:pPr>
            <a:r>
              <a:rPr lang="en-GB" sz="2800" dirty="0" smtClean="0">
                <a:solidFill>
                  <a:schemeClr val="bg1">
                    <a:lumMod val="50000"/>
                  </a:schemeClr>
                </a:solidFill>
              </a:rPr>
              <a:t>Program instructions are stored in Memory, not a file.</a:t>
            </a:r>
          </a:p>
          <a:p>
            <a:pPr marL="457200" indent="-457200">
              <a:buSzPct val="140000"/>
              <a:buFont typeface="Arial" panose="020B0604020202020204" pitchFamily="34" charset="0"/>
              <a:buChar char="•"/>
            </a:pPr>
            <a:r>
              <a:rPr lang="en-GB" sz="2800" dirty="0" smtClean="0">
                <a:solidFill>
                  <a:schemeClr val="bg1">
                    <a:lumMod val="50000"/>
                  </a:schemeClr>
                </a:solidFill>
              </a:rPr>
              <a:t>Each instruction has to be fetched before it can be read.</a:t>
            </a:r>
          </a:p>
          <a:p>
            <a:pPr marL="457200" indent="-457200">
              <a:buSzPct val="140000"/>
              <a:buFont typeface="Arial" panose="020B0604020202020204" pitchFamily="34" charset="0"/>
              <a:buChar char="•"/>
            </a:pPr>
            <a:r>
              <a:rPr lang="en-GB" sz="2800" dirty="0" smtClean="0">
                <a:solidFill>
                  <a:schemeClr val="bg1">
                    <a:lumMod val="50000"/>
                  </a:schemeClr>
                </a:solidFill>
              </a:rPr>
              <a:t>Before reading, must be decoded.</a:t>
            </a:r>
          </a:p>
          <a:p>
            <a:pPr>
              <a:buSzPct val="140000"/>
            </a:pPr>
            <a:endParaRPr lang="en-GB" sz="2800" dirty="0" smtClean="0">
              <a:solidFill>
                <a:schemeClr val="bg1">
                  <a:lumMod val="50000"/>
                </a:schemeClr>
              </a:solidFill>
            </a:endParaRPr>
          </a:p>
        </p:txBody>
      </p:sp>
      <p:pic>
        <p:nvPicPr>
          <p:cNvPr id="10" name="Picture 5" descr="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46" y="280394"/>
            <a:ext cx="1498997" cy="1753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3265" y="5658912"/>
            <a:ext cx="4884094" cy="646331"/>
          </a:xfrm>
          <a:prstGeom prst="rect">
            <a:avLst/>
          </a:prstGeom>
          <a:noFill/>
        </p:spPr>
        <p:txBody>
          <a:bodyPr wrap="none" rtlCol="0">
            <a:spAutoFit/>
          </a:bodyPr>
          <a:lstStyle/>
          <a:p>
            <a:r>
              <a:rPr lang="en-GB" sz="3600" dirty="0" smtClean="0">
                <a:solidFill>
                  <a:srgbClr val="C00000"/>
                </a:solidFill>
              </a:rPr>
              <a:t>Fetch - Decode - Execute </a:t>
            </a:r>
          </a:p>
        </p:txBody>
      </p:sp>
      <p:sp>
        <p:nvSpPr>
          <p:cNvPr id="16" name="Title 1"/>
          <p:cNvSpPr txBox="1">
            <a:spLocks/>
          </p:cNvSpPr>
          <p:nvPr/>
        </p:nvSpPr>
        <p:spPr>
          <a:xfrm>
            <a:off x="-5945" y="18617"/>
            <a:ext cx="9128904" cy="3674766"/>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ts val="6000"/>
              </a:lnSpc>
            </a:pPr>
            <a:r>
              <a:rPr lang="en-GB" sz="6600" b="1" dirty="0" smtClean="0">
                <a:solidFill>
                  <a:srgbClr val="C00000"/>
                </a:solidFill>
                <a:latin typeface="+mn-lt"/>
              </a:rPr>
              <a:t>The Little</a:t>
            </a:r>
          </a:p>
          <a:p>
            <a:pPr algn="r">
              <a:lnSpc>
                <a:spcPts val="6000"/>
              </a:lnSpc>
            </a:pPr>
            <a:r>
              <a:rPr lang="en-GB" sz="6600" b="1" dirty="0" smtClean="0">
                <a:solidFill>
                  <a:srgbClr val="C00000"/>
                </a:solidFill>
                <a:latin typeface="+mn-lt"/>
              </a:rPr>
              <a:t>Man</a:t>
            </a:r>
          </a:p>
          <a:p>
            <a:pPr algn="r">
              <a:lnSpc>
                <a:spcPts val="6000"/>
              </a:lnSpc>
            </a:pPr>
            <a:r>
              <a:rPr lang="en-GB" sz="6600" b="1" dirty="0" smtClean="0">
                <a:solidFill>
                  <a:srgbClr val="C00000"/>
                </a:solidFill>
                <a:latin typeface="+mn-lt"/>
              </a:rPr>
              <a:t>Computer</a:t>
            </a:r>
            <a:endParaRPr lang="en-GB" sz="6600" b="1" dirty="0">
              <a:solidFill>
                <a:srgbClr val="C00000"/>
              </a:solidFill>
              <a:latin typeface="+mn-lt"/>
            </a:endParaRPr>
          </a:p>
        </p:txBody>
      </p:sp>
    </p:spTree>
    <p:extLst>
      <p:ext uri="{BB962C8B-B14F-4D97-AF65-F5344CB8AC3E}">
        <p14:creationId xmlns:p14="http://schemas.microsoft.com/office/powerpoint/2010/main" val="4148945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5945" y="18617"/>
            <a:ext cx="9128904" cy="3674766"/>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ts val="6000"/>
              </a:lnSpc>
            </a:pPr>
            <a:r>
              <a:rPr lang="en-GB" sz="6600" b="1" dirty="0" smtClean="0">
                <a:solidFill>
                  <a:srgbClr val="C00000"/>
                </a:solidFill>
                <a:latin typeface="+mn-lt"/>
              </a:rPr>
              <a:t>Little</a:t>
            </a:r>
          </a:p>
          <a:p>
            <a:pPr algn="r">
              <a:lnSpc>
                <a:spcPts val="6000"/>
              </a:lnSpc>
            </a:pPr>
            <a:r>
              <a:rPr lang="en-GB" sz="6600" b="1" dirty="0" smtClean="0">
                <a:solidFill>
                  <a:srgbClr val="C00000"/>
                </a:solidFill>
                <a:latin typeface="+mn-lt"/>
              </a:rPr>
              <a:t>Man</a:t>
            </a:r>
          </a:p>
          <a:p>
            <a:pPr algn="r">
              <a:lnSpc>
                <a:spcPts val="6000"/>
              </a:lnSpc>
            </a:pPr>
            <a:r>
              <a:rPr lang="en-GB" sz="6600" b="1" dirty="0" smtClean="0">
                <a:solidFill>
                  <a:srgbClr val="C00000"/>
                </a:solidFill>
                <a:latin typeface="+mn-lt"/>
              </a:rPr>
              <a:t>Computer</a:t>
            </a:r>
            <a:endParaRPr lang="en-GB" sz="6600" b="1" dirty="0">
              <a:solidFill>
                <a:srgbClr val="C00000"/>
              </a:solidFill>
              <a:latin typeface="+mn-lt"/>
            </a:endParaRPr>
          </a:p>
        </p:txBody>
      </p:sp>
      <p:sp>
        <p:nvSpPr>
          <p:cNvPr id="34" name="Rectangle 33"/>
          <p:cNvSpPr/>
          <p:nvPr/>
        </p:nvSpPr>
        <p:spPr>
          <a:xfrm>
            <a:off x="7919634" y="5765369"/>
            <a:ext cx="1241245" cy="1092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5" descr="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46" y="280394"/>
            <a:ext cx="1498997" cy="17537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a:spLocks noChangeArrowheads="1"/>
          </p:cNvSpPr>
          <p:nvPr/>
        </p:nvSpPr>
        <p:spPr bwMode="auto">
          <a:xfrm>
            <a:off x="2334982" y="3940280"/>
            <a:ext cx="4319588" cy="280828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nchorCtr="1"/>
          <a:lstStyle/>
          <a:p>
            <a:pPr algn="ctr"/>
            <a:r>
              <a:rPr lang="en-GB"/>
              <a:t>CPU</a:t>
            </a:r>
            <a:endParaRPr lang="en-US"/>
          </a:p>
        </p:txBody>
      </p:sp>
      <p:sp>
        <p:nvSpPr>
          <p:cNvPr id="12" name="Rectangle 11"/>
          <p:cNvSpPr>
            <a:spLocks noChangeArrowheads="1"/>
          </p:cNvSpPr>
          <p:nvPr/>
        </p:nvSpPr>
        <p:spPr bwMode="auto">
          <a:xfrm>
            <a:off x="2334982" y="2211492"/>
            <a:ext cx="4319588" cy="11525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13" name="Rectangle 12"/>
          <p:cNvSpPr>
            <a:spLocks noChangeArrowheads="1"/>
          </p:cNvSpPr>
          <p:nvPr/>
        </p:nvSpPr>
        <p:spPr bwMode="auto">
          <a:xfrm>
            <a:off x="2334982" y="411267"/>
            <a:ext cx="4319588" cy="11525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Backing Storage</a:t>
            </a:r>
            <a:endParaRPr lang="en-US"/>
          </a:p>
        </p:txBody>
      </p:sp>
      <p:sp>
        <p:nvSpPr>
          <p:cNvPr id="14" name="Rectangle 13"/>
          <p:cNvSpPr>
            <a:spLocks noChangeArrowheads="1"/>
          </p:cNvSpPr>
          <p:nvPr/>
        </p:nvSpPr>
        <p:spPr bwMode="auto">
          <a:xfrm>
            <a:off x="245833" y="3940279"/>
            <a:ext cx="720725" cy="2735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Input</a:t>
            </a:r>
          </a:p>
          <a:p>
            <a:pPr algn="ctr"/>
            <a:r>
              <a:rPr lang="en-GB"/>
              <a:t>Unit</a:t>
            </a:r>
            <a:endParaRPr lang="en-US"/>
          </a:p>
        </p:txBody>
      </p:sp>
      <p:sp>
        <p:nvSpPr>
          <p:cNvPr id="15" name="Rectangle 14"/>
          <p:cNvSpPr>
            <a:spLocks noChangeArrowheads="1"/>
          </p:cNvSpPr>
          <p:nvPr/>
        </p:nvSpPr>
        <p:spPr bwMode="auto">
          <a:xfrm>
            <a:off x="8096021" y="3867254"/>
            <a:ext cx="719137" cy="2735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Output</a:t>
            </a:r>
          </a:p>
          <a:p>
            <a:pPr algn="ctr"/>
            <a:r>
              <a:rPr lang="en-GB"/>
              <a:t>Unit</a:t>
            </a:r>
            <a:endParaRPr lang="en-US"/>
          </a:p>
        </p:txBody>
      </p:sp>
      <p:sp>
        <p:nvSpPr>
          <p:cNvPr id="16" name="Line 7"/>
          <p:cNvSpPr>
            <a:spLocks noChangeShapeType="1"/>
          </p:cNvSpPr>
          <p:nvPr/>
        </p:nvSpPr>
        <p:spPr bwMode="auto">
          <a:xfrm>
            <a:off x="1037995" y="5308704"/>
            <a:ext cx="122555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 name="Line 8"/>
          <p:cNvSpPr>
            <a:spLocks noChangeShapeType="1"/>
          </p:cNvSpPr>
          <p:nvPr/>
        </p:nvSpPr>
        <p:spPr bwMode="auto">
          <a:xfrm>
            <a:off x="6797445" y="5308704"/>
            <a:ext cx="122555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 name="Line 9"/>
          <p:cNvSpPr>
            <a:spLocks noChangeShapeType="1"/>
          </p:cNvSpPr>
          <p:nvPr/>
        </p:nvSpPr>
        <p:spPr bwMode="auto">
          <a:xfrm flipV="1">
            <a:off x="3990745" y="3399731"/>
            <a:ext cx="0" cy="50323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 name="Line 10"/>
          <p:cNvSpPr>
            <a:spLocks noChangeShapeType="1"/>
          </p:cNvSpPr>
          <p:nvPr/>
        </p:nvSpPr>
        <p:spPr bwMode="auto">
          <a:xfrm flipV="1">
            <a:off x="3990745" y="1636816"/>
            <a:ext cx="0" cy="50323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 name="Line 11"/>
          <p:cNvSpPr>
            <a:spLocks noChangeShapeType="1"/>
          </p:cNvSpPr>
          <p:nvPr/>
        </p:nvSpPr>
        <p:spPr bwMode="auto">
          <a:xfrm>
            <a:off x="5214707" y="1635229"/>
            <a:ext cx="0" cy="50482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 name="Line 12"/>
          <p:cNvSpPr>
            <a:spLocks noChangeShapeType="1"/>
          </p:cNvSpPr>
          <p:nvPr/>
        </p:nvSpPr>
        <p:spPr bwMode="auto">
          <a:xfrm>
            <a:off x="5214707" y="3399732"/>
            <a:ext cx="0" cy="503237"/>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 name="Rectangle 22"/>
          <p:cNvSpPr>
            <a:spLocks noChangeArrowheads="1"/>
          </p:cNvSpPr>
          <p:nvPr/>
        </p:nvSpPr>
        <p:spPr bwMode="auto">
          <a:xfrm>
            <a:off x="3198583" y="2355954"/>
            <a:ext cx="3313113" cy="8636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RAM</a:t>
            </a:r>
            <a:endParaRPr lang="en-US"/>
          </a:p>
        </p:txBody>
      </p:sp>
      <p:grpSp>
        <p:nvGrpSpPr>
          <p:cNvPr id="2" name="Group 1"/>
          <p:cNvGrpSpPr/>
          <p:nvPr/>
        </p:nvGrpSpPr>
        <p:grpSpPr>
          <a:xfrm>
            <a:off x="2479446" y="2716316"/>
            <a:ext cx="574675" cy="1150938"/>
            <a:chOff x="2479446" y="2716316"/>
            <a:chExt cx="574675" cy="1150938"/>
          </a:xfrm>
        </p:grpSpPr>
        <p:sp>
          <p:nvSpPr>
            <p:cNvPr id="22" name="Rectangle 21"/>
            <p:cNvSpPr>
              <a:spLocks noChangeArrowheads="1"/>
            </p:cNvSpPr>
            <p:nvPr/>
          </p:nvSpPr>
          <p:spPr bwMode="auto">
            <a:xfrm>
              <a:off x="2479446" y="2716316"/>
              <a:ext cx="574675" cy="4318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ROM</a:t>
              </a:r>
              <a:endParaRPr lang="en-US"/>
            </a:p>
          </p:txBody>
        </p:sp>
        <p:sp>
          <p:nvSpPr>
            <p:cNvPr id="24" name="Line 15"/>
            <p:cNvSpPr>
              <a:spLocks noChangeShapeType="1"/>
            </p:cNvSpPr>
            <p:nvPr/>
          </p:nvSpPr>
          <p:spPr bwMode="auto">
            <a:xfrm>
              <a:off x="2766782" y="3219554"/>
              <a:ext cx="0" cy="6477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26" name="Rectangle 25"/>
          <p:cNvSpPr>
            <a:spLocks noChangeArrowheads="1"/>
          </p:cNvSpPr>
          <p:nvPr/>
        </p:nvSpPr>
        <p:spPr bwMode="auto">
          <a:xfrm>
            <a:off x="2622320" y="4516541"/>
            <a:ext cx="1657350" cy="187325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Arithmetic &amp;</a:t>
            </a:r>
          </a:p>
          <a:p>
            <a:pPr algn="ctr"/>
            <a:r>
              <a:rPr lang="en-GB"/>
              <a:t>Logic Unit</a:t>
            </a:r>
            <a:endParaRPr lang="en-US"/>
          </a:p>
        </p:txBody>
      </p:sp>
      <p:sp>
        <p:nvSpPr>
          <p:cNvPr id="27" name="Rectangle 26"/>
          <p:cNvSpPr>
            <a:spLocks noChangeArrowheads="1"/>
          </p:cNvSpPr>
          <p:nvPr/>
        </p:nvSpPr>
        <p:spPr bwMode="auto">
          <a:xfrm>
            <a:off x="4709882" y="4516541"/>
            <a:ext cx="1657350" cy="187325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Control Unit</a:t>
            </a:r>
            <a:endParaRPr lang="en-US"/>
          </a:p>
        </p:txBody>
      </p:sp>
      <p:sp>
        <p:nvSpPr>
          <p:cNvPr id="28" name="Text Box 18"/>
          <p:cNvSpPr txBox="1">
            <a:spLocks noChangeArrowheads="1"/>
          </p:cNvSpPr>
          <p:nvPr/>
        </p:nvSpPr>
        <p:spPr bwMode="auto">
          <a:xfrm>
            <a:off x="3111760" y="1655866"/>
            <a:ext cx="7264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dirty="0"/>
              <a:t>Buses</a:t>
            </a:r>
            <a:endParaRPr lang="en-US" dirty="0"/>
          </a:p>
        </p:txBody>
      </p:sp>
      <p:sp>
        <p:nvSpPr>
          <p:cNvPr id="29" name="Text Box 19"/>
          <p:cNvSpPr txBox="1">
            <a:spLocks noChangeArrowheads="1"/>
          </p:cNvSpPr>
          <p:nvPr/>
        </p:nvSpPr>
        <p:spPr bwMode="auto">
          <a:xfrm>
            <a:off x="5575071" y="3435454"/>
            <a:ext cx="7264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t>Buses</a:t>
            </a:r>
            <a:endParaRPr lang="en-US"/>
          </a:p>
        </p:txBody>
      </p:sp>
      <p:sp>
        <p:nvSpPr>
          <p:cNvPr id="32" name="Text Box 20"/>
          <p:cNvSpPr txBox="1">
            <a:spLocks noChangeArrowheads="1"/>
          </p:cNvSpPr>
          <p:nvPr/>
        </p:nvSpPr>
        <p:spPr bwMode="auto">
          <a:xfrm>
            <a:off x="1182458" y="4803879"/>
            <a:ext cx="7264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t>Buses</a:t>
            </a:r>
            <a:endParaRPr lang="en-US"/>
          </a:p>
        </p:txBody>
      </p:sp>
      <p:sp>
        <p:nvSpPr>
          <p:cNvPr id="35" name="Text Box 21"/>
          <p:cNvSpPr txBox="1">
            <a:spLocks noChangeArrowheads="1"/>
          </p:cNvSpPr>
          <p:nvPr/>
        </p:nvSpPr>
        <p:spPr bwMode="auto">
          <a:xfrm>
            <a:off x="6943496" y="4803879"/>
            <a:ext cx="7264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t>Buses</a:t>
            </a:r>
            <a:endParaRPr lang="en-US"/>
          </a:p>
        </p:txBody>
      </p:sp>
      <p:sp>
        <p:nvSpPr>
          <p:cNvPr id="36" name="Line 22"/>
          <p:cNvSpPr>
            <a:spLocks noChangeShapeType="1"/>
          </p:cNvSpPr>
          <p:nvPr/>
        </p:nvSpPr>
        <p:spPr bwMode="auto">
          <a:xfrm flipH="1">
            <a:off x="4279671" y="5453166"/>
            <a:ext cx="358775"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 name="Line 23"/>
          <p:cNvSpPr>
            <a:spLocks noChangeShapeType="1"/>
          </p:cNvSpPr>
          <p:nvPr/>
        </p:nvSpPr>
        <p:spPr bwMode="auto">
          <a:xfrm>
            <a:off x="4352696" y="5956404"/>
            <a:ext cx="358775"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 name="Rectangle 27"/>
          <p:cNvSpPr>
            <a:spLocks noChangeArrowheads="1"/>
          </p:cNvSpPr>
          <p:nvPr/>
        </p:nvSpPr>
        <p:spPr bwMode="auto">
          <a:xfrm>
            <a:off x="2406420" y="4084742"/>
            <a:ext cx="647700" cy="358775"/>
          </a:xfrm>
          <a:prstGeom prst="rect">
            <a:avLst/>
          </a:prstGeom>
          <a:solidFill>
            <a:srgbClr val="99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t>Clock</a:t>
            </a:r>
            <a:endParaRPr lang="en-US"/>
          </a:p>
        </p:txBody>
      </p:sp>
      <p:sp>
        <p:nvSpPr>
          <p:cNvPr id="41" name="Rectangle 26"/>
          <p:cNvSpPr>
            <a:spLocks noChangeArrowheads="1"/>
          </p:cNvSpPr>
          <p:nvPr/>
        </p:nvSpPr>
        <p:spPr bwMode="auto">
          <a:xfrm>
            <a:off x="5431679" y="4084742"/>
            <a:ext cx="1152165" cy="358775"/>
          </a:xfrm>
          <a:prstGeom prst="rect">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dirty="0"/>
              <a:t>Counter</a:t>
            </a:r>
            <a:endParaRPr lang="en-US" dirty="0"/>
          </a:p>
        </p:txBody>
      </p:sp>
    </p:spTree>
    <p:extLst>
      <p:ext uri="{BB962C8B-B14F-4D97-AF65-F5344CB8AC3E}">
        <p14:creationId xmlns:p14="http://schemas.microsoft.com/office/powerpoint/2010/main" val="1968953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8"/>
                                        </p:tgtEl>
                                      </p:cBhvr>
                                    </p:animEffect>
                                    <p:set>
                                      <p:cBhvr>
                                        <p:cTn id="16" dur="1" fill="hold">
                                          <p:stCondLst>
                                            <p:cond delay="499"/>
                                          </p:stCondLst>
                                        </p:cTn>
                                        <p:tgtEl>
                                          <p:spTgt spid="2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8" grpId="0"/>
      <p:bldP spid="41"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a:stretch>
            <a:fillRect/>
          </a:stretch>
        </p:blipFill>
        <p:spPr>
          <a:xfrm>
            <a:off x="0" y="-4549"/>
            <a:ext cx="9144000" cy="6862549"/>
          </a:xfrm>
          <a:prstGeom prst="rect">
            <a:avLst/>
          </a:prstGeom>
        </p:spPr>
      </p:pic>
      <p:sp>
        <p:nvSpPr>
          <p:cNvPr id="5" name="Rectangle 4"/>
          <p:cNvSpPr/>
          <p:nvPr/>
        </p:nvSpPr>
        <p:spPr>
          <a:xfrm>
            <a:off x="3146156" y="4479010"/>
            <a:ext cx="5687878" cy="2185261"/>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767166" y="2926596"/>
            <a:ext cx="2487478" cy="3737675"/>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4"/>
          <a:srcRect l="11288" t="22828" r="16528" b="10646"/>
          <a:stretch/>
        </p:blipFill>
        <p:spPr>
          <a:xfrm rot="21348138">
            <a:off x="2720366" y="2959340"/>
            <a:ext cx="6383790" cy="3307772"/>
          </a:xfrm>
          <a:prstGeom prst="rect">
            <a:avLst/>
          </a:prstGeom>
        </p:spPr>
      </p:pic>
      <p:sp>
        <p:nvSpPr>
          <p:cNvPr id="8" name="Rectangle 7"/>
          <p:cNvSpPr/>
          <p:nvPr/>
        </p:nvSpPr>
        <p:spPr>
          <a:xfrm>
            <a:off x="767166" y="2890264"/>
            <a:ext cx="2487478" cy="3737675"/>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252162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xit" presetSubtype="0" fill="hold" grpId="1"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
        <p:nvSpPr>
          <p:cNvPr id="5" name="Title 1"/>
          <p:cNvSpPr txBox="1">
            <a:spLocks/>
          </p:cNvSpPr>
          <p:nvPr/>
        </p:nvSpPr>
        <p:spPr>
          <a:xfrm>
            <a:off x="500634" y="1986109"/>
            <a:ext cx="8310398" cy="4770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solidFill>
                  <a:schemeClr val="bg1">
                    <a:lumMod val="50000"/>
                  </a:schemeClr>
                </a:solidFill>
                <a:latin typeface="+mn-lt"/>
              </a:rPr>
              <a:t>Pupils should be taught to</a:t>
            </a:r>
            <a:r>
              <a:rPr lang="en-US" sz="2800" dirty="0" smtClean="0">
                <a:solidFill>
                  <a:schemeClr val="bg1">
                    <a:lumMod val="50000"/>
                  </a:schemeClr>
                </a:solidFill>
                <a:latin typeface="+mn-lt"/>
              </a:rPr>
              <a:t>:</a:t>
            </a:r>
          </a:p>
          <a:p>
            <a:pPr marL="457200" indent="-457200">
              <a:buFont typeface="Arial" panose="020B0604020202020204" pitchFamily="34" charset="0"/>
              <a:buChar char="•"/>
            </a:pPr>
            <a:r>
              <a:rPr lang="en-GB" sz="2800" b="1" dirty="0" smtClean="0">
                <a:solidFill>
                  <a:srgbClr val="C00000"/>
                </a:solidFill>
                <a:latin typeface="+mn-lt"/>
              </a:rPr>
              <a:t>understand </a:t>
            </a:r>
            <a:r>
              <a:rPr lang="en-GB" sz="2800" b="1" dirty="0">
                <a:solidFill>
                  <a:srgbClr val="C00000"/>
                </a:solidFill>
                <a:latin typeface="+mn-lt"/>
              </a:rPr>
              <a:t>simple </a:t>
            </a:r>
            <a:r>
              <a:rPr lang="en-GB" sz="2800" b="1" dirty="0" smtClean="0">
                <a:solidFill>
                  <a:srgbClr val="C00000"/>
                </a:solidFill>
                <a:latin typeface="+mn-lt"/>
              </a:rPr>
              <a:t>Boolean</a:t>
            </a:r>
          </a:p>
          <a:p>
            <a:r>
              <a:rPr lang="en-GB" sz="2800" b="1" dirty="0" smtClean="0">
                <a:solidFill>
                  <a:srgbClr val="C00000"/>
                </a:solidFill>
                <a:latin typeface="+mn-lt"/>
              </a:rPr>
              <a:t>Logic [for </a:t>
            </a:r>
            <a:r>
              <a:rPr lang="en-GB" sz="2800" b="1" dirty="0">
                <a:solidFill>
                  <a:srgbClr val="C00000"/>
                </a:solidFill>
                <a:latin typeface="+mn-lt"/>
              </a:rPr>
              <a:t>example, AND, OR </a:t>
            </a:r>
            <a:r>
              <a:rPr lang="en-GB" sz="2800" b="1" dirty="0" smtClean="0">
                <a:solidFill>
                  <a:srgbClr val="C00000"/>
                </a:solidFill>
                <a:latin typeface="+mn-lt"/>
              </a:rPr>
              <a:t>and</a:t>
            </a:r>
          </a:p>
          <a:p>
            <a:r>
              <a:rPr lang="en-GB" sz="2800" b="1" dirty="0" smtClean="0">
                <a:solidFill>
                  <a:srgbClr val="C00000"/>
                </a:solidFill>
                <a:latin typeface="+mn-lt"/>
              </a:rPr>
              <a:t>NOT] and </a:t>
            </a:r>
            <a:r>
              <a:rPr lang="en-GB" sz="2800" b="1" dirty="0">
                <a:solidFill>
                  <a:srgbClr val="C00000"/>
                </a:solidFill>
                <a:latin typeface="+mn-lt"/>
              </a:rPr>
              <a:t>some of its uses </a:t>
            </a:r>
            <a:r>
              <a:rPr lang="en-GB" sz="2800" b="1" dirty="0" smtClean="0">
                <a:solidFill>
                  <a:srgbClr val="C00000"/>
                </a:solidFill>
                <a:latin typeface="+mn-lt"/>
              </a:rPr>
              <a:t>in</a:t>
            </a:r>
          </a:p>
          <a:p>
            <a:r>
              <a:rPr lang="en-GB" sz="2800" b="1" dirty="0">
                <a:solidFill>
                  <a:srgbClr val="C00000"/>
                </a:solidFill>
                <a:latin typeface="+mn-lt"/>
              </a:rPr>
              <a:t>c</a:t>
            </a:r>
            <a:r>
              <a:rPr lang="en-GB" sz="2800" b="1" dirty="0" smtClean="0">
                <a:solidFill>
                  <a:srgbClr val="C00000"/>
                </a:solidFill>
                <a:latin typeface="+mn-lt"/>
              </a:rPr>
              <a:t>ircuits and programming </a:t>
            </a:r>
          </a:p>
          <a:p>
            <a:pPr marL="457200" indent="-457200">
              <a:buFont typeface="Arial" panose="020B0604020202020204" pitchFamily="34" charset="0"/>
              <a:buChar char="•"/>
            </a:pPr>
            <a:r>
              <a:rPr lang="en-GB" sz="2800" dirty="0" smtClean="0">
                <a:solidFill>
                  <a:schemeClr val="bg1">
                    <a:lumMod val="50000"/>
                  </a:schemeClr>
                </a:solidFill>
                <a:latin typeface="+mn-lt"/>
              </a:rPr>
              <a:t>understand </a:t>
            </a:r>
            <a:r>
              <a:rPr lang="en-GB" sz="2800" dirty="0">
                <a:solidFill>
                  <a:schemeClr val="bg1">
                    <a:lumMod val="50000"/>
                  </a:schemeClr>
                </a:solidFill>
                <a:latin typeface="+mn-lt"/>
              </a:rPr>
              <a:t>the </a:t>
            </a:r>
            <a:r>
              <a:rPr lang="en-GB" sz="2800" dirty="0" smtClean="0">
                <a:solidFill>
                  <a:schemeClr val="bg1">
                    <a:lumMod val="50000"/>
                  </a:schemeClr>
                </a:solidFill>
                <a:latin typeface="+mn-lt"/>
              </a:rPr>
              <a:t>hardware</a:t>
            </a:r>
          </a:p>
          <a:p>
            <a:r>
              <a:rPr lang="en-GB" sz="2800" dirty="0">
                <a:solidFill>
                  <a:schemeClr val="bg1">
                    <a:lumMod val="50000"/>
                  </a:schemeClr>
                </a:solidFill>
                <a:latin typeface="+mn-lt"/>
              </a:rPr>
              <a:t>a</a:t>
            </a:r>
            <a:r>
              <a:rPr lang="en-GB" sz="2800" dirty="0" smtClean="0">
                <a:solidFill>
                  <a:schemeClr val="bg1">
                    <a:lumMod val="50000"/>
                  </a:schemeClr>
                </a:solidFill>
                <a:latin typeface="+mn-lt"/>
              </a:rPr>
              <a:t>nd software </a:t>
            </a:r>
            <a:r>
              <a:rPr lang="en-GB" sz="2800" dirty="0">
                <a:solidFill>
                  <a:schemeClr val="bg1">
                    <a:lumMod val="50000"/>
                  </a:schemeClr>
                </a:solidFill>
                <a:latin typeface="+mn-lt"/>
              </a:rPr>
              <a:t>components </a:t>
            </a:r>
            <a:r>
              <a:rPr lang="en-GB" sz="2800" dirty="0" smtClean="0">
                <a:solidFill>
                  <a:schemeClr val="bg1">
                    <a:lumMod val="50000"/>
                  </a:schemeClr>
                </a:solidFill>
                <a:latin typeface="+mn-lt"/>
              </a:rPr>
              <a:t>that</a:t>
            </a:r>
          </a:p>
          <a:p>
            <a:r>
              <a:rPr lang="en-GB" sz="2800" dirty="0">
                <a:solidFill>
                  <a:schemeClr val="bg1">
                    <a:lumMod val="50000"/>
                  </a:schemeClr>
                </a:solidFill>
                <a:latin typeface="+mn-lt"/>
              </a:rPr>
              <a:t>m</a:t>
            </a:r>
            <a:r>
              <a:rPr lang="en-GB" sz="2800" dirty="0" smtClean="0">
                <a:solidFill>
                  <a:schemeClr val="bg1">
                    <a:lumMod val="50000"/>
                  </a:schemeClr>
                </a:solidFill>
                <a:latin typeface="+mn-lt"/>
              </a:rPr>
              <a:t>ake up </a:t>
            </a:r>
            <a:r>
              <a:rPr lang="en-GB" sz="2800" dirty="0">
                <a:solidFill>
                  <a:schemeClr val="bg1">
                    <a:lumMod val="50000"/>
                  </a:schemeClr>
                </a:solidFill>
                <a:latin typeface="+mn-lt"/>
              </a:rPr>
              <a:t>computer </a:t>
            </a:r>
            <a:r>
              <a:rPr lang="en-GB" sz="2800" dirty="0" smtClean="0">
                <a:solidFill>
                  <a:schemeClr val="bg1">
                    <a:lumMod val="50000"/>
                  </a:schemeClr>
                </a:solidFill>
                <a:latin typeface="+mn-lt"/>
              </a:rPr>
              <a:t>systems…</a:t>
            </a:r>
            <a:endParaRPr lang="en-GB" sz="2800" dirty="0">
              <a:solidFill>
                <a:schemeClr val="bg1">
                  <a:lumMod val="50000"/>
                </a:schemeClr>
              </a:solidFill>
              <a:latin typeface="+mn-lt"/>
            </a:endParaRPr>
          </a:p>
          <a:p>
            <a:pPr marL="457200" indent="-457200">
              <a:buFont typeface="Arial" panose="020B0604020202020204" pitchFamily="34" charset="0"/>
              <a:buChar char="•"/>
            </a:pPr>
            <a:r>
              <a:rPr lang="en-GB" sz="2800" dirty="0" smtClean="0">
                <a:solidFill>
                  <a:schemeClr val="bg1">
                    <a:lumMod val="50000"/>
                  </a:schemeClr>
                </a:solidFill>
                <a:latin typeface="+mn-lt"/>
              </a:rPr>
              <a:t>understand </a:t>
            </a:r>
            <a:r>
              <a:rPr lang="en-GB" sz="2800" dirty="0">
                <a:solidFill>
                  <a:schemeClr val="bg1">
                    <a:lumMod val="50000"/>
                  </a:schemeClr>
                </a:solidFill>
                <a:latin typeface="+mn-lt"/>
              </a:rPr>
              <a:t>how instructions are </a:t>
            </a:r>
            <a:r>
              <a:rPr lang="en-GB" sz="2800" dirty="0" smtClean="0">
                <a:solidFill>
                  <a:schemeClr val="bg1">
                    <a:lumMod val="50000"/>
                  </a:schemeClr>
                </a:solidFill>
                <a:latin typeface="+mn-lt"/>
              </a:rPr>
              <a:t>stored</a:t>
            </a:r>
          </a:p>
          <a:p>
            <a:r>
              <a:rPr lang="en-GB" sz="2800" dirty="0">
                <a:solidFill>
                  <a:schemeClr val="bg1">
                    <a:lumMod val="50000"/>
                  </a:schemeClr>
                </a:solidFill>
                <a:latin typeface="+mn-lt"/>
              </a:rPr>
              <a:t>a</a:t>
            </a:r>
            <a:r>
              <a:rPr lang="en-GB" sz="2800" dirty="0" smtClean="0">
                <a:solidFill>
                  <a:schemeClr val="bg1">
                    <a:lumMod val="50000"/>
                  </a:schemeClr>
                </a:solidFill>
                <a:latin typeface="+mn-lt"/>
              </a:rPr>
              <a:t>nd executed </a:t>
            </a:r>
            <a:r>
              <a:rPr lang="en-GB" sz="2800" dirty="0">
                <a:solidFill>
                  <a:schemeClr val="bg1">
                    <a:lumMod val="50000"/>
                  </a:schemeClr>
                </a:solidFill>
                <a:latin typeface="+mn-lt"/>
              </a:rPr>
              <a:t>within a computer </a:t>
            </a:r>
            <a:r>
              <a:rPr lang="en-GB" sz="2800" dirty="0" smtClean="0">
                <a:solidFill>
                  <a:schemeClr val="bg1">
                    <a:lumMod val="50000"/>
                  </a:schemeClr>
                </a:solidFill>
                <a:latin typeface="+mn-lt"/>
              </a:rPr>
              <a:t>system </a:t>
            </a:r>
            <a:endParaRPr lang="en-GB" sz="2800" dirty="0">
              <a:solidFill>
                <a:schemeClr val="bg1">
                  <a:lumMod val="50000"/>
                </a:schemeClr>
              </a:solidFill>
              <a:latin typeface="+mn-lt"/>
            </a:endParaRPr>
          </a:p>
        </p:txBody>
      </p:sp>
      <p:pic>
        <p:nvPicPr>
          <p:cNvPr id="6" name="Picture 5"/>
          <p:cNvPicPr>
            <a:picLocks noChangeAspect="1"/>
          </p:cNvPicPr>
          <p:nvPr/>
        </p:nvPicPr>
        <p:blipFill rotWithShape="1">
          <a:blip r:embed="rId3"/>
          <a:srcRect l="45018" t="20379" r="27663" b="10783"/>
          <a:stretch/>
        </p:blipFill>
        <p:spPr>
          <a:xfrm rot="791412">
            <a:off x="5812003" y="181170"/>
            <a:ext cx="3554569" cy="5035639"/>
          </a:xfrm>
          <a:prstGeom prst="rect">
            <a:avLst/>
          </a:prstGeom>
          <a:ln>
            <a:solidFill>
              <a:schemeClr val="tx1">
                <a:lumMod val="50000"/>
                <a:lumOff val="50000"/>
              </a:schemeClr>
            </a:solidFill>
          </a:ln>
        </p:spPr>
      </p:pic>
    </p:spTree>
    <p:extLst>
      <p:ext uri="{BB962C8B-B14F-4D97-AF65-F5344CB8AC3E}">
        <p14:creationId xmlns:p14="http://schemas.microsoft.com/office/powerpoint/2010/main" val="14425931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4"/>
          <p:cNvGraphicFramePr>
            <a:graphicFrameLocks/>
          </p:cNvGraphicFramePr>
          <p:nvPr>
            <p:extLst/>
          </p:nvPr>
        </p:nvGraphicFramePr>
        <p:xfrm>
          <a:off x="589285" y="2730135"/>
          <a:ext cx="2513680" cy="3090863"/>
        </p:xfrm>
        <a:graphic>
          <a:graphicData uri="http://schemas.openxmlformats.org/drawingml/2006/table">
            <a:tbl>
              <a:tblPr/>
              <a:tblGrid>
                <a:gridCol w="1194545"/>
                <a:gridCol w="1319135"/>
              </a:tblGrid>
              <a:tr h="4413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C00000"/>
                          </a:solidFill>
                          <a:effectLst/>
                          <a:latin typeface="Arial" panose="020B0604020202020204" pitchFamily="34" charset="0"/>
                        </a:rPr>
                        <a:t>Address</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C00000"/>
                          </a:solidFill>
                          <a:effectLst/>
                          <a:latin typeface="Arial" panose="020B0604020202020204" pitchFamily="34" charset="0"/>
                        </a:rPr>
                        <a:t>Content</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noFill/>
                  </a:tcPr>
                </a:tc>
              </a:tr>
              <a:tr h="442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00</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500</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noFill/>
                  </a:tcPr>
                </a:tc>
              </a:tr>
              <a:tr h="4413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01</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299</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noFill/>
                  </a:tcPr>
                </a:tc>
              </a:tr>
              <a:tr h="441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02</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500</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noFill/>
                  </a:tcPr>
                </a:tc>
              </a:tr>
              <a:tr h="441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03</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399</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noFill/>
                  </a:tcPr>
                </a:tc>
              </a:tr>
              <a:tr h="441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04</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600</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noFill/>
                  </a:tcPr>
                </a:tc>
              </a:tr>
              <a:tr h="441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05</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700</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noFill/>
                  </a:tcPr>
                </a:tc>
              </a:tr>
            </a:tbl>
          </a:graphicData>
        </a:graphic>
      </p:graphicFrame>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txBox="1">
            <a:spLocks/>
          </p:cNvSpPr>
          <p:nvPr/>
        </p:nvSpPr>
        <p:spPr>
          <a:xfrm>
            <a:off x="-15096" y="0"/>
            <a:ext cx="4463110" cy="66642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3600" b="1" spc="-150" dirty="0" smtClean="0">
                <a:solidFill>
                  <a:schemeClr val="bg1">
                    <a:lumMod val="50000"/>
                  </a:schemeClr>
                </a:solidFill>
              </a:rPr>
              <a:t>LMC Instruction Set</a:t>
            </a:r>
          </a:p>
        </p:txBody>
      </p:sp>
      <p:sp>
        <p:nvSpPr>
          <p:cNvPr id="7" name="Rectangle 6"/>
          <p:cNvSpPr/>
          <p:nvPr/>
        </p:nvSpPr>
        <p:spPr>
          <a:xfrm>
            <a:off x="589286" y="3158312"/>
            <a:ext cx="2513680" cy="484298"/>
          </a:xfrm>
          <a:prstGeom prst="rect">
            <a:avLst/>
          </a:prstGeom>
          <a:solidFill>
            <a:srgbClr val="FFFF00">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3"/>
          <a:srcRect l="11288" t="22828" r="16528" b="10646"/>
          <a:stretch/>
        </p:blipFill>
        <p:spPr>
          <a:xfrm rot="21348138">
            <a:off x="2720366" y="2959340"/>
            <a:ext cx="6383790" cy="3307772"/>
          </a:xfrm>
          <a:prstGeom prst="rect">
            <a:avLst/>
          </a:prstGeom>
          <a:ln>
            <a:solidFill>
              <a:schemeClr val="bg1">
                <a:lumMod val="50000"/>
              </a:schemeClr>
            </a:solidFill>
          </a:ln>
        </p:spPr>
      </p:pic>
      <p:sp>
        <p:nvSpPr>
          <p:cNvPr id="8" name="Freeform 7"/>
          <p:cNvSpPr/>
          <p:nvPr/>
        </p:nvSpPr>
        <p:spPr>
          <a:xfrm>
            <a:off x="2384002" y="3612630"/>
            <a:ext cx="554070" cy="1094281"/>
          </a:xfrm>
          <a:custGeom>
            <a:avLst/>
            <a:gdLst>
              <a:gd name="connsiteX0" fmla="*/ 14424 w 554070"/>
              <a:gd name="connsiteY0" fmla="*/ 0 h 1094281"/>
              <a:gd name="connsiteX1" fmla="*/ 14424 w 554070"/>
              <a:gd name="connsiteY1" fmla="*/ 389744 h 1094281"/>
              <a:gd name="connsiteX2" fmla="*/ 164326 w 554070"/>
              <a:gd name="connsiteY2" fmla="*/ 929390 h 1094281"/>
              <a:gd name="connsiteX3" fmla="*/ 554070 w 554070"/>
              <a:gd name="connsiteY3" fmla="*/ 1094281 h 1094281"/>
            </a:gdLst>
            <a:ahLst/>
            <a:cxnLst>
              <a:cxn ang="0">
                <a:pos x="connsiteX0" y="connsiteY0"/>
              </a:cxn>
              <a:cxn ang="0">
                <a:pos x="connsiteX1" y="connsiteY1"/>
              </a:cxn>
              <a:cxn ang="0">
                <a:pos x="connsiteX2" y="connsiteY2"/>
              </a:cxn>
              <a:cxn ang="0">
                <a:pos x="connsiteX3" y="connsiteY3"/>
              </a:cxn>
            </a:cxnLst>
            <a:rect l="l" t="t" r="r" b="b"/>
            <a:pathLst>
              <a:path w="554070" h="1094281">
                <a:moveTo>
                  <a:pt x="14424" y="0"/>
                </a:moveTo>
                <a:cubicBezTo>
                  <a:pt x="1932" y="117423"/>
                  <a:pt x="-10560" y="234846"/>
                  <a:pt x="14424" y="389744"/>
                </a:cubicBezTo>
                <a:cubicBezTo>
                  <a:pt x="39408" y="544642"/>
                  <a:pt x="74385" y="811967"/>
                  <a:pt x="164326" y="929390"/>
                </a:cubicBezTo>
                <a:cubicBezTo>
                  <a:pt x="254267" y="1046813"/>
                  <a:pt x="404168" y="1070547"/>
                  <a:pt x="554070" y="1094281"/>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664869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168594" y="1154243"/>
            <a:ext cx="2724508" cy="2728209"/>
          </a:xfrm>
          <a:custGeom>
            <a:avLst/>
            <a:gdLst>
              <a:gd name="connsiteX0" fmla="*/ 475983 w 2724508"/>
              <a:gd name="connsiteY0" fmla="*/ 2728209 h 2728209"/>
              <a:gd name="connsiteX1" fmla="*/ 71249 w 2724508"/>
              <a:gd name="connsiteY1" fmla="*/ 2158583 h 2728209"/>
              <a:gd name="connsiteX2" fmla="*/ 86239 w 2724508"/>
              <a:gd name="connsiteY2" fmla="*/ 1049311 h 2728209"/>
              <a:gd name="connsiteX3" fmla="*/ 925688 w 2724508"/>
              <a:gd name="connsiteY3" fmla="*/ 254832 h 2728209"/>
              <a:gd name="connsiteX4" fmla="*/ 2724508 w 2724508"/>
              <a:gd name="connsiteY4" fmla="*/ 0 h 272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508" h="2728209">
                <a:moveTo>
                  <a:pt x="475983" y="2728209"/>
                </a:moveTo>
                <a:cubicBezTo>
                  <a:pt x="306094" y="2583304"/>
                  <a:pt x="136206" y="2438399"/>
                  <a:pt x="71249" y="2158583"/>
                </a:cubicBezTo>
                <a:cubicBezTo>
                  <a:pt x="6292" y="1878767"/>
                  <a:pt x="-56167" y="1366603"/>
                  <a:pt x="86239" y="1049311"/>
                </a:cubicBezTo>
                <a:cubicBezTo>
                  <a:pt x="228645" y="732019"/>
                  <a:pt x="485977" y="429717"/>
                  <a:pt x="925688" y="254832"/>
                </a:cubicBezTo>
                <a:cubicBezTo>
                  <a:pt x="1365399" y="79947"/>
                  <a:pt x="2044953" y="39973"/>
                  <a:pt x="2724508" y="0"/>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Group 4"/>
          <p:cNvGraphicFramePr>
            <a:graphicFrameLocks/>
          </p:cNvGraphicFramePr>
          <p:nvPr>
            <p:extLst/>
          </p:nvPr>
        </p:nvGraphicFramePr>
        <p:xfrm>
          <a:off x="589285" y="2730135"/>
          <a:ext cx="2513680" cy="3090863"/>
        </p:xfrm>
        <a:graphic>
          <a:graphicData uri="http://schemas.openxmlformats.org/drawingml/2006/table">
            <a:tbl>
              <a:tblPr/>
              <a:tblGrid>
                <a:gridCol w="1194545"/>
                <a:gridCol w="1319135"/>
              </a:tblGrid>
              <a:tr h="4413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C00000"/>
                          </a:solidFill>
                          <a:effectLst/>
                          <a:latin typeface="Arial" panose="020B0604020202020204" pitchFamily="34" charset="0"/>
                        </a:rPr>
                        <a:t>Address</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C00000"/>
                          </a:solidFill>
                          <a:effectLst/>
                          <a:latin typeface="Arial" panose="020B0604020202020204" pitchFamily="34" charset="0"/>
                        </a:rPr>
                        <a:t>Content</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chemeClr val="bg1"/>
                    </a:solidFill>
                  </a:tcPr>
                </a:tc>
              </a:tr>
              <a:tr h="442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00</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500</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chemeClr val="bg1"/>
                    </a:solidFill>
                  </a:tcPr>
                </a:tc>
              </a:tr>
              <a:tr h="4413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01</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299</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chemeClr val="bg1"/>
                    </a:solidFill>
                  </a:tcPr>
                </a:tc>
              </a:tr>
              <a:tr h="441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02</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500</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chemeClr val="bg1"/>
                    </a:solidFill>
                  </a:tcPr>
                </a:tc>
              </a:tr>
              <a:tr h="441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03</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399</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chemeClr val="bg1"/>
                    </a:solidFill>
                  </a:tcPr>
                </a:tc>
              </a:tr>
              <a:tr h="441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04</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600</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chemeClr val="bg1"/>
                    </a:solidFill>
                  </a:tcPr>
                </a:tc>
              </a:tr>
              <a:tr h="441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05</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700</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txBox="1">
            <a:spLocks/>
          </p:cNvSpPr>
          <p:nvPr/>
        </p:nvSpPr>
        <p:spPr>
          <a:xfrm>
            <a:off x="-15096" y="0"/>
            <a:ext cx="4463110" cy="66642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3600" b="1" spc="-150" dirty="0" smtClean="0">
                <a:solidFill>
                  <a:schemeClr val="bg1">
                    <a:lumMod val="50000"/>
                  </a:schemeClr>
                </a:solidFill>
              </a:rPr>
              <a:t>LMC Instruction Set</a:t>
            </a:r>
          </a:p>
        </p:txBody>
      </p:sp>
      <p:sp>
        <p:nvSpPr>
          <p:cNvPr id="7" name="Rectangle 6"/>
          <p:cNvSpPr/>
          <p:nvPr/>
        </p:nvSpPr>
        <p:spPr>
          <a:xfrm>
            <a:off x="589286" y="3593022"/>
            <a:ext cx="2513680" cy="484298"/>
          </a:xfrm>
          <a:prstGeom prst="rect">
            <a:avLst/>
          </a:prstGeom>
          <a:solidFill>
            <a:srgbClr val="FFFF00">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3"/>
          <a:srcRect l="11288" t="22828" r="16528" b="10646"/>
          <a:stretch/>
        </p:blipFill>
        <p:spPr>
          <a:xfrm rot="21348138">
            <a:off x="2720366" y="2959340"/>
            <a:ext cx="6383790" cy="3307772"/>
          </a:xfrm>
          <a:prstGeom prst="rect">
            <a:avLst/>
          </a:prstGeom>
          <a:ln>
            <a:solidFill>
              <a:schemeClr val="bg1">
                <a:lumMod val="50000"/>
              </a:schemeClr>
            </a:solidFill>
          </a:ln>
        </p:spPr>
      </p:pic>
      <p:sp>
        <p:nvSpPr>
          <p:cNvPr id="10" name="Freeform 9"/>
          <p:cNvSpPr/>
          <p:nvPr/>
        </p:nvSpPr>
        <p:spPr>
          <a:xfrm>
            <a:off x="2353455" y="2323482"/>
            <a:ext cx="3087974" cy="1753843"/>
          </a:xfrm>
          <a:custGeom>
            <a:avLst/>
            <a:gdLst>
              <a:gd name="connsiteX0" fmla="*/ 2713613 w 2750856"/>
              <a:gd name="connsiteY0" fmla="*/ 0 h 1768839"/>
              <a:gd name="connsiteX1" fmla="*/ 2503750 w 2750856"/>
              <a:gd name="connsiteY1" fmla="*/ 299803 h 1768839"/>
              <a:gd name="connsiteX2" fmla="*/ 854832 w 2750856"/>
              <a:gd name="connsiteY2" fmla="*/ 899410 h 1768839"/>
              <a:gd name="connsiteX3" fmla="*/ 315186 w 2750856"/>
              <a:gd name="connsiteY3" fmla="*/ 1139252 h 1768839"/>
              <a:gd name="connsiteX4" fmla="*/ 393 w 2750856"/>
              <a:gd name="connsiteY4" fmla="*/ 1588957 h 1768839"/>
              <a:gd name="connsiteX5" fmla="*/ 375147 w 2750856"/>
              <a:gd name="connsiteY5" fmla="*/ 1768839 h 176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0856" h="1768839">
                <a:moveTo>
                  <a:pt x="2713613" y="0"/>
                </a:moveTo>
                <a:cubicBezTo>
                  <a:pt x="2763580" y="74950"/>
                  <a:pt x="2813547" y="149901"/>
                  <a:pt x="2503750" y="299803"/>
                </a:cubicBezTo>
                <a:cubicBezTo>
                  <a:pt x="2193953" y="449705"/>
                  <a:pt x="1219593" y="759502"/>
                  <a:pt x="854832" y="899410"/>
                </a:cubicBezTo>
                <a:cubicBezTo>
                  <a:pt x="490071" y="1039318"/>
                  <a:pt x="457592" y="1024328"/>
                  <a:pt x="315186" y="1139252"/>
                </a:cubicBezTo>
                <a:cubicBezTo>
                  <a:pt x="172779" y="1254177"/>
                  <a:pt x="-9600" y="1484026"/>
                  <a:pt x="393" y="1588957"/>
                </a:cubicBezTo>
                <a:cubicBezTo>
                  <a:pt x="10386" y="1693888"/>
                  <a:pt x="192766" y="1731363"/>
                  <a:pt x="375147" y="1768839"/>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Group 4"/>
          <p:cNvGraphicFramePr>
            <a:graphicFrameLocks/>
          </p:cNvGraphicFramePr>
          <p:nvPr>
            <p:extLst/>
          </p:nvPr>
        </p:nvGraphicFramePr>
        <p:xfrm>
          <a:off x="3202807" y="813972"/>
          <a:ext cx="5715000" cy="1554480"/>
        </p:xfrm>
        <a:graphic>
          <a:graphicData uri="http://schemas.openxmlformats.org/drawingml/2006/table">
            <a:tbl>
              <a:tblPr/>
              <a:tblGrid>
                <a:gridCol w="1905000"/>
                <a:gridCol w="1905000"/>
                <a:gridCol w="1905000"/>
              </a:tblGrid>
              <a:tr h="288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C00000"/>
                          </a:solidFill>
                          <a:effectLst/>
                          <a:latin typeface="Arial" panose="020B0604020202020204" pitchFamily="34" charset="0"/>
                        </a:rPr>
                        <a:t>Address</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chemeClr val="bg1"/>
                    </a:solidFill>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C00000"/>
                          </a:solidFill>
                          <a:effectLst/>
                          <a:latin typeface="Arial" panose="020B0604020202020204" pitchFamily="34" charset="0"/>
                        </a:rPr>
                        <a:t>Content</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chemeClr val="bg1"/>
                    </a:solidFill>
                  </a:tcPr>
                </a:tc>
                <a:tc hMerge="1">
                  <a:txBody>
                    <a:bodyPr/>
                    <a:lstStyle/>
                    <a:p>
                      <a:endParaRPr lang="en-GB"/>
                    </a:p>
                  </a:txBody>
                  <a:tcPr/>
                </a:tc>
              </a:tr>
              <a:tr h="2905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smtClean="0">
                        <a:ln>
                          <a:noFill/>
                        </a:ln>
                        <a:solidFill>
                          <a:srgbClr val="C00000"/>
                        </a:solidFill>
                        <a:effectLst/>
                        <a:latin typeface="Arial" panose="020B0604020202020204" pitchFamily="34" charset="0"/>
                      </a:endParaRP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C00000"/>
                          </a:solidFill>
                          <a:effectLst/>
                          <a:latin typeface="Arial" panose="020B0604020202020204" pitchFamily="34" charset="0"/>
                        </a:rPr>
                        <a:t>Opcode</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rgbClr val="C00000"/>
                          </a:solidFill>
                          <a:effectLst/>
                          <a:latin typeface="Arial" panose="020B0604020202020204" pitchFamily="34" charset="0"/>
                        </a:rPr>
                        <a:t>Operand</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chemeClr val="bg1"/>
                    </a:solidFill>
                  </a:tcPr>
                </a:tc>
              </a:tr>
              <a:tr h="2889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C00000"/>
                          </a:solidFill>
                          <a:effectLst/>
                          <a:latin typeface="Arial" panose="020B0604020202020204" pitchFamily="34" charset="0"/>
                        </a:rPr>
                        <a:t>01</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C00000"/>
                          </a:solidFill>
                          <a:effectLst/>
                          <a:latin typeface="Arial" panose="020B0604020202020204" pitchFamily="34" charset="0"/>
                        </a:rPr>
                        <a:t>2</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C00000"/>
                          </a:solidFill>
                          <a:effectLst/>
                          <a:latin typeface="Arial" panose="020B0604020202020204" pitchFamily="34" charset="0"/>
                        </a:rPr>
                        <a:t>99</a:t>
                      </a:r>
                    </a:p>
                  </a:txBody>
                  <a:tcPr horzOverflow="overflow">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11" name="Freeform 10"/>
          <p:cNvSpPr/>
          <p:nvPr/>
        </p:nvSpPr>
        <p:spPr>
          <a:xfrm>
            <a:off x="7195279" y="2413416"/>
            <a:ext cx="1061292" cy="1199214"/>
          </a:xfrm>
          <a:custGeom>
            <a:avLst/>
            <a:gdLst>
              <a:gd name="connsiteX0" fmla="*/ 1004341 w 1061292"/>
              <a:gd name="connsiteY0" fmla="*/ 1199214 h 1199214"/>
              <a:gd name="connsiteX1" fmla="*/ 974360 w 1061292"/>
              <a:gd name="connsiteY1" fmla="*/ 644577 h 1199214"/>
              <a:gd name="connsiteX2" fmla="*/ 179882 w 1061292"/>
              <a:gd name="connsiteY2" fmla="*/ 389745 h 1199214"/>
              <a:gd name="connsiteX3" fmla="*/ 0 w 1061292"/>
              <a:gd name="connsiteY3" fmla="*/ 0 h 1199214"/>
            </a:gdLst>
            <a:ahLst/>
            <a:cxnLst>
              <a:cxn ang="0">
                <a:pos x="connsiteX0" y="connsiteY0"/>
              </a:cxn>
              <a:cxn ang="0">
                <a:pos x="connsiteX1" y="connsiteY1"/>
              </a:cxn>
              <a:cxn ang="0">
                <a:pos x="connsiteX2" y="connsiteY2"/>
              </a:cxn>
              <a:cxn ang="0">
                <a:pos x="connsiteX3" y="connsiteY3"/>
              </a:cxn>
            </a:cxnLst>
            <a:rect l="l" t="t" r="r" b="b"/>
            <a:pathLst>
              <a:path w="1061292" h="1199214">
                <a:moveTo>
                  <a:pt x="1004341" y="1199214"/>
                </a:moveTo>
                <a:cubicBezTo>
                  <a:pt x="1058055" y="989351"/>
                  <a:pt x="1111770" y="779489"/>
                  <a:pt x="974360" y="644577"/>
                </a:cubicBezTo>
                <a:cubicBezTo>
                  <a:pt x="836950" y="509665"/>
                  <a:pt x="342275" y="497174"/>
                  <a:pt x="179882" y="389745"/>
                </a:cubicBezTo>
                <a:cubicBezTo>
                  <a:pt x="17489" y="282316"/>
                  <a:pt x="8744" y="141158"/>
                  <a:pt x="0" y="0"/>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45827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7" grpId="0" animBg="1"/>
      <p:bldP spid="7" grpId="1" animBg="1"/>
      <p:bldP spid="10" grpId="0" animBg="1"/>
      <p:bldP spid="10" grpId="1" animBg="1"/>
      <p:bldP spid="11" grpId="0" animBg="1"/>
      <p:bldP spid="11" grpId="1"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stretch>
            <a:fillRect/>
          </a:stretch>
        </p:blipFill>
        <p:spPr>
          <a:xfrm>
            <a:off x="0" y="-4549"/>
            <a:ext cx="9144000" cy="6862549"/>
          </a:xfrm>
          <a:prstGeom prst="rect">
            <a:avLst/>
          </a:prstGeom>
        </p:spPr>
      </p:pic>
      <p:sp>
        <p:nvSpPr>
          <p:cNvPr id="4" name="Rectangle 3"/>
          <p:cNvSpPr/>
          <p:nvPr/>
        </p:nvSpPr>
        <p:spPr>
          <a:xfrm>
            <a:off x="2143592" y="5471410"/>
            <a:ext cx="1111051" cy="1156529"/>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48325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9777" y="5786203"/>
            <a:ext cx="1184223" cy="1071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l="23437" t="11321" r="23437" b="14248"/>
          <a:stretch/>
        </p:blipFill>
        <p:spPr>
          <a:xfrm>
            <a:off x="0" y="0"/>
            <a:ext cx="9144000" cy="6858000"/>
          </a:xfrm>
          <a:prstGeom prst="rect">
            <a:avLst/>
          </a:prstGeom>
        </p:spPr>
      </p:pic>
      <p:sp>
        <p:nvSpPr>
          <p:cNvPr id="4" name="Rectangle 3"/>
          <p:cNvSpPr/>
          <p:nvPr/>
        </p:nvSpPr>
        <p:spPr>
          <a:xfrm>
            <a:off x="7440837" y="1083357"/>
            <a:ext cx="1148527" cy="2244459"/>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p:cNvSpPr/>
          <p:nvPr/>
        </p:nvSpPr>
        <p:spPr>
          <a:xfrm>
            <a:off x="6115987" y="2303792"/>
            <a:ext cx="1304144" cy="1248877"/>
          </a:xfrm>
          <a:custGeom>
            <a:avLst/>
            <a:gdLst>
              <a:gd name="connsiteX0" fmla="*/ 1304144 w 1304144"/>
              <a:gd name="connsiteY0" fmla="*/ 109624 h 1248877"/>
              <a:gd name="connsiteX1" fmla="*/ 524656 w 1304144"/>
              <a:gd name="connsiteY1" fmla="*/ 109624 h 1248877"/>
              <a:gd name="connsiteX2" fmla="*/ 0 w 1304144"/>
              <a:gd name="connsiteY2" fmla="*/ 1248877 h 1248877"/>
            </a:gdLst>
            <a:ahLst/>
            <a:cxnLst>
              <a:cxn ang="0">
                <a:pos x="connsiteX0" y="connsiteY0"/>
              </a:cxn>
              <a:cxn ang="0">
                <a:pos x="connsiteX1" y="connsiteY1"/>
              </a:cxn>
              <a:cxn ang="0">
                <a:pos x="connsiteX2" y="connsiteY2"/>
              </a:cxn>
            </a:cxnLst>
            <a:rect l="l" t="t" r="r" b="b"/>
            <a:pathLst>
              <a:path w="1304144" h="1248877">
                <a:moveTo>
                  <a:pt x="1304144" y="109624"/>
                </a:moveTo>
                <a:cubicBezTo>
                  <a:pt x="1023078" y="14686"/>
                  <a:pt x="742013" y="-80251"/>
                  <a:pt x="524656" y="109624"/>
                </a:cubicBezTo>
                <a:cubicBezTo>
                  <a:pt x="307299" y="299499"/>
                  <a:pt x="153649" y="774188"/>
                  <a:pt x="0" y="1248877"/>
                </a:cubicBezTo>
              </a:path>
            </a:pathLst>
          </a:custGeom>
          <a:noFill/>
          <a:ln w="76200">
            <a:solidFill>
              <a:srgbClr val="FFC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483730" y="3912434"/>
            <a:ext cx="1578604" cy="1663908"/>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255067" y="946880"/>
            <a:ext cx="2265653" cy="761999"/>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Curved Connector 10"/>
          <p:cNvCxnSpPr/>
          <p:nvPr/>
        </p:nvCxnSpPr>
        <p:spPr>
          <a:xfrm rot="5400000">
            <a:off x="3080482" y="1941226"/>
            <a:ext cx="2128604" cy="1603954"/>
          </a:xfrm>
          <a:prstGeom prst="curvedConnector3">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220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xit" presetSubtype="0" fill="hold" grpId="1"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9777" y="5786203"/>
            <a:ext cx="1184223" cy="1071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 name="Rectangle 3"/>
          <p:cNvSpPr/>
          <p:nvPr/>
        </p:nvSpPr>
        <p:spPr>
          <a:xfrm>
            <a:off x="4255067" y="946880"/>
            <a:ext cx="2265653" cy="761999"/>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240077" y="5375223"/>
            <a:ext cx="4634100" cy="761999"/>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Curved Connector 5"/>
          <p:cNvCxnSpPr/>
          <p:nvPr/>
        </p:nvCxnSpPr>
        <p:spPr>
          <a:xfrm rot="16200000" flipH="1">
            <a:off x="4691925" y="2638272"/>
            <a:ext cx="3582647" cy="1663904"/>
          </a:xfrm>
          <a:prstGeom prst="curvedConnector3">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920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9777" y="5786203"/>
            <a:ext cx="1184223" cy="1071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l="23437" t="11387" r="23437" b="14249"/>
          <a:stretch/>
        </p:blipFill>
        <p:spPr>
          <a:xfrm>
            <a:off x="0" y="0"/>
            <a:ext cx="9144000" cy="6858000"/>
          </a:xfrm>
          <a:prstGeom prst="rect">
            <a:avLst/>
          </a:prstGeom>
        </p:spPr>
      </p:pic>
      <p:pic>
        <p:nvPicPr>
          <p:cNvPr id="4" name="Picture 3"/>
          <p:cNvPicPr>
            <a:picLocks noChangeAspect="1"/>
          </p:cNvPicPr>
          <p:nvPr/>
        </p:nvPicPr>
        <p:blipFill rotWithShape="1">
          <a:blip r:embed="rId4"/>
          <a:srcRect l="23437" t="11176" r="23437" b="14248"/>
          <a:stretch/>
        </p:blipFill>
        <p:spPr>
          <a:xfrm>
            <a:off x="0" y="0"/>
            <a:ext cx="9144000" cy="6858000"/>
          </a:xfrm>
          <a:prstGeom prst="rect">
            <a:avLst/>
          </a:prstGeom>
        </p:spPr>
      </p:pic>
      <p:sp>
        <p:nvSpPr>
          <p:cNvPr id="5" name="Rectangle 4"/>
          <p:cNvSpPr/>
          <p:nvPr/>
        </p:nvSpPr>
        <p:spPr>
          <a:xfrm>
            <a:off x="3160785" y="4430843"/>
            <a:ext cx="5668421" cy="222479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5"/>
          <a:stretch>
            <a:fillRect/>
          </a:stretch>
        </p:blipFill>
        <p:spPr>
          <a:xfrm rot="21022874">
            <a:off x="553405" y="1460881"/>
            <a:ext cx="3761232" cy="5321896"/>
          </a:xfrm>
          <a:prstGeom prst="rect">
            <a:avLst/>
          </a:prstGeom>
        </p:spPr>
      </p:pic>
    </p:spTree>
    <p:extLst>
      <p:ext uri="{BB962C8B-B14F-4D97-AF65-F5344CB8AC3E}">
        <p14:creationId xmlns:p14="http://schemas.microsoft.com/office/powerpoint/2010/main" val="199212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9777" y="5786203"/>
            <a:ext cx="1184223" cy="1071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txBox="1">
            <a:spLocks/>
          </p:cNvSpPr>
          <p:nvPr/>
        </p:nvSpPr>
        <p:spPr>
          <a:xfrm>
            <a:off x="-15096" y="0"/>
            <a:ext cx="9159096" cy="66642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4400" b="1" spc="-150" dirty="0" smtClean="0">
                <a:solidFill>
                  <a:schemeClr val="bg1">
                    <a:lumMod val="50000"/>
                  </a:schemeClr>
                </a:solidFill>
              </a:rPr>
              <a:t>The Fetch – Decode – Execute Cycle</a:t>
            </a:r>
          </a:p>
        </p:txBody>
      </p:sp>
      <p:sp>
        <p:nvSpPr>
          <p:cNvPr id="4" name="Subtitle 2"/>
          <p:cNvSpPr txBox="1">
            <a:spLocks/>
          </p:cNvSpPr>
          <p:nvPr/>
        </p:nvSpPr>
        <p:spPr>
          <a:xfrm>
            <a:off x="-15096" y="6191572"/>
            <a:ext cx="9159096" cy="66642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4400" b="1" spc="-150" dirty="0" smtClean="0">
                <a:solidFill>
                  <a:schemeClr val="bg1">
                    <a:lumMod val="50000"/>
                  </a:schemeClr>
                </a:solidFill>
              </a:rPr>
              <a:t>A culinary analogy</a:t>
            </a:r>
          </a:p>
        </p:txBody>
      </p:sp>
      <p:sp>
        <p:nvSpPr>
          <p:cNvPr id="5" name="TextBox 4"/>
          <p:cNvSpPr txBox="1"/>
          <p:nvPr/>
        </p:nvSpPr>
        <p:spPr>
          <a:xfrm>
            <a:off x="5127003" y="6488668"/>
            <a:ext cx="4016997" cy="369332"/>
          </a:xfrm>
          <a:prstGeom prst="rect">
            <a:avLst/>
          </a:prstGeom>
          <a:noFill/>
        </p:spPr>
        <p:txBody>
          <a:bodyPr wrap="none" rtlCol="0">
            <a:spAutoFit/>
          </a:bodyPr>
          <a:lstStyle/>
          <a:p>
            <a:r>
              <a:rPr lang="en-GB" dirty="0" smtClean="0">
                <a:solidFill>
                  <a:srgbClr val="585858"/>
                </a:solidFill>
              </a:rPr>
              <a:t>Ideas and graphics from </a:t>
            </a:r>
            <a:r>
              <a:rPr lang="en-GB" dirty="0" err="1" smtClean="0">
                <a:solidFill>
                  <a:srgbClr val="585858"/>
                </a:solidFill>
              </a:rPr>
              <a:t>Manique</a:t>
            </a:r>
            <a:r>
              <a:rPr lang="en-GB" dirty="0" smtClean="0">
                <a:solidFill>
                  <a:srgbClr val="585858"/>
                </a:solidFill>
              </a:rPr>
              <a:t> Wilson</a:t>
            </a:r>
            <a:endParaRPr lang="en-GB" dirty="0">
              <a:solidFill>
                <a:srgbClr val="585858"/>
              </a:solidFill>
            </a:endParaRPr>
          </a:p>
        </p:txBody>
      </p:sp>
      <p:pic>
        <p:nvPicPr>
          <p:cNvPr id="6" name="Picture 5"/>
          <p:cNvPicPr>
            <a:picLocks noChangeAspect="1"/>
          </p:cNvPicPr>
          <p:nvPr/>
        </p:nvPicPr>
        <p:blipFill>
          <a:blip r:embed="rId3"/>
          <a:stretch>
            <a:fillRect/>
          </a:stretch>
        </p:blipFill>
        <p:spPr>
          <a:xfrm>
            <a:off x="61824" y="799943"/>
            <a:ext cx="4760528" cy="3914932"/>
          </a:xfrm>
          <a:prstGeom prst="rect">
            <a:avLst/>
          </a:prstGeom>
        </p:spPr>
      </p:pic>
      <p:pic>
        <p:nvPicPr>
          <p:cNvPr id="8" name="Picture 7"/>
          <p:cNvPicPr>
            <a:picLocks noChangeAspect="1"/>
          </p:cNvPicPr>
          <p:nvPr/>
        </p:nvPicPr>
        <p:blipFill rotWithShape="1">
          <a:blip r:embed="rId4"/>
          <a:srcRect l="71175" t="24035" b="26163"/>
          <a:stretch/>
        </p:blipFill>
        <p:spPr>
          <a:xfrm>
            <a:off x="6247121" y="4811123"/>
            <a:ext cx="1349115" cy="1380449"/>
          </a:xfrm>
          <a:prstGeom prst="rect">
            <a:avLst/>
          </a:prstGeom>
        </p:spPr>
      </p:pic>
      <p:pic>
        <p:nvPicPr>
          <p:cNvPr id="10" name="Picture 9"/>
          <p:cNvPicPr>
            <a:picLocks noChangeAspect="1"/>
          </p:cNvPicPr>
          <p:nvPr/>
        </p:nvPicPr>
        <p:blipFill rotWithShape="1">
          <a:blip r:embed="rId4"/>
          <a:srcRect r="37596"/>
          <a:stretch/>
        </p:blipFill>
        <p:spPr>
          <a:xfrm>
            <a:off x="4866982" y="768668"/>
            <a:ext cx="4142406" cy="3908897"/>
          </a:xfrm>
          <a:prstGeom prst="rect">
            <a:avLst/>
          </a:prstGeom>
        </p:spPr>
      </p:pic>
      <p:sp>
        <p:nvSpPr>
          <p:cNvPr id="9" name="Down Arrow 8"/>
          <p:cNvSpPr/>
          <p:nvPr/>
        </p:nvSpPr>
        <p:spPr>
          <a:xfrm>
            <a:off x="6454366" y="4087168"/>
            <a:ext cx="934624" cy="692637"/>
          </a:xfrm>
          <a:prstGeom prst="downArrow">
            <a:avLst/>
          </a:prstGeom>
          <a:solidFill>
            <a:srgbClr val="D8ADF9"/>
          </a:solidFill>
          <a:ln>
            <a:solidFill>
              <a:srgbClr val="D8A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537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27448" y="762050"/>
            <a:ext cx="8551065" cy="4926651"/>
          </a:xfrm>
          <a:prstGeom prst="rect">
            <a:avLst/>
          </a:prstGeom>
        </p:spPr>
      </p:pic>
      <p:pic>
        <p:nvPicPr>
          <p:cNvPr id="12" name="Picture 11"/>
          <p:cNvPicPr>
            <a:picLocks noChangeAspect="1"/>
          </p:cNvPicPr>
          <p:nvPr/>
        </p:nvPicPr>
        <p:blipFill rotWithShape="1">
          <a:blip r:embed="rId4"/>
          <a:srcRect l="16621" t="25971" r="28565" b="20270"/>
          <a:stretch/>
        </p:blipFill>
        <p:spPr>
          <a:xfrm>
            <a:off x="240605" y="772401"/>
            <a:ext cx="8486775" cy="4837986"/>
          </a:xfrm>
          <a:prstGeom prst="rect">
            <a:avLst/>
          </a:prstGeom>
          <a:ln>
            <a:noFill/>
          </a:ln>
        </p:spPr>
      </p:pic>
      <p:sp>
        <p:nvSpPr>
          <p:cNvPr id="2" name="Rectangle 1"/>
          <p:cNvSpPr/>
          <p:nvPr/>
        </p:nvSpPr>
        <p:spPr>
          <a:xfrm>
            <a:off x="7959777" y="5786203"/>
            <a:ext cx="1184223" cy="1071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txBox="1">
            <a:spLocks/>
          </p:cNvSpPr>
          <p:nvPr/>
        </p:nvSpPr>
        <p:spPr>
          <a:xfrm>
            <a:off x="-15096" y="0"/>
            <a:ext cx="9159096" cy="66642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4400" b="1" spc="-150" dirty="0" smtClean="0">
                <a:solidFill>
                  <a:schemeClr val="bg1">
                    <a:lumMod val="50000"/>
                  </a:schemeClr>
                </a:solidFill>
              </a:rPr>
              <a:t>The Fetch – Decode – Execute Cycle</a:t>
            </a:r>
          </a:p>
        </p:txBody>
      </p:sp>
      <p:sp>
        <p:nvSpPr>
          <p:cNvPr id="4" name="Subtitle 2"/>
          <p:cNvSpPr txBox="1">
            <a:spLocks/>
          </p:cNvSpPr>
          <p:nvPr/>
        </p:nvSpPr>
        <p:spPr>
          <a:xfrm>
            <a:off x="-15096" y="6191572"/>
            <a:ext cx="9159096" cy="66642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4400" b="1" spc="-150" dirty="0" smtClean="0">
                <a:solidFill>
                  <a:schemeClr val="bg1">
                    <a:lumMod val="50000"/>
                  </a:schemeClr>
                </a:solidFill>
              </a:rPr>
              <a:t>A culinary analogy</a:t>
            </a:r>
          </a:p>
        </p:txBody>
      </p:sp>
      <p:sp>
        <p:nvSpPr>
          <p:cNvPr id="5" name="TextBox 4"/>
          <p:cNvSpPr txBox="1"/>
          <p:nvPr/>
        </p:nvSpPr>
        <p:spPr>
          <a:xfrm>
            <a:off x="5127003" y="6488668"/>
            <a:ext cx="4016997" cy="369332"/>
          </a:xfrm>
          <a:prstGeom prst="rect">
            <a:avLst/>
          </a:prstGeom>
          <a:noFill/>
        </p:spPr>
        <p:txBody>
          <a:bodyPr wrap="none" rtlCol="0">
            <a:spAutoFit/>
          </a:bodyPr>
          <a:lstStyle/>
          <a:p>
            <a:r>
              <a:rPr lang="en-GB" dirty="0" smtClean="0">
                <a:solidFill>
                  <a:srgbClr val="585858"/>
                </a:solidFill>
              </a:rPr>
              <a:t>Ideas and graphics from </a:t>
            </a:r>
            <a:r>
              <a:rPr lang="en-GB" dirty="0" err="1" smtClean="0">
                <a:solidFill>
                  <a:srgbClr val="585858"/>
                </a:solidFill>
              </a:rPr>
              <a:t>Manique</a:t>
            </a:r>
            <a:r>
              <a:rPr lang="en-GB" dirty="0" smtClean="0">
                <a:solidFill>
                  <a:srgbClr val="585858"/>
                </a:solidFill>
              </a:rPr>
              <a:t> Wilson</a:t>
            </a:r>
            <a:endParaRPr lang="en-GB" dirty="0">
              <a:solidFill>
                <a:srgbClr val="585858"/>
              </a:solidFill>
            </a:endParaRPr>
          </a:p>
        </p:txBody>
      </p:sp>
    </p:spTree>
    <p:extLst>
      <p:ext uri="{BB962C8B-B14F-4D97-AF65-F5344CB8AC3E}">
        <p14:creationId xmlns:p14="http://schemas.microsoft.com/office/powerpoint/2010/main" val="2120165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9777" y="5786203"/>
            <a:ext cx="1184223" cy="1071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txBox="1">
            <a:spLocks/>
          </p:cNvSpPr>
          <p:nvPr/>
        </p:nvSpPr>
        <p:spPr>
          <a:xfrm>
            <a:off x="-15096" y="0"/>
            <a:ext cx="9159096" cy="66642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4400" b="1" spc="-150" dirty="0" smtClean="0">
                <a:solidFill>
                  <a:schemeClr val="bg1">
                    <a:lumMod val="50000"/>
                  </a:schemeClr>
                </a:solidFill>
              </a:rPr>
              <a:t>The Fetch – Decode – Execute Cycle</a:t>
            </a:r>
          </a:p>
        </p:txBody>
      </p:sp>
      <p:sp>
        <p:nvSpPr>
          <p:cNvPr id="4" name="Subtitle 2"/>
          <p:cNvSpPr txBox="1">
            <a:spLocks/>
          </p:cNvSpPr>
          <p:nvPr/>
        </p:nvSpPr>
        <p:spPr>
          <a:xfrm>
            <a:off x="-15096" y="6191572"/>
            <a:ext cx="9159096" cy="66642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4400" b="1" spc="-150" dirty="0" smtClean="0">
                <a:solidFill>
                  <a:schemeClr val="bg1">
                    <a:lumMod val="50000"/>
                  </a:schemeClr>
                </a:solidFill>
              </a:rPr>
              <a:t>A culinary analogy</a:t>
            </a:r>
          </a:p>
        </p:txBody>
      </p:sp>
      <p:sp>
        <p:nvSpPr>
          <p:cNvPr id="5" name="TextBox 4"/>
          <p:cNvSpPr txBox="1"/>
          <p:nvPr/>
        </p:nvSpPr>
        <p:spPr>
          <a:xfrm>
            <a:off x="5127003" y="6488668"/>
            <a:ext cx="4016997" cy="369332"/>
          </a:xfrm>
          <a:prstGeom prst="rect">
            <a:avLst/>
          </a:prstGeom>
          <a:noFill/>
        </p:spPr>
        <p:txBody>
          <a:bodyPr wrap="none" rtlCol="0">
            <a:spAutoFit/>
          </a:bodyPr>
          <a:lstStyle/>
          <a:p>
            <a:r>
              <a:rPr lang="en-GB" dirty="0" smtClean="0">
                <a:solidFill>
                  <a:srgbClr val="585858"/>
                </a:solidFill>
              </a:rPr>
              <a:t>Ideas and graphics from </a:t>
            </a:r>
            <a:r>
              <a:rPr lang="en-GB" dirty="0" err="1" smtClean="0">
                <a:solidFill>
                  <a:srgbClr val="585858"/>
                </a:solidFill>
              </a:rPr>
              <a:t>Manique</a:t>
            </a:r>
            <a:r>
              <a:rPr lang="en-GB" dirty="0" smtClean="0">
                <a:solidFill>
                  <a:srgbClr val="585858"/>
                </a:solidFill>
              </a:rPr>
              <a:t> Wilson</a:t>
            </a:r>
            <a:endParaRPr lang="en-GB" dirty="0">
              <a:solidFill>
                <a:srgbClr val="585858"/>
              </a:solidFill>
            </a:endParaRPr>
          </a:p>
        </p:txBody>
      </p:sp>
      <p:pic>
        <p:nvPicPr>
          <p:cNvPr id="11" name="Picture 10"/>
          <p:cNvPicPr>
            <a:picLocks noChangeAspect="1"/>
          </p:cNvPicPr>
          <p:nvPr/>
        </p:nvPicPr>
        <p:blipFill>
          <a:blip r:embed="rId3"/>
          <a:stretch>
            <a:fillRect/>
          </a:stretch>
        </p:blipFill>
        <p:spPr>
          <a:xfrm>
            <a:off x="236406" y="758804"/>
            <a:ext cx="8545704" cy="4902122"/>
          </a:xfrm>
          <a:prstGeom prst="rect">
            <a:avLst/>
          </a:prstGeom>
        </p:spPr>
      </p:pic>
      <p:sp>
        <p:nvSpPr>
          <p:cNvPr id="9" name="TextBox 8"/>
          <p:cNvSpPr txBox="1"/>
          <p:nvPr/>
        </p:nvSpPr>
        <p:spPr>
          <a:xfrm>
            <a:off x="209110" y="5551742"/>
            <a:ext cx="8573000" cy="523220"/>
          </a:xfrm>
          <a:prstGeom prst="rect">
            <a:avLst/>
          </a:prstGeom>
          <a:noFill/>
        </p:spPr>
        <p:txBody>
          <a:bodyPr wrap="square" rtlCol="0">
            <a:spAutoFit/>
          </a:bodyPr>
          <a:lstStyle/>
          <a:p>
            <a:pPr algn="r"/>
            <a:r>
              <a:rPr lang="en-GB" sz="2800" b="1" dirty="0">
                <a:solidFill>
                  <a:srgbClr val="C00000"/>
                </a:solidFill>
              </a:rPr>
              <a:t>Fetch </a:t>
            </a:r>
            <a:r>
              <a:rPr lang="en-GB" sz="2800" dirty="0">
                <a:solidFill>
                  <a:srgbClr val="C00000"/>
                </a:solidFill>
              </a:rPr>
              <a:t>: </a:t>
            </a:r>
            <a:r>
              <a:rPr lang="en-GB" sz="2800" dirty="0" smtClean="0">
                <a:solidFill>
                  <a:srgbClr val="C00000"/>
                </a:solidFill>
              </a:rPr>
              <a:t>find next instruction </a:t>
            </a:r>
            <a:r>
              <a:rPr lang="en-GB" sz="2800" dirty="0">
                <a:solidFill>
                  <a:srgbClr val="C00000"/>
                </a:solidFill>
              </a:rPr>
              <a:t>from cook </a:t>
            </a:r>
            <a:r>
              <a:rPr lang="en-GB" sz="2800" dirty="0" smtClean="0">
                <a:solidFill>
                  <a:srgbClr val="C00000"/>
                </a:solidFill>
              </a:rPr>
              <a:t>book</a:t>
            </a:r>
            <a:endParaRPr lang="en-GB" sz="1350" dirty="0"/>
          </a:p>
        </p:txBody>
      </p:sp>
    </p:spTree>
    <p:extLst>
      <p:ext uri="{BB962C8B-B14F-4D97-AF65-F5344CB8AC3E}">
        <p14:creationId xmlns:p14="http://schemas.microsoft.com/office/powerpoint/2010/main" val="1684612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92506" y="826132"/>
            <a:ext cx="8509967" cy="4825671"/>
          </a:xfrm>
          <a:prstGeom prst="rect">
            <a:avLst/>
          </a:prstGeom>
        </p:spPr>
      </p:pic>
      <p:sp>
        <p:nvSpPr>
          <p:cNvPr id="2" name="Rectangle 1"/>
          <p:cNvSpPr/>
          <p:nvPr/>
        </p:nvSpPr>
        <p:spPr>
          <a:xfrm>
            <a:off x="7959777" y="5786203"/>
            <a:ext cx="1184223" cy="1071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txBox="1">
            <a:spLocks/>
          </p:cNvSpPr>
          <p:nvPr/>
        </p:nvSpPr>
        <p:spPr>
          <a:xfrm>
            <a:off x="-15096" y="0"/>
            <a:ext cx="9159096" cy="66642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4400" b="1" spc="-150" dirty="0" smtClean="0">
                <a:solidFill>
                  <a:schemeClr val="bg1">
                    <a:lumMod val="50000"/>
                  </a:schemeClr>
                </a:solidFill>
              </a:rPr>
              <a:t>The Fetch – Decode – Execute Cycle</a:t>
            </a:r>
          </a:p>
        </p:txBody>
      </p:sp>
      <p:sp>
        <p:nvSpPr>
          <p:cNvPr id="4" name="Subtitle 2"/>
          <p:cNvSpPr txBox="1">
            <a:spLocks/>
          </p:cNvSpPr>
          <p:nvPr/>
        </p:nvSpPr>
        <p:spPr>
          <a:xfrm>
            <a:off x="-15096" y="6191572"/>
            <a:ext cx="9159096" cy="66642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4400" b="1" spc="-150" dirty="0" smtClean="0">
                <a:solidFill>
                  <a:schemeClr val="bg1">
                    <a:lumMod val="50000"/>
                  </a:schemeClr>
                </a:solidFill>
              </a:rPr>
              <a:t> culinary analogy</a:t>
            </a:r>
          </a:p>
        </p:txBody>
      </p:sp>
      <p:sp>
        <p:nvSpPr>
          <p:cNvPr id="5" name="TextBox 4"/>
          <p:cNvSpPr txBox="1"/>
          <p:nvPr/>
        </p:nvSpPr>
        <p:spPr>
          <a:xfrm>
            <a:off x="5127003" y="6488668"/>
            <a:ext cx="4016997" cy="369332"/>
          </a:xfrm>
          <a:prstGeom prst="rect">
            <a:avLst/>
          </a:prstGeom>
          <a:noFill/>
        </p:spPr>
        <p:txBody>
          <a:bodyPr wrap="none" rtlCol="0">
            <a:spAutoFit/>
          </a:bodyPr>
          <a:lstStyle/>
          <a:p>
            <a:r>
              <a:rPr lang="en-GB" dirty="0" smtClean="0">
                <a:solidFill>
                  <a:srgbClr val="585858"/>
                </a:solidFill>
              </a:rPr>
              <a:t>Ideas and graphics from </a:t>
            </a:r>
            <a:r>
              <a:rPr lang="en-GB" dirty="0" err="1" smtClean="0">
                <a:solidFill>
                  <a:srgbClr val="585858"/>
                </a:solidFill>
              </a:rPr>
              <a:t>Manique</a:t>
            </a:r>
            <a:r>
              <a:rPr lang="en-GB" dirty="0" smtClean="0">
                <a:solidFill>
                  <a:srgbClr val="585858"/>
                </a:solidFill>
              </a:rPr>
              <a:t> Wilson</a:t>
            </a:r>
            <a:endParaRPr lang="en-GB" dirty="0">
              <a:solidFill>
                <a:srgbClr val="585858"/>
              </a:solidFill>
            </a:endParaRPr>
          </a:p>
        </p:txBody>
      </p:sp>
      <p:sp>
        <p:nvSpPr>
          <p:cNvPr id="9" name="Rectangle 8"/>
          <p:cNvSpPr/>
          <p:nvPr/>
        </p:nvSpPr>
        <p:spPr>
          <a:xfrm>
            <a:off x="251562" y="5565605"/>
            <a:ext cx="8550911" cy="523220"/>
          </a:xfrm>
          <a:prstGeom prst="rect">
            <a:avLst/>
          </a:prstGeom>
        </p:spPr>
        <p:txBody>
          <a:bodyPr wrap="square">
            <a:spAutoFit/>
          </a:bodyPr>
          <a:lstStyle/>
          <a:p>
            <a:pPr algn="r"/>
            <a:r>
              <a:rPr lang="en-GB" sz="2800" b="1" dirty="0">
                <a:solidFill>
                  <a:srgbClr val="C00000"/>
                </a:solidFill>
              </a:rPr>
              <a:t>Decode : </a:t>
            </a:r>
            <a:r>
              <a:rPr lang="en-GB" sz="2800" dirty="0" smtClean="0">
                <a:solidFill>
                  <a:srgbClr val="C00000"/>
                </a:solidFill>
              </a:rPr>
              <a:t>read </a:t>
            </a:r>
            <a:r>
              <a:rPr lang="en-GB" sz="2800" dirty="0">
                <a:solidFill>
                  <a:srgbClr val="C00000"/>
                </a:solidFill>
              </a:rPr>
              <a:t>instruction and get </a:t>
            </a:r>
            <a:r>
              <a:rPr lang="en-GB" sz="2800" dirty="0" smtClean="0">
                <a:solidFill>
                  <a:srgbClr val="C00000"/>
                </a:solidFill>
              </a:rPr>
              <a:t>ingredients from </a:t>
            </a:r>
            <a:r>
              <a:rPr lang="en-GB" sz="2800" dirty="0">
                <a:solidFill>
                  <a:srgbClr val="C00000"/>
                </a:solidFill>
              </a:rPr>
              <a:t>store</a:t>
            </a:r>
          </a:p>
        </p:txBody>
      </p:sp>
    </p:spTree>
    <p:extLst>
      <p:ext uri="{BB962C8B-B14F-4D97-AF65-F5344CB8AC3E}">
        <p14:creationId xmlns:p14="http://schemas.microsoft.com/office/powerpoint/2010/main" val="3792975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
        <p:nvSpPr>
          <p:cNvPr id="5" name="Title 1"/>
          <p:cNvSpPr txBox="1">
            <a:spLocks/>
          </p:cNvSpPr>
          <p:nvPr/>
        </p:nvSpPr>
        <p:spPr>
          <a:xfrm>
            <a:off x="500634" y="1986109"/>
            <a:ext cx="8310398" cy="4770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solidFill>
                  <a:schemeClr val="bg1">
                    <a:lumMod val="50000"/>
                  </a:schemeClr>
                </a:solidFill>
                <a:latin typeface="+mn-lt"/>
              </a:rPr>
              <a:t>Pupils should be taught to</a:t>
            </a:r>
            <a:r>
              <a:rPr lang="en-US" sz="2800" dirty="0" smtClean="0">
                <a:solidFill>
                  <a:schemeClr val="bg1">
                    <a:lumMod val="50000"/>
                  </a:schemeClr>
                </a:solidFill>
                <a:latin typeface="+mn-lt"/>
              </a:rPr>
              <a:t>:</a:t>
            </a:r>
          </a:p>
          <a:p>
            <a:pPr marL="457200" indent="-457200">
              <a:buFont typeface="Arial" panose="020B0604020202020204" pitchFamily="34" charset="0"/>
              <a:buChar char="•"/>
            </a:pPr>
            <a:r>
              <a:rPr lang="en-GB" sz="2800" dirty="0" smtClean="0">
                <a:solidFill>
                  <a:schemeClr val="bg1">
                    <a:lumMod val="50000"/>
                  </a:schemeClr>
                </a:solidFill>
                <a:latin typeface="+mn-lt"/>
              </a:rPr>
              <a:t>understand </a:t>
            </a:r>
            <a:r>
              <a:rPr lang="en-GB" sz="2800" dirty="0">
                <a:solidFill>
                  <a:schemeClr val="bg1">
                    <a:lumMod val="50000"/>
                  </a:schemeClr>
                </a:solidFill>
                <a:latin typeface="+mn-lt"/>
              </a:rPr>
              <a:t>simple </a:t>
            </a:r>
            <a:r>
              <a:rPr lang="en-GB" sz="2800" dirty="0" smtClean="0">
                <a:solidFill>
                  <a:schemeClr val="bg1">
                    <a:lumMod val="50000"/>
                  </a:schemeClr>
                </a:solidFill>
                <a:latin typeface="+mn-lt"/>
              </a:rPr>
              <a:t>Boolean</a:t>
            </a:r>
          </a:p>
          <a:p>
            <a:r>
              <a:rPr lang="en-GB" sz="2800" dirty="0" smtClean="0">
                <a:solidFill>
                  <a:schemeClr val="bg1">
                    <a:lumMod val="50000"/>
                  </a:schemeClr>
                </a:solidFill>
                <a:latin typeface="+mn-lt"/>
              </a:rPr>
              <a:t>Logic [for </a:t>
            </a:r>
            <a:r>
              <a:rPr lang="en-GB" sz="2800" dirty="0">
                <a:solidFill>
                  <a:schemeClr val="bg1">
                    <a:lumMod val="50000"/>
                  </a:schemeClr>
                </a:solidFill>
                <a:latin typeface="+mn-lt"/>
              </a:rPr>
              <a:t>example, AND, OR </a:t>
            </a:r>
            <a:r>
              <a:rPr lang="en-GB" sz="2800" dirty="0" smtClean="0">
                <a:solidFill>
                  <a:schemeClr val="bg1">
                    <a:lumMod val="50000"/>
                  </a:schemeClr>
                </a:solidFill>
                <a:latin typeface="+mn-lt"/>
              </a:rPr>
              <a:t>and</a:t>
            </a:r>
          </a:p>
          <a:p>
            <a:r>
              <a:rPr lang="en-GB" sz="2800" dirty="0" smtClean="0">
                <a:solidFill>
                  <a:schemeClr val="bg1">
                    <a:lumMod val="50000"/>
                  </a:schemeClr>
                </a:solidFill>
                <a:latin typeface="+mn-lt"/>
              </a:rPr>
              <a:t>NOT] and </a:t>
            </a:r>
            <a:r>
              <a:rPr lang="en-GB" sz="2800" dirty="0">
                <a:solidFill>
                  <a:schemeClr val="bg1">
                    <a:lumMod val="50000"/>
                  </a:schemeClr>
                </a:solidFill>
                <a:latin typeface="+mn-lt"/>
              </a:rPr>
              <a:t>some of its uses </a:t>
            </a:r>
            <a:r>
              <a:rPr lang="en-GB" sz="2800" dirty="0" smtClean="0">
                <a:solidFill>
                  <a:schemeClr val="bg1">
                    <a:lumMod val="50000"/>
                  </a:schemeClr>
                </a:solidFill>
                <a:latin typeface="+mn-lt"/>
              </a:rPr>
              <a:t>in</a:t>
            </a:r>
          </a:p>
          <a:p>
            <a:r>
              <a:rPr lang="en-GB" sz="2800" dirty="0">
                <a:solidFill>
                  <a:schemeClr val="bg1">
                    <a:lumMod val="50000"/>
                  </a:schemeClr>
                </a:solidFill>
                <a:latin typeface="+mn-lt"/>
              </a:rPr>
              <a:t>c</a:t>
            </a:r>
            <a:r>
              <a:rPr lang="en-GB" sz="2800" dirty="0" smtClean="0">
                <a:solidFill>
                  <a:schemeClr val="bg1">
                    <a:lumMod val="50000"/>
                  </a:schemeClr>
                </a:solidFill>
                <a:latin typeface="+mn-lt"/>
              </a:rPr>
              <a:t>ircuits and programming </a:t>
            </a:r>
          </a:p>
          <a:p>
            <a:pPr marL="457200" indent="-457200">
              <a:buFont typeface="Arial" panose="020B0604020202020204" pitchFamily="34" charset="0"/>
              <a:buChar char="•"/>
            </a:pPr>
            <a:r>
              <a:rPr lang="en-GB" sz="2800" b="1" dirty="0" smtClean="0">
                <a:solidFill>
                  <a:srgbClr val="C00000"/>
                </a:solidFill>
                <a:latin typeface="+mn-lt"/>
              </a:rPr>
              <a:t>understand </a:t>
            </a:r>
            <a:r>
              <a:rPr lang="en-GB" sz="2800" b="1" dirty="0">
                <a:solidFill>
                  <a:srgbClr val="C00000"/>
                </a:solidFill>
                <a:latin typeface="+mn-lt"/>
              </a:rPr>
              <a:t>the </a:t>
            </a:r>
            <a:r>
              <a:rPr lang="en-GB" sz="2800" b="1" dirty="0" smtClean="0">
                <a:solidFill>
                  <a:srgbClr val="C00000"/>
                </a:solidFill>
                <a:latin typeface="+mn-lt"/>
              </a:rPr>
              <a:t>hardware</a:t>
            </a:r>
          </a:p>
          <a:p>
            <a:r>
              <a:rPr lang="en-GB" sz="2800" b="1" dirty="0">
                <a:solidFill>
                  <a:srgbClr val="C00000"/>
                </a:solidFill>
                <a:latin typeface="+mn-lt"/>
              </a:rPr>
              <a:t>a</a:t>
            </a:r>
            <a:r>
              <a:rPr lang="en-GB" sz="2800" b="1" dirty="0" smtClean="0">
                <a:solidFill>
                  <a:srgbClr val="C00000"/>
                </a:solidFill>
                <a:latin typeface="+mn-lt"/>
              </a:rPr>
              <a:t>nd software </a:t>
            </a:r>
            <a:r>
              <a:rPr lang="en-GB" sz="2800" b="1" dirty="0">
                <a:solidFill>
                  <a:srgbClr val="C00000"/>
                </a:solidFill>
                <a:latin typeface="+mn-lt"/>
              </a:rPr>
              <a:t>components </a:t>
            </a:r>
            <a:r>
              <a:rPr lang="en-GB" sz="2800" b="1" dirty="0" smtClean="0">
                <a:solidFill>
                  <a:srgbClr val="C00000"/>
                </a:solidFill>
                <a:latin typeface="+mn-lt"/>
              </a:rPr>
              <a:t>that</a:t>
            </a:r>
          </a:p>
          <a:p>
            <a:r>
              <a:rPr lang="en-GB" sz="2800" b="1" dirty="0">
                <a:solidFill>
                  <a:srgbClr val="C00000"/>
                </a:solidFill>
                <a:latin typeface="+mn-lt"/>
              </a:rPr>
              <a:t>m</a:t>
            </a:r>
            <a:r>
              <a:rPr lang="en-GB" sz="2800" b="1" dirty="0" smtClean="0">
                <a:solidFill>
                  <a:srgbClr val="C00000"/>
                </a:solidFill>
                <a:latin typeface="+mn-lt"/>
              </a:rPr>
              <a:t>ake up </a:t>
            </a:r>
            <a:r>
              <a:rPr lang="en-GB" sz="2800" b="1" dirty="0">
                <a:solidFill>
                  <a:srgbClr val="C00000"/>
                </a:solidFill>
                <a:latin typeface="+mn-lt"/>
              </a:rPr>
              <a:t>computer </a:t>
            </a:r>
            <a:r>
              <a:rPr lang="en-GB" sz="2800" b="1" dirty="0" smtClean="0">
                <a:solidFill>
                  <a:srgbClr val="C00000"/>
                </a:solidFill>
                <a:latin typeface="+mn-lt"/>
              </a:rPr>
              <a:t>systems…</a:t>
            </a:r>
            <a:endParaRPr lang="en-GB" sz="2800" b="1" dirty="0">
              <a:solidFill>
                <a:srgbClr val="C00000"/>
              </a:solidFill>
              <a:latin typeface="+mn-lt"/>
            </a:endParaRPr>
          </a:p>
          <a:p>
            <a:pPr marL="457200" indent="-457200">
              <a:buFont typeface="Arial" panose="020B0604020202020204" pitchFamily="34" charset="0"/>
              <a:buChar char="•"/>
            </a:pPr>
            <a:r>
              <a:rPr lang="en-GB" sz="2800" dirty="0" smtClean="0">
                <a:solidFill>
                  <a:schemeClr val="bg1">
                    <a:lumMod val="50000"/>
                  </a:schemeClr>
                </a:solidFill>
                <a:latin typeface="+mn-lt"/>
              </a:rPr>
              <a:t>understand </a:t>
            </a:r>
            <a:r>
              <a:rPr lang="en-GB" sz="2800" dirty="0">
                <a:solidFill>
                  <a:schemeClr val="bg1">
                    <a:lumMod val="50000"/>
                  </a:schemeClr>
                </a:solidFill>
                <a:latin typeface="+mn-lt"/>
              </a:rPr>
              <a:t>how instructions are </a:t>
            </a:r>
            <a:r>
              <a:rPr lang="en-GB" sz="2800" dirty="0" smtClean="0">
                <a:solidFill>
                  <a:schemeClr val="bg1">
                    <a:lumMod val="50000"/>
                  </a:schemeClr>
                </a:solidFill>
                <a:latin typeface="+mn-lt"/>
              </a:rPr>
              <a:t>stored</a:t>
            </a:r>
          </a:p>
          <a:p>
            <a:r>
              <a:rPr lang="en-GB" sz="2800" dirty="0">
                <a:solidFill>
                  <a:schemeClr val="bg1">
                    <a:lumMod val="50000"/>
                  </a:schemeClr>
                </a:solidFill>
                <a:latin typeface="+mn-lt"/>
              </a:rPr>
              <a:t>a</a:t>
            </a:r>
            <a:r>
              <a:rPr lang="en-GB" sz="2800" dirty="0" smtClean="0">
                <a:solidFill>
                  <a:schemeClr val="bg1">
                    <a:lumMod val="50000"/>
                  </a:schemeClr>
                </a:solidFill>
                <a:latin typeface="+mn-lt"/>
              </a:rPr>
              <a:t>nd executed </a:t>
            </a:r>
            <a:r>
              <a:rPr lang="en-GB" sz="2800" dirty="0">
                <a:solidFill>
                  <a:schemeClr val="bg1">
                    <a:lumMod val="50000"/>
                  </a:schemeClr>
                </a:solidFill>
                <a:latin typeface="+mn-lt"/>
              </a:rPr>
              <a:t>within a computer </a:t>
            </a:r>
            <a:r>
              <a:rPr lang="en-GB" sz="2800" dirty="0" smtClean="0">
                <a:solidFill>
                  <a:schemeClr val="bg1">
                    <a:lumMod val="50000"/>
                  </a:schemeClr>
                </a:solidFill>
                <a:latin typeface="+mn-lt"/>
              </a:rPr>
              <a:t>system </a:t>
            </a:r>
            <a:endParaRPr lang="en-GB" sz="2800" dirty="0">
              <a:solidFill>
                <a:schemeClr val="bg1">
                  <a:lumMod val="50000"/>
                </a:schemeClr>
              </a:solidFill>
              <a:latin typeface="+mn-lt"/>
            </a:endParaRPr>
          </a:p>
        </p:txBody>
      </p:sp>
      <p:pic>
        <p:nvPicPr>
          <p:cNvPr id="6" name="Picture 5"/>
          <p:cNvPicPr>
            <a:picLocks noChangeAspect="1"/>
          </p:cNvPicPr>
          <p:nvPr/>
        </p:nvPicPr>
        <p:blipFill rotWithShape="1">
          <a:blip r:embed="rId3"/>
          <a:srcRect l="45018" t="20379" r="27663" b="10783"/>
          <a:stretch/>
        </p:blipFill>
        <p:spPr>
          <a:xfrm rot="791412">
            <a:off x="5812003" y="181170"/>
            <a:ext cx="3554569" cy="5035639"/>
          </a:xfrm>
          <a:prstGeom prst="rect">
            <a:avLst/>
          </a:prstGeom>
          <a:ln>
            <a:solidFill>
              <a:schemeClr val="tx1">
                <a:lumMod val="50000"/>
                <a:lumOff val="50000"/>
              </a:schemeClr>
            </a:solidFill>
          </a:ln>
        </p:spPr>
      </p:pic>
    </p:spTree>
    <p:extLst>
      <p:ext uri="{BB962C8B-B14F-4D97-AF65-F5344CB8AC3E}">
        <p14:creationId xmlns:p14="http://schemas.microsoft.com/office/powerpoint/2010/main" val="2288438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92506" y="826133"/>
            <a:ext cx="8482003" cy="4755350"/>
          </a:xfrm>
          <a:prstGeom prst="rect">
            <a:avLst/>
          </a:prstGeom>
        </p:spPr>
      </p:pic>
      <p:sp>
        <p:nvSpPr>
          <p:cNvPr id="2" name="Rectangle 1"/>
          <p:cNvSpPr/>
          <p:nvPr/>
        </p:nvSpPr>
        <p:spPr>
          <a:xfrm>
            <a:off x="7959777" y="5786203"/>
            <a:ext cx="1184223" cy="1071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txBox="1">
            <a:spLocks/>
          </p:cNvSpPr>
          <p:nvPr/>
        </p:nvSpPr>
        <p:spPr>
          <a:xfrm>
            <a:off x="-15096" y="0"/>
            <a:ext cx="9159096" cy="66642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4400" b="1" spc="-150" dirty="0" smtClean="0">
                <a:solidFill>
                  <a:schemeClr val="bg1">
                    <a:lumMod val="50000"/>
                  </a:schemeClr>
                </a:solidFill>
              </a:rPr>
              <a:t>The Fetch – Decode – Execute Cycle</a:t>
            </a:r>
          </a:p>
        </p:txBody>
      </p:sp>
      <p:sp>
        <p:nvSpPr>
          <p:cNvPr id="4" name="Subtitle 2"/>
          <p:cNvSpPr txBox="1">
            <a:spLocks/>
          </p:cNvSpPr>
          <p:nvPr/>
        </p:nvSpPr>
        <p:spPr>
          <a:xfrm>
            <a:off x="-15096" y="6191572"/>
            <a:ext cx="9159096" cy="66642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4400" b="1" spc="-150" dirty="0" smtClean="0">
                <a:solidFill>
                  <a:schemeClr val="bg1">
                    <a:lumMod val="50000"/>
                  </a:schemeClr>
                </a:solidFill>
              </a:rPr>
              <a:t>A culinary analogy</a:t>
            </a:r>
          </a:p>
        </p:txBody>
      </p:sp>
      <p:sp>
        <p:nvSpPr>
          <p:cNvPr id="5" name="TextBox 4"/>
          <p:cNvSpPr txBox="1"/>
          <p:nvPr/>
        </p:nvSpPr>
        <p:spPr>
          <a:xfrm>
            <a:off x="5127003" y="6488668"/>
            <a:ext cx="4016997" cy="369332"/>
          </a:xfrm>
          <a:prstGeom prst="rect">
            <a:avLst/>
          </a:prstGeom>
          <a:noFill/>
        </p:spPr>
        <p:txBody>
          <a:bodyPr wrap="none" rtlCol="0">
            <a:spAutoFit/>
          </a:bodyPr>
          <a:lstStyle/>
          <a:p>
            <a:r>
              <a:rPr lang="en-GB" dirty="0" smtClean="0">
                <a:solidFill>
                  <a:srgbClr val="585858"/>
                </a:solidFill>
              </a:rPr>
              <a:t>Ideas and graphics from </a:t>
            </a:r>
            <a:r>
              <a:rPr lang="en-GB" dirty="0" err="1" smtClean="0">
                <a:solidFill>
                  <a:srgbClr val="585858"/>
                </a:solidFill>
              </a:rPr>
              <a:t>Manique</a:t>
            </a:r>
            <a:r>
              <a:rPr lang="en-GB" dirty="0" smtClean="0">
                <a:solidFill>
                  <a:srgbClr val="585858"/>
                </a:solidFill>
              </a:rPr>
              <a:t> Wilson</a:t>
            </a:r>
            <a:endParaRPr lang="en-GB" dirty="0">
              <a:solidFill>
                <a:srgbClr val="585858"/>
              </a:solidFill>
            </a:endParaRPr>
          </a:p>
        </p:txBody>
      </p:sp>
      <p:sp>
        <p:nvSpPr>
          <p:cNvPr id="9" name="Rectangle 8"/>
          <p:cNvSpPr/>
          <p:nvPr/>
        </p:nvSpPr>
        <p:spPr>
          <a:xfrm>
            <a:off x="224265" y="5545501"/>
            <a:ext cx="8550243" cy="523220"/>
          </a:xfrm>
          <a:prstGeom prst="rect">
            <a:avLst/>
          </a:prstGeom>
        </p:spPr>
        <p:txBody>
          <a:bodyPr wrap="square">
            <a:spAutoFit/>
          </a:bodyPr>
          <a:lstStyle/>
          <a:p>
            <a:pPr algn="r"/>
            <a:r>
              <a:rPr lang="en-GB" sz="2800" b="1" dirty="0">
                <a:solidFill>
                  <a:srgbClr val="C00000"/>
                </a:solidFill>
              </a:rPr>
              <a:t>Execute : </a:t>
            </a:r>
            <a:r>
              <a:rPr lang="en-GB" sz="2800" dirty="0">
                <a:solidFill>
                  <a:srgbClr val="C00000"/>
                </a:solidFill>
              </a:rPr>
              <a:t>crack egg into </a:t>
            </a:r>
            <a:r>
              <a:rPr lang="en-GB" sz="2800" dirty="0" smtClean="0">
                <a:solidFill>
                  <a:srgbClr val="C00000"/>
                </a:solidFill>
              </a:rPr>
              <a:t>bowl</a:t>
            </a:r>
            <a:endParaRPr lang="en-GB" sz="2800" dirty="0">
              <a:solidFill>
                <a:srgbClr val="C00000"/>
              </a:solidFill>
            </a:endParaRPr>
          </a:p>
        </p:txBody>
      </p:sp>
    </p:spTree>
    <p:extLst>
      <p:ext uri="{BB962C8B-B14F-4D97-AF65-F5344CB8AC3E}">
        <p14:creationId xmlns:p14="http://schemas.microsoft.com/office/powerpoint/2010/main" val="13133078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9777" y="5786203"/>
            <a:ext cx="1184223" cy="1071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p:nvPr/>
        </p:nvGrpSpPr>
        <p:grpSpPr>
          <a:xfrm>
            <a:off x="0" y="0"/>
            <a:ext cx="9144001" cy="6857999"/>
            <a:chOff x="0" y="0"/>
            <a:chExt cx="9144001" cy="6857999"/>
          </a:xfrm>
        </p:grpSpPr>
        <p:pic>
          <p:nvPicPr>
            <p:cNvPr id="3" name="Picture 2"/>
            <p:cNvPicPr>
              <a:picLocks noChangeAspect="1"/>
            </p:cNvPicPr>
            <p:nvPr/>
          </p:nvPicPr>
          <p:blipFill rotWithShape="1">
            <a:blip r:embed="rId3"/>
            <a:srcRect t="11147" r="34791" b="75047"/>
            <a:stretch/>
          </p:blipFill>
          <p:spPr>
            <a:xfrm>
              <a:off x="0" y="0"/>
              <a:ext cx="9144000" cy="1088436"/>
            </a:xfrm>
            <a:prstGeom prst="rect">
              <a:avLst/>
            </a:prstGeom>
          </p:spPr>
        </p:pic>
        <p:pic>
          <p:nvPicPr>
            <p:cNvPr id="4" name="Picture 3"/>
            <p:cNvPicPr>
              <a:picLocks noChangeAspect="1"/>
            </p:cNvPicPr>
            <p:nvPr/>
          </p:nvPicPr>
          <p:blipFill rotWithShape="1">
            <a:blip r:embed="rId3"/>
            <a:srcRect l="15805" t="27379" r="21050" b="8396"/>
            <a:stretch/>
          </p:blipFill>
          <p:spPr>
            <a:xfrm>
              <a:off x="1" y="1224916"/>
              <a:ext cx="9144000" cy="5633083"/>
            </a:xfrm>
            <a:prstGeom prst="rect">
              <a:avLst/>
            </a:prstGeom>
          </p:spPr>
        </p:pic>
        <p:sp>
          <p:nvSpPr>
            <p:cNvPr id="6" name="Rectangle 5"/>
            <p:cNvSpPr/>
            <p:nvPr/>
          </p:nvSpPr>
          <p:spPr>
            <a:xfrm>
              <a:off x="8543499" y="1241946"/>
              <a:ext cx="600501" cy="477672"/>
            </a:xfrm>
            <a:prstGeom prst="rect">
              <a:avLst/>
            </a:prstGeom>
            <a:solidFill>
              <a:srgbClr val="728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0" y="1088436"/>
              <a:ext cx="9144000" cy="153510"/>
            </a:xfrm>
            <a:prstGeom prst="rect">
              <a:avLst/>
            </a:prstGeom>
            <a:solidFill>
              <a:srgbClr val="D2ECEA"/>
            </a:solidFill>
            <a:ln>
              <a:solidFill>
                <a:srgbClr val="D2E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937379" y="684263"/>
              <a:ext cx="5206621" cy="369332"/>
            </a:xfrm>
            <a:prstGeom prst="rect">
              <a:avLst/>
            </a:prstGeom>
          </p:spPr>
          <p:txBody>
            <a:bodyPr wrap="square">
              <a:spAutoFit/>
            </a:bodyPr>
            <a:lstStyle/>
            <a:p>
              <a:pPr algn="ctr"/>
              <a:r>
                <a:rPr lang="en-GB" dirty="0">
                  <a:hlinkClick r:id="rId4"/>
                </a:rPr>
                <a:t>http://</a:t>
              </a:r>
              <a:r>
                <a:rPr lang="en-GB" dirty="0" smtClean="0">
                  <a:hlinkClick r:id="rId4"/>
                </a:rPr>
                <a:t>www.cs4fn.org/compilers/sorrytobugyou.php</a:t>
              </a:r>
              <a:r>
                <a:rPr lang="en-GB" dirty="0" smtClean="0"/>
                <a:t> </a:t>
              </a:r>
              <a:endParaRPr lang="en-GB" dirty="0"/>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6794"/>
            <a:stretch/>
          </p:blipFill>
          <p:spPr>
            <a:xfrm>
              <a:off x="4727205" y="1856100"/>
              <a:ext cx="4256149" cy="3125334"/>
            </a:xfrm>
            <a:prstGeom prst="rect">
              <a:avLst/>
            </a:prstGeom>
          </p:spPr>
        </p:pic>
      </p:grpSp>
      <p:grpSp>
        <p:nvGrpSpPr>
          <p:cNvPr id="15" name="Group 14"/>
          <p:cNvGrpSpPr/>
          <p:nvPr/>
        </p:nvGrpSpPr>
        <p:grpSpPr>
          <a:xfrm>
            <a:off x="0" y="190828"/>
            <a:ext cx="9144000" cy="6660338"/>
            <a:chOff x="0" y="190828"/>
            <a:chExt cx="9144000" cy="6660338"/>
          </a:xfrm>
        </p:grpSpPr>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t="10308" b="5313"/>
            <a:stretch/>
          </p:blipFill>
          <p:spPr>
            <a:xfrm>
              <a:off x="0" y="1064516"/>
              <a:ext cx="9143998" cy="5786650"/>
            </a:xfrm>
            <a:prstGeom prst="rect">
              <a:avLst/>
            </a:prstGeom>
          </p:spPr>
        </p:pic>
        <p:sp>
          <p:nvSpPr>
            <p:cNvPr id="12" name="Rectangle 11"/>
            <p:cNvSpPr/>
            <p:nvPr/>
          </p:nvSpPr>
          <p:spPr>
            <a:xfrm>
              <a:off x="0" y="206158"/>
              <a:ext cx="9144000" cy="8079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p:cNvSpPr txBox="1"/>
            <p:nvPr/>
          </p:nvSpPr>
          <p:spPr>
            <a:xfrm>
              <a:off x="0" y="190828"/>
              <a:ext cx="1803699" cy="369332"/>
            </a:xfrm>
            <a:prstGeom prst="rect">
              <a:avLst/>
            </a:prstGeom>
            <a:noFill/>
          </p:spPr>
          <p:txBody>
            <a:bodyPr wrap="none" rtlCol="0">
              <a:spAutoFit/>
            </a:bodyPr>
            <a:lstStyle/>
            <a:p>
              <a:r>
                <a:rPr lang="en-GB" dirty="0" smtClean="0">
                  <a:solidFill>
                    <a:schemeClr val="bg1"/>
                  </a:solidFill>
                </a:rPr>
                <a:t>Richard Feynman</a:t>
              </a:r>
              <a:endParaRPr lang="en-GB" dirty="0">
                <a:solidFill>
                  <a:schemeClr val="bg1"/>
                </a:solidFill>
              </a:endParaRPr>
            </a:p>
          </p:txBody>
        </p:sp>
      </p:grpSp>
      <p:sp>
        <p:nvSpPr>
          <p:cNvPr id="13" name="Rectangle 12"/>
          <p:cNvSpPr/>
          <p:nvPr/>
        </p:nvSpPr>
        <p:spPr>
          <a:xfrm>
            <a:off x="3446059" y="192520"/>
            <a:ext cx="5697940" cy="369332"/>
          </a:xfrm>
          <a:prstGeom prst="rect">
            <a:avLst/>
          </a:prstGeom>
        </p:spPr>
        <p:txBody>
          <a:bodyPr wrap="square">
            <a:spAutoFit/>
          </a:bodyPr>
          <a:lstStyle/>
          <a:p>
            <a:pPr algn="r"/>
            <a:r>
              <a:rPr lang="en-GB" dirty="0">
                <a:hlinkClick r:id="rId7"/>
              </a:rPr>
              <a:t>https://</a:t>
            </a:r>
            <a:r>
              <a:rPr lang="en-GB" dirty="0" smtClean="0">
                <a:hlinkClick r:id="rId7"/>
              </a:rPr>
              <a:t>youtu.be/EKWGGDXe5MA</a:t>
            </a:r>
            <a:r>
              <a:rPr lang="en-GB" dirty="0" smtClean="0"/>
              <a:t> </a:t>
            </a:r>
            <a:endParaRPr lang="en-GB" dirty="0"/>
          </a:p>
        </p:txBody>
      </p:sp>
    </p:spTree>
    <p:extLst>
      <p:ext uri="{BB962C8B-B14F-4D97-AF65-F5344CB8AC3E}">
        <p14:creationId xmlns:p14="http://schemas.microsoft.com/office/powerpoint/2010/main" val="1777841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4" name="TextBox 3"/>
          <p:cNvSpPr txBox="1"/>
          <p:nvPr/>
        </p:nvSpPr>
        <p:spPr>
          <a:xfrm>
            <a:off x="377898" y="2213523"/>
            <a:ext cx="7599454" cy="1754326"/>
          </a:xfrm>
          <a:prstGeom prst="rect">
            <a:avLst/>
          </a:prstGeom>
          <a:noFill/>
        </p:spPr>
        <p:txBody>
          <a:bodyPr wrap="square" rtlCol="0">
            <a:spAutoFit/>
          </a:bodyPr>
          <a:lstStyle/>
          <a:p>
            <a:pPr lvl="0" eaLnBrk="0" fontAlgn="base" hangingPunct="0">
              <a:spcBef>
                <a:spcPct val="0"/>
              </a:spcBef>
              <a:spcAft>
                <a:spcPct val="0"/>
              </a:spcAft>
              <a:tabLst>
                <a:tab pos="457200" algn="l"/>
              </a:tabLst>
            </a:pPr>
            <a:r>
              <a:rPr lang="en-GB" sz="3600" dirty="0">
                <a:solidFill>
                  <a:schemeClr val="tx1">
                    <a:lumMod val="65000"/>
                    <a:lumOff val="35000"/>
                  </a:schemeClr>
                </a:solidFill>
              </a:rPr>
              <a:t>How do visualisations like the Little Man Computer support understanding?</a:t>
            </a:r>
          </a:p>
          <a:p>
            <a:pPr eaLnBrk="0" fontAlgn="base" hangingPunct="0">
              <a:spcBef>
                <a:spcPct val="0"/>
              </a:spcBef>
              <a:spcAft>
                <a:spcPct val="0"/>
              </a:spcAft>
              <a:tabLst>
                <a:tab pos="457200" algn="l"/>
              </a:tabLst>
            </a:pPr>
            <a:endParaRPr kumimoji="0" lang="en-GB" altLang="ja-JP" sz="3600" b="0" i="0" u="none" strike="noStrike" cap="none" normalizeH="0" baseline="0" dirty="0">
              <a:ln>
                <a:noFill/>
              </a:ln>
              <a:solidFill>
                <a:schemeClr val="bg1">
                  <a:lumMod val="50000"/>
                </a:schemeClr>
              </a:solidFill>
              <a:effectLst/>
              <a:ea typeface="Calibri" panose="020F0502020204030204" pitchFamily="34" charset="0"/>
              <a:cs typeface="Times New Roman" panose="02020603050405020304" pitchFamily="18" charset="0"/>
            </a:endParaRPr>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00671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32729"/>
            <a:ext cx="9128904"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C00000"/>
                </a:solidFill>
                <a:latin typeface="+mn-lt"/>
              </a:rPr>
              <a:t>The Need For Speed</a:t>
            </a:r>
            <a:endParaRPr lang="en-GB" sz="6600" b="1"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Simple Ideas That Make Computers Tick</a:t>
            </a:r>
            <a:endParaRPr lang="en-GB" sz="4400" b="1" spc="-150" dirty="0">
              <a:solidFill>
                <a:schemeClr val="bg1">
                  <a:lumMod val="50000"/>
                </a:schemeClr>
              </a:solidFill>
            </a:endParaRPr>
          </a:p>
        </p:txBody>
      </p:sp>
      <p:sp>
        <p:nvSpPr>
          <p:cNvPr id="13" name="TextBox 12"/>
          <p:cNvSpPr txBox="1"/>
          <p:nvPr/>
        </p:nvSpPr>
        <p:spPr>
          <a:xfrm>
            <a:off x="1211462" y="1447742"/>
            <a:ext cx="1709122" cy="369332"/>
          </a:xfrm>
          <a:prstGeom prst="rect">
            <a:avLst/>
          </a:prstGeom>
          <a:noFill/>
        </p:spPr>
        <p:txBody>
          <a:bodyPr wrap="none" rtlCol="0">
            <a:spAutoFit/>
          </a:bodyPr>
          <a:lstStyle/>
          <a:p>
            <a:r>
              <a:rPr lang="en-GB" dirty="0" smtClean="0">
                <a:solidFill>
                  <a:schemeClr val="bg1"/>
                </a:solidFill>
              </a:rPr>
              <a:t>Claude Shannon</a:t>
            </a:r>
            <a:endParaRPr lang="en-GB" dirty="0">
              <a:solidFill>
                <a:schemeClr val="bg1"/>
              </a:solidFill>
            </a:endParaRPr>
          </a:p>
        </p:txBody>
      </p:sp>
      <p:sp>
        <p:nvSpPr>
          <p:cNvPr id="2" name="Rectangle 1"/>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7430"/>
          <a:stretch/>
        </p:blipFill>
        <p:spPr>
          <a:xfrm>
            <a:off x="0" y="3063749"/>
            <a:ext cx="9144000" cy="3787432"/>
          </a:xfrm>
          <a:prstGeom prst="rect">
            <a:avLst/>
          </a:prstGeom>
        </p:spPr>
      </p:pic>
      <p:sp>
        <p:nvSpPr>
          <p:cNvPr id="9" name="Rectangle 8"/>
          <p:cNvSpPr/>
          <p:nvPr/>
        </p:nvSpPr>
        <p:spPr>
          <a:xfrm>
            <a:off x="-106" y="3046110"/>
            <a:ext cx="9159096" cy="1122511"/>
          </a:xfrm>
          <a:prstGeom prst="rect">
            <a:avLst/>
          </a:prstGeom>
          <a:gradFill flip="none" rotWithShape="1">
            <a:gsLst>
              <a:gs pos="7000">
                <a:schemeClr val="bg1"/>
              </a:gs>
              <a:gs pos="69000">
                <a:srgbClr val="FFFFFF">
                  <a:shade val="100000"/>
                  <a:satMod val="115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5955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9777" y="5786203"/>
            <a:ext cx="1184223" cy="1071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7778" y="5333780"/>
            <a:ext cx="2007671" cy="15242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086350"/>
          </a:xfrm>
          <a:prstGeom prst="rect">
            <a:avLst/>
          </a:prstGeom>
        </p:spPr>
      </p:pic>
      <p:sp>
        <p:nvSpPr>
          <p:cNvPr id="4" name="Rectangle 3"/>
          <p:cNvSpPr/>
          <p:nvPr/>
        </p:nvSpPr>
        <p:spPr>
          <a:xfrm flipV="1">
            <a:off x="0" y="3657600"/>
            <a:ext cx="9159096" cy="1453476"/>
          </a:xfrm>
          <a:prstGeom prst="rect">
            <a:avLst/>
          </a:prstGeom>
          <a:gradFill flip="none" rotWithShape="1">
            <a:gsLst>
              <a:gs pos="7000">
                <a:schemeClr val="bg1"/>
              </a:gs>
              <a:gs pos="69000">
                <a:srgbClr val="FFFFFF">
                  <a:shade val="100000"/>
                  <a:satMod val="115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0" y="6211669"/>
            <a:ext cx="2564613" cy="646331"/>
          </a:xfrm>
          <a:prstGeom prst="rect">
            <a:avLst/>
          </a:prstGeom>
          <a:noFill/>
        </p:spPr>
        <p:txBody>
          <a:bodyPr wrap="none" rtlCol="0">
            <a:spAutoFit/>
          </a:bodyPr>
          <a:lstStyle/>
          <a:p>
            <a:r>
              <a:rPr lang="en-GB" sz="3600" dirty="0" smtClean="0">
                <a:solidFill>
                  <a:schemeClr val="bg1">
                    <a:lumMod val="50000"/>
                  </a:schemeClr>
                </a:solidFill>
              </a:rPr>
              <a:t>Moore’s Law</a:t>
            </a:r>
          </a:p>
        </p:txBody>
      </p:sp>
    </p:spTree>
    <p:extLst>
      <p:ext uri="{BB962C8B-B14F-4D97-AF65-F5344CB8AC3E}">
        <p14:creationId xmlns:p14="http://schemas.microsoft.com/office/powerpoint/2010/main" val="3212654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9777" y="5786203"/>
            <a:ext cx="1184223" cy="1071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4"/>
          <p:cNvGrpSpPr>
            <a:grpSpLocks/>
          </p:cNvGrpSpPr>
          <p:nvPr/>
        </p:nvGrpSpPr>
        <p:grpSpPr bwMode="auto">
          <a:xfrm>
            <a:off x="122832" y="379564"/>
            <a:ext cx="8882157" cy="4508302"/>
            <a:chOff x="877" y="1612"/>
            <a:chExt cx="4499" cy="2108"/>
          </a:xfrm>
        </p:grpSpPr>
        <p:sp>
          <p:nvSpPr>
            <p:cNvPr id="9" name="AutoShape 5"/>
            <p:cNvSpPr>
              <a:spLocks noChangeArrowheads="1"/>
            </p:cNvSpPr>
            <p:nvPr/>
          </p:nvSpPr>
          <p:spPr bwMode="auto">
            <a:xfrm rot="-1447094">
              <a:off x="1296" y="2400"/>
              <a:ext cx="4080" cy="432"/>
            </a:xfrm>
            <a:prstGeom prst="rightArrow">
              <a:avLst>
                <a:gd name="adj1" fmla="val 50000"/>
                <a:gd name="adj2" fmla="val 236111"/>
              </a:avLst>
            </a:prstGeom>
            <a:solidFill>
              <a:srgbClr val="D4E0FE"/>
            </a:solidFill>
            <a:ln w="12700">
              <a:noFill/>
              <a:miter lim="800000"/>
              <a:headEnd/>
              <a:tailEnd/>
            </a:ln>
            <a:effectLst/>
          </p:spPr>
          <p:txBody>
            <a:bodyPr wrap="none" anchor="ctr">
              <a:prstTxWarp prst="textNoShape">
                <a:avLst/>
              </a:prstTxWarp>
            </a:bodyPr>
            <a:lstStyle/>
            <a:p>
              <a:endParaRPr lang="en-US" sz="1350"/>
            </a:p>
          </p:txBody>
        </p:sp>
        <p:sp>
          <p:nvSpPr>
            <p:cNvPr id="10" name="Line 6"/>
            <p:cNvSpPr>
              <a:spLocks noChangeShapeType="1"/>
            </p:cNvSpPr>
            <p:nvPr/>
          </p:nvSpPr>
          <p:spPr bwMode="auto">
            <a:xfrm>
              <a:off x="1464" y="3157"/>
              <a:ext cx="3607" cy="1"/>
            </a:xfrm>
            <a:prstGeom prst="line">
              <a:avLst/>
            </a:prstGeom>
            <a:noFill/>
            <a:ln w="0">
              <a:solidFill>
                <a:srgbClr val="000000"/>
              </a:solidFill>
              <a:round/>
              <a:headEnd/>
              <a:tailEnd/>
            </a:ln>
          </p:spPr>
          <p:txBody>
            <a:bodyPr>
              <a:prstTxWarp prst="textNoShape">
                <a:avLst/>
              </a:prstTxWarp>
            </a:bodyPr>
            <a:lstStyle/>
            <a:p>
              <a:endParaRPr lang="en-US" sz="1350"/>
            </a:p>
          </p:txBody>
        </p:sp>
        <p:sp>
          <p:nvSpPr>
            <p:cNvPr id="11" name="Line 7"/>
            <p:cNvSpPr>
              <a:spLocks noChangeShapeType="1"/>
            </p:cNvSpPr>
            <p:nvPr/>
          </p:nvSpPr>
          <p:spPr bwMode="auto">
            <a:xfrm>
              <a:off x="1464" y="2795"/>
              <a:ext cx="3607" cy="1"/>
            </a:xfrm>
            <a:prstGeom prst="line">
              <a:avLst/>
            </a:prstGeom>
            <a:noFill/>
            <a:ln w="0">
              <a:solidFill>
                <a:srgbClr val="000000"/>
              </a:solidFill>
              <a:round/>
              <a:headEnd/>
              <a:tailEnd/>
            </a:ln>
          </p:spPr>
          <p:txBody>
            <a:bodyPr>
              <a:prstTxWarp prst="textNoShape">
                <a:avLst/>
              </a:prstTxWarp>
            </a:bodyPr>
            <a:lstStyle/>
            <a:p>
              <a:endParaRPr lang="en-US" sz="1350"/>
            </a:p>
          </p:txBody>
        </p:sp>
        <p:sp>
          <p:nvSpPr>
            <p:cNvPr id="12" name="Line 8"/>
            <p:cNvSpPr>
              <a:spLocks noChangeShapeType="1"/>
            </p:cNvSpPr>
            <p:nvPr/>
          </p:nvSpPr>
          <p:spPr bwMode="auto">
            <a:xfrm>
              <a:off x="1464" y="2423"/>
              <a:ext cx="3607" cy="1"/>
            </a:xfrm>
            <a:prstGeom prst="line">
              <a:avLst/>
            </a:prstGeom>
            <a:noFill/>
            <a:ln w="0">
              <a:solidFill>
                <a:srgbClr val="000000"/>
              </a:solidFill>
              <a:round/>
              <a:headEnd/>
              <a:tailEnd/>
            </a:ln>
          </p:spPr>
          <p:txBody>
            <a:bodyPr>
              <a:prstTxWarp prst="textNoShape">
                <a:avLst/>
              </a:prstTxWarp>
            </a:bodyPr>
            <a:lstStyle/>
            <a:p>
              <a:endParaRPr lang="en-US" sz="1350"/>
            </a:p>
          </p:txBody>
        </p:sp>
        <p:sp>
          <p:nvSpPr>
            <p:cNvPr id="13" name="Line 9"/>
            <p:cNvSpPr>
              <a:spLocks noChangeShapeType="1"/>
            </p:cNvSpPr>
            <p:nvPr/>
          </p:nvSpPr>
          <p:spPr bwMode="auto">
            <a:xfrm>
              <a:off x="1464" y="2060"/>
              <a:ext cx="3607" cy="1"/>
            </a:xfrm>
            <a:prstGeom prst="line">
              <a:avLst/>
            </a:prstGeom>
            <a:noFill/>
            <a:ln w="0">
              <a:solidFill>
                <a:srgbClr val="000000"/>
              </a:solidFill>
              <a:round/>
              <a:headEnd/>
              <a:tailEnd/>
            </a:ln>
          </p:spPr>
          <p:txBody>
            <a:bodyPr>
              <a:prstTxWarp prst="textNoShape">
                <a:avLst/>
              </a:prstTxWarp>
            </a:bodyPr>
            <a:lstStyle/>
            <a:p>
              <a:endParaRPr lang="en-US" sz="1350"/>
            </a:p>
          </p:txBody>
        </p:sp>
        <p:sp>
          <p:nvSpPr>
            <p:cNvPr id="14" name="Line 10"/>
            <p:cNvSpPr>
              <a:spLocks noChangeShapeType="1"/>
            </p:cNvSpPr>
            <p:nvPr/>
          </p:nvSpPr>
          <p:spPr bwMode="auto">
            <a:xfrm>
              <a:off x="1464" y="1688"/>
              <a:ext cx="3607" cy="1"/>
            </a:xfrm>
            <a:prstGeom prst="line">
              <a:avLst/>
            </a:prstGeom>
            <a:noFill/>
            <a:ln w="0">
              <a:solidFill>
                <a:srgbClr val="000000"/>
              </a:solidFill>
              <a:round/>
              <a:headEnd/>
              <a:tailEnd/>
            </a:ln>
          </p:spPr>
          <p:txBody>
            <a:bodyPr>
              <a:prstTxWarp prst="textNoShape">
                <a:avLst/>
              </a:prstTxWarp>
            </a:bodyPr>
            <a:lstStyle/>
            <a:p>
              <a:endParaRPr lang="en-US" sz="1350"/>
            </a:p>
          </p:txBody>
        </p:sp>
        <p:sp>
          <p:nvSpPr>
            <p:cNvPr id="15" name="Line 11"/>
            <p:cNvSpPr>
              <a:spLocks noChangeShapeType="1"/>
            </p:cNvSpPr>
            <p:nvPr/>
          </p:nvSpPr>
          <p:spPr bwMode="auto">
            <a:xfrm>
              <a:off x="1464" y="1688"/>
              <a:ext cx="1" cy="1841"/>
            </a:xfrm>
            <a:prstGeom prst="line">
              <a:avLst/>
            </a:prstGeom>
            <a:noFill/>
            <a:ln w="0">
              <a:solidFill>
                <a:srgbClr val="000000"/>
              </a:solidFill>
              <a:round/>
              <a:headEnd/>
              <a:tailEnd/>
            </a:ln>
          </p:spPr>
          <p:txBody>
            <a:bodyPr>
              <a:prstTxWarp prst="textNoShape">
                <a:avLst/>
              </a:prstTxWarp>
            </a:bodyPr>
            <a:lstStyle/>
            <a:p>
              <a:endParaRPr lang="en-US" sz="1350"/>
            </a:p>
          </p:txBody>
        </p:sp>
        <p:sp>
          <p:nvSpPr>
            <p:cNvPr id="16" name="Line 12"/>
            <p:cNvSpPr>
              <a:spLocks noChangeShapeType="1"/>
            </p:cNvSpPr>
            <p:nvPr/>
          </p:nvSpPr>
          <p:spPr bwMode="auto">
            <a:xfrm>
              <a:off x="1426" y="3529"/>
              <a:ext cx="38" cy="1"/>
            </a:xfrm>
            <a:prstGeom prst="line">
              <a:avLst/>
            </a:prstGeom>
            <a:noFill/>
            <a:ln w="0">
              <a:solidFill>
                <a:srgbClr val="000000"/>
              </a:solidFill>
              <a:round/>
              <a:headEnd/>
              <a:tailEnd/>
            </a:ln>
          </p:spPr>
          <p:txBody>
            <a:bodyPr>
              <a:prstTxWarp prst="textNoShape">
                <a:avLst/>
              </a:prstTxWarp>
            </a:bodyPr>
            <a:lstStyle/>
            <a:p>
              <a:endParaRPr lang="en-US" sz="1350"/>
            </a:p>
          </p:txBody>
        </p:sp>
        <p:sp>
          <p:nvSpPr>
            <p:cNvPr id="17" name="Line 13"/>
            <p:cNvSpPr>
              <a:spLocks noChangeShapeType="1"/>
            </p:cNvSpPr>
            <p:nvPr/>
          </p:nvSpPr>
          <p:spPr bwMode="auto">
            <a:xfrm>
              <a:off x="1426" y="3157"/>
              <a:ext cx="38" cy="1"/>
            </a:xfrm>
            <a:prstGeom prst="line">
              <a:avLst/>
            </a:prstGeom>
            <a:noFill/>
            <a:ln w="0">
              <a:solidFill>
                <a:srgbClr val="000000"/>
              </a:solidFill>
              <a:round/>
              <a:headEnd/>
              <a:tailEnd/>
            </a:ln>
          </p:spPr>
          <p:txBody>
            <a:bodyPr>
              <a:prstTxWarp prst="textNoShape">
                <a:avLst/>
              </a:prstTxWarp>
            </a:bodyPr>
            <a:lstStyle/>
            <a:p>
              <a:endParaRPr lang="en-US" sz="1350"/>
            </a:p>
          </p:txBody>
        </p:sp>
        <p:sp>
          <p:nvSpPr>
            <p:cNvPr id="18" name="Line 14"/>
            <p:cNvSpPr>
              <a:spLocks noChangeShapeType="1"/>
            </p:cNvSpPr>
            <p:nvPr/>
          </p:nvSpPr>
          <p:spPr bwMode="auto">
            <a:xfrm>
              <a:off x="1426" y="2795"/>
              <a:ext cx="38" cy="1"/>
            </a:xfrm>
            <a:prstGeom prst="line">
              <a:avLst/>
            </a:prstGeom>
            <a:noFill/>
            <a:ln w="0">
              <a:solidFill>
                <a:srgbClr val="000000"/>
              </a:solidFill>
              <a:round/>
              <a:headEnd/>
              <a:tailEnd/>
            </a:ln>
          </p:spPr>
          <p:txBody>
            <a:bodyPr>
              <a:prstTxWarp prst="textNoShape">
                <a:avLst/>
              </a:prstTxWarp>
            </a:bodyPr>
            <a:lstStyle/>
            <a:p>
              <a:endParaRPr lang="en-US" sz="1350"/>
            </a:p>
          </p:txBody>
        </p:sp>
        <p:sp>
          <p:nvSpPr>
            <p:cNvPr id="19" name="Line 15"/>
            <p:cNvSpPr>
              <a:spLocks noChangeShapeType="1"/>
            </p:cNvSpPr>
            <p:nvPr/>
          </p:nvSpPr>
          <p:spPr bwMode="auto">
            <a:xfrm>
              <a:off x="1426" y="2423"/>
              <a:ext cx="38" cy="1"/>
            </a:xfrm>
            <a:prstGeom prst="line">
              <a:avLst/>
            </a:prstGeom>
            <a:noFill/>
            <a:ln w="0">
              <a:solidFill>
                <a:srgbClr val="000000"/>
              </a:solidFill>
              <a:round/>
              <a:headEnd/>
              <a:tailEnd/>
            </a:ln>
          </p:spPr>
          <p:txBody>
            <a:bodyPr>
              <a:prstTxWarp prst="textNoShape">
                <a:avLst/>
              </a:prstTxWarp>
            </a:bodyPr>
            <a:lstStyle/>
            <a:p>
              <a:endParaRPr lang="en-US" sz="1350"/>
            </a:p>
          </p:txBody>
        </p:sp>
        <p:sp>
          <p:nvSpPr>
            <p:cNvPr id="20" name="Line 16"/>
            <p:cNvSpPr>
              <a:spLocks noChangeShapeType="1"/>
            </p:cNvSpPr>
            <p:nvPr/>
          </p:nvSpPr>
          <p:spPr bwMode="auto">
            <a:xfrm>
              <a:off x="1426" y="2060"/>
              <a:ext cx="38" cy="1"/>
            </a:xfrm>
            <a:prstGeom prst="line">
              <a:avLst/>
            </a:prstGeom>
            <a:noFill/>
            <a:ln w="0">
              <a:solidFill>
                <a:srgbClr val="000000"/>
              </a:solidFill>
              <a:round/>
              <a:headEnd/>
              <a:tailEnd/>
            </a:ln>
          </p:spPr>
          <p:txBody>
            <a:bodyPr>
              <a:prstTxWarp prst="textNoShape">
                <a:avLst/>
              </a:prstTxWarp>
            </a:bodyPr>
            <a:lstStyle/>
            <a:p>
              <a:endParaRPr lang="en-US" sz="1350"/>
            </a:p>
          </p:txBody>
        </p:sp>
        <p:sp>
          <p:nvSpPr>
            <p:cNvPr id="21" name="Line 17"/>
            <p:cNvSpPr>
              <a:spLocks noChangeShapeType="1"/>
            </p:cNvSpPr>
            <p:nvPr/>
          </p:nvSpPr>
          <p:spPr bwMode="auto">
            <a:xfrm>
              <a:off x="1426" y="1688"/>
              <a:ext cx="38" cy="1"/>
            </a:xfrm>
            <a:prstGeom prst="line">
              <a:avLst/>
            </a:prstGeom>
            <a:noFill/>
            <a:ln w="0">
              <a:solidFill>
                <a:srgbClr val="000000"/>
              </a:solidFill>
              <a:round/>
              <a:headEnd/>
              <a:tailEnd/>
            </a:ln>
          </p:spPr>
          <p:txBody>
            <a:bodyPr>
              <a:prstTxWarp prst="textNoShape">
                <a:avLst/>
              </a:prstTxWarp>
            </a:bodyPr>
            <a:lstStyle/>
            <a:p>
              <a:endParaRPr lang="en-US" sz="1350"/>
            </a:p>
          </p:txBody>
        </p:sp>
        <p:sp>
          <p:nvSpPr>
            <p:cNvPr id="22" name="Line 18"/>
            <p:cNvSpPr>
              <a:spLocks noChangeShapeType="1"/>
            </p:cNvSpPr>
            <p:nvPr/>
          </p:nvSpPr>
          <p:spPr bwMode="auto">
            <a:xfrm>
              <a:off x="1464" y="3529"/>
              <a:ext cx="3607" cy="1"/>
            </a:xfrm>
            <a:prstGeom prst="line">
              <a:avLst/>
            </a:prstGeom>
            <a:noFill/>
            <a:ln w="0">
              <a:solidFill>
                <a:srgbClr val="000000"/>
              </a:solidFill>
              <a:round/>
              <a:headEnd/>
              <a:tailEnd/>
            </a:ln>
          </p:spPr>
          <p:txBody>
            <a:bodyPr>
              <a:prstTxWarp prst="textNoShape">
                <a:avLst/>
              </a:prstTxWarp>
            </a:bodyPr>
            <a:lstStyle/>
            <a:p>
              <a:endParaRPr lang="en-US" sz="1350"/>
            </a:p>
          </p:txBody>
        </p:sp>
        <p:sp>
          <p:nvSpPr>
            <p:cNvPr id="23" name="Line 19"/>
            <p:cNvSpPr>
              <a:spLocks noChangeShapeType="1"/>
            </p:cNvSpPr>
            <p:nvPr/>
          </p:nvSpPr>
          <p:spPr bwMode="auto">
            <a:xfrm flipV="1">
              <a:off x="1464" y="3529"/>
              <a:ext cx="1" cy="39"/>
            </a:xfrm>
            <a:prstGeom prst="line">
              <a:avLst/>
            </a:prstGeom>
            <a:noFill/>
            <a:ln w="0">
              <a:solidFill>
                <a:srgbClr val="000000"/>
              </a:solidFill>
              <a:round/>
              <a:headEnd/>
              <a:tailEnd/>
            </a:ln>
          </p:spPr>
          <p:txBody>
            <a:bodyPr>
              <a:prstTxWarp prst="textNoShape">
                <a:avLst/>
              </a:prstTxWarp>
            </a:bodyPr>
            <a:lstStyle/>
            <a:p>
              <a:endParaRPr lang="en-US" sz="1350"/>
            </a:p>
          </p:txBody>
        </p:sp>
        <p:sp>
          <p:nvSpPr>
            <p:cNvPr id="24" name="Line 20"/>
            <p:cNvSpPr>
              <a:spLocks noChangeShapeType="1"/>
            </p:cNvSpPr>
            <p:nvPr/>
          </p:nvSpPr>
          <p:spPr bwMode="auto">
            <a:xfrm flipV="1">
              <a:off x="2065" y="3529"/>
              <a:ext cx="1" cy="39"/>
            </a:xfrm>
            <a:prstGeom prst="line">
              <a:avLst/>
            </a:prstGeom>
            <a:noFill/>
            <a:ln w="0">
              <a:solidFill>
                <a:srgbClr val="000000"/>
              </a:solidFill>
              <a:round/>
              <a:headEnd/>
              <a:tailEnd/>
            </a:ln>
          </p:spPr>
          <p:txBody>
            <a:bodyPr>
              <a:prstTxWarp prst="textNoShape">
                <a:avLst/>
              </a:prstTxWarp>
            </a:bodyPr>
            <a:lstStyle/>
            <a:p>
              <a:endParaRPr lang="en-US" sz="1350"/>
            </a:p>
          </p:txBody>
        </p:sp>
        <p:sp>
          <p:nvSpPr>
            <p:cNvPr id="25" name="Line 21"/>
            <p:cNvSpPr>
              <a:spLocks noChangeShapeType="1"/>
            </p:cNvSpPr>
            <p:nvPr/>
          </p:nvSpPr>
          <p:spPr bwMode="auto">
            <a:xfrm flipV="1">
              <a:off x="2666" y="3529"/>
              <a:ext cx="1" cy="39"/>
            </a:xfrm>
            <a:prstGeom prst="line">
              <a:avLst/>
            </a:prstGeom>
            <a:noFill/>
            <a:ln w="0">
              <a:solidFill>
                <a:srgbClr val="000000"/>
              </a:solidFill>
              <a:round/>
              <a:headEnd/>
              <a:tailEnd/>
            </a:ln>
          </p:spPr>
          <p:txBody>
            <a:bodyPr>
              <a:prstTxWarp prst="textNoShape">
                <a:avLst/>
              </a:prstTxWarp>
            </a:bodyPr>
            <a:lstStyle/>
            <a:p>
              <a:endParaRPr lang="en-US" sz="1350"/>
            </a:p>
          </p:txBody>
        </p:sp>
        <p:sp>
          <p:nvSpPr>
            <p:cNvPr id="26" name="Line 22"/>
            <p:cNvSpPr>
              <a:spLocks noChangeShapeType="1"/>
            </p:cNvSpPr>
            <p:nvPr/>
          </p:nvSpPr>
          <p:spPr bwMode="auto">
            <a:xfrm flipV="1">
              <a:off x="3267" y="3529"/>
              <a:ext cx="1" cy="39"/>
            </a:xfrm>
            <a:prstGeom prst="line">
              <a:avLst/>
            </a:prstGeom>
            <a:noFill/>
            <a:ln w="0">
              <a:solidFill>
                <a:srgbClr val="000000"/>
              </a:solidFill>
              <a:round/>
              <a:headEnd/>
              <a:tailEnd/>
            </a:ln>
          </p:spPr>
          <p:txBody>
            <a:bodyPr>
              <a:prstTxWarp prst="textNoShape">
                <a:avLst/>
              </a:prstTxWarp>
            </a:bodyPr>
            <a:lstStyle/>
            <a:p>
              <a:endParaRPr lang="en-US" sz="1350"/>
            </a:p>
          </p:txBody>
        </p:sp>
        <p:sp>
          <p:nvSpPr>
            <p:cNvPr id="27" name="Line 23"/>
            <p:cNvSpPr>
              <a:spLocks noChangeShapeType="1"/>
            </p:cNvSpPr>
            <p:nvPr/>
          </p:nvSpPr>
          <p:spPr bwMode="auto">
            <a:xfrm flipV="1">
              <a:off x="3868" y="3529"/>
              <a:ext cx="1" cy="39"/>
            </a:xfrm>
            <a:prstGeom prst="line">
              <a:avLst/>
            </a:prstGeom>
            <a:noFill/>
            <a:ln w="0">
              <a:solidFill>
                <a:srgbClr val="000000"/>
              </a:solidFill>
              <a:round/>
              <a:headEnd/>
              <a:tailEnd/>
            </a:ln>
          </p:spPr>
          <p:txBody>
            <a:bodyPr>
              <a:prstTxWarp prst="textNoShape">
                <a:avLst/>
              </a:prstTxWarp>
            </a:bodyPr>
            <a:lstStyle/>
            <a:p>
              <a:endParaRPr lang="en-US" sz="1350"/>
            </a:p>
          </p:txBody>
        </p:sp>
        <p:sp>
          <p:nvSpPr>
            <p:cNvPr id="28" name="Line 24"/>
            <p:cNvSpPr>
              <a:spLocks noChangeShapeType="1"/>
            </p:cNvSpPr>
            <p:nvPr/>
          </p:nvSpPr>
          <p:spPr bwMode="auto">
            <a:xfrm flipV="1">
              <a:off x="4470" y="3529"/>
              <a:ext cx="1" cy="39"/>
            </a:xfrm>
            <a:prstGeom prst="line">
              <a:avLst/>
            </a:prstGeom>
            <a:noFill/>
            <a:ln w="0">
              <a:solidFill>
                <a:srgbClr val="000000"/>
              </a:solidFill>
              <a:round/>
              <a:headEnd/>
              <a:tailEnd/>
            </a:ln>
          </p:spPr>
          <p:txBody>
            <a:bodyPr>
              <a:prstTxWarp prst="textNoShape">
                <a:avLst/>
              </a:prstTxWarp>
            </a:bodyPr>
            <a:lstStyle/>
            <a:p>
              <a:endParaRPr lang="en-US" sz="1350"/>
            </a:p>
          </p:txBody>
        </p:sp>
        <p:sp>
          <p:nvSpPr>
            <p:cNvPr id="29" name="Line 25"/>
            <p:cNvSpPr>
              <a:spLocks noChangeShapeType="1"/>
            </p:cNvSpPr>
            <p:nvPr/>
          </p:nvSpPr>
          <p:spPr bwMode="auto">
            <a:xfrm flipV="1">
              <a:off x="5071" y="3529"/>
              <a:ext cx="1" cy="39"/>
            </a:xfrm>
            <a:prstGeom prst="line">
              <a:avLst/>
            </a:prstGeom>
            <a:noFill/>
            <a:ln w="0">
              <a:solidFill>
                <a:srgbClr val="000000"/>
              </a:solidFill>
              <a:round/>
              <a:headEnd/>
              <a:tailEnd/>
            </a:ln>
          </p:spPr>
          <p:txBody>
            <a:bodyPr>
              <a:prstTxWarp prst="textNoShape">
                <a:avLst/>
              </a:prstTxWarp>
            </a:bodyPr>
            <a:lstStyle/>
            <a:p>
              <a:endParaRPr lang="en-US" sz="1350"/>
            </a:p>
          </p:txBody>
        </p:sp>
        <p:sp>
          <p:nvSpPr>
            <p:cNvPr id="30" name="Freeform 26"/>
            <p:cNvSpPr>
              <a:spLocks/>
            </p:cNvSpPr>
            <p:nvPr/>
          </p:nvSpPr>
          <p:spPr bwMode="auto">
            <a:xfrm>
              <a:off x="1559" y="3367"/>
              <a:ext cx="58" cy="57"/>
            </a:xfrm>
            <a:custGeom>
              <a:avLst/>
              <a:gdLst/>
              <a:ahLst/>
              <a:cxnLst>
                <a:cxn ang="0">
                  <a:pos x="29" y="0"/>
                </a:cxn>
                <a:cxn ang="0">
                  <a:pos x="58" y="29"/>
                </a:cxn>
                <a:cxn ang="0">
                  <a:pos x="29" y="57"/>
                </a:cxn>
                <a:cxn ang="0">
                  <a:pos x="0" y="29"/>
                </a:cxn>
                <a:cxn ang="0">
                  <a:pos x="29" y="0"/>
                </a:cxn>
              </a:cxnLst>
              <a:rect l="0" t="0" r="r" b="b"/>
              <a:pathLst>
                <a:path w="58" h="57">
                  <a:moveTo>
                    <a:pt x="29" y="0"/>
                  </a:moveTo>
                  <a:lnTo>
                    <a:pt x="58" y="29"/>
                  </a:lnTo>
                  <a:lnTo>
                    <a:pt x="29" y="57"/>
                  </a:lnTo>
                  <a:lnTo>
                    <a:pt x="0" y="29"/>
                  </a:lnTo>
                  <a:lnTo>
                    <a:pt x="29" y="0"/>
                  </a:lnTo>
                  <a:close/>
                </a:path>
              </a:pathLst>
            </a:custGeom>
            <a:solidFill>
              <a:schemeClr val="hlink"/>
            </a:solidFill>
            <a:ln w="15875">
              <a:solidFill>
                <a:srgbClr val="000000"/>
              </a:solidFill>
              <a:prstDash val="solid"/>
              <a:round/>
              <a:headEnd/>
              <a:tailEnd/>
            </a:ln>
          </p:spPr>
          <p:txBody>
            <a:bodyPr>
              <a:prstTxWarp prst="textNoShape">
                <a:avLst/>
              </a:prstTxWarp>
            </a:bodyPr>
            <a:lstStyle/>
            <a:p>
              <a:endParaRPr lang="en-US" sz="1350"/>
            </a:p>
          </p:txBody>
        </p:sp>
        <p:sp>
          <p:nvSpPr>
            <p:cNvPr id="31" name="Freeform 27"/>
            <p:cNvSpPr>
              <a:spLocks/>
            </p:cNvSpPr>
            <p:nvPr/>
          </p:nvSpPr>
          <p:spPr bwMode="auto">
            <a:xfrm>
              <a:off x="1674" y="3358"/>
              <a:ext cx="57" cy="57"/>
            </a:xfrm>
            <a:custGeom>
              <a:avLst/>
              <a:gdLst/>
              <a:ahLst/>
              <a:cxnLst>
                <a:cxn ang="0">
                  <a:pos x="29" y="0"/>
                </a:cxn>
                <a:cxn ang="0">
                  <a:pos x="57" y="28"/>
                </a:cxn>
                <a:cxn ang="0">
                  <a:pos x="29" y="57"/>
                </a:cxn>
                <a:cxn ang="0">
                  <a:pos x="0" y="28"/>
                </a:cxn>
                <a:cxn ang="0">
                  <a:pos x="29" y="0"/>
                </a:cxn>
              </a:cxnLst>
              <a:rect l="0" t="0" r="r" b="b"/>
              <a:pathLst>
                <a:path w="57" h="57">
                  <a:moveTo>
                    <a:pt x="29" y="0"/>
                  </a:moveTo>
                  <a:lnTo>
                    <a:pt x="57" y="28"/>
                  </a:lnTo>
                  <a:lnTo>
                    <a:pt x="29" y="57"/>
                  </a:lnTo>
                  <a:lnTo>
                    <a:pt x="0" y="28"/>
                  </a:lnTo>
                  <a:lnTo>
                    <a:pt x="29" y="0"/>
                  </a:lnTo>
                  <a:close/>
                </a:path>
              </a:pathLst>
            </a:custGeom>
            <a:solidFill>
              <a:schemeClr val="hlink"/>
            </a:solidFill>
            <a:ln w="15875">
              <a:solidFill>
                <a:srgbClr val="000000"/>
              </a:solidFill>
              <a:prstDash val="solid"/>
              <a:round/>
              <a:headEnd/>
              <a:tailEnd/>
            </a:ln>
          </p:spPr>
          <p:txBody>
            <a:bodyPr>
              <a:prstTxWarp prst="textNoShape">
                <a:avLst/>
              </a:prstTxWarp>
            </a:bodyPr>
            <a:lstStyle/>
            <a:p>
              <a:endParaRPr lang="en-US" sz="1350"/>
            </a:p>
          </p:txBody>
        </p:sp>
        <p:sp>
          <p:nvSpPr>
            <p:cNvPr id="32" name="Freeform 28"/>
            <p:cNvSpPr>
              <a:spLocks/>
            </p:cNvSpPr>
            <p:nvPr/>
          </p:nvSpPr>
          <p:spPr bwMode="auto">
            <a:xfrm>
              <a:off x="1912" y="3243"/>
              <a:ext cx="58" cy="57"/>
            </a:xfrm>
            <a:custGeom>
              <a:avLst/>
              <a:gdLst/>
              <a:ahLst/>
              <a:cxnLst>
                <a:cxn ang="0">
                  <a:pos x="29" y="0"/>
                </a:cxn>
                <a:cxn ang="0">
                  <a:pos x="58" y="29"/>
                </a:cxn>
                <a:cxn ang="0">
                  <a:pos x="29" y="57"/>
                </a:cxn>
                <a:cxn ang="0">
                  <a:pos x="0" y="29"/>
                </a:cxn>
                <a:cxn ang="0">
                  <a:pos x="29" y="0"/>
                </a:cxn>
              </a:cxnLst>
              <a:rect l="0" t="0" r="r" b="b"/>
              <a:pathLst>
                <a:path w="58" h="57">
                  <a:moveTo>
                    <a:pt x="29" y="0"/>
                  </a:moveTo>
                  <a:lnTo>
                    <a:pt x="58" y="29"/>
                  </a:lnTo>
                  <a:lnTo>
                    <a:pt x="29" y="57"/>
                  </a:lnTo>
                  <a:lnTo>
                    <a:pt x="0" y="29"/>
                  </a:lnTo>
                  <a:lnTo>
                    <a:pt x="29" y="0"/>
                  </a:lnTo>
                  <a:close/>
                </a:path>
              </a:pathLst>
            </a:custGeom>
            <a:solidFill>
              <a:schemeClr val="hlink"/>
            </a:solidFill>
            <a:ln w="15875">
              <a:solidFill>
                <a:srgbClr val="000000"/>
              </a:solidFill>
              <a:prstDash val="solid"/>
              <a:round/>
              <a:headEnd/>
              <a:tailEnd/>
            </a:ln>
          </p:spPr>
          <p:txBody>
            <a:bodyPr>
              <a:prstTxWarp prst="textNoShape">
                <a:avLst/>
              </a:prstTxWarp>
            </a:bodyPr>
            <a:lstStyle/>
            <a:p>
              <a:endParaRPr lang="en-US" sz="1350"/>
            </a:p>
          </p:txBody>
        </p:sp>
        <p:sp>
          <p:nvSpPr>
            <p:cNvPr id="33" name="Freeform 29"/>
            <p:cNvSpPr>
              <a:spLocks/>
            </p:cNvSpPr>
            <p:nvPr/>
          </p:nvSpPr>
          <p:spPr bwMode="auto">
            <a:xfrm>
              <a:off x="2399" y="2967"/>
              <a:ext cx="57" cy="57"/>
            </a:xfrm>
            <a:custGeom>
              <a:avLst/>
              <a:gdLst/>
              <a:ahLst/>
              <a:cxnLst>
                <a:cxn ang="0">
                  <a:pos x="29" y="0"/>
                </a:cxn>
                <a:cxn ang="0">
                  <a:pos x="57" y="28"/>
                </a:cxn>
                <a:cxn ang="0">
                  <a:pos x="29" y="57"/>
                </a:cxn>
                <a:cxn ang="0">
                  <a:pos x="0" y="28"/>
                </a:cxn>
                <a:cxn ang="0">
                  <a:pos x="29" y="0"/>
                </a:cxn>
              </a:cxnLst>
              <a:rect l="0" t="0" r="r" b="b"/>
              <a:pathLst>
                <a:path w="57" h="57">
                  <a:moveTo>
                    <a:pt x="29" y="0"/>
                  </a:moveTo>
                  <a:lnTo>
                    <a:pt x="57" y="28"/>
                  </a:lnTo>
                  <a:lnTo>
                    <a:pt x="29" y="57"/>
                  </a:lnTo>
                  <a:lnTo>
                    <a:pt x="0" y="28"/>
                  </a:lnTo>
                  <a:lnTo>
                    <a:pt x="29" y="0"/>
                  </a:lnTo>
                  <a:close/>
                </a:path>
              </a:pathLst>
            </a:custGeom>
            <a:solidFill>
              <a:schemeClr val="hlink"/>
            </a:solidFill>
            <a:ln w="15875">
              <a:solidFill>
                <a:srgbClr val="000000"/>
              </a:solidFill>
              <a:prstDash val="solid"/>
              <a:round/>
              <a:headEnd/>
              <a:tailEnd/>
            </a:ln>
          </p:spPr>
          <p:txBody>
            <a:bodyPr>
              <a:prstTxWarp prst="textNoShape">
                <a:avLst/>
              </a:prstTxWarp>
            </a:bodyPr>
            <a:lstStyle/>
            <a:p>
              <a:endParaRPr lang="en-US" sz="1350"/>
            </a:p>
          </p:txBody>
        </p:sp>
        <p:sp>
          <p:nvSpPr>
            <p:cNvPr id="34" name="Freeform 30"/>
            <p:cNvSpPr>
              <a:spLocks/>
            </p:cNvSpPr>
            <p:nvPr/>
          </p:nvSpPr>
          <p:spPr bwMode="auto">
            <a:xfrm>
              <a:off x="2876" y="2738"/>
              <a:ext cx="57" cy="57"/>
            </a:xfrm>
            <a:custGeom>
              <a:avLst/>
              <a:gdLst/>
              <a:ahLst/>
              <a:cxnLst>
                <a:cxn ang="0">
                  <a:pos x="29" y="0"/>
                </a:cxn>
                <a:cxn ang="0">
                  <a:pos x="57" y="28"/>
                </a:cxn>
                <a:cxn ang="0">
                  <a:pos x="29" y="57"/>
                </a:cxn>
                <a:cxn ang="0">
                  <a:pos x="0" y="28"/>
                </a:cxn>
                <a:cxn ang="0">
                  <a:pos x="29" y="0"/>
                </a:cxn>
              </a:cxnLst>
              <a:rect l="0" t="0" r="r" b="b"/>
              <a:pathLst>
                <a:path w="57" h="57">
                  <a:moveTo>
                    <a:pt x="29" y="0"/>
                  </a:moveTo>
                  <a:lnTo>
                    <a:pt x="57" y="28"/>
                  </a:lnTo>
                  <a:lnTo>
                    <a:pt x="29" y="57"/>
                  </a:lnTo>
                  <a:lnTo>
                    <a:pt x="0" y="28"/>
                  </a:lnTo>
                  <a:lnTo>
                    <a:pt x="29" y="0"/>
                  </a:lnTo>
                  <a:close/>
                </a:path>
              </a:pathLst>
            </a:custGeom>
            <a:solidFill>
              <a:schemeClr val="hlink"/>
            </a:solidFill>
            <a:ln w="15875">
              <a:solidFill>
                <a:srgbClr val="000000"/>
              </a:solidFill>
              <a:prstDash val="solid"/>
              <a:round/>
              <a:headEnd/>
              <a:tailEnd/>
            </a:ln>
          </p:spPr>
          <p:txBody>
            <a:bodyPr>
              <a:prstTxWarp prst="textNoShape">
                <a:avLst/>
              </a:prstTxWarp>
            </a:bodyPr>
            <a:lstStyle/>
            <a:p>
              <a:endParaRPr lang="en-US" sz="1350"/>
            </a:p>
          </p:txBody>
        </p:sp>
        <p:sp>
          <p:nvSpPr>
            <p:cNvPr id="35" name="Freeform 31"/>
            <p:cNvSpPr>
              <a:spLocks/>
            </p:cNvSpPr>
            <p:nvPr/>
          </p:nvSpPr>
          <p:spPr bwMode="auto">
            <a:xfrm>
              <a:off x="3239" y="2604"/>
              <a:ext cx="57" cy="57"/>
            </a:xfrm>
            <a:custGeom>
              <a:avLst/>
              <a:gdLst/>
              <a:ahLst/>
              <a:cxnLst>
                <a:cxn ang="0">
                  <a:pos x="28" y="0"/>
                </a:cxn>
                <a:cxn ang="0">
                  <a:pos x="57" y="29"/>
                </a:cxn>
                <a:cxn ang="0">
                  <a:pos x="28" y="57"/>
                </a:cxn>
                <a:cxn ang="0">
                  <a:pos x="0" y="29"/>
                </a:cxn>
                <a:cxn ang="0">
                  <a:pos x="28" y="0"/>
                </a:cxn>
              </a:cxnLst>
              <a:rect l="0" t="0" r="r" b="b"/>
              <a:pathLst>
                <a:path w="57" h="57">
                  <a:moveTo>
                    <a:pt x="28" y="0"/>
                  </a:moveTo>
                  <a:lnTo>
                    <a:pt x="57" y="29"/>
                  </a:lnTo>
                  <a:lnTo>
                    <a:pt x="28" y="57"/>
                  </a:lnTo>
                  <a:lnTo>
                    <a:pt x="0" y="29"/>
                  </a:lnTo>
                  <a:lnTo>
                    <a:pt x="28" y="0"/>
                  </a:lnTo>
                  <a:close/>
                </a:path>
              </a:pathLst>
            </a:custGeom>
            <a:solidFill>
              <a:schemeClr val="hlink"/>
            </a:solidFill>
            <a:ln w="15875">
              <a:solidFill>
                <a:srgbClr val="000000"/>
              </a:solidFill>
              <a:prstDash val="solid"/>
              <a:round/>
              <a:headEnd/>
              <a:tailEnd/>
            </a:ln>
          </p:spPr>
          <p:txBody>
            <a:bodyPr>
              <a:prstTxWarp prst="textNoShape">
                <a:avLst/>
              </a:prstTxWarp>
            </a:bodyPr>
            <a:lstStyle/>
            <a:p>
              <a:endParaRPr lang="en-US" sz="1350"/>
            </a:p>
          </p:txBody>
        </p:sp>
        <p:sp>
          <p:nvSpPr>
            <p:cNvPr id="36" name="Freeform 32"/>
            <p:cNvSpPr>
              <a:spLocks/>
            </p:cNvSpPr>
            <p:nvPr/>
          </p:nvSpPr>
          <p:spPr bwMode="auto">
            <a:xfrm>
              <a:off x="3716" y="2365"/>
              <a:ext cx="57" cy="58"/>
            </a:xfrm>
            <a:custGeom>
              <a:avLst/>
              <a:gdLst/>
              <a:ahLst/>
              <a:cxnLst>
                <a:cxn ang="0">
                  <a:pos x="28" y="0"/>
                </a:cxn>
                <a:cxn ang="0">
                  <a:pos x="57" y="29"/>
                </a:cxn>
                <a:cxn ang="0">
                  <a:pos x="28" y="58"/>
                </a:cxn>
                <a:cxn ang="0">
                  <a:pos x="0" y="29"/>
                </a:cxn>
                <a:cxn ang="0">
                  <a:pos x="28" y="0"/>
                </a:cxn>
              </a:cxnLst>
              <a:rect l="0" t="0" r="r" b="b"/>
              <a:pathLst>
                <a:path w="57" h="58">
                  <a:moveTo>
                    <a:pt x="28" y="0"/>
                  </a:moveTo>
                  <a:lnTo>
                    <a:pt x="57" y="29"/>
                  </a:lnTo>
                  <a:lnTo>
                    <a:pt x="28" y="58"/>
                  </a:lnTo>
                  <a:lnTo>
                    <a:pt x="0" y="29"/>
                  </a:lnTo>
                  <a:lnTo>
                    <a:pt x="28" y="0"/>
                  </a:lnTo>
                  <a:close/>
                </a:path>
              </a:pathLst>
            </a:custGeom>
            <a:solidFill>
              <a:schemeClr val="hlink"/>
            </a:solidFill>
            <a:ln w="15875">
              <a:solidFill>
                <a:srgbClr val="000000"/>
              </a:solidFill>
              <a:prstDash val="solid"/>
              <a:round/>
              <a:headEnd/>
              <a:tailEnd/>
            </a:ln>
          </p:spPr>
          <p:txBody>
            <a:bodyPr>
              <a:prstTxWarp prst="textNoShape">
                <a:avLst/>
              </a:prstTxWarp>
            </a:bodyPr>
            <a:lstStyle/>
            <a:p>
              <a:endParaRPr lang="en-US" sz="1350"/>
            </a:p>
          </p:txBody>
        </p:sp>
        <p:sp>
          <p:nvSpPr>
            <p:cNvPr id="37" name="Freeform 33"/>
            <p:cNvSpPr>
              <a:spLocks/>
            </p:cNvSpPr>
            <p:nvPr/>
          </p:nvSpPr>
          <p:spPr bwMode="auto">
            <a:xfrm>
              <a:off x="4202" y="2213"/>
              <a:ext cx="58" cy="57"/>
            </a:xfrm>
            <a:custGeom>
              <a:avLst/>
              <a:gdLst/>
              <a:ahLst/>
              <a:cxnLst>
                <a:cxn ang="0">
                  <a:pos x="29" y="0"/>
                </a:cxn>
                <a:cxn ang="0">
                  <a:pos x="58" y="28"/>
                </a:cxn>
                <a:cxn ang="0">
                  <a:pos x="29" y="57"/>
                </a:cxn>
                <a:cxn ang="0">
                  <a:pos x="0" y="28"/>
                </a:cxn>
                <a:cxn ang="0">
                  <a:pos x="29" y="0"/>
                </a:cxn>
              </a:cxnLst>
              <a:rect l="0" t="0" r="r" b="b"/>
              <a:pathLst>
                <a:path w="58" h="57">
                  <a:moveTo>
                    <a:pt x="29" y="0"/>
                  </a:moveTo>
                  <a:lnTo>
                    <a:pt x="58" y="28"/>
                  </a:lnTo>
                  <a:lnTo>
                    <a:pt x="29" y="57"/>
                  </a:lnTo>
                  <a:lnTo>
                    <a:pt x="0" y="28"/>
                  </a:lnTo>
                  <a:lnTo>
                    <a:pt x="29" y="0"/>
                  </a:lnTo>
                  <a:close/>
                </a:path>
              </a:pathLst>
            </a:custGeom>
            <a:solidFill>
              <a:schemeClr val="hlink"/>
            </a:solidFill>
            <a:ln w="15875">
              <a:solidFill>
                <a:srgbClr val="000000"/>
              </a:solidFill>
              <a:prstDash val="solid"/>
              <a:round/>
              <a:headEnd/>
              <a:tailEnd/>
            </a:ln>
          </p:spPr>
          <p:txBody>
            <a:bodyPr>
              <a:prstTxWarp prst="textNoShape">
                <a:avLst/>
              </a:prstTxWarp>
            </a:bodyPr>
            <a:lstStyle/>
            <a:p>
              <a:endParaRPr lang="en-US" sz="1350"/>
            </a:p>
          </p:txBody>
        </p:sp>
        <p:sp>
          <p:nvSpPr>
            <p:cNvPr id="38" name="Freeform 34"/>
            <p:cNvSpPr>
              <a:spLocks/>
            </p:cNvSpPr>
            <p:nvPr/>
          </p:nvSpPr>
          <p:spPr bwMode="auto">
            <a:xfrm>
              <a:off x="4680" y="2070"/>
              <a:ext cx="57" cy="57"/>
            </a:xfrm>
            <a:custGeom>
              <a:avLst/>
              <a:gdLst/>
              <a:ahLst/>
              <a:cxnLst>
                <a:cxn ang="0">
                  <a:pos x="28" y="0"/>
                </a:cxn>
                <a:cxn ang="0">
                  <a:pos x="57" y="28"/>
                </a:cxn>
                <a:cxn ang="0">
                  <a:pos x="28" y="57"/>
                </a:cxn>
                <a:cxn ang="0">
                  <a:pos x="0" y="28"/>
                </a:cxn>
                <a:cxn ang="0">
                  <a:pos x="28" y="0"/>
                </a:cxn>
              </a:cxnLst>
              <a:rect l="0" t="0" r="r" b="b"/>
              <a:pathLst>
                <a:path w="57" h="57">
                  <a:moveTo>
                    <a:pt x="28" y="0"/>
                  </a:moveTo>
                  <a:lnTo>
                    <a:pt x="57" y="28"/>
                  </a:lnTo>
                  <a:lnTo>
                    <a:pt x="28" y="57"/>
                  </a:lnTo>
                  <a:lnTo>
                    <a:pt x="0" y="28"/>
                  </a:lnTo>
                  <a:lnTo>
                    <a:pt x="28" y="0"/>
                  </a:lnTo>
                  <a:close/>
                </a:path>
              </a:pathLst>
            </a:custGeom>
            <a:solidFill>
              <a:schemeClr val="hlink"/>
            </a:solidFill>
            <a:ln w="15875">
              <a:solidFill>
                <a:srgbClr val="000000"/>
              </a:solidFill>
              <a:prstDash val="solid"/>
              <a:round/>
              <a:headEnd/>
              <a:tailEnd/>
            </a:ln>
          </p:spPr>
          <p:txBody>
            <a:bodyPr>
              <a:prstTxWarp prst="textNoShape">
                <a:avLst/>
              </a:prstTxWarp>
            </a:bodyPr>
            <a:lstStyle/>
            <a:p>
              <a:endParaRPr lang="en-US" sz="1350"/>
            </a:p>
          </p:txBody>
        </p:sp>
        <p:sp>
          <p:nvSpPr>
            <p:cNvPr id="39" name="Freeform 35"/>
            <p:cNvSpPr>
              <a:spLocks/>
            </p:cNvSpPr>
            <p:nvPr/>
          </p:nvSpPr>
          <p:spPr bwMode="auto">
            <a:xfrm>
              <a:off x="4918" y="1888"/>
              <a:ext cx="57" cy="58"/>
            </a:xfrm>
            <a:custGeom>
              <a:avLst/>
              <a:gdLst/>
              <a:ahLst/>
              <a:cxnLst>
                <a:cxn ang="0">
                  <a:pos x="29" y="0"/>
                </a:cxn>
                <a:cxn ang="0">
                  <a:pos x="57" y="29"/>
                </a:cxn>
                <a:cxn ang="0">
                  <a:pos x="29" y="58"/>
                </a:cxn>
                <a:cxn ang="0">
                  <a:pos x="0" y="29"/>
                </a:cxn>
                <a:cxn ang="0">
                  <a:pos x="29" y="0"/>
                </a:cxn>
              </a:cxnLst>
              <a:rect l="0" t="0" r="r" b="b"/>
              <a:pathLst>
                <a:path w="57" h="58">
                  <a:moveTo>
                    <a:pt x="29" y="0"/>
                  </a:moveTo>
                  <a:lnTo>
                    <a:pt x="57" y="29"/>
                  </a:lnTo>
                  <a:lnTo>
                    <a:pt x="29" y="58"/>
                  </a:lnTo>
                  <a:lnTo>
                    <a:pt x="0" y="29"/>
                  </a:lnTo>
                  <a:lnTo>
                    <a:pt x="29" y="0"/>
                  </a:lnTo>
                  <a:close/>
                </a:path>
              </a:pathLst>
            </a:custGeom>
            <a:solidFill>
              <a:schemeClr val="hlink"/>
            </a:solidFill>
            <a:ln w="15875">
              <a:solidFill>
                <a:srgbClr val="000000"/>
              </a:solidFill>
              <a:prstDash val="solid"/>
              <a:round/>
              <a:headEnd/>
              <a:tailEnd/>
            </a:ln>
          </p:spPr>
          <p:txBody>
            <a:bodyPr>
              <a:prstTxWarp prst="textNoShape">
                <a:avLst/>
              </a:prstTxWarp>
            </a:bodyPr>
            <a:lstStyle/>
            <a:p>
              <a:endParaRPr lang="en-US" sz="1350"/>
            </a:p>
          </p:txBody>
        </p:sp>
        <p:sp>
          <p:nvSpPr>
            <p:cNvPr id="40" name="Freeform 36"/>
            <p:cNvSpPr>
              <a:spLocks/>
            </p:cNvSpPr>
            <p:nvPr/>
          </p:nvSpPr>
          <p:spPr bwMode="auto">
            <a:xfrm>
              <a:off x="5042" y="1803"/>
              <a:ext cx="57" cy="57"/>
            </a:xfrm>
            <a:custGeom>
              <a:avLst/>
              <a:gdLst/>
              <a:ahLst/>
              <a:cxnLst>
                <a:cxn ang="0">
                  <a:pos x="29" y="0"/>
                </a:cxn>
                <a:cxn ang="0">
                  <a:pos x="57" y="28"/>
                </a:cxn>
                <a:cxn ang="0">
                  <a:pos x="29" y="57"/>
                </a:cxn>
                <a:cxn ang="0">
                  <a:pos x="0" y="28"/>
                </a:cxn>
                <a:cxn ang="0">
                  <a:pos x="29" y="0"/>
                </a:cxn>
              </a:cxnLst>
              <a:rect l="0" t="0" r="r" b="b"/>
              <a:pathLst>
                <a:path w="57" h="57">
                  <a:moveTo>
                    <a:pt x="29" y="0"/>
                  </a:moveTo>
                  <a:lnTo>
                    <a:pt x="57" y="28"/>
                  </a:lnTo>
                  <a:lnTo>
                    <a:pt x="29" y="57"/>
                  </a:lnTo>
                  <a:lnTo>
                    <a:pt x="0" y="28"/>
                  </a:lnTo>
                  <a:lnTo>
                    <a:pt x="29" y="0"/>
                  </a:lnTo>
                  <a:close/>
                </a:path>
              </a:pathLst>
            </a:custGeom>
            <a:solidFill>
              <a:schemeClr val="hlink"/>
            </a:solidFill>
            <a:ln w="15875">
              <a:solidFill>
                <a:srgbClr val="000000"/>
              </a:solidFill>
              <a:prstDash val="solid"/>
              <a:round/>
              <a:headEnd/>
              <a:tailEnd/>
            </a:ln>
          </p:spPr>
          <p:txBody>
            <a:bodyPr>
              <a:prstTxWarp prst="textNoShape">
                <a:avLst/>
              </a:prstTxWarp>
            </a:bodyPr>
            <a:lstStyle/>
            <a:p>
              <a:endParaRPr lang="en-US" sz="1350"/>
            </a:p>
          </p:txBody>
        </p:sp>
        <p:sp>
          <p:nvSpPr>
            <p:cNvPr id="41" name="Rectangle 37"/>
            <p:cNvSpPr>
              <a:spLocks noChangeArrowheads="1"/>
            </p:cNvSpPr>
            <p:nvPr/>
          </p:nvSpPr>
          <p:spPr bwMode="auto">
            <a:xfrm>
              <a:off x="1063" y="3453"/>
              <a:ext cx="194" cy="86"/>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buClrTx/>
                <a:buSzTx/>
                <a:buFontTx/>
                <a:buNone/>
              </a:pPr>
              <a:r>
                <a:rPr lang="en-GB" sz="1200">
                  <a:solidFill>
                    <a:srgbClr val="000000"/>
                  </a:solidFill>
                  <a:latin typeface="Arial" charset="0"/>
                </a:rPr>
                <a:t>0.001</a:t>
              </a:r>
              <a:endParaRPr lang="en-GB" sz="1350"/>
            </a:p>
          </p:txBody>
        </p:sp>
        <p:sp>
          <p:nvSpPr>
            <p:cNvPr id="42" name="Rectangle 38"/>
            <p:cNvSpPr>
              <a:spLocks noChangeArrowheads="1"/>
            </p:cNvSpPr>
            <p:nvPr/>
          </p:nvSpPr>
          <p:spPr bwMode="auto">
            <a:xfrm>
              <a:off x="1130" y="3081"/>
              <a:ext cx="151" cy="86"/>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buClrTx/>
                <a:buSzTx/>
                <a:buFontTx/>
                <a:buNone/>
              </a:pPr>
              <a:r>
                <a:rPr lang="en-GB" sz="1200">
                  <a:solidFill>
                    <a:srgbClr val="000000"/>
                  </a:solidFill>
                  <a:latin typeface="Arial" charset="0"/>
                </a:rPr>
                <a:t>0.01</a:t>
              </a:r>
              <a:endParaRPr lang="en-GB" sz="1350"/>
            </a:p>
          </p:txBody>
        </p:sp>
        <p:sp>
          <p:nvSpPr>
            <p:cNvPr id="43" name="Rectangle 39"/>
            <p:cNvSpPr>
              <a:spLocks noChangeArrowheads="1"/>
            </p:cNvSpPr>
            <p:nvPr/>
          </p:nvSpPr>
          <p:spPr bwMode="auto">
            <a:xfrm>
              <a:off x="1197" y="2718"/>
              <a:ext cx="108" cy="86"/>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buClrTx/>
                <a:buSzTx/>
                <a:buFontTx/>
                <a:buNone/>
              </a:pPr>
              <a:r>
                <a:rPr lang="en-GB" sz="1200">
                  <a:solidFill>
                    <a:srgbClr val="000000"/>
                  </a:solidFill>
                  <a:latin typeface="Arial" charset="0"/>
                </a:rPr>
                <a:t>0.1</a:t>
              </a:r>
              <a:endParaRPr lang="en-GB" sz="1350"/>
            </a:p>
          </p:txBody>
        </p:sp>
        <p:sp>
          <p:nvSpPr>
            <p:cNvPr id="44" name="Rectangle 40"/>
            <p:cNvSpPr>
              <a:spLocks noChangeArrowheads="1"/>
            </p:cNvSpPr>
            <p:nvPr/>
          </p:nvSpPr>
          <p:spPr bwMode="auto">
            <a:xfrm>
              <a:off x="1302" y="2346"/>
              <a:ext cx="43" cy="86"/>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buClrTx/>
                <a:buSzTx/>
                <a:buFontTx/>
                <a:buNone/>
              </a:pPr>
              <a:r>
                <a:rPr lang="en-GB" sz="1200">
                  <a:solidFill>
                    <a:srgbClr val="000000"/>
                  </a:solidFill>
                  <a:latin typeface="Arial" charset="0"/>
                </a:rPr>
                <a:t>1</a:t>
              </a:r>
              <a:endParaRPr lang="en-GB" sz="1350"/>
            </a:p>
          </p:txBody>
        </p:sp>
        <p:sp>
          <p:nvSpPr>
            <p:cNvPr id="45" name="Rectangle 41"/>
            <p:cNvSpPr>
              <a:spLocks noChangeArrowheads="1"/>
            </p:cNvSpPr>
            <p:nvPr/>
          </p:nvSpPr>
          <p:spPr bwMode="auto">
            <a:xfrm>
              <a:off x="1235" y="1984"/>
              <a:ext cx="86" cy="86"/>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buClrTx/>
                <a:buSzTx/>
                <a:buFontTx/>
                <a:buNone/>
              </a:pPr>
              <a:r>
                <a:rPr lang="en-GB" sz="1200">
                  <a:solidFill>
                    <a:srgbClr val="000000"/>
                  </a:solidFill>
                  <a:latin typeface="Arial" charset="0"/>
                </a:rPr>
                <a:t>10</a:t>
              </a:r>
              <a:endParaRPr lang="en-GB" sz="1350"/>
            </a:p>
          </p:txBody>
        </p:sp>
        <p:sp>
          <p:nvSpPr>
            <p:cNvPr id="46" name="Rectangle 42"/>
            <p:cNvSpPr>
              <a:spLocks noChangeArrowheads="1"/>
            </p:cNvSpPr>
            <p:nvPr/>
          </p:nvSpPr>
          <p:spPr bwMode="auto">
            <a:xfrm>
              <a:off x="1168" y="1612"/>
              <a:ext cx="129" cy="86"/>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buClrTx/>
                <a:buSzTx/>
                <a:buFontTx/>
                <a:buNone/>
              </a:pPr>
              <a:r>
                <a:rPr lang="en-GB" sz="1200">
                  <a:solidFill>
                    <a:srgbClr val="000000"/>
                  </a:solidFill>
                  <a:latin typeface="Arial" charset="0"/>
                </a:rPr>
                <a:t>100</a:t>
              </a:r>
              <a:endParaRPr lang="en-GB" sz="1350"/>
            </a:p>
          </p:txBody>
        </p:sp>
        <p:sp>
          <p:nvSpPr>
            <p:cNvPr id="47" name="Rectangle 43"/>
            <p:cNvSpPr>
              <a:spLocks noChangeArrowheads="1"/>
            </p:cNvSpPr>
            <p:nvPr/>
          </p:nvSpPr>
          <p:spPr bwMode="auto">
            <a:xfrm>
              <a:off x="1330" y="3634"/>
              <a:ext cx="172" cy="86"/>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buClrTx/>
                <a:buSzTx/>
                <a:buFontTx/>
                <a:buNone/>
              </a:pPr>
              <a:r>
                <a:rPr lang="en-GB" sz="1200">
                  <a:solidFill>
                    <a:srgbClr val="000000"/>
                  </a:solidFill>
                  <a:latin typeface="Arial" charset="0"/>
                </a:rPr>
                <a:t>1970</a:t>
              </a:r>
              <a:endParaRPr lang="en-GB" sz="1350"/>
            </a:p>
          </p:txBody>
        </p:sp>
        <p:sp>
          <p:nvSpPr>
            <p:cNvPr id="48" name="Rectangle 44"/>
            <p:cNvSpPr>
              <a:spLocks noChangeArrowheads="1"/>
            </p:cNvSpPr>
            <p:nvPr/>
          </p:nvSpPr>
          <p:spPr bwMode="auto">
            <a:xfrm>
              <a:off x="1932" y="3634"/>
              <a:ext cx="172" cy="86"/>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buClrTx/>
                <a:buSzTx/>
                <a:buFontTx/>
                <a:buNone/>
              </a:pPr>
              <a:r>
                <a:rPr lang="en-GB" sz="1200">
                  <a:solidFill>
                    <a:srgbClr val="000000"/>
                  </a:solidFill>
                  <a:latin typeface="Arial" charset="0"/>
                </a:rPr>
                <a:t>1975</a:t>
              </a:r>
              <a:endParaRPr lang="en-GB" sz="1350"/>
            </a:p>
          </p:txBody>
        </p:sp>
        <p:sp>
          <p:nvSpPr>
            <p:cNvPr id="49" name="Rectangle 45"/>
            <p:cNvSpPr>
              <a:spLocks noChangeArrowheads="1"/>
            </p:cNvSpPr>
            <p:nvPr/>
          </p:nvSpPr>
          <p:spPr bwMode="auto">
            <a:xfrm>
              <a:off x="2533" y="3634"/>
              <a:ext cx="172" cy="86"/>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buClrTx/>
                <a:buSzTx/>
                <a:buFontTx/>
                <a:buNone/>
              </a:pPr>
              <a:r>
                <a:rPr lang="en-GB" sz="1200">
                  <a:solidFill>
                    <a:srgbClr val="000000"/>
                  </a:solidFill>
                  <a:latin typeface="Arial" charset="0"/>
                </a:rPr>
                <a:t>1980</a:t>
              </a:r>
              <a:endParaRPr lang="en-GB" sz="1350"/>
            </a:p>
          </p:txBody>
        </p:sp>
        <p:sp>
          <p:nvSpPr>
            <p:cNvPr id="50" name="Rectangle 46"/>
            <p:cNvSpPr>
              <a:spLocks noChangeArrowheads="1"/>
            </p:cNvSpPr>
            <p:nvPr/>
          </p:nvSpPr>
          <p:spPr bwMode="auto">
            <a:xfrm>
              <a:off x="3134" y="3634"/>
              <a:ext cx="172" cy="86"/>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buClrTx/>
                <a:buSzTx/>
                <a:buFontTx/>
                <a:buNone/>
              </a:pPr>
              <a:r>
                <a:rPr lang="en-GB" sz="1200">
                  <a:solidFill>
                    <a:srgbClr val="000000"/>
                  </a:solidFill>
                  <a:latin typeface="Arial" charset="0"/>
                </a:rPr>
                <a:t>1985</a:t>
              </a:r>
              <a:endParaRPr lang="en-GB" sz="1350"/>
            </a:p>
          </p:txBody>
        </p:sp>
        <p:sp>
          <p:nvSpPr>
            <p:cNvPr id="51" name="Rectangle 47"/>
            <p:cNvSpPr>
              <a:spLocks noChangeArrowheads="1"/>
            </p:cNvSpPr>
            <p:nvPr/>
          </p:nvSpPr>
          <p:spPr bwMode="auto">
            <a:xfrm>
              <a:off x="3735" y="3634"/>
              <a:ext cx="172" cy="86"/>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buClrTx/>
                <a:buSzTx/>
                <a:buFontTx/>
                <a:buNone/>
              </a:pPr>
              <a:r>
                <a:rPr lang="en-GB" sz="1200">
                  <a:solidFill>
                    <a:srgbClr val="000000"/>
                  </a:solidFill>
                  <a:latin typeface="Arial" charset="0"/>
                </a:rPr>
                <a:t>1990</a:t>
              </a:r>
              <a:endParaRPr lang="en-GB" sz="1350"/>
            </a:p>
          </p:txBody>
        </p:sp>
        <p:sp>
          <p:nvSpPr>
            <p:cNvPr id="52" name="Rectangle 48"/>
            <p:cNvSpPr>
              <a:spLocks noChangeArrowheads="1"/>
            </p:cNvSpPr>
            <p:nvPr/>
          </p:nvSpPr>
          <p:spPr bwMode="auto">
            <a:xfrm>
              <a:off x="4336" y="3634"/>
              <a:ext cx="172" cy="86"/>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buClrTx/>
                <a:buSzTx/>
                <a:buFontTx/>
                <a:buNone/>
              </a:pPr>
              <a:r>
                <a:rPr lang="en-GB" sz="1200">
                  <a:solidFill>
                    <a:srgbClr val="000000"/>
                  </a:solidFill>
                  <a:latin typeface="Arial" charset="0"/>
                </a:rPr>
                <a:t>1995</a:t>
              </a:r>
              <a:endParaRPr lang="en-GB" sz="1350"/>
            </a:p>
          </p:txBody>
        </p:sp>
        <p:sp>
          <p:nvSpPr>
            <p:cNvPr id="53" name="Rectangle 49"/>
            <p:cNvSpPr>
              <a:spLocks noChangeArrowheads="1"/>
            </p:cNvSpPr>
            <p:nvPr/>
          </p:nvSpPr>
          <p:spPr bwMode="auto">
            <a:xfrm>
              <a:off x="4937" y="3634"/>
              <a:ext cx="172" cy="86"/>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buClrTx/>
                <a:buSzTx/>
                <a:buFontTx/>
                <a:buNone/>
              </a:pPr>
              <a:r>
                <a:rPr lang="en-GB" sz="1200">
                  <a:solidFill>
                    <a:srgbClr val="000000"/>
                  </a:solidFill>
                  <a:latin typeface="Arial" charset="0"/>
                </a:rPr>
                <a:t>2000</a:t>
              </a:r>
              <a:endParaRPr lang="en-GB" sz="1350"/>
            </a:p>
          </p:txBody>
        </p:sp>
        <p:sp>
          <p:nvSpPr>
            <p:cNvPr id="54" name="Rectangle 51"/>
            <p:cNvSpPr>
              <a:spLocks noChangeArrowheads="1"/>
            </p:cNvSpPr>
            <p:nvPr/>
          </p:nvSpPr>
          <p:spPr bwMode="auto">
            <a:xfrm rot="16200000">
              <a:off x="399" y="2615"/>
              <a:ext cx="1049" cy="94"/>
            </a:xfrm>
            <a:prstGeom prst="rect">
              <a:avLst/>
            </a:prstGeom>
            <a:noFill/>
            <a:ln w="9525">
              <a:noFill/>
              <a:miter lim="800000"/>
              <a:headEnd/>
              <a:tailEnd/>
            </a:ln>
          </p:spPr>
          <p:txBody>
            <a:bodyPr wrap="none" lIns="0" tIns="0" rIns="0" bIns="0">
              <a:prstTxWarp prst="textNoShape">
                <a:avLst/>
              </a:prstTxWarp>
              <a:spAutoFit/>
            </a:bodyPr>
            <a:lstStyle/>
            <a:p>
              <a:pPr eaLnBrk="0" hangingPunct="0">
                <a:lnSpc>
                  <a:spcPct val="100000"/>
                </a:lnSpc>
                <a:buClrTx/>
                <a:buSzTx/>
                <a:buFontTx/>
                <a:buNone/>
              </a:pPr>
              <a:r>
                <a:rPr lang="en-GB" sz="1200" b="1">
                  <a:solidFill>
                    <a:srgbClr val="000000"/>
                  </a:solidFill>
                  <a:latin typeface="Arial" charset="0"/>
                </a:rPr>
                <a:t>Millions of transistors per chip</a:t>
              </a:r>
              <a:endParaRPr lang="en-GB" sz="1350"/>
            </a:p>
          </p:txBody>
        </p:sp>
        <p:sp>
          <p:nvSpPr>
            <p:cNvPr id="55" name="Text Box 52"/>
            <p:cNvSpPr txBox="1">
              <a:spLocks noChangeArrowheads="1"/>
            </p:cNvSpPr>
            <p:nvPr/>
          </p:nvSpPr>
          <p:spPr bwMode="auto">
            <a:xfrm>
              <a:off x="1680" y="3360"/>
              <a:ext cx="253" cy="130"/>
            </a:xfrm>
            <a:prstGeom prst="rect">
              <a:avLst/>
            </a:prstGeom>
            <a:noFill/>
            <a:ln w="12700">
              <a:noFill/>
              <a:miter lim="800000"/>
              <a:headEnd/>
              <a:tailEnd/>
            </a:ln>
            <a:effectLst/>
          </p:spPr>
          <p:txBody>
            <a:bodyPr wrap="none">
              <a:prstTxWarp prst="textNoShape">
                <a:avLst/>
              </a:prstTxWarp>
              <a:spAutoFit/>
            </a:bodyPr>
            <a:lstStyle/>
            <a:p>
              <a:pPr eaLnBrk="0" hangingPunct="0">
                <a:lnSpc>
                  <a:spcPct val="100000"/>
                </a:lnSpc>
                <a:buClrTx/>
                <a:buSzTx/>
                <a:buFontTx/>
                <a:buNone/>
              </a:pPr>
              <a:r>
                <a:rPr lang="en-GB" sz="1200"/>
                <a:t>8008</a:t>
              </a:r>
            </a:p>
          </p:txBody>
        </p:sp>
        <p:sp>
          <p:nvSpPr>
            <p:cNvPr id="56" name="Text Box 53"/>
            <p:cNvSpPr txBox="1">
              <a:spLocks noChangeArrowheads="1"/>
            </p:cNvSpPr>
            <p:nvPr/>
          </p:nvSpPr>
          <p:spPr bwMode="auto">
            <a:xfrm>
              <a:off x="1968" y="3168"/>
              <a:ext cx="253" cy="130"/>
            </a:xfrm>
            <a:prstGeom prst="rect">
              <a:avLst/>
            </a:prstGeom>
            <a:noFill/>
            <a:ln w="12700">
              <a:noFill/>
              <a:miter lim="800000"/>
              <a:headEnd/>
              <a:tailEnd/>
            </a:ln>
            <a:effectLst/>
          </p:spPr>
          <p:txBody>
            <a:bodyPr wrap="none">
              <a:prstTxWarp prst="textNoShape">
                <a:avLst/>
              </a:prstTxWarp>
              <a:spAutoFit/>
            </a:bodyPr>
            <a:lstStyle/>
            <a:p>
              <a:pPr eaLnBrk="0" hangingPunct="0">
                <a:lnSpc>
                  <a:spcPct val="100000"/>
                </a:lnSpc>
                <a:buClrTx/>
                <a:buSzTx/>
                <a:buFontTx/>
                <a:buNone/>
              </a:pPr>
              <a:r>
                <a:rPr lang="en-GB" sz="1200"/>
                <a:t>8080</a:t>
              </a:r>
            </a:p>
          </p:txBody>
        </p:sp>
        <p:sp>
          <p:nvSpPr>
            <p:cNvPr id="57" name="Text Box 54"/>
            <p:cNvSpPr txBox="1">
              <a:spLocks noChangeArrowheads="1"/>
            </p:cNvSpPr>
            <p:nvPr/>
          </p:nvSpPr>
          <p:spPr bwMode="auto">
            <a:xfrm>
              <a:off x="2064" y="2832"/>
              <a:ext cx="253" cy="130"/>
            </a:xfrm>
            <a:prstGeom prst="rect">
              <a:avLst/>
            </a:prstGeom>
            <a:noFill/>
            <a:ln w="12700">
              <a:noFill/>
              <a:miter lim="800000"/>
              <a:headEnd/>
              <a:tailEnd/>
            </a:ln>
            <a:effectLst/>
          </p:spPr>
          <p:txBody>
            <a:bodyPr wrap="none">
              <a:prstTxWarp prst="textNoShape">
                <a:avLst/>
              </a:prstTxWarp>
              <a:spAutoFit/>
            </a:bodyPr>
            <a:lstStyle/>
            <a:p>
              <a:pPr eaLnBrk="0" hangingPunct="0">
                <a:lnSpc>
                  <a:spcPct val="100000"/>
                </a:lnSpc>
                <a:buClrTx/>
                <a:buSzTx/>
                <a:buFontTx/>
                <a:buNone/>
              </a:pPr>
              <a:r>
                <a:rPr lang="en-GB" sz="1200"/>
                <a:t>8086</a:t>
              </a:r>
            </a:p>
          </p:txBody>
        </p:sp>
        <p:sp>
          <p:nvSpPr>
            <p:cNvPr id="58" name="Text Box 55"/>
            <p:cNvSpPr txBox="1">
              <a:spLocks noChangeArrowheads="1"/>
            </p:cNvSpPr>
            <p:nvPr/>
          </p:nvSpPr>
          <p:spPr bwMode="auto">
            <a:xfrm>
              <a:off x="2592" y="2592"/>
              <a:ext cx="213" cy="130"/>
            </a:xfrm>
            <a:prstGeom prst="rect">
              <a:avLst/>
            </a:prstGeom>
            <a:noFill/>
            <a:ln w="12700">
              <a:noFill/>
              <a:miter lim="800000"/>
              <a:headEnd/>
              <a:tailEnd/>
            </a:ln>
            <a:effectLst/>
          </p:spPr>
          <p:txBody>
            <a:bodyPr wrap="none">
              <a:prstTxWarp prst="textNoShape">
                <a:avLst/>
              </a:prstTxWarp>
              <a:spAutoFit/>
            </a:bodyPr>
            <a:lstStyle/>
            <a:p>
              <a:pPr eaLnBrk="0" hangingPunct="0">
                <a:lnSpc>
                  <a:spcPct val="100000"/>
                </a:lnSpc>
                <a:buClrTx/>
                <a:buSzTx/>
                <a:buFontTx/>
                <a:buNone/>
              </a:pPr>
              <a:r>
                <a:rPr lang="en-GB" sz="1200"/>
                <a:t>286</a:t>
              </a:r>
            </a:p>
          </p:txBody>
        </p:sp>
        <p:sp>
          <p:nvSpPr>
            <p:cNvPr id="59" name="Text Box 56"/>
            <p:cNvSpPr txBox="1">
              <a:spLocks noChangeArrowheads="1"/>
            </p:cNvSpPr>
            <p:nvPr/>
          </p:nvSpPr>
          <p:spPr bwMode="auto">
            <a:xfrm>
              <a:off x="2976" y="2448"/>
              <a:ext cx="213" cy="130"/>
            </a:xfrm>
            <a:prstGeom prst="rect">
              <a:avLst/>
            </a:prstGeom>
            <a:noFill/>
            <a:ln w="12700">
              <a:noFill/>
              <a:miter lim="800000"/>
              <a:headEnd/>
              <a:tailEnd/>
            </a:ln>
            <a:effectLst/>
          </p:spPr>
          <p:txBody>
            <a:bodyPr wrap="none">
              <a:prstTxWarp prst="textNoShape">
                <a:avLst/>
              </a:prstTxWarp>
              <a:spAutoFit/>
            </a:bodyPr>
            <a:lstStyle/>
            <a:p>
              <a:pPr eaLnBrk="0" hangingPunct="0">
                <a:lnSpc>
                  <a:spcPct val="100000"/>
                </a:lnSpc>
                <a:buClrTx/>
                <a:buSzTx/>
                <a:buFontTx/>
                <a:buNone/>
              </a:pPr>
              <a:r>
                <a:rPr lang="en-GB" sz="1200"/>
                <a:t>386</a:t>
              </a:r>
            </a:p>
          </p:txBody>
        </p:sp>
        <p:sp>
          <p:nvSpPr>
            <p:cNvPr id="60" name="Text Box 57"/>
            <p:cNvSpPr txBox="1">
              <a:spLocks noChangeArrowheads="1"/>
            </p:cNvSpPr>
            <p:nvPr/>
          </p:nvSpPr>
          <p:spPr bwMode="auto">
            <a:xfrm>
              <a:off x="3456" y="2208"/>
              <a:ext cx="213" cy="130"/>
            </a:xfrm>
            <a:prstGeom prst="rect">
              <a:avLst/>
            </a:prstGeom>
            <a:noFill/>
            <a:ln w="12700">
              <a:noFill/>
              <a:miter lim="800000"/>
              <a:headEnd/>
              <a:tailEnd/>
            </a:ln>
            <a:effectLst/>
          </p:spPr>
          <p:txBody>
            <a:bodyPr wrap="none">
              <a:prstTxWarp prst="textNoShape">
                <a:avLst/>
              </a:prstTxWarp>
              <a:spAutoFit/>
            </a:bodyPr>
            <a:lstStyle/>
            <a:p>
              <a:pPr eaLnBrk="0" hangingPunct="0">
                <a:lnSpc>
                  <a:spcPct val="100000"/>
                </a:lnSpc>
                <a:buClrTx/>
                <a:buSzTx/>
                <a:buFontTx/>
                <a:buNone/>
              </a:pPr>
              <a:r>
                <a:rPr lang="en-GB" sz="1200"/>
                <a:t>486</a:t>
              </a:r>
            </a:p>
          </p:txBody>
        </p:sp>
        <p:sp>
          <p:nvSpPr>
            <p:cNvPr id="61" name="Text Box 58"/>
            <p:cNvSpPr txBox="1">
              <a:spLocks noChangeArrowheads="1"/>
            </p:cNvSpPr>
            <p:nvPr/>
          </p:nvSpPr>
          <p:spPr bwMode="auto">
            <a:xfrm>
              <a:off x="3696" y="2064"/>
              <a:ext cx="358" cy="130"/>
            </a:xfrm>
            <a:prstGeom prst="rect">
              <a:avLst/>
            </a:prstGeom>
            <a:noFill/>
            <a:ln w="12700">
              <a:noFill/>
              <a:miter lim="800000"/>
              <a:headEnd/>
              <a:tailEnd/>
            </a:ln>
            <a:effectLst/>
          </p:spPr>
          <p:txBody>
            <a:bodyPr wrap="none">
              <a:prstTxWarp prst="textNoShape">
                <a:avLst/>
              </a:prstTxWarp>
              <a:spAutoFit/>
            </a:bodyPr>
            <a:lstStyle/>
            <a:p>
              <a:pPr eaLnBrk="0" hangingPunct="0">
                <a:lnSpc>
                  <a:spcPct val="100000"/>
                </a:lnSpc>
                <a:buClrTx/>
                <a:buSzTx/>
                <a:buFontTx/>
                <a:buNone/>
              </a:pPr>
              <a:r>
                <a:rPr lang="en-GB" sz="1200"/>
                <a:t>Pentium</a:t>
              </a:r>
            </a:p>
          </p:txBody>
        </p:sp>
        <p:sp>
          <p:nvSpPr>
            <p:cNvPr id="62" name="Text Box 59"/>
            <p:cNvSpPr txBox="1">
              <a:spLocks noChangeArrowheads="1"/>
            </p:cNvSpPr>
            <p:nvPr/>
          </p:nvSpPr>
          <p:spPr bwMode="auto">
            <a:xfrm>
              <a:off x="1440" y="3168"/>
              <a:ext cx="253" cy="130"/>
            </a:xfrm>
            <a:prstGeom prst="rect">
              <a:avLst/>
            </a:prstGeom>
            <a:noFill/>
            <a:ln w="12700">
              <a:noFill/>
              <a:miter lim="800000"/>
              <a:headEnd/>
              <a:tailEnd/>
            </a:ln>
            <a:effectLst/>
          </p:spPr>
          <p:txBody>
            <a:bodyPr wrap="none">
              <a:prstTxWarp prst="textNoShape">
                <a:avLst/>
              </a:prstTxWarp>
              <a:spAutoFit/>
            </a:bodyPr>
            <a:lstStyle/>
            <a:p>
              <a:pPr eaLnBrk="0" hangingPunct="0">
                <a:lnSpc>
                  <a:spcPct val="100000"/>
                </a:lnSpc>
                <a:buClrTx/>
                <a:buSzTx/>
                <a:buFontTx/>
                <a:buNone/>
              </a:pPr>
              <a:r>
                <a:rPr lang="en-GB" sz="1200"/>
                <a:t>4004</a:t>
              </a:r>
            </a:p>
          </p:txBody>
        </p:sp>
        <p:sp>
          <p:nvSpPr>
            <p:cNvPr id="63" name="Text Box 60"/>
            <p:cNvSpPr txBox="1">
              <a:spLocks noChangeArrowheads="1"/>
            </p:cNvSpPr>
            <p:nvPr/>
          </p:nvSpPr>
          <p:spPr bwMode="auto">
            <a:xfrm>
              <a:off x="4368" y="2064"/>
              <a:ext cx="415" cy="130"/>
            </a:xfrm>
            <a:prstGeom prst="rect">
              <a:avLst/>
            </a:prstGeom>
            <a:noFill/>
            <a:ln w="12700">
              <a:noFill/>
              <a:miter lim="800000"/>
              <a:headEnd/>
              <a:tailEnd/>
            </a:ln>
            <a:effectLst/>
          </p:spPr>
          <p:txBody>
            <a:bodyPr wrap="none">
              <a:prstTxWarp prst="textNoShape">
                <a:avLst/>
              </a:prstTxWarp>
              <a:spAutoFit/>
            </a:bodyPr>
            <a:lstStyle/>
            <a:p>
              <a:pPr eaLnBrk="0" hangingPunct="0">
                <a:lnSpc>
                  <a:spcPct val="100000"/>
                </a:lnSpc>
                <a:buClrTx/>
                <a:buSzTx/>
                <a:buFontTx/>
                <a:buNone/>
              </a:pPr>
              <a:r>
                <a:rPr lang="en-GB" sz="1200"/>
                <a:t>Pentium II</a:t>
              </a:r>
            </a:p>
          </p:txBody>
        </p:sp>
        <p:sp>
          <p:nvSpPr>
            <p:cNvPr id="64" name="Text Box 61"/>
            <p:cNvSpPr txBox="1">
              <a:spLocks noChangeArrowheads="1"/>
            </p:cNvSpPr>
            <p:nvPr/>
          </p:nvSpPr>
          <p:spPr bwMode="auto">
            <a:xfrm>
              <a:off x="4224" y="1824"/>
              <a:ext cx="435" cy="130"/>
            </a:xfrm>
            <a:prstGeom prst="rect">
              <a:avLst/>
            </a:prstGeom>
            <a:noFill/>
            <a:ln w="12700">
              <a:noFill/>
              <a:miter lim="800000"/>
              <a:headEnd/>
              <a:tailEnd/>
            </a:ln>
            <a:effectLst/>
          </p:spPr>
          <p:txBody>
            <a:bodyPr wrap="none">
              <a:prstTxWarp prst="textNoShape">
                <a:avLst/>
              </a:prstTxWarp>
              <a:spAutoFit/>
            </a:bodyPr>
            <a:lstStyle/>
            <a:p>
              <a:pPr eaLnBrk="0" hangingPunct="0">
                <a:lnSpc>
                  <a:spcPct val="100000"/>
                </a:lnSpc>
                <a:buClrTx/>
                <a:buSzTx/>
                <a:buFontTx/>
                <a:buNone/>
              </a:pPr>
              <a:r>
                <a:rPr lang="en-GB" sz="1200"/>
                <a:t>Pentium III</a:t>
              </a:r>
            </a:p>
          </p:txBody>
        </p:sp>
        <p:sp>
          <p:nvSpPr>
            <p:cNvPr id="65" name="Text Box 62"/>
            <p:cNvSpPr txBox="1">
              <a:spLocks noChangeArrowheads="1"/>
            </p:cNvSpPr>
            <p:nvPr/>
          </p:nvSpPr>
          <p:spPr bwMode="auto">
            <a:xfrm>
              <a:off x="4416" y="1680"/>
              <a:ext cx="416" cy="130"/>
            </a:xfrm>
            <a:prstGeom prst="rect">
              <a:avLst/>
            </a:prstGeom>
            <a:noFill/>
            <a:ln w="12700">
              <a:noFill/>
              <a:miter lim="800000"/>
              <a:headEnd/>
              <a:tailEnd/>
            </a:ln>
            <a:effectLst/>
          </p:spPr>
          <p:txBody>
            <a:bodyPr wrap="none">
              <a:prstTxWarp prst="textNoShape">
                <a:avLst/>
              </a:prstTxWarp>
              <a:spAutoFit/>
            </a:bodyPr>
            <a:lstStyle/>
            <a:p>
              <a:pPr eaLnBrk="0" hangingPunct="0">
                <a:lnSpc>
                  <a:spcPct val="100000"/>
                </a:lnSpc>
                <a:buClrTx/>
                <a:buSzTx/>
                <a:buFontTx/>
                <a:buNone/>
              </a:pPr>
              <a:r>
                <a:rPr lang="en-GB" sz="1200"/>
                <a:t>Pentium 4</a:t>
              </a:r>
            </a:p>
          </p:txBody>
        </p:sp>
      </p:grpSp>
      <p:sp>
        <p:nvSpPr>
          <p:cNvPr id="66" name="TextBox 65"/>
          <p:cNvSpPr txBox="1"/>
          <p:nvPr/>
        </p:nvSpPr>
        <p:spPr>
          <a:xfrm>
            <a:off x="0" y="6211669"/>
            <a:ext cx="2564613" cy="646331"/>
          </a:xfrm>
          <a:prstGeom prst="rect">
            <a:avLst/>
          </a:prstGeom>
          <a:noFill/>
        </p:spPr>
        <p:txBody>
          <a:bodyPr wrap="none" rtlCol="0">
            <a:spAutoFit/>
          </a:bodyPr>
          <a:lstStyle/>
          <a:p>
            <a:r>
              <a:rPr lang="en-GB" sz="3600" dirty="0" smtClean="0">
                <a:solidFill>
                  <a:schemeClr val="bg1">
                    <a:lumMod val="50000"/>
                  </a:schemeClr>
                </a:solidFill>
              </a:rPr>
              <a:t>Moore’s Law</a:t>
            </a:r>
          </a:p>
        </p:txBody>
      </p:sp>
      <p:pic>
        <p:nvPicPr>
          <p:cNvPr id="67" name="Picture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7778" y="5333780"/>
            <a:ext cx="2007671" cy="1524219"/>
          </a:xfrm>
          <a:prstGeom prst="rect">
            <a:avLst/>
          </a:prstGeom>
        </p:spPr>
      </p:pic>
    </p:spTree>
    <p:extLst>
      <p:ext uri="{BB962C8B-B14F-4D97-AF65-F5344CB8AC3E}">
        <p14:creationId xmlns:p14="http://schemas.microsoft.com/office/powerpoint/2010/main" val="3288290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9777" y="5786203"/>
            <a:ext cx="1184223" cy="1071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p:cNvSpPr txBox="1"/>
          <p:nvPr/>
        </p:nvSpPr>
        <p:spPr>
          <a:xfrm>
            <a:off x="0" y="6211669"/>
            <a:ext cx="2564613" cy="646331"/>
          </a:xfrm>
          <a:prstGeom prst="rect">
            <a:avLst/>
          </a:prstGeom>
          <a:noFill/>
        </p:spPr>
        <p:txBody>
          <a:bodyPr wrap="none" rtlCol="0">
            <a:spAutoFit/>
          </a:bodyPr>
          <a:lstStyle/>
          <a:p>
            <a:r>
              <a:rPr lang="en-GB" sz="3600" dirty="0" smtClean="0">
                <a:solidFill>
                  <a:schemeClr val="bg1">
                    <a:lumMod val="50000"/>
                  </a:schemeClr>
                </a:solidFill>
              </a:rPr>
              <a:t>Moore’s Law</a:t>
            </a:r>
          </a:p>
        </p:txBody>
      </p:sp>
      <p:pic>
        <p:nvPicPr>
          <p:cNvPr id="67" name="Picture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7778" y="5333780"/>
            <a:ext cx="2007671" cy="152421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142" y="150124"/>
            <a:ext cx="8649377" cy="5431809"/>
          </a:xfrm>
          <a:prstGeom prst="rect">
            <a:avLst/>
          </a:prstGeom>
        </p:spPr>
      </p:pic>
      <p:sp>
        <p:nvSpPr>
          <p:cNvPr id="4" name="Rectangle 3"/>
          <p:cNvSpPr/>
          <p:nvPr/>
        </p:nvSpPr>
        <p:spPr>
          <a:xfrm>
            <a:off x="7478973" y="1665027"/>
            <a:ext cx="1323833" cy="7642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p:cNvSpPr/>
          <p:nvPr/>
        </p:nvSpPr>
        <p:spPr>
          <a:xfrm>
            <a:off x="7688151" y="1323834"/>
            <a:ext cx="1323833" cy="177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601793" y="128182"/>
            <a:ext cx="1542195" cy="5431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p:cNvSpPr/>
          <p:nvPr/>
        </p:nvSpPr>
        <p:spPr>
          <a:xfrm>
            <a:off x="7140910" y="818642"/>
            <a:ext cx="1323833" cy="177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0" name="Group 69"/>
          <p:cNvGrpSpPr/>
          <p:nvPr/>
        </p:nvGrpSpPr>
        <p:grpSpPr>
          <a:xfrm>
            <a:off x="751074" y="739812"/>
            <a:ext cx="5864772" cy="5233395"/>
            <a:chOff x="751074" y="739812"/>
            <a:chExt cx="5864772" cy="5233395"/>
          </a:xfrm>
        </p:grpSpPr>
        <p:pic>
          <p:nvPicPr>
            <p:cNvPr id="6" name="Picture 5"/>
            <p:cNvPicPr>
              <a:picLocks noChangeAspect="1"/>
            </p:cNvPicPr>
            <p:nvPr/>
          </p:nvPicPr>
          <p:blipFill rotWithShape="1">
            <a:blip r:embed="rId5"/>
            <a:srcRect l="16557" t="20557" r="48546" b="35790"/>
            <a:stretch/>
          </p:blipFill>
          <p:spPr>
            <a:xfrm>
              <a:off x="920019" y="739812"/>
              <a:ext cx="2863706" cy="1909137"/>
            </a:xfrm>
            <a:prstGeom prst="rect">
              <a:avLst/>
            </a:prstGeom>
            <a:ln>
              <a:solidFill>
                <a:srgbClr val="72807E"/>
              </a:solidFill>
            </a:ln>
          </p:spPr>
        </p:pic>
        <p:sp>
          <p:nvSpPr>
            <p:cNvPr id="7" name="Rectangle 6"/>
            <p:cNvSpPr/>
            <p:nvPr/>
          </p:nvSpPr>
          <p:spPr>
            <a:xfrm>
              <a:off x="751074" y="5603875"/>
              <a:ext cx="5864772" cy="369332"/>
            </a:xfrm>
            <a:prstGeom prst="rect">
              <a:avLst/>
            </a:prstGeom>
          </p:spPr>
          <p:txBody>
            <a:bodyPr wrap="square">
              <a:spAutoFit/>
            </a:bodyPr>
            <a:lstStyle/>
            <a:p>
              <a:r>
                <a:rPr lang="en-GB" dirty="0">
                  <a:hlinkClick r:id="rId6"/>
                </a:rPr>
                <a:t>https://</a:t>
              </a:r>
              <a:r>
                <a:rPr lang="en-GB" dirty="0" smtClean="0">
                  <a:hlinkClick r:id="rId6"/>
                </a:rPr>
                <a:t>youtu.be/x_DqMUkZHn0</a:t>
              </a:r>
              <a:r>
                <a:rPr lang="en-GB" dirty="0" smtClean="0"/>
                <a:t> </a:t>
              </a:r>
              <a:endParaRPr lang="en-GB" dirty="0"/>
            </a:p>
          </p:txBody>
        </p:sp>
      </p:grpSp>
    </p:spTree>
    <p:extLst>
      <p:ext uri="{BB962C8B-B14F-4D97-AF65-F5344CB8AC3E}">
        <p14:creationId xmlns:p14="http://schemas.microsoft.com/office/powerpoint/2010/main" val="3725212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9777" y="5786203"/>
            <a:ext cx="1184223" cy="1071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p:cNvSpPr txBox="1"/>
          <p:nvPr/>
        </p:nvSpPr>
        <p:spPr>
          <a:xfrm>
            <a:off x="0" y="6211669"/>
            <a:ext cx="2564613" cy="646331"/>
          </a:xfrm>
          <a:prstGeom prst="rect">
            <a:avLst/>
          </a:prstGeom>
          <a:noFill/>
        </p:spPr>
        <p:txBody>
          <a:bodyPr wrap="none" rtlCol="0">
            <a:spAutoFit/>
          </a:bodyPr>
          <a:lstStyle/>
          <a:p>
            <a:r>
              <a:rPr lang="en-GB" sz="3600" dirty="0" smtClean="0">
                <a:solidFill>
                  <a:schemeClr val="bg1">
                    <a:lumMod val="50000"/>
                  </a:schemeClr>
                </a:solidFill>
              </a:rPr>
              <a:t>Moore’s Law</a:t>
            </a:r>
          </a:p>
        </p:txBody>
      </p:sp>
      <p:pic>
        <p:nvPicPr>
          <p:cNvPr id="67" name="Picture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7778" y="5333780"/>
            <a:ext cx="2007671" cy="152421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142" y="150124"/>
            <a:ext cx="8649377" cy="5431809"/>
          </a:xfrm>
          <a:prstGeom prst="rect">
            <a:avLst/>
          </a:prstGeom>
        </p:spPr>
      </p:pic>
      <p:sp>
        <p:nvSpPr>
          <p:cNvPr id="4" name="Rectangle 3"/>
          <p:cNvSpPr/>
          <p:nvPr/>
        </p:nvSpPr>
        <p:spPr>
          <a:xfrm>
            <a:off x="7478973" y="1665027"/>
            <a:ext cx="1323833" cy="7642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p:cNvSpPr/>
          <p:nvPr/>
        </p:nvSpPr>
        <p:spPr>
          <a:xfrm>
            <a:off x="7688151" y="1323834"/>
            <a:ext cx="1323833" cy="177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601793" y="128182"/>
            <a:ext cx="1542195" cy="5431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p:cNvSpPr/>
          <p:nvPr/>
        </p:nvSpPr>
        <p:spPr>
          <a:xfrm>
            <a:off x="7140910" y="818642"/>
            <a:ext cx="1323833" cy="177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42670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9777" y="5786203"/>
            <a:ext cx="1184223" cy="1071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3"/>
          <a:srcRect l="15951" t="16272" r="16922" b="16272"/>
          <a:stretch/>
        </p:blipFill>
        <p:spPr>
          <a:xfrm>
            <a:off x="-1" y="0"/>
            <a:ext cx="9152665" cy="5171090"/>
          </a:xfrm>
          <a:prstGeom prst="rect">
            <a:avLst/>
          </a:prstGeom>
        </p:spPr>
      </p:pic>
      <p:sp>
        <p:nvSpPr>
          <p:cNvPr id="5" name="Rectangle 4"/>
          <p:cNvSpPr/>
          <p:nvPr/>
        </p:nvSpPr>
        <p:spPr>
          <a:xfrm flipV="1">
            <a:off x="0" y="3878324"/>
            <a:ext cx="9159096" cy="1453476"/>
          </a:xfrm>
          <a:prstGeom prst="rect">
            <a:avLst/>
          </a:prstGeom>
          <a:gradFill flip="none" rotWithShape="1">
            <a:gsLst>
              <a:gs pos="7000">
                <a:schemeClr val="bg1"/>
              </a:gs>
              <a:gs pos="69000">
                <a:srgbClr val="FFFFFF">
                  <a:shade val="100000"/>
                  <a:satMod val="115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4"/>
          <a:srcRect l="14376" t="11099" r="50243" b="72737"/>
          <a:stretch/>
        </p:blipFill>
        <p:spPr>
          <a:xfrm>
            <a:off x="4398580" y="5624696"/>
            <a:ext cx="4603532" cy="1182414"/>
          </a:xfrm>
          <a:prstGeom prst="rect">
            <a:avLst/>
          </a:prstGeom>
        </p:spPr>
      </p:pic>
      <p:pic>
        <p:nvPicPr>
          <p:cNvPr id="7" name="Picture 6"/>
          <p:cNvPicPr>
            <a:picLocks noChangeAspect="1"/>
          </p:cNvPicPr>
          <p:nvPr/>
        </p:nvPicPr>
        <p:blipFill rotWithShape="1">
          <a:blip r:embed="rId4"/>
          <a:srcRect l="14376" t="29275" r="44669" b="26616"/>
          <a:stretch/>
        </p:blipFill>
        <p:spPr>
          <a:xfrm>
            <a:off x="231227" y="4359730"/>
            <a:ext cx="3694388" cy="2237036"/>
          </a:xfrm>
          <a:prstGeom prst="rect">
            <a:avLst/>
          </a:prstGeom>
          <a:ln>
            <a:solidFill>
              <a:schemeClr val="bg1"/>
            </a:solidFill>
          </a:ln>
        </p:spPr>
      </p:pic>
      <p:sp>
        <p:nvSpPr>
          <p:cNvPr id="8" name="Rectangle 7"/>
          <p:cNvSpPr/>
          <p:nvPr/>
        </p:nvSpPr>
        <p:spPr>
          <a:xfrm>
            <a:off x="293142" y="5508015"/>
            <a:ext cx="764133" cy="233362"/>
          </a:xfrm>
          <a:prstGeom prst="rect">
            <a:avLst/>
          </a:prstGeom>
          <a:solidFill>
            <a:srgbClr val="0E08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863739" y="5625493"/>
            <a:ext cx="2228046" cy="369332"/>
          </a:xfrm>
          <a:prstGeom prst="rect">
            <a:avLst/>
          </a:prstGeom>
        </p:spPr>
        <p:txBody>
          <a:bodyPr wrap="none">
            <a:spAutoFit/>
          </a:bodyPr>
          <a:lstStyle/>
          <a:p>
            <a:r>
              <a:rPr lang="en-GB" dirty="0">
                <a:hlinkClick r:id="rId5"/>
              </a:rPr>
              <a:t>http://</a:t>
            </a:r>
            <a:r>
              <a:rPr lang="en-GB" dirty="0" smtClean="0">
                <a:hlinkClick r:id="rId5"/>
              </a:rPr>
              <a:t>goo.gl/HJyCDg</a:t>
            </a:r>
            <a:r>
              <a:rPr lang="en-GB" dirty="0" smtClean="0"/>
              <a:t> </a:t>
            </a:r>
            <a:endParaRPr lang="en-GB" dirty="0"/>
          </a:p>
        </p:txBody>
      </p:sp>
    </p:spTree>
    <p:extLst>
      <p:ext uri="{BB962C8B-B14F-4D97-AF65-F5344CB8AC3E}">
        <p14:creationId xmlns:p14="http://schemas.microsoft.com/office/powerpoint/2010/main" val="36974427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9777" y="5786203"/>
            <a:ext cx="1184223" cy="1071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p:cNvSpPr txBox="1"/>
          <p:nvPr/>
        </p:nvSpPr>
        <p:spPr>
          <a:xfrm>
            <a:off x="0" y="6211669"/>
            <a:ext cx="2564613" cy="646331"/>
          </a:xfrm>
          <a:prstGeom prst="rect">
            <a:avLst/>
          </a:prstGeom>
          <a:noFill/>
        </p:spPr>
        <p:txBody>
          <a:bodyPr wrap="none" rtlCol="0">
            <a:spAutoFit/>
          </a:bodyPr>
          <a:lstStyle/>
          <a:p>
            <a:r>
              <a:rPr lang="en-GB" sz="3600" dirty="0" smtClean="0">
                <a:solidFill>
                  <a:schemeClr val="bg1">
                    <a:lumMod val="50000"/>
                  </a:schemeClr>
                </a:solidFill>
              </a:rPr>
              <a:t>Moore’s Law</a:t>
            </a:r>
          </a:p>
        </p:txBody>
      </p:sp>
      <p:pic>
        <p:nvPicPr>
          <p:cNvPr id="67" name="Picture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7778" y="5333780"/>
            <a:ext cx="2007671" cy="152421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142" y="150124"/>
            <a:ext cx="8649377" cy="5431809"/>
          </a:xfrm>
          <a:prstGeom prst="rect">
            <a:avLst/>
          </a:prstGeom>
        </p:spPr>
      </p:pic>
      <p:sp>
        <p:nvSpPr>
          <p:cNvPr id="4" name="Rectangle 3"/>
          <p:cNvSpPr/>
          <p:nvPr/>
        </p:nvSpPr>
        <p:spPr>
          <a:xfrm>
            <a:off x="7478973" y="1665027"/>
            <a:ext cx="1323833" cy="7642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p:cNvSpPr/>
          <p:nvPr/>
        </p:nvSpPr>
        <p:spPr>
          <a:xfrm>
            <a:off x="7688151" y="1301037"/>
            <a:ext cx="1323833" cy="177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p:cNvSpPr/>
          <p:nvPr/>
        </p:nvSpPr>
        <p:spPr>
          <a:xfrm>
            <a:off x="7228055" y="818642"/>
            <a:ext cx="1323833" cy="1778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p:nvPr/>
        </p:nvCxnSpPr>
        <p:spPr>
          <a:xfrm flipV="1">
            <a:off x="8432732" y="1545021"/>
            <a:ext cx="0" cy="2916620"/>
          </a:xfrm>
          <a:prstGeom prst="straightConnector1">
            <a:avLst/>
          </a:prstGeom>
          <a:ln w="762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38461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8"/>
                                        </p:tgtEl>
                                      </p:cBhvr>
                                    </p:animEffect>
                                    <p:set>
                                      <p:cBhvr>
                                        <p:cTn id="7" dur="1" fill="hold">
                                          <p:stCondLst>
                                            <p:cond delay="499"/>
                                          </p:stCondLst>
                                        </p:cTn>
                                        <p:tgtEl>
                                          <p:spTgt spid="68"/>
                                        </p:tgtEl>
                                        <p:attrNameLst>
                                          <p:attrName>style.visibility</p:attrName>
                                        </p:attrNameLst>
                                      </p:cBhvr>
                                      <p:to>
                                        <p:strVal val="hidden"/>
                                      </p:to>
                                    </p:se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179388" y="2848575"/>
            <a:ext cx="2653290" cy="4196020"/>
          </a:xfrm>
          <a:prstGeom prst="rect">
            <a:avLst/>
          </a:prstGeom>
          <a:solidFill>
            <a:schemeClr val="bg1"/>
          </a:solidFill>
        </p:spPr>
        <p:txBody>
          <a:bodyPr wrap="none">
            <a:spAutoFit/>
          </a:bodyPr>
          <a:lstStyle/>
          <a:p>
            <a:pPr>
              <a:lnSpc>
                <a:spcPts val="8000"/>
              </a:lnSpc>
              <a:defRPr/>
            </a:pPr>
            <a:r>
              <a:rPr lang="en-GB" sz="8000" b="1" spc="-150" dirty="0" smtClean="0">
                <a:solidFill>
                  <a:schemeClr val="bg1">
                    <a:lumMod val="50000"/>
                  </a:schemeClr>
                </a:solidFill>
              </a:rPr>
              <a:t>Why</a:t>
            </a:r>
          </a:p>
          <a:p>
            <a:pPr>
              <a:lnSpc>
                <a:spcPts val="8000"/>
              </a:lnSpc>
              <a:defRPr/>
            </a:pPr>
            <a:r>
              <a:rPr lang="en-GB" sz="8000" b="1" spc="-150" dirty="0" smtClean="0">
                <a:solidFill>
                  <a:schemeClr val="bg1">
                    <a:lumMod val="50000"/>
                  </a:schemeClr>
                </a:solidFill>
              </a:rPr>
              <a:t>What</a:t>
            </a:r>
          </a:p>
          <a:p>
            <a:pPr>
              <a:lnSpc>
                <a:spcPts val="8000"/>
              </a:lnSpc>
              <a:defRPr/>
            </a:pPr>
            <a:r>
              <a:rPr lang="en-GB" sz="8000" b="1" spc="-150" dirty="0" smtClean="0">
                <a:solidFill>
                  <a:schemeClr val="bg1">
                    <a:lumMod val="50000"/>
                  </a:schemeClr>
                </a:solidFill>
              </a:rPr>
              <a:t>When</a:t>
            </a:r>
          </a:p>
          <a:p>
            <a:pPr>
              <a:lnSpc>
                <a:spcPts val="8000"/>
              </a:lnSpc>
              <a:defRPr/>
            </a:pPr>
            <a:r>
              <a:rPr lang="en-GB" sz="8000" b="1" spc="-150" dirty="0" smtClean="0">
                <a:solidFill>
                  <a:schemeClr val="bg1">
                    <a:lumMod val="50000"/>
                  </a:schemeClr>
                </a:solidFill>
              </a:rPr>
              <a:t>How</a:t>
            </a:r>
            <a:endParaRPr lang="en-GB" sz="8000" b="1" spc="-150" dirty="0">
              <a:solidFill>
                <a:schemeClr val="bg1">
                  <a:lumMod val="50000"/>
                </a:schemeClr>
              </a:solidFill>
            </a:endParaRPr>
          </a:p>
        </p:txBody>
      </p:sp>
      <p:pic>
        <p:nvPicPr>
          <p:cNvPr id="614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133600"/>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995738" y="2133600"/>
            <a:ext cx="1223962" cy="4724400"/>
          </a:xfrm>
          <a:prstGeom prst="rect">
            <a:avLst/>
          </a:prstGeom>
          <a:gradFill flip="none" rotWithShape="1">
            <a:gsLst>
              <a:gs pos="0">
                <a:schemeClr val="bg1">
                  <a:alpha val="0"/>
                </a:schemeClr>
              </a:gs>
              <a:gs pos="48000">
                <a:schemeClr val="bg1"/>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6" name="Picture 5"/>
          <p:cNvPicPr>
            <a:picLocks noChangeAspect="1"/>
          </p:cNvPicPr>
          <p:nvPr/>
        </p:nvPicPr>
        <p:blipFill rotWithShape="1">
          <a:blip r:embed="rId4"/>
          <a:srcRect l="26240" t="19395" r="21108" b="25645"/>
          <a:stretch/>
        </p:blipFill>
        <p:spPr>
          <a:xfrm>
            <a:off x="275772" y="418145"/>
            <a:ext cx="2749956" cy="1613852"/>
          </a:xfrm>
          <a:prstGeom prst="rect">
            <a:avLst/>
          </a:prstGeom>
          <a:ln>
            <a:solidFill>
              <a:schemeClr val="bg1">
                <a:lumMod val="50000"/>
              </a:schemeClr>
            </a:solidFill>
          </a:ln>
        </p:spPr>
      </p:pic>
    </p:spTree>
    <p:extLst>
      <p:ext uri="{BB962C8B-B14F-4D97-AF65-F5344CB8AC3E}">
        <p14:creationId xmlns:p14="http://schemas.microsoft.com/office/powerpoint/2010/main" val="16562614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
        <p:nvSpPr>
          <p:cNvPr id="5" name="Title 1"/>
          <p:cNvSpPr txBox="1">
            <a:spLocks/>
          </p:cNvSpPr>
          <p:nvPr/>
        </p:nvSpPr>
        <p:spPr>
          <a:xfrm>
            <a:off x="500634" y="1986109"/>
            <a:ext cx="8310398" cy="477035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solidFill>
                  <a:schemeClr val="bg1">
                    <a:lumMod val="50000"/>
                  </a:schemeClr>
                </a:solidFill>
                <a:latin typeface="+mn-lt"/>
              </a:rPr>
              <a:t>Pupils should be taught to</a:t>
            </a:r>
            <a:r>
              <a:rPr lang="en-US" sz="2800" dirty="0" smtClean="0">
                <a:solidFill>
                  <a:schemeClr val="bg1">
                    <a:lumMod val="50000"/>
                  </a:schemeClr>
                </a:solidFill>
                <a:latin typeface="+mn-lt"/>
              </a:rPr>
              <a:t>:</a:t>
            </a:r>
          </a:p>
          <a:p>
            <a:pPr marL="457200" indent="-457200">
              <a:buFont typeface="Arial" panose="020B0604020202020204" pitchFamily="34" charset="0"/>
              <a:buChar char="•"/>
            </a:pPr>
            <a:r>
              <a:rPr lang="en-GB" sz="2800" dirty="0" smtClean="0">
                <a:solidFill>
                  <a:schemeClr val="bg1">
                    <a:lumMod val="50000"/>
                  </a:schemeClr>
                </a:solidFill>
                <a:latin typeface="+mn-lt"/>
              </a:rPr>
              <a:t>understand </a:t>
            </a:r>
            <a:r>
              <a:rPr lang="en-GB" sz="2800" dirty="0">
                <a:solidFill>
                  <a:schemeClr val="bg1">
                    <a:lumMod val="50000"/>
                  </a:schemeClr>
                </a:solidFill>
                <a:latin typeface="+mn-lt"/>
              </a:rPr>
              <a:t>simple </a:t>
            </a:r>
            <a:r>
              <a:rPr lang="en-GB" sz="2800" dirty="0" smtClean="0">
                <a:solidFill>
                  <a:schemeClr val="bg1">
                    <a:lumMod val="50000"/>
                  </a:schemeClr>
                </a:solidFill>
                <a:latin typeface="+mn-lt"/>
              </a:rPr>
              <a:t>Boolean</a:t>
            </a:r>
          </a:p>
          <a:p>
            <a:r>
              <a:rPr lang="en-GB" sz="2800" dirty="0" smtClean="0">
                <a:solidFill>
                  <a:schemeClr val="bg1">
                    <a:lumMod val="50000"/>
                  </a:schemeClr>
                </a:solidFill>
                <a:latin typeface="+mn-lt"/>
              </a:rPr>
              <a:t>Logic [for </a:t>
            </a:r>
            <a:r>
              <a:rPr lang="en-GB" sz="2800" dirty="0">
                <a:solidFill>
                  <a:schemeClr val="bg1">
                    <a:lumMod val="50000"/>
                  </a:schemeClr>
                </a:solidFill>
                <a:latin typeface="+mn-lt"/>
              </a:rPr>
              <a:t>example, AND, OR </a:t>
            </a:r>
            <a:r>
              <a:rPr lang="en-GB" sz="2800" dirty="0" smtClean="0">
                <a:solidFill>
                  <a:schemeClr val="bg1">
                    <a:lumMod val="50000"/>
                  </a:schemeClr>
                </a:solidFill>
                <a:latin typeface="+mn-lt"/>
              </a:rPr>
              <a:t>and</a:t>
            </a:r>
          </a:p>
          <a:p>
            <a:r>
              <a:rPr lang="en-GB" sz="2800" dirty="0" smtClean="0">
                <a:solidFill>
                  <a:schemeClr val="bg1">
                    <a:lumMod val="50000"/>
                  </a:schemeClr>
                </a:solidFill>
                <a:latin typeface="+mn-lt"/>
              </a:rPr>
              <a:t>NOT] and </a:t>
            </a:r>
            <a:r>
              <a:rPr lang="en-GB" sz="2800" dirty="0">
                <a:solidFill>
                  <a:schemeClr val="bg1">
                    <a:lumMod val="50000"/>
                  </a:schemeClr>
                </a:solidFill>
                <a:latin typeface="+mn-lt"/>
              </a:rPr>
              <a:t>some of its uses </a:t>
            </a:r>
            <a:r>
              <a:rPr lang="en-GB" sz="2800" dirty="0" smtClean="0">
                <a:solidFill>
                  <a:schemeClr val="bg1">
                    <a:lumMod val="50000"/>
                  </a:schemeClr>
                </a:solidFill>
                <a:latin typeface="+mn-lt"/>
              </a:rPr>
              <a:t>in</a:t>
            </a:r>
          </a:p>
          <a:p>
            <a:r>
              <a:rPr lang="en-GB" sz="2800" dirty="0">
                <a:solidFill>
                  <a:schemeClr val="bg1">
                    <a:lumMod val="50000"/>
                  </a:schemeClr>
                </a:solidFill>
                <a:latin typeface="+mn-lt"/>
              </a:rPr>
              <a:t>c</a:t>
            </a:r>
            <a:r>
              <a:rPr lang="en-GB" sz="2800" dirty="0" smtClean="0">
                <a:solidFill>
                  <a:schemeClr val="bg1">
                    <a:lumMod val="50000"/>
                  </a:schemeClr>
                </a:solidFill>
                <a:latin typeface="+mn-lt"/>
              </a:rPr>
              <a:t>ircuits and programming </a:t>
            </a:r>
          </a:p>
          <a:p>
            <a:pPr marL="457200" indent="-457200">
              <a:buFont typeface="Arial" panose="020B0604020202020204" pitchFamily="34" charset="0"/>
              <a:buChar char="•"/>
            </a:pPr>
            <a:r>
              <a:rPr lang="en-GB" sz="2800" dirty="0" smtClean="0">
                <a:solidFill>
                  <a:schemeClr val="bg1">
                    <a:lumMod val="50000"/>
                  </a:schemeClr>
                </a:solidFill>
                <a:latin typeface="+mn-lt"/>
              </a:rPr>
              <a:t>understand </a:t>
            </a:r>
            <a:r>
              <a:rPr lang="en-GB" sz="2800" dirty="0">
                <a:solidFill>
                  <a:schemeClr val="bg1">
                    <a:lumMod val="50000"/>
                  </a:schemeClr>
                </a:solidFill>
                <a:latin typeface="+mn-lt"/>
              </a:rPr>
              <a:t>the </a:t>
            </a:r>
            <a:r>
              <a:rPr lang="en-GB" sz="2800" dirty="0" smtClean="0">
                <a:solidFill>
                  <a:schemeClr val="bg1">
                    <a:lumMod val="50000"/>
                  </a:schemeClr>
                </a:solidFill>
                <a:latin typeface="+mn-lt"/>
              </a:rPr>
              <a:t>hardware</a:t>
            </a:r>
          </a:p>
          <a:p>
            <a:r>
              <a:rPr lang="en-GB" sz="2800" dirty="0">
                <a:solidFill>
                  <a:schemeClr val="bg1">
                    <a:lumMod val="50000"/>
                  </a:schemeClr>
                </a:solidFill>
                <a:latin typeface="+mn-lt"/>
              </a:rPr>
              <a:t>a</a:t>
            </a:r>
            <a:r>
              <a:rPr lang="en-GB" sz="2800" dirty="0" smtClean="0">
                <a:solidFill>
                  <a:schemeClr val="bg1">
                    <a:lumMod val="50000"/>
                  </a:schemeClr>
                </a:solidFill>
                <a:latin typeface="+mn-lt"/>
              </a:rPr>
              <a:t>nd software </a:t>
            </a:r>
            <a:r>
              <a:rPr lang="en-GB" sz="2800" dirty="0">
                <a:solidFill>
                  <a:schemeClr val="bg1">
                    <a:lumMod val="50000"/>
                  </a:schemeClr>
                </a:solidFill>
                <a:latin typeface="+mn-lt"/>
              </a:rPr>
              <a:t>components </a:t>
            </a:r>
            <a:r>
              <a:rPr lang="en-GB" sz="2800" dirty="0" smtClean="0">
                <a:solidFill>
                  <a:schemeClr val="bg1">
                    <a:lumMod val="50000"/>
                  </a:schemeClr>
                </a:solidFill>
                <a:latin typeface="+mn-lt"/>
              </a:rPr>
              <a:t>that</a:t>
            </a:r>
          </a:p>
          <a:p>
            <a:r>
              <a:rPr lang="en-GB" sz="2800" dirty="0">
                <a:solidFill>
                  <a:schemeClr val="bg1">
                    <a:lumMod val="50000"/>
                  </a:schemeClr>
                </a:solidFill>
                <a:latin typeface="+mn-lt"/>
              </a:rPr>
              <a:t>m</a:t>
            </a:r>
            <a:r>
              <a:rPr lang="en-GB" sz="2800" dirty="0" smtClean="0">
                <a:solidFill>
                  <a:schemeClr val="bg1">
                    <a:lumMod val="50000"/>
                  </a:schemeClr>
                </a:solidFill>
                <a:latin typeface="+mn-lt"/>
              </a:rPr>
              <a:t>ake up </a:t>
            </a:r>
            <a:r>
              <a:rPr lang="en-GB" sz="2800" dirty="0">
                <a:solidFill>
                  <a:schemeClr val="bg1">
                    <a:lumMod val="50000"/>
                  </a:schemeClr>
                </a:solidFill>
                <a:latin typeface="+mn-lt"/>
              </a:rPr>
              <a:t>computer </a:t>
            </a:r>
            <a:r>
              <a:rPr lang="en-GB" sz="2800" dirty="0" smtClean="0">
                <a:solidFill>
                  <a:schemeClr val="bg1">
                    <a:lumMod val="50000"/>
                  </a:schemeClr>
                </a:solidFill>
                <a:latin typeface="+mn-lt"/>
              </a:rPr>
              <a:t>systems…</a:t>
            </a:r>
            <a:endParaRPr lang="en-GB" sz="2800" dirty="0">
              <a:solidFill>
                <a:schemeClr val="bg1">
                  <a:lumMod val="50000"/>
                </a:schemeClr>
              </a:solidFill>
              <a:latin typeface="+mn-lt"/>
            </a:endParaRPr>
          </a:p>
          <a:p>
            <a:pPr marL="457200" indent="-457200">
              <a:buFont typeface="Arial" panose="020B0604020202020204" pitchFamily="34" charset="0"/>
              <a:buChar char="•"/>
            </a:pPr>
            <a:r>
              <a:rPr lang="en-GB" sz="2800" b="1" dirty="0" smtClean="0">
                <a:solidFill>
                  <a:srgbClr val="C00000"/>
                </a:solidFill>
                <a:latin typeface="+mn-lt"/>
              </a:rPr>
              <a:t>understand </a:t>
            </a:r>
            <a:r>
              <a:rPr lang="en-GB" sz="2800" b="1" dirty="0">
                <a:solidFill>
                  <a:srgbClr val="C00000"/>
                </a:solidFill>
                <a:latin typeface="+mn-lt"/>
              </a:rPr>
              <a:t>how instructions are </a:t>
            </a:r>
            <a:r>
              <a:rPr lang="en-GB" sz="2800" b="1" dirty="0" smtClean="0">
                <a:solidFill>
                  <a:srgbClr val="C00000"/>
                </a:solidFill>
                <a:latin typeface="+mn-lt"/>
              </a:rPr>
              <a:t>stored</a:t>
            </a:r>
          </a:p>
          <a:p>
            <a:r>
              <a:rPr lang="en-GB" sz="2800" b="1" dirty="0">
                <a:solidFill>
                  <a:srgbClr val="C00000"/>
                </a:solidFill>
                <a:latin typeface="+mn-lt"/>
              </a:rPr>
              <a:t>a</a:t>
            </a:r>
            <a:r>
              <a:rPr lang="en-GB" sz="2800" b="1" dirty="0" smtClean="0">
                <a:solidFill>
                  <a:srgbClr val="C00000"/>
                </a:solidFill>
                <a:latin typeface="+mn-lt"/>
              </a:rPr>
              <a:t>nd executed </a:t>
            </a:r>
            <a:r>
              <a:rPr lang="en-GB" sz="2800" b="1" dirty="0">
                <a:solidFill>
                  <a:srgbClr val="C00000"/>
                </a:solidFill>
                <a:latin typeface="+mn-lt"/>
              </a:rPr>
              <a:t>within a computer </a:t>
            </a:r>
            <a:r>
              <a:rPr lang="en-GB" sz="2800" b="1" dirty="0" smtClean="0">
                <a:solidFill>
                  <a:srgbClr val="C00000"/>
                </a:solidFill>
                <a:latin typeface="+mn-lt"/>
              </a:rPr>
              <a:t>system </a:t>
            </a:r>
            <a:endParaRPr lang="en-GB" sz="2800" b="1" dirty="0">
              <a:solidFill>
                <a:srgbClr val="C00000"/>
              </a:solidFill>
              <a:latin typeface="+mn-lt"/>
            </a:endParaRPr>
          </a:p>
        </p:txBody>
      </p:sp>
      <p:pic>
        <p:nvPicPr>
          <p:cNvPr id="6" name="Picture 5"/>
          <p:cNvPicPr>
            <a:picLocks noChangeAspect="1"/>
          </p:cNvPicPr>
          <p:nvPr/>
        </p:nvPicPr>
        <p:blipFill rotWithShape="1">
          <a:blip r:embed="rId3"/>
          <a:srcRect l="45018" t="20379" r="27663" b="10783"/>
          <a:stretch/>
        </p:blipFill>
        <p:spPr>
          <a:xfrm rot="791412">
            <a:off x="5812003" y="181170"/>
            <a:ext cx="3554569" cy="5035639"/>
          </a:xfrm>
          <a:prstGeom prst="rect">
            <a:avLst/>
          </a:prstGeom>
          <a:ln>
            <a:solidFill>
              <a:schemeClr val="tx1">
                <a:lumMod val="50000"/>
                <a:lumOff val="50000"/>
              </a:schemeClr>
            </a:solidFill>
          </a:ln>
        </p:spPr>
      </p:pic>
    </p:spTree>
    <p:extLst>
      <p:ext uri="{BB962C8B-B14F-4D97-AF65-F5344CB8AC3E}">
        <p14:creationId xmlns:p14="http://schemas.microsoft.com/office/powerpoint/2010/main" val="3367037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9777" y="5786203"/>
            <a:ext cx="1184223" cy="1071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rotWithShape="1">
          <a:blip r:embed="rId3"/>
          <a:srcRect l="15709" t="11530" r="19950" b="18573"/>
          <a:stretch/>
        </p:blipFill>
        <p:spPr>
          <a:xfrm>
            <a:off x="0" y="1257327"/>
            <a:ext cx="9143999" cy="5584907"/>
          </a:xfrm>
          <a:prstGeom prst="rect">
            <a:avLst/>
          </a:prstGeom>
        </p:spPr>
      </p:pic>
      <p:pic>
        <p:nvPicPr>
          <p:cNvPr id="3" name="Picture 2"/>
          <p:cNvPicPr>
            <a:picLocks noChangeAspect="1"/>
          </p:cNvPicPr>
          <p:nvPr/>
        </p:nvPicPr>
        <p:blipFill rotWithShape="1">
          <a:blip r:embed="rId4"/>
          <a:srcRect t="11147" r="34791" b="75047"/>
          <a:stretch/>
        </p:blipFill>
        <p:spPr>
          <a:xfrm>
            <a:off x="0" y="0"/>
            <a:ext cx="9144000" cy="1088436"/>
          </a:xfrm>
          <a:prstGeom prst="rect">
            <a:avLst/>
          </a:prstGeom>
        </p:spPr>
      </p:pic>
      <p:sp>
        <p:nvSpPr>
          <p:cNvPr id="6" name="Rectangle 5"/>
          <p:cNvSpPr/>
          <p:nvPr/>
        </p:nvSpPr>
        <p:spPr>
          <a:xfrm>
            <a:off x="8543499" y="1241946"/>
            <a:ext cx="600501" cy="477672"/>
          </a:xfrm>
          <a:prstGeom prst="rect">
            <a:avLst/>
          </a:prstGeom>
          <a:solidFill>
            <a:srgbClr val="728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0" y="1088436"/>
            <a:ext cx="9144000" cy="153510"/>
          </a:xfrm>
          <a:prstGeom prst="rect">
            <a:avLst/>
          </a:prstGeom>
          <a:solidFill>
            <a:srgbClr val="D2ECEA"/>
          </a:solidFill>
          <a:ln>
            <a:solidFill>
              <a:srgbClr val="D2EC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446059" y="684263"/>
            <a:ext cx="5697941" cy="369332"/>
          </a:xfrm>
          <a:prstGeom prst="rect">
            <a:avLst/>
          </a:prstGeom>
        </p:spPr>
        <p:txBody>
          <a:bodyPr wrap="square">
            <a:spAutoFit/>
          </a:bodyPr>
          <a:lstStyle/>
          <a:p>
            <a:pPr algn="r"/>
            <a:r>
              <a:rPr lang="en-GB" dirty="0">
                <a:hlinkClick r:id="rId5"/>
              </a:rPr>
              <a:t>http://</a:t>
            </a:r>
            <a:r>
              <a:rPr lang="en-GB" dirty="0" smtClean="0">
                <a:hlinkClick r:id="rId5"/>
              </a:rPr>
              <a:t>www.cs4fn.org/parallelcomputing/parallelrats.php</a:t>
            </a:r>
            <a:r>
              <a:rPr lang="en-GB" dirty="0" smtClean="0"/>
              <a:t> </a:t>
            </a:r>
            <a:endParaRPr lang="en-GB" dirty="0"/>
          </a:p>
        </p:txBody>
      </p:sp>
      <p:sp>
        <p:nvSpPr>
          <p:cNvPr id="13" name="Rectangle 12"/>
          <p:cNvSpPr/>
          <p:nvPr/>
        </p:nvSpPr>
        <p:spPr>
          <a:xfrm>
            <a:off x="3446059" y="192520"/>
            <a:ext cx="5697940" cy="369332"/>
          </a:xfrm>
          <a:prstGeom prst="rect">
            <a:avLst/>
          </a:prstGeom>
        </p:spPr>
        <p:txBody>
          <a:bodyPr wrap="square">
            <a:spAutoFit/>
          </a:bodyPr>
          <a:lstStyle/>
          <a:p>
            <a:pPr algn="r"/>
            <a:r>
              <a:rPr lang="en-GB" dirty="0" smtClean="0">
                <a:hlinkClick r:id="rId6"/>
              </a:rPr>
              <a:t>http</a:t>
            </a:r>
            <a:r>
              <a:rPr lang="en-GB" dirty="0">
                <a:hlinkClick r:id="rId6"/>
              </a:rPr>
              <a:t>://</a:t>
            </a:r>
            <a:r>
              <a:rPr lang="en-GB" dirty="0" smtClean="0">
                <a:hlinkClick r:id="rId6"/>
              </a:rPr>
              <a:t>www.cs4fn.org/vlsi/multicore.php</a:t>
            </a:r>
            <a:r>
              <a:rPr lang="en-GB" dirty="0" smtClean="0"/>
              <a:t>  </a:t>
            </a:r>
            <a:endParaRPr lang="en-GB" dirty="0"/>
          </a:p>
        </p:txBody>
      </p:sp>
    </p:spTree>
    <p:extLst>
      <p:ext uri="{BB962C8B-B14F-4D97-AF65-F5344CB8AC3E}">
        <p14:creationId xmlns:p14="http://schemas.microsoft.com/office/powerpoint/2010/main" val="112138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0" y="4602"/>
            <a:ext cx="9144000" cy="2308324"/>
          </a:xfrm>
          <a:prstGeom prst="rect">
            <a:avLst/>
          </a:prstGeom>
          <a:noFill/>
        </p:spPr>
        <p:txBody>
          <a:bodyPr wrap="square" rtlCol="0">
            <a:spAutoFit/>
          </a:bodyPr>
          <a:lstStyle/>
          <a:p>
            <a:pPr algn="r"/>
            <a:r>
              <a:rPr lang="en-GB" sz="7200" b="1" dirty="0" smtClean="0">
                <a:solidFill>
                  <a:schemeClr val="bg1">
                    <a:lumMod val="50000"/>
                  </a:schemeClr>
                </a:solidFill>
              </a:rPr>
              <a:t>One Problem</a:t>
            </a:r>
          </a:p>
          <a:p>
            <a:pPr algn="r"/>
            <a:r>
              <a:rPr lang="en-GB" sz="7200" b="1" dirty="0" smtClean="0">
                <a:solidFill>
                  <a:schemeClr val="bg1">
                    <a:lumMod val="50000"/>
                  </a:schemeClr>
                </a:solidFill>
              </a:rPr>
              <a:t>Many Cores</a:t>
            </a:r>
          </a:p>
        </p:txBody>
      </p:sp>
      <p:sp>
        <p:nvSpPr>
          <p:cNvPr id="9" name="Rectangle 8"/>
          <p:cNvSpPr/>
          <p:nvPr/>
        </p:nvSpPr>
        <p:spPr>
          <a:xfrm>
            <a:off x="2822028" y="4209393"/>
            <a:ext cx="6053958" cy="1592317"/>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790496" y="4099031"/>
            <a:ext cx="6164317" cy="137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4988" y="2364251"/>
            <a:ext cx="4415253" cy="1982264"/>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693" r="56060"/>
          <a:stretch/>
        </p:blipFill>
        <p:spPr>
          <a:xfrm flipH="1">
            <a:off x="7126013" y="2364251"/>
            <a:ext cx="1970701" cy="1982264"/>
          </a:xfrm>
          <a:prstGeom prst="rect">
            <a:avLst/>
          </a:prstGeom>
        </p:spPr>
      </p:pic>
      <p:sp>
        <p:nvSpPr>
          <p:cNvPr id="14" name="TextBox 13"/>
          <p:cNvSpPr txBox="1"/>
          <p:nvPr/>
        </p:nvSpPr>
        <p:spPr>
          <a:xfrm>
            <a:off x="132634" y="4216660"/>
            <a:ext cx="1484702" cy="3170099"/>
          </a:xfrm>
          <a:prstGeom prst="rect">
            <a:avLst/>
          </a:prstGeom>
          <a:noFill/>
        </p:spPr>
        <p:txBody>
          <a:bodyPr wrap="none" rtlCol="0">
            <a:spAutoFit/>
          </a:bodyPr>
          <a:lstStyle/>
          <a:p>
            <a:r>
              <a:rPr lang="en-GB" sz="20000" b="1" dirty="0">
                <a:solidFill>
                  <a:srgbClr val="DEDEDE"/>
                </a:solidFill>
              </a:rPr>
              <a:t>5</a:t>
            </a:r>
          </a:p>
        </p:txBody>
      </p:sp>
      <p:sp>
        <p:nvSpPr>
          <p:cNvPr id="15" name="TextBox 14"/>
          <p:cNvSpPr txBox="1"/>
          <p:nvPr/>
        </p:nvSpPr>
        <p:spPr>
          <a:xfrm>
            <a:off x="0" y="6017963"/>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88942">
            <a:off x="-211253" y="252960"/>
            <a:ext cx="3944239" cy="2146757"/>
          </a:xfrm>
          <a:prstGeom prst="rect">
            <a:avLst/>
          </a:prstGeom>
        </p:spPr>
      </p:pic>
    </p:spTree>
    <p:extLst>
      <p:ext uri="{BB962C8B-B14F-4D97-AF65-F5344CB8AC3E}">
        <p14:creationId xmlns:p14="http://schemas.microsoft.com/office/powerpoint/2010/main" val="568810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0" y="4602"/>
            <a:ext cx="9144000" cy="2308324"/>
          </a:xfrm>
          <a:prstGeom prst="rect">
            <a:avLst/>
          </a:prstGeom>
          <a:noFill/>
        </p:spPr>
        <p:txBody>
          <a:bodyPr wrap="square" rtlCol="0">
            <a:spAutoFit/>
          </a:bodyPr>
          <a:lstStyle/>
          <a:p>
            <a:pPr algn="r"/>
            <a:r>
              <a:rPr lang="en-GB" sz="7200" b="1" dirty="0" smtClean="0">
                <a:solidFill>
                  <a:schemeClr val="bg1">
                    <a:lumMod val="50000"/>
                  </a:schemeClr>
                </a:solidFill>
              </a:rPr>
              <a:t>One Problem</a:t>
            </a:r>
          </a:p>
          <a:p>
            <a:pPr algn="r"/>
            <a:r>
              <a:rPr lang="en-GB" sz="7200" b="1" dirty="0" smtClean="0">
                <a:solidFill>
                  <a:schemeClr val="bg1">
                    <a:lumMod val="50000"/>
                  </a:schemeClr>
                </a:solidFill>
              </a:rPr>
              <a:t>Many Cores</a:t>
            </a:r>
          </a:p>
        </p:txBody>
      </p:sp>
      <p:sp>
        <p:nvSpPr>
          <p:cNvPr id="9" name="Rectangle 8"/>
          <p:cNvSpPr/>
          <p:nvPr/>
        </p:nvSpPr>
        <p:spPr>
          <a:xfrm>
            <a:off x="2822028" y="4209393"/>
            <a:ext cx="6053958" cy="1592317"/>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790496" y="4099031"/>
            <a:ext cx="6164317" cy="137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4988" y="2364251"/>
            <a:ext cx="4415253" cy="1982264"/>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693" r="56060"/>
          <a:stretch/>
        </p:blipFill>
        <p:spPr>
          <a:xfrm flipH="1">
            <a:off x="7126013" y="2364251"/>
            <a:ext cx="1970701" cy="1982264"/>
          </a:xfrm>
          <a:prstGeom prst="rect">
            <a:avLst/>
          </a:prstGeom>
        </p:spPr>
      </p:pic>
      <p:sp>
        <p:nvSpPr>
          <p:cNvPr id="11" name="Rectangle 3"/>
          <p:cNvSpPr txBox="1">
            <a:spLocks noChangeArrowheads="1"/>
          </p:cNvSpPr>
          <p:nvPr/>
        </p:nvSpPr>
        <p:spPr>
          <a:xfrm rot="21420691">
            <a:off x="2808917" y="4638708"/>
            <a:ext cx="6619700" cy="772480"/>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lumMod val="50000"/>
                    <a:lumOff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GB" altLang="en-US" sz="5200" b="1" spc="-600" dirty="0" smtClean="0">
                <a:solidFill>
                  <a:srgbClr val="C00000"/>
                </a:solidFill>
                <a:latin typeface="Papyrus" panose="03070502060502030205" pitchFamily="66" charset="0"/>
              </a:rPr>
              <a:t>4 x d x ( ( a + 1 ) x ( b + 2 ) + ( 2 x ( 3 + c ) ) )</a:t>
            </a:r>
          </a:p>
          <a:p>
            <a:pPr>
              <a:buFontTx/>
              <a:buNone/>
            </a:pPr>
            <a:endParaRPr lang="en-US" altLang="en-US" sz="2400" spc="-600" dirty="0" smtClean="0">
              <a:latin typeface="Papyrus" panose="03070502060502030205" pitchFamily="66"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36490" y="804042"/>
            <a:ext cx="3026979" cy="6053958"/>
          </a:xfrm>
          <a:prstGeom prst="rect">
            <a:avLst/>
          </a:prstGeom>
        </p:spPr>
      </p:pic>
      <p:pic>
        <p:nvPicPr>
          <p:cNvPr id="13" name="Picture 12"/>
          <p:cNvPicPr>
            <a:picLocks noChangeAspect="1"/>
          </p:cNvPicPr>
          <p:nvPr/>
        </p:nvPicPr>
        <p:blipFill rotWithShape="1">
          <a:blip r:embed="rId6"/>
          <a:srcRect l="34656" t="50000" r="31025" b="25625"/>
          <a:stretch/>
        </p:blipFill>
        <p:spPr>
          <a:xfrm>
            <a:off x="6903720" y="5921810"/>
            <a:ext cx="2106272" cy="841071"/>
          </a:xfrm>
          <a:prstGeom prst="rect">
            <a:avLst/>
          </a:prstGeom>
        </p:spPr>
      </p:pic>
    </p:spTree>
    <p:extLst>
      <p:ext uri="{BB962C8B-B14F-4D97-AF65-F5344CB8AC3E}">
        <p14:creationId xmlns:p14="http://schemas.microsoft.com/office/powerpoint/2010/main" val="2359771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0" y="0"/>
            <a:ext cx="9144000" cy="769441"/>
          </a:xfrm>
          <a:prstGeom prst="rect">
            <a:avLst/>
          </a:prstGeom>
        </p:spPr>
        <p:txBody>
          <a:bodyPr wrap="square">
            <a:spAutoFit/>
          </a:bodyPr>
          <a:lstStyle/>
          <a:p>
            <a:pPr algn="ctr">
              <a:buFontTx/>
              <a:buNone/>
            </a:pPr>
            <a:r>
              <a:rPr lang="en-GB" altLang="en-US" sz="4400" b="1" spc="-150" dirty="0">
                <a:solidFill>
                  <a:srgbClr val="C00000"/>
                </a:solidFill>
              </a:rPr>
              <a:t>4 x d x ( ( a + 1 ) x ( b + 2 ) + ( 2 x ( 3 + c ) ) )</a:t>
            </a:r>
          </a:p>
        </p:txBody>
      </p:sp>
      <p:sp>
        <p:nvSpPr>
          <p:cNvPr id="8" name="TextBox 7"/>
          <p:cNvSpPr txBox="1"/>
          <p:nvPr/>
        </p:nvSpPr>
        <p:spPr>
          <a:xfrm>
            <a:off x="3077292" y="2975090"/>
            <a:ext cx="6066708" cy="3354765"/>
          </a:xfrm>
          <a:prstGeom prst="rect">
            <a:avLst/>
          </a:prstGeom>
          <a:noFill/>
        </p:spPr>
        <p:txBody>
          <a:bodyPr wrap="square" rtlCol="0">
            <a:spAutoFit/>
          </a:bodyPr>
          <a:lstStyle/>
          <a:p>
            <a:r>
              <a:rPr lang="en-GB" sz="3600" dirty="0" smtClean="0">
                <a:solidFill>
                  <a:schemeClr val="bg1">
                    <a:lumMod val="50000"/>
                  </a:schemeClr>
                </a:solidFill>
              </a:rPr>
              <a:t>What different types of operation are needed?</a:t>
            </a:r>
          </a:p>
          <a:p>
            <a:pPr marL="457200" indent="-457200">
              <a:buSzPct val="140000"/>
              <a:buFont typeface="Arial" panose="020B0604020202020204" pitchFamily="34" charset="0"/>
              <a:buChar char="•"/>
            </a:pPr>
            <a:r>
              <a:rPr lang="en-GB" sz="2800" dirty="0" smtClean="0">
                <a:solidFill>
                  <a:schemeClr val="bg1">
                    <a:lumMod val="50000"/>
                  </a:schemeClr>
                </a:solidFill>
              </a:rPr>
              <a:t>Some values have to be added together.</a:t>
            </a:r>
          </a:p>
          <a:p>
            <a:pPr marL="457200" indent="-457200">
              <a:buSzPct val="140000"/>
              <a:buFont typeface="Arial" panose="020B0604020202020204" pitchFamily="34" charset="0"/>
              <a:buChar char="•"/>
            </a:pPr>
            <a:r>
              <a:rPr lang="en-GB" sz="2800" dirty="0" smtClean="0">
                <a:solidFill>
                  <a:schemeClr val="bg1">
                    <a:lumMod val="50000"/>
                  </a:schemeClr>
                </a:solidFill>
              </a:rPr>
              <a:t>Some need to be multiplied.</a:t>
            </a:r>
          </a:p>
          <a:p>
            <a:pPr marL="457200" indent="-457200">
              <a:buSzPct val="140000"/>
              <a:buFont typeface="Arial" panose="020B0604020202020204" pitchFamily="34" charset="0"/>
              <a:buChar char="•"/>
            </a:pPr>
            <a:r>
              <a:rPr lang="en-GB" sz="2800" dirty="0" smtClean="0">
                <a:solidFill>
                  <a:schemeClr val="bg1">
                    <a:lumMod val="50000"/>
                  </a:schemeClr>
                </a:solidFill>
              </a:rPr>
              <a:t>The values of a, b, c and d need to be obtained</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36490" y="804042"/>
            <a:ext cx="3026979" cy="6053958"/>
          </a:xfrm>
          <a:prstGeom prst="rect">
            <a:avLst/>
          </a:prstGeom>
        </p:spPr>
      </p:pic>
      <p:sp>
        <p:nvSpPr>
          <p:cNvPr id="6" name="TextBox 5"/>
          <p:cNvSpPr txBox="1"/>
          <p:nvPr/>
        </p:nvSpPr>
        <p:spPr>
          <a:xfrm rot="21408694">
            <a:off x="4236134" y="885891"/>
            <a:ext cx="4237908" cy="1815882"/>
          </a:xfrm>
          <a:prstGeom prst="rect">
            <a:avLst/>
          </a:prstGeom>
          <a:noFill/>
          <a:ln>
            <a:solidFill>
              <a:srgbClr val="C00000"/>
            </a:solidFill>
          </a:ln>
        </p:spPr>
        <p:txBody>
          <a:bodyPr wrap="square" rtlCol="0">
            <a:spAutoFit/>
          </a:bodyPr>
          <a:lstStyle/>
          <a:p>
            <a:r>
              <a:rPr lang="en-GB" sz="2800" dirty="0" smtClean="0">
                <a:solidFill>
                  <a:srgbClr val="C00000"/>
                </a:solidFill>
              </a:rPr>
              <a:t>What is the result when </a:t>
            </a:r>
          </a:p>
          <a:p>
            <a:r>
              <a:rPr lang="en-GB" sz="2800" dirty="0" smtClean="0">
                <a:solidFill>
                  <a:srgbClr val="C00000"/>
                </a:solidFill>
              </a:rPr>
              <a:t>a = 1, b = 2, c = 3 and d = 4?</a:t>
            </a:r>
          </a:p>
          <a:p>
            <a:r>
              <a:rPr lang="en-GB" sz="2800" dirty="0" smtClean="0">
                <a:solidFill>
                  <a:srgbClr val="C00000"/>
                </a:solidFill>
              </a:rPr>
              <a:t>Make a note of your answer.</a:t>
            </a:r>
            <a:endParaRPr lang="en-GB" sz="2800" dirty="0">
              <a:solidFill>
                <a:srgbClr val="C00000"/>
              </a:solidFill>
            </a:endParaRPr>
          </a:p>
        </p:txBody>
      </p:sp>
      <p:pic>
        <p:nvPicPr>
          <p:cNvPr id="13" name="Picture 12"/>
          <p:cNvPicPr>
            <a:picLocks noChangeAspect="1"/>
          </p:cNvPicPr>
          <p:nvPr/>
        </p:nvPicPr>
        <p:blipFill rotWithShape="1">
          <a:blip r:embed="rId4"/>
          <a:srcRect l="34656" t="50000" r="31025" b="25625"/>
          <a:stretch/>
        </p:blipFill>
        <p:spPr>
          <a:xfrm>
            <a:off x="6903720" y="5921810"/>
            <a:ext cx="2106272" cy="841071"/>
          </a:xfrm>
          <a:prstGeom prst="rect">
            <a:avLst/>
          </a:prstGeom>
        </p:spPr>
      </p:pic>
    </p:spTree>
    <p:extLst>
      <p:ext uri="{BB962C8B-B14F-4D97-AF65-F5344CB8AC3E}">
        <p14:creationId xmlns:p14="http://schemas.microsoft.com/office/powerpoint/2010/main" val="273100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0" y="0"/>
            <a:ext cx="9144000" cy="769441"/>
          </a:xfrm>
          <a:prstGeom prst="rect">
            <a:avLst/>
          </a:prstGeom>
        </p:spPr>
        <p:txBody>
          <a:bodyPr wrap="square">
            <a:spAutoFit/>
          </a:bodyPr>
          <a:lstStyle/>
          <a:p>
            <a:pPr algn="ctr">
              <a:buFontTx/>
              <a:buNone/>
            </a:pPr>
            <a:r>
              <a:rPr lang="en-GB" altLang="en-US" sz="4400" b="1" spc="-150" dirty="0">
                <a:solidFill>
                  <a:srgbClr val="C00000"/>
                </a:solidFill>
              </a:rPr>
              <a:t>4 x d x ( ( a + 1 ) x ( b + 2 ) + ( 2 x ( 3 + c ) ) )</a:t>
            </a:r>
          </a:p>
        </p:txBody>
      </p:sp>
      <p:grpSp>
        <p:nvGrpSpPr>
          <p:cNvPr id="5" name="Group 4"/>
          <p:cNvGrpSpPr/>
          <p:nvPr/>
        </p:nvGrpSpPr>
        <p:grpSpPr>
          <a:xfrm>
            <a:off x="804046" y="3798888"/>
            <a:ext cx="1461923" cy="1828800"/>
            <a:chOff x="804046" y="3798888"/>
            <a:chExt cx="1461923" cy="1828800"/>
          </a:xfrm>
        </p:grpSpPr>
        <p:sp>
          <p:nvSpPr>
            <p:cNvPr id="7" name="AutoShape 10"/>
            <p:cNvSpPr>
              <a:spLocks noChangeArrowheads="1"/>
            </p:cNvSpPr>
            <p:nvPr/>
          </p:nvSpPr>
          <p:spPr bwMode="auto">
            <a:xfrm>
              <a:off x="827088" y="3798888"/>
              <a:ext cx="1368425" cy="1223963"/>
            </a:xfrm>
            <a:prstGeom prst="smileyFace">
              <a:avLst>
                <a:gd name="adj" fmla="val 4653"/>
              </a:avLst>
            </a:prstGeom>
            <a:solidFill>
              <a:srgbClr val="FFC000"/>
            </a:solidFill>
            <a:ln w="9525">
              <a:solidFill>
                <a:schemeClr val="tx1"/>
              </a:solidFill>
              <a:round/>
              <a:headEnd/>
              <a:tailEnd/>
            </a:ln>
            <a:effectLst/>
          </p:spPr>
          <p:txBody>
            <a:bodyPr wrap="none" anchor="ctr"/>
            <a:lstStyle/>
            <a:p>
              <a:endParaRPr lang="en-GB"/>
            </a:p>
          </p:txBody>
        </p:sp>
        <p:sp>
          <p:nvSpPr>
            <p:cNvPr id="12" name="Rectangle 13"/>
            <p:cNvSpPr>
              <a:spLocks noChangeArrowheads="1"/>
            </p:cNvSpPr>
            <p:nvPr/>
          </p:nvSpPr>
          <p:spPr bwMode="auto">
            <a:xfrm>
              <a:off x="804046" y="5094288"/>
              <a:ext cx="146192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buChar char="•"/>
                <a:defRPr sz="3200">
                  <a:solidFill>
                    <a:schemeClr val="tx1"/>
                  </a:solidFill>
                  <a:latin typeface="Tahoma" panose="020B0604030504040204" pitchFamily="34" charset="0"/>
                  <a:ea typeface="MS PGothic" panose="020B0600070205080204" pitchFamily="34" charset="-128"/>
                </a:defRPr>
              </a:lvl1pPr>
              <a:lvl2pPr marL="742950" indent="-285750" eaLnBrk="0" hangingPunct="0">
                <a:buChar char="–"/>
                <a:defRPr sz="2800">
                  <a:solidFill>
                    <a:schemeClr val="tx1"/>
                  </a:solidFill>
                  <a:latin typeface="Tahoma" panose="020B0604030504040204" pitchFamily="34" charset="0"/>
                  <a:ea typeface="MS PGothic" panose="020B0600070205080204" pitchFamily="34" charset="-128"/>
                </a:defRPr>
              </a:lvl2pPr>
              <a:lvl3pPr marL="1143000" indent="-228600" eaLnBrk="0" hangingPunct="0">
                <a:buChar char="•"/>
                <a:defRPr sz="2400">
                  <a:solidFill>
                    <a:schemeClr val="tx1"/>
                  </a:solidFill>
                  <a:latin typeface="Tahoma" panose="020B0604030504040204" pitchFamily="34" charset="0"/>
                  <a:ea typeface="MS PGothic" panose="020B0600070205080204" pitchFamily="34" charset="-128"/>
                </a:defRPr>
              </a:lvl3pPr>
              <a:lvl4pPr marL="1600200" indent="-228600" eaLnBrk="0" hangingPunct="0">
                <a:buChar char="–"/>
                <a:defRPr sz="2000">
                  <a:solidFill>
                    <a:schemeClr val="tx1"/>
                  </a:solidFill>
                  <a:latin typeface="Tahoma" panose="020B0604030504040204" pitchFamily="34" charset="0"/>
                  <a:ea typeface="MS PGothic" panose="020B0600070205080204" pitchFamily="34" charset="-128"/>
                </a:defRPr>
              </a:lvl4pPr>
              <a:lvl5pPr marL="2057400" indent="-228600" eaLnBrk="0" hangingPunct="0">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9pPr>
            </a:lstStyle>
            <a:p>
              <a:pPr>
                <a:buFontTx/>
                <a:buNone/>
              </a:pPr>
              <a:r>
                <a:rPr lang="en-GB" altLang="en-US" sz="3600" dirty="0" smtClean="0">
                  <a:solidFill>
                    <a:srgbClr val="72807E"/>
                  </a:solidFill>
                  <a:latin typeface="+mn-lt"/>
                </a:rPr>
                <a:t>Values</a:t>
              </a:r>
              <a:endParaRPr lang="en-US" altLang="en-US" sz="3600" dirty="0">
                <a:solidFill>
                  <a:srgbClr val="72807E"/>
                </a:solidFill>
                <a:latin typeface="+mn-lt"/>
              </a:endParaRPr>
            </a:p>
          </p:txBody>
        </p:sp>
      </p:grpSp>
      <p:grpSp>
        <p:nvGrpSpPr>
          <p:cNvPr id="26" name="Group 25"/>
          <p:cNvGrpSpPr/>
          <p:nvPr/>
        </p:nvGrpSpPr>
        <p:grpSpPr>
          <a:xfrm>
            <a:off x="3206145" y="3727450"/>
            <a:ext cx="1655762" cy="1900238"/>
            <a:chOff x="3206145" y="3727450"/>
            <a:chExt cx="1655762" cy="1900238"/>
          </a:xfrm>
        </p:grpSpPr>
        <p:sp>
          <p:nvSpPr>
            <p:cNvPr id="10" name="AutoShape 11"/>
            <p:cNvSpPr>
              <a:spLocks noChangeArrowheads="1"/>
            </p:cNvSpPr>
            <p:nvPr/>
          </p:nvSpPr>
          <p:spPr bwMode="auto">
            <a:xfrm>
              <a:off x="3348038" y="3727450"/>
              <a:ext cx="1368425" cy="1223963"/>
            </a:xfrm>
            <a:prstGeom prst="smileyFace">
              <a:avLst>
                <a:gd name="adj" fmla="val 4653"/>
              </a:avLst>
            </a:prstGeom>
            <a:solidFill>
              <a:schemeClr val="bg1">
                <a:lumMod val="75000"/>
              </a:schemeClr>
            </a:solidFill>
            <a:ln w="9525">
              <a:solidFill>
                <a:schemeClr val="tx1"/>
              </a:solidFill>
              <a:round/>
              <a:headEnd/>
              <a:tailEnd/>
            </a:ln>
            <a:effectLst/>
          </p:spPr>
          <p:txBody>
            <a:bodyPr wrap="none" anchor="ctr"/>
            <a:lstStyle/>
            <a:p>
              <a:endParaRPr lang="en-GB"/>
            </a:p>
          </p:txBody>
        </p:sp>
        <p:sp>
          <p:nvSpPr>
            <p:cNvPr id="13" name="Rectangle 14"/>
            <p:cNvSpPr>
              <a:spLocks noChangeArrowheads="1"/>
            </p:cNvSpPr>
            <p:nvPr/>
          </p:nvSpPr>
          <p:spPr bwMode="auto">
            <a:xfrm>
              <a:off x="3206145" y="5094288"/>
              <a:ext cx="1655762"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buChar char="•"/>
                <a:defRPr sz="3200">
                  <a:solidFill>
                    <a:schemeClr val="tx1"/>
                  </a:solidFill>
                  <a:latin typeface="Tahoma" panose="020B0604030504040204" pitchFamily="34" charset="0"/>
                  <a:ea typeface="MS PGothic" panose="020B0600070205080204" pitchFamily="34" charset="-128"/>
                </a:defRPr>
              </a:lvl1pPr>
              <a:lvl2pPr marL="742950" indent="-285750" eaLnBrk="0" hangingPunct="0">
                <a:buChar char="–"/>
                <a:defRPr sz="2800">
                  <a:solidFill>
                    <a:schemeClr val="tx1"/>
                  </a:solidFill>
                  <a:latin typeface="Tahoma" panose="020B0604030504040204" pitchFamily="34" charset="0"/>
                  <a:ea typeface="MS PGothic" panose="020B0600070205080204" pitchFamily="34" charset="-128"/>
                </a:defRPr>
              </a:lvl2pPr>
              <a:lvl3pPr marL="1143000" indent="-228600" eaLnBrk="0" hangingPunct="0">
                <a:buChar char="•"/>
                <a:defRPr sz="2400">
                  <a:solidFill>
                    <a:schemeClr val="tx1"/>
                  </a:solidFill>
                  <a:latin typeface="Tahoma" panose="020B0604030504040204" pitchFamily="34" charset="0"/>
                  <a:ea typeface="MS PGothic" panose="020B0600070205080204" pitchFamily="34" charset="-128"/>
                </a:defRPr>
              </a:lvl3pPr>
              <a:lvl4pPr marL="1600200" indent="-228600" eaLnBrk="0" hangingPunct="0">
                <a:buChar char="–"/>
                <a:defRPr sz="2000">
                  <a:solidFill>
                    <a:schemeClr val="tx1"/>
                  </a:solidFill>
                  <a:latin typeface="Tahoma" panose="020B0604030504040204" pitchFamily="34" charset="0"/>
                  <a:ea typeface="MS PGothic" panose="020B0600070205080204" pitchFamily="34" charset="-128"/>
                </a:defRPr>
              </a:lvl4pPr>
              <a:lvl5pPr marL="2057400" indent="-228600" eaLnBrk="0" hangingPunct="0">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9pPr>
            </a:lstStyle>
            <a:p>
              <a:pPr>
                <a:buFontTx/>
                <a:buNone/>
              </a:pPr>
              <a:r>
                <a:rPr lang="en-GB" altLang="en-US" sz="3600" dirty="0" smtClean="0">
                  <a:solidFill>
                    <a:srgbClr val="72807E"/>
                  </a:solidFill>
                  <a:latin typeface="+mn-lt"/>
                </a:rPr>
                <a:t>Add (+)</a:t>
              </a:r>
              <a:endParaRPr lang="en-US" altLang="en-US" sz="3600" dirty="0">
                <a:solidFill>
                  <a:srgbClr val="72807E"/>
                </a:solidFill>
                <a:latin typeface="+mn-lt"/>
              </a:endParaRPr>
            </a:p>
          </p:txBody>
        </p:sp>
      </p:grpSp>
      <p:grpSp>
        <p:nvGrpSpPr>
          <p:cNvPr id="27" name="Group 26"/>
          <p:cNvGrpSpPr/>
          <p:nvPr/>
        </p:nvGrpSpPr>
        <p:grpSpPr>
          <a:xfrm>
            <a:off x="5252022" y="3654425"/>
            <a:ext cx="2360448" cy="1973263"/>
            <a:chOff x="5252022" y="3654425"/>
            <a:chExt cx="2360448" cy="1973263"/>
          </a:xfrm>
        </p:grpSpPr>
        <p:sp>
          <p:nvSpPr>
            <p:cNvPr id="11" name="AutoShape 12"/>
            <p:cNvSpPr>
              <a:spLocks noChangeArrowheads="1"/>
            </p:cNvSpPr>
            <p:nvPr/>
          </p:nvSpPr>
          <p:spPr bwMode="auto">
            <a:xfrm>
              <a:off x="5724525" y="3654425"/>
              <a:ext cx="1368425" cy="1223963"/>
            </a:xfrm>
            <a:prstGeom prst="smileyFace">
              <a:avLst>
                <a:gd name="adj" fmla="val 4653"/>
              </a:avLst>
            </a:prstGeom>
            <a:solidFill>
              <a:srgbClr val="C00000"/>
            </a:solidFill>
            <a:ln w="9525">
              <a:solidFill>
                <a:schemeClr val="tx1"/>
              </a:solidFill>
              <a:round/>
              <a:headEnd/>
              <a:tailEnd/>
            </a:ln>
            <a:effectLst/>
          </p:spPr>
          <p:txBody>
            <a:bodyPr wrap="none" anchor="ctr"/>
            <a:lstStyle/>
            <a:p>
              <a:endParaRPr lang="en-GB"/>
            </a:p>
          </p:txBody>
        </p:sp>
        <p:sp>
          <p:nvSpPr>
            <p:cNvPr id="14" name="Rectangle 15"/>
            <p:cNvSpPr>
              <a:spLocks noChangeArrowheads="1"/>
            </p:cNvSpPr>
            <p:nvPr/>
          </p:nvSpPr>
          <p:spPr bwMode="auto">
            <a:xfrm>
              <a:off x="5252022" y="5094288"/>
              <a:ext cx="236044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buChar char="•"/>
                <a:defRPr sz="3200">
                  <a:solidFill>
                    <a:schemeClr val="tx1"/>
                  </a:solidFill>
                  <a:latin typeface="Tahoma" panose="020B0604030504040204" pitchFamily="34" charset="0"/>
                  <a:ea typeface="MS PGothic" panose="020B0600070205080204" pitchFamily="34" charset="-128"/>
                </a:defRPr>
              </a:lvl1pPr>
              <a:lvl2pPr marL="742950" indent="-285750" eaLnBrk="0" hangingPunct="0">
                <a:buChar char="–"/>
                <a:defRPr sz="2800">
                  <a:solidFill>
                    <a:schemeClr val="tx1"/>
                  </a:solidFill>
                  <a:latin typeface="Tahoma" panose="020B0604030504040204" pitchFamily="34" charset="0"/>
                  <a:ea typeface="MS PGothic" panose="020B0600070205080204" pitchFamily="34" charset="-128"/>
                </a:defRPr>
              </a:lvl2pPr>
              <a:lvl3pPr marL="1143000" indent="-228600" eaLnBrk="0" hangingPunct="0">
                <a:buChar char="•"/>
                <a:defRPr sz="2400">
                  <a:solidFill>
                    <a:schemeClr val="tx1"/>
                  </a:solidFill>
                  <a:latin typeface="Tahoma" panose="020B0604030504040204" pitchFamily="34" charset="0"/>
                  <a:ea typeface="MS PGothic" panose="020B0600070205080204" pitchFamily="34" charset="-128"/>
                </a:defRPr>
              </a:lvl3pPr>
              <a:lvl4pPr marL="1600200" indent="-228600" eaLnBrk="0" hangingPunct="0">
                <a:buChar char="–"/>
                <a:defRPr sz="2000">
                  <a:solidFill>
                    <a:schemeClr val="tx1"/>
                  </a:solidFill>
                  <a:latin typeface="Tahoma" panose="020B0604030504040204" pitchFamily="34" charset="0"/>
                  <a:ea typeface="MS PGothic" panose="020B0600070205080204" pitchFamily="34" charset="-128"/>
                </a:defRPr>
              </a:lvl4pPr>
              <a:lvl5pPr marL="2057400" indent="-228600" eaLnBrk="0" hangingPunct="0">
                <a:buChar char="»"/>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ea typeface="MS PGothic" panose="020B0600070205080204" pitchFamily="34" charset="-128"/>
                </a:defRPr>
              </a:lvl9pPr>
            </a:lstStyle>
            <a:p>
              <a:pPr>
                <a:buFontTx/>
                <a:buNone/>
              </a:pPr>
              <a:r>
                <a:rPr lang="en-GB" altLang="en-US" sz="3600" dirty="0" smtClean="0">
                  <a:solidFill>
                    <a:srgbClr val="72807E"/>
                  </a:solidFill>
                  <a:latin typeface="+mn-lt"/>
                </a:rPr>
                <a:t>Multiply (x)</a:t>
              </a:r>
              <a:endParaRPr lang="en-US" altLang="en-US" sz="3600" dirty="0">
                <a:solidFill>
                  <a:srgbClr val="72807E"/>
                </a:solidFill>
                <a:latin typeface="+mn-lt"/>
              </a:endParaRPr>
            </a:p>
          </p:txBody>
        </p:sp>
      </p:grpSp>
      <p:sp>
        <p:nvSpPr>
          <p:cNvPr id="17" name="Line 18"/>
          <p:cNvSpPr>
            <a:spLocks noChangeShapeType="1"/>
          </p:cNvSpPr>
          <p:nvPr/>
        </p:nvSpPr>
        <p:spPr bwMode="auto">
          <a:xfrm flipH="1">
            <a:off x="2276910" y="4688215"/>
            <a:ext cx="1008063"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 name="Freeform 21"/>
          <p:cNvSpPr>
            <a:spLocks/>
          </p:cNvSpPr>
          <p:nvPr/>
        </p:nvSpPr>
        <p:spPr bwMode="auto">
          <a:xfrm>
            <a:off x="1547813" y="2779713"/>
            <a:ext cx="4824412" cy="731838"/>
          </a:xfrm>
          <a:custGeom>
            <a:avLst/>
            <a:gdLst>
              <a:gd name="T0" fmla="*/ 0 w 3039"/>
              <a:gd name="T1" fmla="*/ 461 h 461"/>
              <a:gd name="T2" fmla="*/ 590 w 3039"/>
              <a:gd name="T3" fmla="*/ 98 h 461"/>
              <a:gd name="T4" fmla="*/ 1497 w 3039"/>
              <a:gd name="T5" fmla="*/ 7 h 461"/>
              <a:gd name="T6" fmla="*/ 2631 w 3039"/>
              <a:gd name="T7" fmla="*/ 143 h 461"/>
              <a:gd name="T8" fmla="*/ 3039 w 3039"/>
              <a:gd name="T9" fmla="*/ 415 h 461"/>
            </a:gdLst>
            <a:ahLst/>
            <a:cxnLst>
              <a:cxn ang="0">
                <a:pos x="T0" y="T1"/>
              </a:cxn>
              <a:cxn ang="0">
                <a:pos x="T2" y="T3"/>
              </a:cxn>
              <a:cxn ang="0">
                <a:pos x="T4" y="T5"/>
              </a:cxn>
              <a:cxn ang="0">
                <a:pos x="T6" y="T7"/>
              </a:cxn>
              <a:cxn ang="0">
                <a:pos x="T8" y="T9"/>
              </a:cxn>
            </a:cxnLst>
            <a:rect l="0" t="0" r="r" b="b"/>
            <a:pathLst>
              <a:path w="3039" h="461">
                <a:moveTo>
                  <a:pt x="0" y="461"/>
                </a:moveTo>
                <a:cubicBezTo>
                  <a:pt x="170" y="317"/>
                  <a:pt x="340" y="174"/>
                  <a:pt x="590" y="98"/>
                </a:cubicBezTo>
                <a:cubicBezTo>
                  <a:pt x="840" y="22"/>
                  <a:pt x="1157" y="0"/>
                  <a:pt x="1497" y="7"/>
                </a:cubicBezTo>
                <a:cubicBezTo>
                  <a:pt x="1837" y="14"/>
                  <a:pt x="2374" y="75"/>
                  <a:pt x="2631" y="143"/>
                </a:cubicBezTo>
                <a:cubicBezTo>
                  <a:pt x="2888" y="211"/>
                  <a:pt x="2971" y="370"/>
                  <a:pt x="3039" y="415"/>
                </a:cubicBezTo>
              </a:path>
            </a:pathLst>
          </a:custGeom>
          <a:noFill/>
          <a:ln w="76200" cap="flat" cmpd="sng">
            <a:solidFill>
              <a:srgbClr val="C0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 name="Freeform 22"/>
          <p:cNvSpPr>
            <a:spLocks/>
          </p:cNvSpPr>
          <p:nvPr/>
        </p:nvSpPr>
        <p:spPr bwMode="auto">
          <a:xfrm>
            <a:off x="1763713" y="2935288"/>
            <a:ext cx="4321175" cy="731838"/>
          </a:xfrm>
          <a:custGeom>
            <a:avLst/>
            <a:gdLst>
              <a:gd name="T0" fmla="*/ 0 w 3039"/>
              <a:gd name="T1" fmla="*/ 461 h 461"/>
              <a:gd name="T2" fmla="*/ 590 w 3039"/>
              <a:gd name="T3" fmla="*/ 98 h 461"/>
              <a:gd name="T4" fmla="*/ 1497 w 3039"/>
              <a:gd name="T5" fmla="*/ 7 h 461"/>
              <a:gd name="T6" fmla="*/ 2631 w 3039"/>
              <a:gd name="T7" fmla="*/ 143 h 461"/>
              <a:gd name="T8" fmla="*/ 3039 w 3039"/>
              <a:gd name="T9" fmla="*/ 415 h 461"/>
            </a:gdLst>
            <a:ahLst/>
            <a:cxnLst>
              <a:cxn ang="0">
                <a:pos x="T0" y="T1"/>
              </a:cxn>
              <a:cxn ang="0">
                <a:pos x="T2" y="T3"/>
              </a:cxn>
              <a:cxn ang="0">
                <a:pos x="T4" y="T5"/>
              </a:cxn>
              <a:cxn ang="0">
                <a:pos x="T6" y="T7"/>
              </a:cxn>
              <a:cxn ang="0">
                <a:pos x="T8" y="T9"/>
              </a:cxn>
            </a:cxnLst>
            <a:rect l="0" t="0" r="r" b="b"/>
            <a:pathLst>
              <a:path w="3039" h="461">
                <a:moveTo>
                  <a:pt x="0" y="461"/>
                </a:moveTo>
                <a:cubicBezTo>
                  <a:pt x="170" y="317"/>
                  <a:pt x="340" y="174"/>
                  <a:pt x="590" y="98"/>
                </a:cubicBezTo>
                <a:cubicBezTo>
                  <a:pt x="840" y="22"/>
                  <a:pt x="1157" y="0"/>
                  <a:pt x="1497" y="7"/>
                </a:cubicBezTo>
                <a:cubicBezTo>
                  <a:pt x="1837" y="14"/>
                  <a:pt x="2374" y="75"/>
                  <a:pt x="2631" y="143"/>
                </a:cubicBezTo>
                <a:cubicBezTo>
                  <a:pt x="2888" y="211"/>
                  <a:pt x="2971" y="370"/>
                  <a:pt x="3039" y="415"/>
                </a:cubicBezTo>
              </a:path>
            </a:pathLst>
          </a:custGeom>
          <a:noFill/>
          <a:ln w="76200" cap="flat" cmpd="sng">
            <a:solidFill>
              <a:srgbClr val="C00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 name="Line 26"/>
          <p:cNvSpPr>
            <a:spLocks noChangeShapeType="1"/>
          </p:cNvSpPr>
          <p:nvPr/>
        </p:nvSpPr>
        <p:spPr bwMode="auto">
          <a:xfrm>
            <a:off x="991892" y="1914199"/>
            <a:ext cx="771821" cy="1286201"/>
          </a:xfrm>
          <a:prstGeom prst="line">
            <a:avLst/>
          </a:prstGeom>
          <a:noFill/>
          <a:ln w="1143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 name="TextBox 2"/>
          <p:cNvSpPr txBox="1"/>
          <p:nvPr/>
        </p:nvSpPr>
        <p:spPr>
          <a:xfrm>
            <a:off x="127248" y="1200806"/>
            <a:ext cx="2114361" cy="646331"/>
          </a:xfrm>
          <a:prstGeom prst="rect">
            <a:avLst/>
          </a:prstGeom>
          <a:solidFill>
            <a:schemeClr val="bg1"/>
          </a:solidFill>
          <a:ln>
            <a:solidFill>
              <a:srgbClr val="C00000"/>
            </a:solidFill>
          </a:ln>
        </p:spPr>
        <p:txBody>
          <a:bodyPr wrap="none" rtlCol="0">
            <a:spAutoFit/>
          </a:bodyPr>
          <a:lstStyle/>
          <a:p>
            <a:r>
              <a:rPr lang="en-GB" sz="3600" dirty="0" smtClean="0">
                <a:solidFill>
                  <a:srgbClr val="72807E"/>
                </a:solidFill>
              </a:rPr>
              <a:t>Input data</a:t>
            </a:r>
            <a:endParaRPr lang="en-GB" sz="3600" dirty="0">
              <a:solidFill>
                <a:srgbClr val="72807E"/>
              </a:solidFill>
            </a:endParaRPr>
          </a:p>
        </p:txBody>
      </p:sp>
      <p:sp>
        <p:nvSpPr>
          <p:cNvPr id="28" name="Line 26"/>
          <p:cNvSpPr>
            <a:spLocks noChangeShapeType="1"/>
          </p:cNvSpPr>
          <p:nvPr/>
        </p:nvSpPr>
        <p:spPr bwMode="auto">
          <a:xfrm flipV="1">
            <a:off x="7083314" y="1984049"/>
            <a:ext cx="792163" cy="1416049"/>
          </a:xfrm>
          <a:prstGeom prst="line">
            <a:avLst/>
          </a:prstGeom>
          <a:noFill/>
          <a:ln w="1143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 name="TextBox 28"/>
          <p:cNvSpPr txBox="1"/>
          <p:nvPr/>
        </p:nvSpPr>
        <p:spPr>
          <a:xfrm>
            <a:off x="7612470" y="1200806"/>
            <a:ext cx="1338700" cy="646331"/>
          </a:xfrm>
          <a:prstGeom prst="rect">
            <a:avLst/>
          </a:prstGeom>
          <a:noFill/>
          <a:ln>
            <a:solidFill>
              <a:srgbClr val="C00000"/>
            </a:solidFill>
          </a:ln>
        </p:spPr>
        <p:txBody>
          <a:bodyPr wrap="none" rtlCol="0">
            <a:spAutoFit/>
          </a:bodyPr>
          <a:lstStyle/>
          <a:p>
            <a:r>
              <a:rPr lang="en-GB" sz="3600" dirty="0" smtClean="0">
                <a:solidFill>
                  <a:srgbClr val="72807E"/>
                </a:solidFill>
              </a:rPr>
              <a:t>Result</a:t>
            </a:r>
            <a:endParaRPr lang="en-GB" sz="3600" dirty="0">
              <a:solidFill>
                <a:srgbClr val="72807E"/>
              </a:solidFill>
            </a:endParaRPr>
          </a:p>
        </p:txBody>
      </p:sp>
      <p:sp>
        <p:nvSpPr>
          <p:cNvPr id="30" name="Line 18"/>
          <p:cNvSpPr>
            <a:spLocks noChangeShapeType="1"/>
          </p:cNvSpPr>
          <p:nvPr/>
        </p:nvSpPr>
        <p:spPr bwMode="auto">
          <a:xfrm flipH="1">
            <a:off x="4684930" y="4704582"/>
            <a:ext cx="1008063"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 name="Line 18"/>
          <p:cNvSpPr>
            <a:spLocks noChangeShapeType="1"/>
          </p:cNvSpPr>
          <p:nvPr/>
        </p:nvSpPr>
        <p:spPr bwMode="auto">
          <a:xfrm>
            <a:off x="2303182" y="4052334"/>
            <a:ext cx="1008063"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 name="Line 18"/>
          <p:cNvSpPr>
            <a:spLocks noChangeShapeType="1"/>
          </p:cNvSpPr>
          <p:nvPr/>
        </p:nvSpPr>
        <p:spPr bwMode="auto">
          <a:xfrm>
            <a:off x="4711202" y="4068701"/>
            <a:ext cx="1008063"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 name="Freeform 21"/>
          <p:cNvSpPr>
            <a:spLocks/>
          </p:cNvSpPr>
          <p:nvPr/>
        </p:nvSpPr>
        <p:spPr bwMode="auto">
          <a:xfrm flipV="1">
            <a:off x="1763713" y="5073424"/>
            <a:ext cx="4824412" cy="731838"/>
          </a:xfrm>
          <a:custGeom>
            <a:avLst/>
            <a:gdLst>
              <a:gd name="T0" fmla="*/ 0 w 3039"/>
              <a:gd name="T1" fmla="*/ 461 h 461"/>
              <a:gd name="T2" fmla="*/ 590 w 3039"/>
              <a:gd name="T3" fmla="*/ 98 h 461"/>
              <a:gd name="T4" fmla="*/ 1497 w 3039"/>
              <a:gd name="T5" fmla="*/ 7 h 461"/>
              <a:gd name="T6" fmla="*/ 2631 w 3039"/>
              <a:gd name="T7" fmla="*/ 143 h 461"/>
              <a:gd name="T8" fmla="*/ 3039 w 3039"/>
              <a:gd name="T9" fmla="*/ 415 h 461"/>
            </a:gdLst>
            <a:ahLst/>
            <a:cxnLst>
              <a:cxn ang="0">
                <a:pos x="T0" y="T1"/>
              </a:cxn>
              <a:cxn ang="0">
                <a:pos x="T2" y="T3"/>
              </a:cxn>
              <a:cxn ang="0">
                <a:pos x="T4" y="T5"/>
              </a:cxn>
              <a:cxn ang="0">
                <a:pos x="T6" y="T7"/>
              </a:cxn>
              <a:cxn ang="0">
                <a:pos x="T8" y="T9"/>
              </a:cxn>
            </a:cxnLst>
            <a:rect l="0" t="0" r="r" b="b"/>
            <a:pathLst>
              <a:path w="3039" h="461">
                <a:moveTo>
                  <a:pt x="0" y="461"/>
                </a:moveTo>
                <a:cubicBezTo>
                  <a:pt x="170" y="317"/>
                  <a:pt x="340" y="174"/>
                  <a:pt x="590" y="98"/>
                </a:cubicBezTo>
                <a:cubicBezTo>
                  <a:pt x="840" y="22"/>
                  <a:pt x="1157" y="0"/>
                  <a:pt x="1497" y="7"/>
                </a:cubicBezTo>
                <a:cubicBezTo>
                  <a:pt x="1837" y="14"/>
                  <a:pt x="2374" y="75"/>
                  <a:pt x="2631" y="143"/>
                </a:cubicBezTo>
                <a:cubicBezTo>
                  <a:pt x="2888" y="211"/>
                  <a:pt x="2971" y="370"/>
                  <a:pt x="3039" y="415"/>
                </a:cubicBezTo>
              </a:path>
            </a:pathLst>
          </a:custGeom>
          <a:noFill/>
          <a:ln w="76200" cap="flat" cmpd="sng">
            <a:solidFill>
              <a:srgbClr val="C0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41742410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up)">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left)">
                                      <p:cBhvr>
                                        <p:cTn id="35" dur="500"/>
                                        <p:tgtEl>
                                          <p:spTgt spid="32"/>
                                        </p:tgtEl>
                                      </p:cBhvr>
                                    </p:animEffect>
                                  </p:childTnLst>
                                </p:cTn>
                              </p:par>
                            </p:childTnLst>
                          </p:cTn>
                        </p:par>
                        <p:par>
                          <p:cTn id="36" fill="hold">
                            <p:stCondLst>
                              <p:cond delay="1000"/>
                            </p:stCondLst>
                            <p:childTnLst>
                              <p:par>
                                <p:cTn id="37" presetID="22" presetClass="entr" presetSubtype="2"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right)">
                                      <p:cBhvr>
                                        <p:cTn id="39" dur="500"/>
                                        <p:tgtEl>
                                          <p:spTgt spid="30"/>
                                        </p:tgtEl>
                                      </p:cBhvr>
                                    </p:animEffect>
                                  </p:childTnLst>
                                </p:cTn>
                              </p:par>
                            </p:childTnLst>
                          </p:cTn>
                        </p:par>
                        <p:par>
                          <p:cTn id="40" fill="hold">
                            <p:stCondLst>
                              <p:cond delay="1500"/>
                            </p:stCondLst>
                            <p:childTnLst>
                              <p:par>
                                <p:cTn id="41" presetID="22" presetClass="entr" presetSubtype="2"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right)">
                                      <p:cBhvr>
                                        <p:cTn id="43" dur="500"/>
                                        <p:tgtEl>
                                          <p:spTgt spid="21"/>
                                        </p:tgtEl>
                                      </p:cBhvr>
                                    </p:animEffect>
                                  </p:childTnLst>
                                </p:cTn>
                              </p:par>
                            </p:childTnLst>
                          </p:cTn>
                        </p:par>
                        <p:par>
                          <p:cTn id="44" fill="hold">
                            <p:stCondLst>
                              <p:cond delay="2000"/>
                            </p:stCondLst>
                            <p:childTnLst>
                              <p:par>
                                <p:cTn id="45" presetID="22" presetClass="entr" presetSubtype="2"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right)">
                                      <p:cBhvr>
                                        <p:cTn id="47" dur="500"/>
                                        <p:tgtEl>
                                          <p:spTgt spid="17"/>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left)">
                                      <p:cBhvr>
                                        <p:cTn id="50" dur="500"/>
                                        <p:tgtEl>
                                          <p:spTgt spid="33"/>
                                        </p:tgtEl>
                                      </p:cBhvr>
                                    </p:animEffect>
                                  </p:childTnLst>
                                </p:cTn>
                              </p:par>
                            </p:childTnLst>
                          </p:cTn>
                        </p:par>
                        <p:par>
                          <p:cTn id="51" fill="hold">
                            <p:stCondLst>
                              <p:cond delay="2500"/>
                            </p:stCondLst>
                            <p:childTnLst>
                              <p:par>
                                <p:cTn id="52" presetID="22" presetClass="entr" presetSubtype="4"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down)">
                                      <p:cBhvr>
                                        <p:cTn id="54" dur="500"/>
                                        <p:tgtEl>
                                          <p:spTgt spid="2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5" grpId="0" animBg="1"/>
      <p:bldP spid="3" grpId="0" animBg="1"/>
      <p:bldP spid="28" grpId="0" animBg="1"/>
      <p:bldP spid="29" grpId="0" animBg="1"/>
      <p:bldP spid="30" grpId="0" animBg="1"/>
      <p:bldP spid="31" grpId="0" animBg="1"/>
      <p:bldP spid="32" grpId="0" animBg="1"/>
      <p:bldP spid="33"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9777" y="5786203"/>
            <a:ext cx="1184223" cy="1071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txBox="1">
            <a:spLocks/>
          </p:cNvSpPr>
          <p:nvPr/>
        </p:nvSpPr>
        <p:spPr>
          <a:xfrm>
            <a:off x="-15096" y="0"/>
            <a:ext cx="9159096" cy="66642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4400" b="1" spc="-150" dirty="0" smtClean="0">
                <a:solidFill>
                  <a:schemeClr val="bg1">
                    <a:lumMod val="50000"/>
                  </a:schemeClr>
                </a:solidFill>
              </a:rPr>
              <a:t>A Three Core Machine: Layout</a:t>
            </a:r>
          </a:p>
        </p:txBody>
      </p:sp>
      <p:grpSp>
        <p:nvGrpSpPr>
          <p:cNvPr id="53" name="Group 52"/>
          <p:cNvGrpSpPr/>
          <p:nvPr/>
        </p:nvGrpSpPr>
        <p:grpSpPr>
          <a:xfrm>
            <a:off x="5672403" y="718943"/>
            <a:ext cx="2794492" cy="2872199"/>
            <a:chOff x="5940425" y="486394"/>
            <a:chExt cx="2794492" cy="2872199"/>
          </a:xfrm>
        </p:grpSpPr>
        <p:sp>
          <p:nvSpPr>
            <p:cNvPr id="28" name="Rectangle 5"/>
            <p:cNvSpPr>
              <a:spLocks noChangeArrowheads="1"/>
            </p:cNvSpPr>
            <p:nvPr/>
          </p:nvSpPr>
          <p:spPr bwMode="auto">
            <a:xfrm>
              <a:off x="5940425" y="486394"/>
              <a:ext cx="2794492" cy="26076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9" name="Rectangle 11"/>
            <p:cNvSpPr>
              <a:spLocks noChangeArrowheads="1"/>
            </p:cNvSpPr>
            <p:nvPr/>
          </p:nvSpPr>
          <p:spPr bwMode="auto">
            <a:xfrm>
              <a:off x="7431095" y="1975010"/>
              <a:ext cx="1119029" cy="745334"/>
            </a:xfrm>
            <a:prstGeom prst="rect">
              <a:avLst/>
            </a:prstGeom>
            <a:solidFill>
              <a:schemeClr val="bg1"/>
            </a:solid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dirty="0">
                  <a:solidFill>
                    <a:srgbClr val="C00000"/>
                  </a:solidFill>
                </a:rPr>
                <a:t>E</a:t>
              </a:r>
            </a:p>
          </p:txBody>
        </p:sp>
        <p:sp>
          <p:nvSpPr>
            <p:cNvPr id="30" name="Rectangle 12"/>
            <p:cNvSpPr>
              <a:spLocks noChangeArrowheads="1"/>
            </p:cNvSpPr>
            <p:nvPr/>
          </p:nvSpPr>
          <p:spPr bwMode="auto">
            <a:xfrm>
              <a:off x="6127272" y="1975010"/>
              <a:ext cx="1119029" cy="745334"/>
            </a:xfrm>
            <a:prstGeom prst="rect">
              <a:avLst/>
            </a:prstGeom>
            <a:solidFill>
              <a:schemeClr val="bg1"/>
            </a:solid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dirty="0">
                  <a:solidFill>
                    <a:srgbClr val="C00000"/>
                  </a:solidFill>
                </a:rPr>
                <a:t>D</a:t>
              </a:r>
            </a:p>
          </p:txBody>
        </p:sp>
        <p:sp>
          <p:nvSpPr>
            <p:cNvPr id="31" name="Rectangle 13"/>
            <p:cNvSpPr>
              <a:spLocks noChangeArrowheads="1"/>
            </p:cNvSpPr>
            <p:nvPr/>
          </p:nvSpPr>
          <p:spPr bwMode="auto">
            <a:xfrm>
              <a:off x="7431095" y="671188"/>
              <a:ext cx="1119029" cy="745334"/>
            </a:xfrm>
            <a:prstGeom prst="rect">
              <a:avLst/>
            </a:prstGeom>
            <a:solidFill>
              <a:schemeClr val="bg1"/>
            </a:solid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dirty="0">
                  <a:solidFill>
                    <a:srgbClr val="C00000"/>
                  </a:solidFill>
                </a:rPr>
                <a:t>B</a:t>
              </a:r>
            </a:p>
          </p:txBody>
        </p:sp>
        <p:sp>
          <p:nvSpPr>
            <p:cNvPr id="32" name="Rectangle 14"/>
            <p:cNvSpPr>
              <a:spLocks noChangeArrowheads="1"/>
            </p:cNvSpPr>
            <p:nvPr/>
          </p:nvSpPr>
          <p:spPr bwMode="auto">
            <a:xfrm>
              <a:off x="6127272" y="671188"/>
              <a:ext cx="1119029" cy="745334"/>
            </a:xfrm>
            <a:prstGeom prst="rect">
              <a:avLst/>
            </a:prstGeom>
            <a:solidFill>
              <a:schemeClr val="bg1"/>
            </a:solid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dirty="0">
                  <a:solidFill>
                    <a:srgbClr val="C00000"/>
                  </a:solidFill>
                </a:rPr>
                <a:t>A</a:t>
              </a:r>
            </a:p>
          </p:txBody>
        </p:sp>
        <p:sp>
          <p:nvSpPr>
            <p:cNvPr id="33" name="Rectangle 24"/>
            <p:cNvSpPr>
              <a:spLocks noChangeArrowheads="1"/>
            </p:cNvSpPr>
            <p:nvPr/>
          </p:nvSpPr>
          <p:spPr bwMode="auto">
            <a:xfrm>
              <a:off x="7431096" y="3046134"/>
              <a:ext cx="1119028" cy="312459"/>
            </a:xfrm>
            <a:prstGeom prst="rect">
              <a:avLst/>
            </a:prstGeom>
            <a:solidFill>
              <a:srgbClr val="FFC000"/>
            </a:solid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smtClean="0"/>
                <a:t>Outbox</a:t>
              </a:r>
              <a:endParaRPr lang="en-US" altLang="en-US" dirty="0"/>
            </a:p>
          </p:txBody>
        </p:sp>
        <p:sp>
          <p:nvSpPr>
            <p:cNvPr id="37" name="Text Box 35"/>
            <p:cNvSpPr txBox="1">
              <a:spLocks noChangeArrowheads="1"/>
            </p:cNvSpPr>
            <p:nvPr/>
          </p:nvSpPr>
          <p:spPr bwMode="auto">
            <a:xfrm>
              <a:off x="6127272" y="1529904"/>
              <a:ext cx="24306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dirty="0"/>
                <a:t>   </a:t>
              </a:r>
              <a:r>
                <a:rPr lang="en-GB" altLang="en-US" dirty="0" smtClean="0"/>
                <a:t>Multiply (x) Core</a:t>
              </a:r>
              <a:endParaRPr lang="en-GB" altLang="en-US" dirty="0"/>
            </a:p>
          </p:txBody>
        </p:sp>
        <p:sp>
          <p:nvSpPr>
            <p:cNvPr id="52" name="Rectangle 24"/>
            <p:cNvSpPr>
              <a:spLocks noChangeArrowheads="1"/>
            </p:cNvSpPr>
            <p:nvPr/>
          </p:nvSpPr>
          <p:spPr bwMode="auto">
            <a:xfrm>
              <a:off x="6127273" y="3040418"/>
              <a:ext cx="1119028" cy="312459"/>
            </a:xfrm>
            <a:prstGeom prst="rect">
              <a:avLst/>
            </a:prstGeom>
            <a:solidFill>
              <a:srgbClr val="FFC000"/>
            </a:solid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smtClean="0"/>
                <a:t>Inbox</a:t>
              </a:r>
              <a:endParaRPr lang="en-US" altLang="en-US" dirty="0"/>
            </a:p>
          </p:txBody>
        </p:sp>
      </p:grpSp>
      <p:grpSp>
        <p:nvGrpSpPr>
          <p:cNvPr id="55" name="Group 54"/>
          <p:cNvGrpSpPr/>
          <p:nvPr/>
        </p:nvGrpSpPr>
        <p:grpSpPr>
          <a:xfrm>
            <a:off x="481314" y="723744"/>
            <a:ext cx="2794492" cy="2872199"/>
            <a:chOff x="5940425" y="486394"/>
            <a:chExt cx="2794492" cy="2872199"/>
          </a:xfrm>
        </p:grpSpPr>
        <p:sp>
          <p:nvSpPr>
            <p:cNvPr id="56" name="Rectangle 5"/>
            <p:cNvSpPr>
              <a:spLocks noChangeArrowheads="1"/>
            </p:cNvSpPr>
            <p:nvPr/>
          </p:nvSpPr>
          <p:spPr bwMode="auto">
            <a:xfrm>
              <a:off x="5940425" y="486394"/>
              <a:ext cx="2794492" cy="26076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7" name="Rectangle 11"/>
            <p:cNvSpPr>
              <a:spLocks noChangeArrowheads="1"/>
            </p:cNvSpPr>
            <p:nvPr/>
          </p:nvSpPr>
          <p:spPr bwMode="auto">
            <a:xfrm>
              <a:off x="7431095" y="1975010"/>
              <a:ext cx="1119029" cy="745334"/>
            </a:xfrm>
            <a:prstGeom prst="rect">
              <a:avLst/>
            </a:prstGeom>
            <a:solidFill>
              <a:schemeClr val="bg1"/>
            </a:solid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dirty="0" smtClean="0">
                  <a:solidFill>
                    <a:srgbClr val="C00000"/>
                  </a:solidFill>
                </a:rPr>
                <a:t>H</a:t>
              </a:r>
              <a:endParaRPr lang="en-US" altLang="en-US" sz="3600" dirty="0">
                <a:solidFill>
                  <a:srgbClr val="C00000"/>
                </a:solidFill>
              </a:endParaRPr>
            </a:p>
          </p:txBody>
        </p:sp>
        <p:sp>
          <p:nvSpPr>
            <p:cNvPr id="58" name="Rectangle 12"/>
            <p:cNvSpPr>
              <a:spLocks noChangeArrowheads="1"/>
            </p:cNvSpPr>
            <p:nvPr/>
          </p:nvSpPr>
          <p:spPr bwMode="auto">
            <a:xfrm>
              <a:off x="6127272" y="1975010"/>
              <a:ext cx="1119029" cy="745334"/>
            </a:xfrm>
            <a:prstGeom prst="rect">
              <a:avLst/>
            </a:prstGeom>
            <a:solidFill>
              <a:schemeClr val="bg1"/>
            </a:solid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dirty="0" smtClean="0">
                  <a:solidFill>
                    <a:srgbClr val="C00000"/>
                  </a:solidFill>
                </a:rPr>
                <a:t>G</a:t>
              </a:r>
              <a:endParaRPr lang="en-US" altLang="en-US" sz="3600" dirty="0">
                <a:solidFill>
                  <a:srgbClr val="C00000"/>
                </a:solidFill>
              </a:endParaRPr>
            </a:p>
          </p:txBody>
        </p:sp>
        <p:sp>
          <p:nvSpPr>
            <p:cNvPr id="59" name="Rectangle 13"/>
            <p:cNvSpPr>
              <a:spLocks noChangeArrowheads="1"/>
            </p:cNvSpPr>
            <p:nvPr/>
          </p:nvSpPr>
          <p:spPr bwMode="auto">
            <a:xfrm>
              <a:off x="7431095" y="671188"/>
              <a:ext cx="1119029" cy="745334"/>
            </a:xfrm>
            <a:prstGeom prst="rect">
              <a:avLst/>
            </a:prstGeom>
            <a:solidFill>
              <a:schemeClr val="bg1"/>
            </a:solid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dirty="0" smtClean="0">
                  <a:solidFill>
                    <a:srgbClr val="C00000"/>
                  </a:solidFill>
                </a:rPr>
                <a:t>F</a:t>
              </a:r>
              <a:endParaRPr lang="en-US" altLang="en-US" sz="3600" dirty="0">
                <a:solidFill>
                  <a:srgbClr val="C00000"/>
                </a:solidFill>
              </a:endParaRPr>
            </a:p>
          </p:txBody>
        </p:sp>
        <p:sp>
          <p:nvSpPr>
            <p:cNvPr id="60" name="Rectangle 14"/>
            <p:cNvSpPr>
              <a:spLocks noChangeArrowheads="1"/>
            </p:cNvSpPr>
            <p:nvPr/>
          </p:nvSpPr>
          <p:spPr bwMode="auto">
            <a:xfrm>
              <a:off x="6127272" y="671188"/>
              <a:ext cx="1119029" cy="745334"/>
            </a:xfrm>
            <a:prstGeom prst="rect">
              <a:avLst/>
            </a:prstGeom>
            <a:solidFill>
              <a:schemeClr val="bg1"/>
            </a:solid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dirty="0">
                  <a:solidFill>
                    <a:srgbClr val="C00000"/>
                  </a:solidFill>
                </a:rPr>
                <a:t>C</a:t>
              </a:r>
            </a:p>
          </p:txBody>
        </p:sp>
        <p:sp>
          <p:nvSpPr>
            <p:cNvPr id="61" name="Rectangle 24"/>
            <p:cNvSpPr>
              <a:spLocks noChangeArrowheads="1"/>
            </p:cNvSpPr>
            <p:nvPr/>
          </p:nvSpPr>
          <p:spPr bwMode="auto">
            <a:xfrm>
              <a:off x="7431096" y="3046134"/>
              <a:ext cx="1119028" cy="312459"/>
            </a:xfrm>
            <a:prstGeom prst="rect">
              <a:avLst/>
            </a:prstGeom>
            <a:solidFill>
              <a:srgbClr val="FFC000"/>
            </a:solid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smtClean="0"/>
                <a:t>Outbox</a:t>
              </a:r>
              <a:endParaRPr lang="en-US" altLang="en-US" dirty="0"/>
            </a:p>
          </p:txBody>
        </p:sp>
        <p:sp>
          <p:nvSpPr>
            <p:cNvPr id="62" name="Text Box 35"/>
            <p:cNvSpPr txBox="1">
              <a:spLocks noChangeArrowheads="1"/>
            </p:cNvSpPr>
            <p:nvPr/>
          </p:nvSpPr>
          <p:spPr bwMode="auto">
            <a:xfrm>
              <a:off x="6127272" y="1529904"/>
              <a:ext cx="24306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dirty="0"/>
                <a:t>   </a:t>
              </a:r>
              <a:r>
                <a:rPr lang="en-GB" altLang="en-US" dirty="0" smtClean="0"/>
                <a:t>Add (+) Core</a:t>
              </a:r>
              <a:endParaRPr lang="en-GB" altLang="en-US" dirty="0"/>
            </a:p>
          </p:txBody>
        </p:sp>
        <p:sp>
          <p:nvSpPr>
            <p:cNvPr id="63" name="Rectangle 24"/>
            <p:cNvSpPr>
              <a:spLocks noChangeArrowheads="1"/>
            </p:cNvSpPr>
            <p:nvPr/>
          </p:nvSpPr>
          <p:spPr bwMode="auto">
            <a:xfrm>
              <a:off x="6127273" y="3040418"/>
              <a:ext cx="1119028" cy="312459"/>
            </a:xfrm>
            <a:prstGeom prst="rect">
              <a:avLst/>
            </a:prstGeom>
            <a:solidFill>
              <a:srgbClr val="FFC000"/>
            </a:solid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smtClean="0"/>
                <a:t>Inbox</a:t>
              </a:r>
              <a:endParaRPr lang="en-US" altLang="en-US" dirty="0"/>
            </a:p>
          </p:txBody>
        </p:sp>
      </p:grpSp>
      <p:sp>
        <p:nvSpPr>
          <p:cNvPr id="65" name="Rectangle 5"/>
          <p:cNvSpPr>
            <a:spLocks noChangeArrowheads="1"/>
          </p:cNvSpPr>
          <p:nvPr/>
        </p:nvSpPr>
        <p:spPr bwMode="auto">
          <a:xfrm>
            <a:off x="2418445" y="4196584"/>
            <a:ext cx="4129528" cy="26076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6" name="Rectangle 11"/>
          <p:cNvSpPr>
            <a:spLocks noChangeArrowheads="1"/>
          </p:cNvSpPr>
          <p:nvPr/>
        </p:nvSpPr>
        <p:spPr bwMode="auto">
          <a:xfrm>
            <a:off x="3909116" y="5864819"/>
            <a:ext cx="1119029" cy="745334"/>
          </a:xfrm>
          <a:prstGeom prst="rect">
            <a:avLst/>
          </a:prstGeom>
          <a:solidFill>
            <a:schemeClr val="bg1"/>
          </a:solid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dirty="0" smtClean="0">
                <a:solidFill>
                  <a:srgbClr val="C00000"/>
                </a:solidFill>
              </a:rPr>
              <a:t>d</a:t>
            </a:r>
            <a:endParaRPr lang="en-US" altLang="en-US" sz="3600" dirty="0">
              <a:solidFill>
                <a:srgbClr val="C00000"/>
              </a:solidFill>
            </a:endParaRPr>
          </a:p>
        </p:txBody>
      </p:sp>
      <p:sp>
        <p:nvSpPr>
          <p:cNvPr id="67" name="Rectangle 12"/>
          <p:cNvSpPr>
            <a:spLocks noChangeArrowheads="1"/>
          </p:cNvSpPr>
          <p:nvPr/>
        </p:nvSpPr>
        <p:spPr bwMode="auto">
          <a:xfrm>
            <a:off x="2605293" y="5864819"/>
            <a:ext cx="1119029" cy="745334"/>
          </a:xfrm>
          <a:prstGeom prst="rect">
            <a:avLst/>
          </a:prstGeom>
          <a:solidFill>
            <a:schemeClr val="bg1"/>
          </a:solid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dirty="0" smtClean="0">
                <a:solidFill>
                  <a:srgbClr val="C00000"/>
                </a:solidFill>
              </a:rPr>
              <a:t>c</a:t>
            </a:r>
            <a:endParaRPr lang="en-US" altLang="en-US" sz="3600" dirty="0">
              <a:solidFill>
                <a:srgbClr val="C00000"/>
              </a:solidFill>
            </a:endParaRPr>
          </a:p>
        </p:txBody>
      </p:sp>
      <p:sp>
        <p:nvSpPr>
          <p:cNvPr id="68" name="Rectangle 13"/>
          <p:cNvSpPr>
            <a:spLocks noChangeArrowheads="1"/>
          </p:cNvSpPr>
          <p:nvPr/>
        </p:nvSpPr>
        <p:spPr bwMode="auto">
          <a:xfrm>
            <a:off x="3909116" y="4560997"/>
            <a:ext cx="1119029" cy="745334"/>
          </a:xfrm>
          <a:prstGeom prst="rect">
            <a:avLst/>
          </a:prstGeom>
          <a:solidFill>
            <a:schemeClr val="bg1"/>
          </a:solid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dirty="0" smtClean="0">
                <a:solidFill>
                  <a:srgbClr val="C00000"/>
                </a:solidFill>
              </a:rPr>
              <a:t>b</a:t>
            </a:r>
            <a:endParaRPr lang="en-US" altLang="en-US" sz="3600" dirty="0">
              <a:solidFill>
                <a:srgbClr val="C00000"/>
              </a:solidFill>
            </a:endParaRPr>
          </a:p>
        </p:txBody>
      </p:sp>
      <p:sp>
        <p:nvSpPr>
          <p:cNvPr id="69" name="Rectangle 14"/>
          <p:cNvSpPr>
            <a:spLocks noChangeArrowheads="1"/>
          </p:cNvSpPr>
          <p:nvPr/>
        </p:nvSpPr>
        <p:spPr bwMode="auto">
          <a:xfrm>
            <a:off x="2605293" y="4560997"/>
            <a:ext cx="1119029" cy="745334"/>
          </a:xfrm>
          <a:prstGeom prst="rect">
            <a:avLst/>
          </a:prstGeom>
          <a:solidFill>
            <a:schemeClr val="bg1"/>
          </a:solid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dirty="0" smtClean="0">
                <a:solidFill>
                  <a:srgbClr val="C00000"/>
                </a:solidFill>
              </a:rPr>
              <a:t>a</a:t>
            </a:r>
            <a:endParaRPr lang="en-US" altLang="en-US" sz="3600" dirty="0">
              <a:solidFill>
                <a:srgbClr val="C00000"/>
              </a:solidFill>
            </a:endParaRPr>
          </a:p>
        </p:txBody>
      </p:sp>
      <p:sp>
        <p:nvSpPr>
          <p:cNvPr id="70" name="Rectangle 24"/>
          <p:cNvSpPr>
            <a:spLocks noChangeArrowheads="1"/>
          </p:cNvSpPr>
          <p:nvPr/>
        </p:nvSpPr>
        <p:spPr bwMode="auto">
          <a:xfrm>
            <a:off x="4578586" y="3931464"/>
            <a:ext cx="1119028" cy="312459"/>
          </a:xfrm>
          <a:prstGeom prst="rect">
            <a:avLst/>
          </a:prstGeom>
          <a:solidFill>
            <a:srgbClr val="FFC000"/>
          </a:solid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smtClean="0"/>
              <a:t>Outbox</a:t>
            </a:r>
            <a:endParaRPr lang="en-US" altLang="en-US" dirty="0"/>
          </a:p>
        </p:txBody>
      </p:sp>
      <p:sp>
        <p:nvSpPr>
          <p:cNvPr id="71" name="Text Box 35"/>
          <p:cNvSpPr txBox="1">
            <a:spLocks noChangeArrowheads="1"/>
          </p:cNvSpPr>
          <p:nvPr/>
        </p:nvSpPr>
        <p:spPr bwMode="auto">
          <a:xfrm>
            <a:off x="2418445" y="5419713"/>
            <a:ext cx="41295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dirty="0"/>
              <a:t>   </a:t>
            </a:r>
            <a:r>
              <a:rPr lang="en-GB" altLang="en-US" dirty="0" smtClean="0"/>
              <a:t>Value / Result Core</a:t>
            </a:r>
            <a:endParaRPr lang="en-GB" altLang="en-US" dirty="0"/>
          </a:p>
        </p:txBody>
      </p:sp>
      <p:sp>
        <p:nvSpPr>
          <p:cNvPr id="72" name="Rectangle 24"/>
          <p:cNvSpPr>
            <a:spLocks noChangeArrowheads="1"/>
          </p:cNvSpPr>
          <p:nvPr/>
        </p:nvSpPr>
        <p:spPr bwMode="auto">
          <a:xfrm>
            <a:off x="3274762" y="3925748"/>
            <a:ext cx="1119028" cy="312459"/>
          </a:xfrm>
          <a:prstGeom prst="rect">
            <a:avLst/>
          </a:prstGeom>
          <a:solidFill>
            <a:srgbClr val="FFC000"/>
          </a:solid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dirty="0" smtClean="0"/>
              <a:t>Inbox</a:t>
            </a:r>
            <a:endParaRPr lang="en-US" altLang="en-US" dirty="0"/>
          </a:p>
        </p:txBody>
      </p:sp>
      <p:sp>
        <p:nvSpPr>
          <p:cNvPr id="73" name="Rectangle 13"/>
          <p:cNvSpPr>
            <a:spLocks noChangeArrowheads="1"/>
          </p:cNvSpPr>
          <p:nvPr/>
        </p:nvSpPr>
        <p:spPr bwMode="auto">
          <a:xfrm>
            <a:off x="5212939" y="5864819"/>
            <a:ext cx="1119029" cy="745334"/>
          </a:xfrm>
          <a:prstGeom prst="rect">
            <a:avLst/>
          </a:prstGeom>
          <a:solidFill>
            <a:schemeClr val="bg1"/>
          </a:solid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dirty="0">
                <a:solidFill>
                  <a:srgbClr val="C00000"/>
                </a:solidFill>
              </a:rPr>
              <a:t>r</a:t>
            </a:r>
          </a:p>
        </p:txBody>
      </p:sp>
    </p:spTree>
    <p:extLst>
      <p:ext uri="{BB962C8B-B14F-4D97-AF65-F5344CB8AC3E}">
        <p14:creationId xmlns:p14="http://schemas.microsoft.com/office/powerpoint/2010/main" val="2366809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9777" y="5786203"/>
            <a:ext cx="1184223" cy="1071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txBox="1">
            <a:spLocks/>
          </p:cNvSpPr>
          <p:nvPr/>
        </p:nvSpPr>
        <p:spPr>
          <a:xfrm>
            <a:off x="-15096" y="0"/>
            <a:ext cx="9159096" cy="66642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4400" b="1" spc="-150" dirty="0" smtClean="0">
                <a:solidFill>
                  <a:schemeClr val="bg1">
                    <a:lumMod val="50000"/>
                  </a:schemeClr>
                </a:solidFill>
              </a:rPr>
              <a:t>A Three Core Machine: Calculation Cards</a:t>
            </a:r>
          </a:p>
        </p:txBody>
      </p:sp>
      <p:pic>
        <p:nvPicPr>
          <p:cNvPr id="7" name="Picture 6"/>
          <p:cNvPicPr>
            <a:picLocks noChangeAspect="1"/>
          </p:cNvPicPr>
          <p:nvPr/>
        </p:nvPicPr>
        <p:blipFill rotWithShape="1">
          <a:blip r:embed="rId3"/>
          <a:srcRect l="14235" t="23438" r="48284" b="26340"/>
          <a:stretch/>
        </p:blipFill>
        <p:spPr>
          <a:xfrm rot="-1800000">
            <a:off x="613273" y="1485898"/>
            <a:ext cx="4876800" cy="3673929"/>
          </a:xfrm>
          <a:prstGeom prst="rect">
            <a:avLst/>
          </a:prstGeom>
        </p:spPr>
      </p:pic>
      <p:pic>
        <p:nvPicPr>
          <p:cNvPr id="6" name="Picture 5"/>
          <p:cNvPicPr>
            <a:picLocks noChangeAspect="1"/>
          </p:cNvPicPr>
          <p:nvPr/>
        </p:nvPicPr>
        <p:blipFill rotWithShape="1">
          <a:blip r:embed="rId3"/>
          <a:srcRect l="54017" t="23438" r="8335" b="26340"/>
          <a:stretch/>
        </p:blipFill>
        <p:spPr>
          <a:xfrm rot="-1200000">
            <a:off x="1701689" y="1649191"/>
            <a:ext cx="4898572" cy="3673929"/>
          </a:xfrm>
          <a:prstGeom prst="rect">
            <a:avLst/>
          </a:prstGeom>
        </p:spPr>
      </p:pic>
      <p:pic>
        <p:nvPicPr>
          <p:cNvPr id="4" name="Picture 3"/>
          <p:cNvPicPr>
            <a:picLocks noChangeAspect="1"/>
          </p:cNvPicPr>
          <p:nvPr/>
        </p:nvPicPr>
        <p:blipFill rotWithShape="1">
          <a:blip r:embed="rId4"/>
          <a:srcRect l="54016" t="34152" r="8335" b="15178"/>
          <a:stretch/>
        </p:blipFill>
        <p:spPr>
          <a:xfrm rot="-600000">
            <a:off x="2811877" y="2102661"/>
            <a:ext cx="4898572" cy="3706586"/>
          </a:xfrm>
          <a:prstGeom prst="rect">
            <a:avLst/>
          </a:prstGeom>
        </p:spPr>
      </p:pic>
      <p:pic>
        <p:nvPicPr>
          <p:cNvPr id="5" name="Picture 4"/>
          <p:cNvPicPr>
            <a:picLocks noChangeAspect="1"/>
          </p:cNvPicPr>
          <p:nvPr/>
        </p:nvPicPr>
        <p:blipFill rotWithShape="1">
          <a:blip r:embed="rId4"/>
          <a:srcRect l="14108" t="34152" r="48285" b="15178"/>
          <a:stretch/>
        </p:blipFill>
        <p:spPr>
          <a:xfrm>
            <a:off x="3922065" y="2793638"/>
            <a:ext cx="4893128" cy="3706586"/>
          </a:xfrm>
          <a:prstGeom prst="rect">
            <a:avLst/>
          </a:prstGeom>
        </p:spPr>
      </p:pic>
    </p:spTree>
    <p:extLst>
      <p:ext uri="{BB962C8B-B14F-4D97-AF65-F5344CB8AC3E}">
        <p14:creationId xmlns:p14="http://schemas.microsoft.com/office/powerpoint/2010/main" val="261241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9777" y="5786203"/>
            <a:ext cx="1184223" cy="1071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txBox="1">
            <a:spLocks/>
          </p:cNvSpPr>
          <p:nvPr/>
        </p:nvSpPr>
        <p:spPr>
          <a:xfrm>
            <a:off x="-15096" y="0"/>
            <a:ext cx="9159096" cy="66642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4400" b="1" spc="-150" dirty="0" smtClean="0">
                <a:solidFill>
                  <a:schemeClr val="bg1">
                    <a:lumMod val="50000"/>
                  </a:schemeClr>
                </a:solidFill>
              </a:rPr>
              <a:t>A Three Core Machine: Calculation Cards</a:t>
            </a:r>
          </a:p>
        </p:txBody>
      </p:sp>
      <p:pic>
        <p:nvPicPr>
          <p:cNvPr id="5" name="Picture 4"/>
          <p:cNvPicPr>
            <a:picLocks noChangeAspect="1"/>
          </p:cNvPicPr>
          <p:nvPr/>
        </p:nvPicPr>
        <p:blipFill rotWithShape="1">
          <a:blip r:embed="rId3"/>
          <a:srcRect l="14108" t="34152" r="48285" b="15178"/>
          <a:stretch/>
        </p:blipFill>
        <p:spPr>
          <a:xfrm>
            <a:off x="630612" y="740798"/>
            <a:ext cx="7790434" cy="5901320"/>
          </a:xfrm>
          <a:prstGeom prst="rect">
            <a:avLst/>
          </a:prstGeom>
        </p:spPr>
      </p:pic>
      <p:grpSp>
        <p:nvGrpSpPr>
          <p:cNvPr id="18" name="Group 17"/>
          <p:cNvGrpSpPr/>
          <p:nvPr/>
        </p:nvGrpSpPr>
        <p:grpSpPr>
          <a:xfrm rot="21317152">
            <a:off x="3711940" y="3692196"/>
            <a:ext cx="1709526" cy="2017986"/>
            <a:chOff x="3646624" y="3708525"/>
            <a:chExt cx="1709526" cy="2017986"/>
          </a:xfrm>
        </p:grpSpPr>
        <p:grpSp>
          <p:nvGrpSpPr>
            <p:cNvPr id="15" name="Group 14"/>
            <p:cNvGrpSpPr/>
            <p:nvPr/>
          </p:nvGrpSpPr>
          <p:grpSpPr>
            <a:xfrm>
              <a:off x="3646624" y="3708525"/>
              <a:ext cx="1709526" cy="2017986"/>
              <a:chOff x="4578377" y="1874994"/>
              <a:chExt cx="4186131" cy="4895724"/>
            </a:xfrm>
          </p:grpSpPr>
          <p:sp>
            <p:nvSpPr>
              <p:cNvPr id="12" name="Snip Single Corner Rectangle 11"/>
              <p:cNvSpPr/>
              <p:nvPr/>
            </p:nvSpPr>
            <p:spPr>
              <a:xfrm flipV="1">
                <a:off x="4578377" y="1874994"/>
                <a:ext cx="4186131" cy="4824248"/>
              </a:xfrm>
              <a:prstGeom prst="snip1Rect">
                <a:avLst/>
              </a:prstGeom>
              <a:solidFill>
                <a:srgbClr val="FFF2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rot="12390606" flipH="1">
                <a:off x="7980313" y="5783585"/>
                <a:ext cx="625800" cy="987133"/>
              </a:xfrm>
              <a:prstGeom prst="triangle">
                <a:avLst>
                  <a:gd name="adj" fmla="val 47205"/>
                </a:avLst>
              </a:prstGeom>
              <a:solidFill>
                <a:srgbClr val="FCFAB5"/>
              </a:solidFill>
              <a:ln>
                <a:solidFill>
                  <a:srgbClr val="FFF2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16"/>
            <p:cNvPicPr>
              <a:picLocks noChangeAspect="1"/>
            </p:cNvPicPr>
            <p:nvPr/>
          </p:nvPicPr>
          <p:blipFill rotWithShape="1">
            <a:blip r:embed="rId4">
              <a:duotone>
                <a:prstClr val="black"/>
                <a:schemeClr val="accent4">
                  <a:tint val="45000"/>
                  <a:satMod val="400000"/>
                </a:schemeClr>
              </a:duotone>
            </a:blip>
            <a:srcRect l="14022" t="34152" r="61762" b="29018"/>
            <a:stretch/>
          </p:blipFill>
          <p:spPr>
            <a:xfrm>
              <a:off x="3711940" y="3822428"/>
              <a:ext cx="1594847" cy="1363783"/>
            </a:xfrm>
            <a:prstGeom prst="rect">
              <a:avLst/>
            </a:prstGeom>
          </p:spPr>
        </p:pic>
      </p:grpSp>
    </p:spTree>
    <p:extLst>
      <p:ext uri="{BB962C8B-B14F-4D97-AF65-F5344CB8AC3E}">
        <p14:creationId xmlns:p14="http://schemas.microsoft.com/office/powerpoint/2010/main" val="3958424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9777" y="5786203"/>
            <a:ext cx="1184223" cy="1071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txBox="1">
            <a:spLocks/>
          </p:cNvSpPr>
          <p:nvPr/>
        </p:nvSpPr>
        <p:spPr>
          <a:xfrm>
            <a:off x="-15096" y="0"/>
            <a:ext cx="9159096" cy="66642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4400" b="1" spc="-150" dirty="0" smtClean="0">
                <a:solidFill>
                  <a:schemeClr val="bg1">
                    <a:lumMod val="50000"/>
                  </a:schemeClr>
                </a:solidFill>
              </a:rPr>
              <a:t>A Three Core Machine: Post-It Values</a:t>
            </a:r>
          </a:p>
        </p:txBody>
      </p:sp>
      <p:grpSp>
        <p:nvGrpSpPr>
          <p:cNvPr id="23" name="Group 22"/>
          <p:cNvGrpSpPr/>
          <p:nvPr/>
        </p:nvGrpSpPr>
        <p:grpSpPr>
          <a:xfrm>
            <a:off x="1546770" y="666428"/>
            <a:ext cx="5940768" cy="5959391"/>
            <a:chOff x="1546770" y="666428"/>
            <a:chExt cx="5940768" cy="5959391"/>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770" y="666428"/>
              <a:ext cx="5940768" cy="5959391"/>
            </a:xfrm>
            <a:prstGeom prst="rect">
              <a:avLst/>
            </a:prstGeom>
          </p:spPr>
        </p:pic>
        <p:sp>
          <p:nvSpPr>
            <p:cNvPr id="6" name="Rectangle 4"/>
            <p:cNvSpPr>
              <a:spLocks noChangeArrowheads="1"/>
            </p:cNvSpPr>
            <p:nvPr/>
          </p:nvSpPr>
          <p:spPr bwMode="auto">
            <a:xfrm>
              <a:off x="2032048" y="828885"/>
              <a:ext cx="4895850" cy="4092575"/>
            </a:xfrm>
            <a:prstGeom prst="rect">
              <a:avLst/>
            </a:prstGeom>
            <a:no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 name="Rectangle 12"/>
            <p:cNvSpPr>
              <a:spLocks noChangeArrowheads="1"/>
            </p:cNvSpPr>
            <p:nvPr/>
          </p:nvSpPr>
          <p:spPr bwMode="auto">
            <a:xfrm>
              <a:off x="2032048" y="3997535"/>
              <a:ext cx="4895850" cy="923925"/>
            </a:xfrm>
            <a:prstGeom prst="rect">
              <a:avLst/>
            </a:prstGeom>
            <a:no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 name="Line 5"/>
            <p:cNvSpPr>
              <a:spLocks noChangeShapeType="1"/>
            </p:cNvSpPr>
            <p:nvPr/>
          </p:nvSpPr>
          <p:spPr bwMode="auto">
            <a:xfrm>
              <a:off x="2032048" y="3997535"/>
              <a:ext cx="48958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 name="Text Box 6"/>
            <p:cNvSpPr txBox="1">
              <a:spLocks noChangeArrowheads="1"/>
            </p:cNvSpPr>
            <p:nvPr/>
          </p:nvSpPr>
          <p:spPr bwMode="auto">
            <a:xfrm>
              <a:off x="2967085" y="4311860"/>
              <a:ext cx="30972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a:t>         </a:t>
              </a:r>
              <a:r>
                <a:rPr lang="en-GB" altLang="en-US" sz="2400"/>
                <a:t>Value 1:</a:t>
              </a:r>
              <a:r>
                <a:rPr lang="en-GB" altLang="en-US"/>
                <a:t> </a:t>
              </a:r>
              <a:r>
                <a:rPr lang="en-GB" altLang="en-US" sz="2800"/>
                <a:t>C(+)</a:t>
              </a:r>
            </a:p>
          </p:txBody>
        </p:sp>
        <p:sp>
          <p:nvSpPr>
            <p:cNvPr id="10" name="Text Box 7"/>
            <p:cNvSpPr txBox="1">
              <a:spLocks noChangeArrowheads="1"/>
            </p:cNvSpPr>
            <p:nvPr/>
          </p:nvSpPr>
          <p:spPr bwMode="auto">
            <a:xfrm>
              <a:off x="2103485" y="3997535"/>
              <a:ext cx="2016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a:t>Return to:</a:t>
              </a:r>
            </a:p>
          </p:txBody>
        </p:sp>
        <p:sp>
          <p:nvSpPr>
            <p:cNvPr id="11" name="Text Box 8"/>
            <p:cNvSpPr txBox="1">
              <a:spLocks noChangeArrowheads="1"/>
            </p:cNvSpPr>
            <p:nvPr/>
          </p:nvSpPr>
          <p:spPr bwMode="auto">
            <a:xfrm>
              <a:off x="2103485" y="900323"/>
              <a:ext cx="23034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a:t>Get result from:</a:t>
              </a:r>
            </a:p>
          </p:txBody>
        </p:sp>
        <p:sp>
          <p:nvSpPr>
            <p:cNvPr id="12" name="Text Box 9"/>
            <p:cNvSpPr txBox="1">
              <a:spLocks noChangeArrowheads="1"/>
            </p:cNvSpPr>
            <p:nvPr/>
          </p:nvSpPr>
          <p:spPr bwMode="auto">
            <a:xfrm>
              <a:off x="2895648" y="1333710"/>
              <a:ext cx="316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sp>
          <p:nvSpPr>
            <p:cNvPr id="13" name="Text Box 10"/>
            <p:cNvSpPr txBox="1">
              <a:spLocks noChangeArrowheads="1"/>
            </p:cNvSpPr>
            <p:nvPr/>
          </p:nvSpPr>
          <p:spPr bwMode="auto">
            <a:xfrm>
              <a:off x="2679748" y="1405148"/>
              <a:ext cx="3743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3200"/>
                <a:t>           D(x)</a:t>
              </a:r>
            </a:p>
          </p:txBody>
        </p:sp>
        <p:sp>
          <p:nvSpPr>
            <p:cNvPr id="20" name="Rectangle 19"/>
            <p:cNvSpPr>
              <a:spLocks noChangeArrowheads="1"/>
            </p:cNvSpPr>
            <p:nvPr/>
          </p:nvSpPr>
          <p:spPr bwMode="auto">
            <a:xfrm>
              <a:off x="3327448" y="2435435"/>
              <a:ext cx="2016125" cy="115252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grpSp>
      <p:sp>
        <p:nvSpPr>
          <p:cNvPr id="17" name="Line 17"/>
          <p:cNvSpPr>
            <a:spLocks noChangeShapeType="1"/>
          </p:cNvSpPr>
          <p:nvPr/>
        </p:nvSpPr>
        <p:spPr bwMode="auto">
          <a:xfrm>
            <a:off x="1459910" y="1717884"/>
            <a:ext cx="2371111" cy="1"/>
          </a:xfrm>
          <a:prstGeom prst="line">
            <a:avLst/>
          </a:prstGeom>
          <a:noFill/>
          <a:ln w="762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4" name="Line 14"/>
          <p:cNvSpPr>
            <a:spLocks noChangeShapeType="1"/>
          </p:cNvSpPr>
          <p:nvPr/>
        </p:nvSpPr>
        <p:spPr bwMode="auto">
          <a:xfrm flipH="1">
            <a:off x="6135734" y="3997534"/>
            <a:ext cx="1452129" cy="431801"/>
          </a:xfrm>
          <a:prstGeom prst="line">
            <a:avLst/>
          </a:prstGeom>
          <a:noFill/>
          <a:ln w="762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8" name="Line 18"/>
          <p:cNvSpPr>
            <a:spLocks noChangeShapeType="1"/>
          </p:cNvSpPr>
          <p:nvPr/>
        </p:nvSpPr>
        <p:spPr bwMode="auto">
          <a:xfrm flipV="1">
            <a:off x="1288786" y="3195211"/>
            <a:ext cx="2684123" cy="903415"/>
          </a:xfrm>
          <a:prstGeom prst="line">
            <a:avLst/>
          </a:prstGeom>
          <a:noFill/>
          <a:ln w="762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5" name="Text Box 15"/>
          <p:cNvSpPr txBox="1">
            <a:spLocks noChangeArrowheads="1"/>
          </p:cNvSpPr>
          <p:nvPr/>
        </p:nvSpPr>
        <p:spPr bwMode="auto">
          <a:xfrm>
            <a:off x="7540566" y="2859615"/>
            <a:ext cx="1474664" cy="2308324"/>
          </a:xfrm>
          <a:prstGeom prst="rect">
            <a:avLst/>
          </a:prstGeom>
          <a:solidFill>
            <a:schemeClr val="bg1"/>
          </a:solidFill>
          <a:ln w="9525">
            <a:solidFill>
              <a:srgbClr val="C00000"/>
            </a:solidFill>
            <a:miter lim="800000"/>
            <a:headEnd/>
            <a:tailEnd/>
          </a:ln>
        </p:spPr>
        <p:txBody>
          <a:bodyPr wrap="square">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dirty="0" smtClean="0">
                <a:solidFill>
                  <a:srgbClr val="C00000"/>
                </a:solidFill>
              </a:rPr>
              <a:t>Shows where to place the Post-It initially, and where the result is sent </a:t>
            </a:r>
            <a:r>
              <a:rPr lang="en-GB" altLang="en-US" dirty="0">
                <a:solidFill>
                  <a:srgbClr val="C00000"/>
                </a:solidFill>
              </a:rPr>
              <a:t>back </a:t>
            </a:r>
            <a:r>
              <a:rPr lang="en-GB" altLang="en-US" dirty="0" smtClean="0">
                <a:solidFill>
                  <a:srgbClr val="C00000"/>
                </a:solidFill>
              </a:rPr>
              <a:t>to</a:t>
            </a:r>
            <a:endParaRPr lang="en-GB" altLang="en-US" dirty="0">
              <a:solidFill>
                <a:srgbClr val="C00000"/>
              </a:solidFill>
            </a:endParaRPr>
          </a:p>
        </p:txBody>
      </p:sp>
      <p:sp>
        <p:nvSpPr>
          <p:cNvPr id="16" name="Text Box 16"/>
          <p:cNvSpPr txBox="1">
            <a:spLocks noChangeArrowheads="1"/>
          </p:cNvSpPr>
          <p:nvPr/>
        </p:nvSpPr>
        <p:spPr bwMode="auto">
          <a:xfrm>
            <a:off x="87360" y="900323"/>
            <a:ext cx="1389063" cy="1477328"/>
          </a:xfrm>
          <a:prstGeom prst="rect">
            <a:avLst/>
          </a:prstGeom>
          <a:solidFill>
            <a:schemeClr val="bg1"/>
          </a:solidFill>
          <a:ln w="9525">
            <a:solidFill>
              <a:srgbClr val="C00000"/>
            </a:solidFill>
            <a:miter lim="800000"/>
            <a:headEnd/>
            <a:tailEnd/>
          </a:ln>
          <a:extLst/>
        </p:spPr>
        <p:txBody>
          <a:bodyPr wrap="square">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dirty="0">
                <a:solidFill>
                  <a:srgbClr val="C00000"/>
                </a:solidFill>
              </a:rPr>
              <a:t>Shows the </a:t>
            </a:r>
            <a:r>
              <a:rPr lang="en-GB" altLang="en-US" dirty="0" smtClean="0">
                <a:solidFill>
                  <a:srgbClr val="C00000"/>
                </a:solidFill>
              </a:rPr>
              <a:t>calculation </a:t>
            </a:r>
            <a:r>
              <a:rPr lang="en-GB" altLang="en-US" dirty="0">
                <a:solidFill>
                  <a:srgbClr val="C00000"/>
                </a:solidFill>
              </a:rPr>
              <a:t>card that generates this value</a:t>
            </a:r>
          </a:p>
        </p:txBody>
      </p:sp>
      <p:sp>
        <p:nvSpPr>
          <p:cNvPr id="19" name="Text Box 19"/>
          <p:cNvSpPr txBox="1">
            <a:spLocks noChangeArrowheads="1"/>
          </p:cNvSpPr>
          <p:nvPr/>
        </p:nvSpPr>
        <p:spPr bwMode="auto">
          <a:xfrm>
            <a:off x="87360" y="3276810"/>
            <a:ext cx="1367579" cy="1477328"/>
          </a:xfrm>
          <a:prstGeom prst="rect">
            <a:avLst/>
          </a:prstGeom>
          <a:solidFill>
            <a:schemeClr val="bg1"/>
          </a:solidFill>
          <a:ln w="9525">
            <a:solidFill>
              <a:srgbClr val="C00000"/>
            </a:solidFill>
            <a:miter lim="800000"/>
            <a:headEnd/>
            <a:tailEnd/>
          </a:ln>
        </p:spPr>
        <p:txBody>
          <a:bodyPr wrap="square">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dirty="0">
                <a:solidFill>
                  <a:srgbClr val="C00000"/>
                </a:solidFill>
                <a:latin typeface="+mn-lt"/>
              </a:rPr>
              <a:t>The value from </a:t>
            </a:r>
            <a:r>
              <a:rPr lang="en-GB" altLang="en-US" dirty="0" smtClean="0">
                <a:solidFill>
                  <a:srgbClr val="C00000"/>
                </a:solidFill>
                <a:latin typeface="+mn-lt"/>
              </a:rPr>
              <a:t>the calculation </a:t>
            </a:r>
            <a:r>
              <a:rPr lang="en-GB" altLang="en-US" dirty="0">
                <a:solidFill>
                  <a:srgbClr val="C00000"/>
                </a:solidFill>
                <a:latin typeface="+mn-lt"/>
              </a:rPr>
              <a:t>card is written </a:t>
            </a:r>
            <a:r>
              <a:rPr lang="en-GB" altLang="en-US" dirty="0" smtClean="0">
                <a:solidFill>
                  <a:srgbClr val="C00000"/>
                </a:solidFill>
                <a:latin typeface="+mn-lt"/>
              </a:rPr>
              <a:t>here</a:t>
            </a:r>
            <a:endParaRPr lang="en-GB" altLang="en-US" dirty="0">
              <a:solidFill>
                <a:srgbClr val="C00000"/>
              </a:solidFill>
              <a:latin typeface="+mn-lt"/>
            </a:endParaRPr>
          </a:p>
        </p:txBody>
      </p:sp>
    </p:spTree>
    <p:extLst>
      <p:ext uri="{BB962C8B-B14F-4D97-AF65-F5344CB8AC3E}">
        <p14:creationId xmlns:p14="http://schemas.microsoft.com/office/powerpoint/2010/main" val="161954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right)">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P spid="18" grpId="0" animBg="1"/>
      <p:bldP spid="15" grpId="0" animBg="1"/>
      <p:bldP spid="16" grpId="0" animBg="1"/>
      <p:bldP spid="19"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47"/>
          <p:cNvSpPr txBox="1">
            <a:spLocks noChangeArrowheads="1"/>
          </p:cNvSpPr>
          <p:nvPr/>
        </p:nvSpPr>
        <p:spPr bwMode="auto">
          <a:xfrm>
            <a:off x="4356707" y="1643063"/>
            <a:ext cx="642937"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8800" b="1" dirty="0">
                <a:latin typeface="Freestyle Script" panose="030804020302050B0404" pitchFamily="66" charset="0"/>
              </a:rPr>
              <a:t>7</a:t>
            </a:r>
          </a:p>
        </p:txBody>
      </p:sp>
      <p:sp>
        <p:nvSpPr>
          <p:cNvPr id="13315" name="Text Box 27"/>
          <p:cNvSpPr txBox="1">
            <a:spLocks noChangeArrowheads="1"/>
          </p:cNvSpPr>
          <p:nvPr/>
        </p:nvSpPr>
        <p:spPr bwMode="auto">
          <a:xfrm>
            <a:off x="5290157" y="4076700"/>
            <a:ext cx="2016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a:t>OUTBOX</a:t>
            </a:r>
          </a:p>
        </p:txBody>
      </p:sp>
      <p:sp>
        <p:nvSpPr>
          <p:cNvPr id="13316" name="Rectangle 3"/>
          <p:cNvSpPr>
            <a:spLocks noChangeArrowheads="1"/>
          </p:cNvSpPr>
          <p:nvPr/>
        </p:nvSpPr>
        <p:spPr bwMode="auto">
          <a:xfrm>
            <a:off x="1329344" y="4437063"/>
            <a:ext cx="2449513" cy="2232025"/>
          </a:xfrm>
          <a:prstGeom prst="rect">
            <a:avLst/>
          </a:prstGeom>
          <a:solidFill>
            <a:schemeClr val="accent1"/>
          </a:solid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3317" name="Rectangle 4"/>
          <p:cNvSpPr>
            <a:spLocks noChangeArrowheads="1"/>
          </p:cNvSpPr>
          <p:nvPr/>
        </p:nvSpPr>
        <p:spPr bwMode="auto">
          <a:xfrm>
            <a:off x="4929794" y="4437063"/>
            <a:ext cx="2449513" cy="2232025"/>
          </a:xfrm>
          <a:prstGeom prst="rect">
            <a:avLst/>
          </a:prstGeom>
          <a:solidFill>
            <a:schemeClr val="accent1"/>
          </a:solid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3318" name="Rectangle 5"/>
          <p:cNvSpPr>
            <a:spLocks noChangeArrowheads="1"/>
          </p:cNvSpPr>
          <p:nvPr/>
        </p:nvSpPr>
        <p:spPr bwMode="auto">
          <a:xfrm>
            <a:off x="3418494" y="1268413"/>
            <a:ext cx="2519363" cy="2232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3319" name="Text Box 6"/>
          <p:cNvSpPr txBox="1">
            <a:spLocks noChangeArrowheads="1"/>
          </p:cNvSpPr>
          <p:nvPr/>
        </p:nvSpPr>
        <p:spPr bwMode="auto">
          <a:xfrm>
            <a:off x="3850294" y="833438"/>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a:t>    Value 2</a:t>
            </a:r>
          </a:p>
        </p:txBody>
      </p:sp>
      <p:sp>
        <p:nvSpPr>
          <p:cNvPr id="13320" name="Rectangle 7"/>
          <p:cNvSpPr>
            <a:spLocks noChangeArrowheads="1"/>
          </p:cNvSpPr>
          <p:nvPr/>
        </p:nvSpPr>
        <p:spPr bwMode="auto">
          <a:xfrm>
            <a:off x="321282" y="1268413"/>
            <a:ext cx="2447925" cy="2232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3321" name="Rectangle 8"/>
          <p:cNvSpPr>
            <a:spLocks noChangeArrowheads="1"/>
          </p:cNvSpPr>
          <p:nvPr/>
        </p:nvSpPr>
        <p:spPr bwMode="auto">
          <a:xfrm>
            <a:off x="6442682" y="1243827"/>
            <a:ext cx="2376487" cy="2232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3323" name="Text Box 10"/>
          <p:cNvSpPr txBox="1">
            <a:spLocks noChangeArrowheads="1"/>
          </p:cNvSpPr>
          <p:nvPr/>
        </p:nvSpPr>
        <p:spPr bwMode="auto">
          <a:xfrm>
            <a:off x="610207" y="836613"/>
            <a:ext cx="16557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a:t>    Value 1</a:t>
            </a:r>
          </a:p>
        </p:txBody>
      </p:sp>
      <p:sp>
        <p:nvSpPr>
          <p:cNvPr id="13324" name="Text Box 11"/>
          <p:cNvSpPr txBox="1">
            <a:spLocks noChangeArrowheads="1"/>
          </p:cNvSpPr>
          <p:nvPr/>
        </p:nvSpPr>
        <p:spPr bwMode="auto">
          <a:xfrm>
            <a:off x="6801457" y="836613"/>
            <a:ext cx="1728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a:t>    Result</a:t>
            </a:r>
          </a:p>
        </p:txBody>
      </p:sp>
      <p:sp>
        <p:nvSpPr>
          <p:cNvPr id="13325" name="Text Box 22"/>
          <p:cNvSpPr txBox="1">
            <a:spLocks noChangeArrowheads="1"/>
          </p:cNvSpPr>
          <p:nvPr/>
        </p:nvSpPr>
        <p:spPr bwMode="auto">
          <a:xfrm>
            <a:off x="2842232" y="833438"/>
            <a:ext cx="649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400"/>
              <a:t>+</a:t>
            </a:r>
          </a:p>
        </p:txBody>
      </p:sp>
      <p:sp>
        <p:nvSpPr>
          <p:cNvPr id="13326" name="Text Box 23"/>
          <p:cNvSpPr txBox="1">
            <a:spLocks noChangeArrowheads="1"/>
          </p:cNvSpPr>
          <p:nvPr/>
        </p:nvSpPr>
        <p:spPr bwMode="auto">
          <a:xfrm>
            <a:off x="6009294" y="836613"/>
            <a:ext cx="649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400"/>
              <a:t>=</a:t>
            </a:r>
          </a:p>
        </p:txBody>
      </p:sp>
      <p:sp>
        <p:nvSpPr>
          <p:cNvPr id="19480" name="Text Box 24"/>
          <p:cNvSpPr txBox="1">
            <a:spLocks noChangeArrowheads="1"/>
          </p:cNvSpPr>
          <p:nvPr/>
        </p:nvSpPr>
        <p:spPr bwMode="auto">
          <a:xfrm>
            <a:off x="1500188" y="320706"/>
            <a:ext cx="6500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a:solidFill>
                  <a:srgbClr val="C00000"/>
                </a:solidFill>
              </a:rPr>
              <a:t>Can you do the calculation?</a:t>
            </a:r>
          </a:p>
        </p:txBody>
      </p:sp>
      <p:sp>
        <p:nvSpPr>
          <p:cNvPr id="19481" name="Text Box 25"/>
          <p:cNvSpPr txBox="1">
            <a:spLocks noChangeArrowheads="1"/>
          </p:cNvSpPr>
          <p:nvPr/>
        </p:nvSpPr>
        <p:spPr bwMode="auto">
          <a:xfrm>
            <a:off x="1500188" y="184974"/>
            <a:ext cx="6480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a:solidFill>
                  <a:srgbClr val="C00000"/>
                </a:solidFill>
              </a:rPr>
              <a:t>No? Put the value requests into your outbox and they will be taken by the network to be calculated</a:t>
            </a:r>
          </a:p>
        </p:txBody>
      </p:sp>
      <p:sp>
        <p:nvSpPr>
          <p:cNvPr id="13329" name="Text Box 26"/>
          <p:cNvSpPr txBox="1">
            <a:spLocks noChangeArrowheads="1"/>
          </p:cNvSpPr>
          <p:nvPr/>
        </p:nvSpPr>
        <p:spPr bwMode="auto">
          <a:xfrm>
            <a:off x="1689707" y="4076700"/>
            <a:ext cx="2016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a:t>    INBOX</a:t>
            </a:r>
          </a:p>
        </p:txBody>
      </p:sp>
      <p:sp>
        <p:nvSpPr>
          <p:cNvPr id="19494" name="Text Box 38"/>
          <p:cNvSpPr txBox="1">
            <a:spLocks noChangeArrowheads="1"/>
          </p:cNvSpPr>
          <p:nvPr/>
        </p:nvSpPr>
        <p:spPr bwMode="auto">
          <a:xfrm>
            <a:off x="1500188" y="322293"/>
            <a:ext cx="66960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a:solidFill>
                  <a:srgbClr val="C00000"/>
                </a:solidFill>
              </a:rPr>
              <a:t>Now you can perform the calculation…</a:t>
            </a:r>
          </a:p>
        </p:txBody>
      </p:sp>
      <p:sp>
        <p:nvSpPr>
          <p:cNvPr id="13332" name="Text Box 39"/>
          <p:cNvSpPr txBox="1">
            <a:spLocks noChangeArrowheads="1"/>
          </p:cNvSpPr>
          <p:nvPr/>
        </p:nvSpPr>
        <p:spPr bwMode="auto">
          <a:xfrm>
            <a:off x="6730019" y="1700213"/>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US" altLang="en-US"/>
          </a:p>
        </p:txBody>
      </p:sp>
      <p:sp>
        <p:nvSpPr>
          <p:cNvPr id="19502" name="Text Box 46"/>
          <p:cNvSpPr txBox="1">
            <a:spLocks noChangeArrowheads="1"/>
          </p:cNvSpPr>
          <p:nvPr/>
        </p:nvSpPr>
        <p:spPr bwMode="auto">
          <a:xfrm>
            <a:off x="1500188" y="322293"/>
            <a:ext cx="6696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a:solidFill>
                  <a:srgbClr val="C00000"/>
                </a:solidFill>
              </a:rPr>
              <a:t>Now put the result in your outbox for others to use</a:t>
            </a:r>
          </a:p>
        </p:txBody>
      </p:sp>
      <p:sp>
        <p:nvSpPr>
          <p:cNvPr id="19503" name="Text Box 47"/>
          <p:cNvSpPr txBox="1">
            <a:spLocks noChangeArrowheads="1"/>
          </p:cNvSpPr>
          <p:nvPr/>
        </p:nvSpPr>
        <p:spPr bwMode="auto">
          <a:xfrm>
            <a:off x="1500188" y="322293"/>
            <a:ext cx="6696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a:solidFill>
                  <a:srgbClr val="C00000"/>
                </a:solidFill>
              </a:rPr>
              <a:t>You have to wait until you receive the results back…</a:t>
            </a:r>
          </a:p>
        </p:txBody>
      </p:sp>
      <p:sp>
        <p:nvSpPr>
          <p:cNvPr id="19504" name="Text Box 48"/>
          <p:cNvSpPr txBox="1">
            <a:spLocks noChangeArrowheads="1"/>
          </p:cNvSpPr>
          <p:nvPr/>
        </p:nvSpPr>
        <p:spPr bwMode="auto">
          <a:xfrm>
            <a:off x="1500188" y="182484"/>
            <a:ext cx="68881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dirty="0">
                <a:solidFill>
                  <a:srgbClr val="C00000"/>
                </a:solidFill>
              </a:rPr>
              <a:t>Now place the results back in the value spaces. You can tell which Calculation card it should go on from the Return to section.</a:t>
            </a:r>
          </a:p>
        </p:txBody>
      </p:sp>
      <p:grpSp>
        <p:nvGrpSpPr>
          <p:cNvPr id="2" name="Group 40"/>
          <p:cNvGrpSpPr>
            <a:grpSpLocks/>
          </p:cNvGrpSpPr>
          <p:nvPr/>
        </p:nvGrpSpPr>
        <p:grpSpPr bwMode="auto">
          <a:xfrm>
            <a:off x="1284894" y="4500563"/>
            <a:ext cx="2376488" cy="2232025"/>
            <a:chOff x="3651" y="2478"/>
            <a:chExt cx="1497" cy="1315"/>
          </a:xfrm>
        </p:grpSpPr>
        <p:sp>
          <p:nvSpPr>
            <p:cNvPr id="13353" name="Rectangle 41"/>
            <p:cNvSpPr>
              <a:spLocks noChangeArrowheads="1"/>
            </p:cNvSpPr>
            <p:nvPr/>
          </p:nvSpPr>
          <p:spPr bwMode="auto">
            <a:xfrm>
              <a:off x="3651" y="3430"/>
              <a:ext cx="1497" cy="363"/>
            </a:xfrm>
            <a:prstGeom prst="rect">
              <a:avLst/>
            </a:prstGeom>
            <a:solidFill>
              <a:srgbClr val="FFFF66"/>
            </a:solid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13354" name="Group 42"/>
            <p:cNvGrpSpPr>
              <a:grpSpLocks/>
            </p:cNvGrpSpPr>
            <p:nvPr/>
          </p:nvGrpSpPr>
          <p:grpSpPr bwMode="auto">
            <a:xfrm>
              <a:off x="3651" y="2478"/>
              <a:ext cx="1497" cy="1212"/>
              <a:chOff x="3651" y="2478"/>
              <a:chExt cx="1497" cy="1212"/>
            </a:xfrm>
          </p:grpSpPr>
          <p:sp>
            <p:nvSpPr>
              <p:cNvPr id="13355" name="Rectangle 43"/>
              <p:cNvSpPr>
                <a:spLocks noChangeArrowheads="1"/>
              </p:cNvSpPr>
              <p:nvPr/>
            </p:nvSpPr>
            <p:spPr bwMode="auto">
              <a:xfrm>
                <a:off x="3651" y="2478"/>
                <a:ext cx="1497" cy="952"/>
              </a:xfrm>
              <a:prstGeom prst="rect">
                <a:avLst/>
              </a:prstGeom>
              <a:solidFill>
                <a:srgbClr val="FFFF66"/>
              </a:solid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3356" name="Text Box 44"/>
              <p:cNvSpPr txBox="1">
                <a:spLocks noChangeArrowheads="1"/>
              </p:cNvSpPr>
              <p:nvPr/>
            </p:nvSpPr>
            <p:spPr bwMode="auto">
              <a:xfrm>
                <a:off x="3831" y="2638"/>
                <a:ext cx="1179" cy="1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200"/>
                  <a:t>Get result from:</a:t>
                </a:r>
              </a:p>
              <a:p>
                <a:pPr eaLnBrk="1" hangingPunct="1">
                  <a:spcBef>
                    <a:spcPct val="50000"/>
                  </a:spcBef>
                </a:pPr>
                <a:r>
                  <a:rPr lang="en-GB" altLang="en-US" sz="1200"/>
                  <a:t>     C (+)</a:t>
                </a:r>
              </a:p>
              <a:p>
                <a:pPr eaLnBrk="1" hangingPunct="1">
                  <a:spcBef>
                    <a:spcPct val="50000"/>
                  </a:spcBef>
                </a:pPr>
                <a:endParaRPr lang="en-GB" altLang="en-US" sz="1200"/>
              </a:p>
              <a:p>
                <a:pPr eaLnBrk="1" hangingPunct="1">
                  <a:spcBef>
                    <a:spcPct val="50000"/>
                  </a:spcBef>
                </a:pPr>
                <a:endParaRPr lang="en-GB" altLang="en-US" sz="1200"/>
              </a:p>
              <a:p>
                <a:pPr eaLnBrk="1" hangingPunct="1">
                  <a:spcBef>
                    <a:spcPct val="50000"/>
                  </a:spcBef>
                </a:pPr>
                <a:endParaRPr lang="en-GB" altLang="en-US" sz="1200"/>
              </a:p>
              <a:p>
                <a:pPr eaLnBrk="1" hangingPunct="1">
                  <a:spcBef>
                    <a:spcPct val="50000"/>
                  </a:spcBef>
                </a:pPr>
                <a:r>
                  <a:rPr lang="en-GB" altLang="en-US" sz="1200"/>
                  <a:t>Return to</a:t>
                </a:r>
                <a:r>
                  <a:rPr lang="en-GB" altLang="en-US"/>
                  <a:t> </a:t>
                </a:r>
                <a:r>
                  <a:rPr lang="en-GB" altLang="en-US" sz="1200"/>
                  <a:t>Value 1: E(x)</a:t>
                </a:r>
              </a:p>
            </p:txBody>
          </p:sp>
        </p:grpSp>
      </p:grpSp>
      <p:grpSp>
        <p:nvGrpSpPr>
          <p:cNvPr id="4" name="Group 12"/>
          <p:cNvGrpSpPr>
            <a:grpSpLocks/>
          </p:cNvGrpSpPr>
          <p:nvPr/>
        </p:nvGrpSpPr>
        <p:grpSpPr bwMode="auto">
          <a:xfrm>
            <a:off x="321282" y="1268413"/>
            <a:ext cx="2447925" cy="2232025"/>
            <a:chOff x="68" y="1298"/>
            <a:chExt cx="1542" cy="1406"/>
          </a:xfrm>
        </p:grpSpPr>
        <p:sp>
          <p:nvSpPr>
            <p:cNvPr id="13349" name="Rectangle 13"/>
            <p:cNvSpPr>
              <a:spLocks noChangeArrowheads="1"/>
            </p:cNvSpPr>
            <p:nvPr/>
          </p:nvSpPr>
          <p:spPr bwMode="auto">
            <a:xfrm>
              <a:off x="68" y="2342"/>
              <a:ext cx="1542" cy="362"/>
            </a:xfrm>
            <a:prstGeom prst="rect">
              <a:avLst/>
            </a:prstGeom>
            <a:solidFill>
              <a:srgbClr val="FFFF66"/>
            </a:solid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sp>
          <p:nvSpPr>
            <p:cNvPr id="13350" name="Rectangle 14"/>
            <p:cNvSpPr>
              <a:spLocks noChangeArrowheads="1"/>
            </p:cNvSpPr>
            <p:nvPr/>
          </p:nvSpPr>
          <p:spPr bwMode="auto">
            <a:xfrm>
              <a:off x="68" y="1298"/>
              <a:ext cx="1542" cy="1044"/>
            </a:xfrm>
            <a:prstGeom prst="rect">
              <a:avLst/>
            </a:prstGeom>
            <a:solidFill>
              <a:srgbClr val="FFFF66"/>
            </a:solid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sp>
          <p:nvSpPr>
            <p:cNvPr id="13351" name="Text Box 15"/>
            <p:cNvSpPr txBox="1">
              <a:spLocks noChangeArrowheads="1"/>
            </p:cNvSpPr>
            <p:nvPr/>
          </p:nvSpPr>
          <p:spPr bwMode="auto">
            <a:xfrm>
              <a:off x="385" y="2432"/>
              <a:ext cx="1179" cy="231"/>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200"/>
                <a:t>Return to</a:t>
              </a:r>
              <a:r>
                <a:rPr lang="en-GB" altLang="en-US"/>
                <a:t> </a:t>
              </a:r>
              <a:r>
                <a:rPr lang="en-GB" altLang="en-US" sz="1200"/>
                <a:t>Value1: C(+)</a:t>
              </a:r>
            </a:p>
          </p:txBody>
        </p:sp>
        <p:sp>
          <p:nvSpPr>
            <p:cNvPr id="13352" name="Text Box 16"/>
            <p:cNvSpPr txBox="1">
              <a:spLocks noChangeArrowheads="1"/>
            </p:cNvSpPr>
            <p:nvPr/>
          </p:nvSpPr>
          <p:spPr bwMode="auto">
            <a:xfrm>
              <a:off x="295" y="1399"/>
              <a:ext cx="1089" cy="79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400"/>
                <a:t>Get result from:</a:t>
              </a:r>
            </a:p>
            <a:p>
              <a:pPr eaLnBrk="1" hangingPunct="1">
                <a:spcBef>
                  <a:spcPct val="50000"/>
                </a:spcBef>
              </a:pPr>
              <a:r>
                <a:rPr lang="en-GB" altLang="en-US" sz="1400"/>
                <a:t>     D(x)</a:t>
              </a:r>
            </a:p>
            <a:p>
              <a:pPr eaLnBrk="1" hangingPunct="1">
                <a:spcBef>
                  <a:spcPct val="50000"/>
                </a:spcBef>
              </a:pPr>
              <a:endParaRPr lang="en-GB" altLang="en-US" sz="1400"/>
            </a:p>
            <a:p>
              <a:pPr eaLnBrk="1" hangingPunct="1">
                <a:spcBef>
                  <a:spcPct val="50000"/>
                </a:spcBef>
              </a:pPr>
              <a:endParaRPr lang="en-GB" altLang="en-US" sz="1400"/>
            </a:p>
          </p:txBody>
        </p:sp>
      </p:grpSp>
      <p:sp>
        <p:nvSpPr>
          <p:cNvPr id="41" name="Text Box 25"/>
          <p:cNvSpPr txBox="1">
            <a:spLocks noChangeArrowheads="1"/>
          </p:cNvSpPr>
          <p:nvPr/>
        </p:nvSpPr>
        <p:spPr bwMode="auto">
          <a:xfrm>
            <a:off x="1500188" y="182593"/>
            <a:ext cx="6480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a:solidFill>
                  <a:srgbClr val="C00000"/>
                </a:solidFill>
              </a:rPr>
              <a:t>This is the starting position. Wait until a request appears in your Inbox - do nothing yet.</a:t>
            </a:r>
          </a:p>
        </p:txBody>
      </p:sp>
      <p:grpSp>
        <p:nvGrpSpPr>
          <p:cNvPr id="5" name="Group 44"/>
          <p:cNvGrpSpPr>
            <a:grpSpLocks/>
          </p:cNvGrpSpPr>
          <p:nvPr/>
        </p:nvGrpSpPr>
        <p:grpSpPr bwMode="auto">
          <a:xfrm>
            <a:off x="1257907" y="4416425"/>
            <a:ext cx="2447925" cy="2232025"/>
            <a:chOff x="1071563" y="4500563"/>
            <a:chExt cx="2447925" cy="2232025"/>
          </a:xfrm>
        </p:grpSpPr>
        <p:grpSp>
          <p:nvGrpSpPr>
            <p:cNvPr id="13343" name="Group 28"/>
            <p:cNvGrpSpPr>
              <a:grpSpLocks/>
            </p:cNvGrpSpPr>
            <p:nvPr/>
          </p:nvGrpSpPr>
          <p:grpSpPr bwMode="auto">
            <a:xfrm>
              <a:off x="1071563" y="4500563"/>
              <a:ext cx="2447925" cy="2232025"/>
              <a:chOff x="68" y="1298"/>
              <a:chExt cx="1542" cy="1406"/>
            </a:xfrm>
          </p:grpSpPr>
          <p:sp>
            <p:nvSpPr>
              <p:cNvPr id="13345" name="Rectangle 29"/>
              <p:cNvSpPr>
                <a:spLocks noChangeArrowheads="1"/>
              </p:cNvSpPr>
              <p:nvPr/>
            </p:nvSpPr>
            <p:spPr bwMode="auto">
              <a:xfrm>
                <a:off x="68" y="2342"/>
                <a:ext cx="1542" cy="362"/>
              </a:xfrm>
              <a:prstGeom prst="rect">
                <a:avLst/>
              </a:prstGeom>
              <a:solidFill>
                <a:srgbClr val="FFFF66"/>
              </a:solid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3346" name="Rectangle 30"/>
              <p:cNvSpPr>
                <a:spLocks noChangeArrowheads="1"/>
              </p:cNvSpPr>
              <p:nvPr/>
            </p:nvSpPr>
            <p:spPr bwMode="auto">
              <a:xfrm>
                <a:off x="68" y="1298"/>
                <a:ext cx="1542" cy="1044"/>
              </a:xfrm>
              <a:prstGeom prst="rect">
                <a:avLst/>
              </a:prstGeom>
              <a:solidFill>
                <a:srgbClr val="FFFF66"/>
              </a:solidFill>
              <a:ln w="9525">
                <a:solidFill>
                  <a:schemeClr val="tx1"/>
                </a:solidFill>
                <a:miter lim="800000"/>
                <a:headEnd/>
                <a:tailEnd/>
              </a:ln>
            </p:spPr>
            <p:txBody>
              <a:bodyPr wrap="none" anchor="ct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p>
            </p:txBody>
          </p:sp>
          <p:sp>
            <p:nvSpPr>
              <p:cNvPr id="13347" name="Text Box 31"/>
              <p:cNvSpPr txBox="1">
                <a:spLocks noChangeArrowheads="1"/>
              </p:cNvSpPr>
              <p:nvPr/>
            </p:nvSpPr>
            <p:spPr bwMode="auto">
              <a:xfrm>
                <a:off x="385" y="2432"/>
                <a:ext cx="117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200"/>
                  <a:t>Return to</a:t>
                </a:r>
                <a:r>
                  <a:rPr lang="en-GB" altLang="en-US"/>
                  <a:t> </a:t>
                </a:r>
                <a:r>
                  <a:rPr lang="en-GB" altLang="en-US" sz="1200"/>
                  <a:t>Value1: C(+)</a:t>
                </a:r>
              </a:p>
            </p:txBody>
          </p:sp>
          <p:sp>
            <p:nvSpPr>
              <p:cNvPr id="13348" name="Text Box 32"/>
              <p:cNvSpPr txBox="1">
                <a:spLocks noChangeArrowheads="1"/>
              </p:cNvSpPr>
              <p:nvPr/>
            </p:nvSpPr>
            <p:spPr bwMode="auto">
              <a:xfrm>
                <a:off x="295" y="1343"/>
                <a:ext cx="1089"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400"/>
                  <a:t>Get value from:</a:t>
                </a:r>
              </a:p>
              <a:p>
                <a:pPr eaLnBrk="1" hangingPunct="1">
                  <a:spcBef>
                    <a:spcPct val="50000"/>
                  </a:spcBef>
                </a:pPr>
                <a:r>
                  <a:rPr lang="en-GB" altLang="en-US" sz="1400"/>
                  <a:t>     D(x)</a:t>
                </a:r>
              </a:p>
              <a:p>
                <a:pPr eaLnBrk="1" hangingPunct="1">
                  <a:spcBef>
                    <a:spcPct val="50000"/>
                  </a:spcBef>
                </a:pPr>
                <a:endParaRPr lang="en-GB" altLang="en-US" sz="1400"/>
              </a:p>
              <a:p>
                <a:pPr eaLnBrk="1" hangingPunct="1">
                  <a:spcBef>
                    <a:spcPct val="50000"/>
                  </a:spcBef>
                </a:pPr>
                <a:endParaRPr lang="en-GB" altLang="en-US" sz="1400"/>
              </a:p>
            </p:txBody>
          </p:sp>
        </p:grpSp>
        <p:sp>
          <p:nvSpPr>
            <p:cNvPr id="13344" name="Text Box 32"/>
            <p:cNvSpPr txBox="1">
              <a:spLocks noChangeArrowheads="1"/>
            </p:cNvSpPr>
            <p:nvPr/>
          </p:nvSpPr>
          <p:spPr bwMode="auto">
            <a:xfrm>
              <a:off x="2513013" y="4724401"/>
              <a:ext cx="701675"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8800">
                  <a:latin typeface="Freestyle Script" panose="030804020302050B0404" pitchFamily="66" charset="0"/>
                </a:rPr>
                <a:t>5</a:t>
              </a:r>
            </a:p>
          </p:txBody>
        </p:sp>
      </p:grpSp>
      <p:sp>
        <p:nvSpPr>
          <p:cNvPr id="46" name="Text Box 48"/>
          <p:cNvSpPr txBox="1">
            <a:spLocks noChangeArrowheads="1"/>
          </p:cNvSpPr>
          <p:nvPr/>
        </p:nvSpPr>
        <p:spPr bwMode="auto">
          <a:xfrm>
            <a:off x="1500188" y="182593"/>
            <a:ext cx="6696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a:solidFill>
                  <a:srgbClr val="C00000"/>
                </a:solidFill>
              </a:rPr>
              <a:t>A post it has appeared in your Inbox.  Look at which Calculation Card it applies to...</a:t>
            </a:r>
          </a:p>
        </p:txBody>
      </p:sp>
      <p:sp>
        <p:nvSpPr>
          <p:cNvPr id="47" name="Text Box 48"/>
          <p:cNvSpPr txBox="1">
            <a:spLocks noChangeArrowheads="1"/>
          </p:cNvSpPr>
          <p:nvPr/>
        </p:nvSpPr>
        <p:spPr bwMode="auto">
          <a:xfrm>
            <a:off x="1500188" y="182593"/>
            <a:ext cx="6696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dirty="0">
                <a:solidFill>
                  <a:srgbClr val="C00000"/>
                </a:solidFill>
              </a:rPr>
              <a:t>The post-it is looking to get a value from this Calculation Card - so put it onto the Result box.</a:t>
            </a:r>
          </a:p>
        </p:txBody>
      </p:sp>
      <p:sp>
        <p:nvSpPr>
          <p:cNvPr id="45" name="Rectangle 44"/>
          <p:cNvSpPr/>
          <p:nvPr/>
        </p:nvSpPr>
        <p:spPr>
          <a:xfrm>
            <a:off x="7959777" y="5786203"/>
            <a:ext cx="1184223" cy="1071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346572" y="3466711"/>
            <a:ext cx="8472597" cy="646331"/>
          </a:xfrm>
          <a:prstGeom prst="rect">
            <a:avLst/>
          </a:prstGeom>
          <a:noFill/>
        </p:spPr>
        <p:txBody>
          <a:bodyPr wrap="square" rtlCol="0">
            <a:spAutoFit/>
          </a:bodyPr>
          <a:lstStyle/>
          <a:p>
            <a:r>
              <a:rPr lang="en-GB" sz="3600" dirty="0" smtClean="0">
                <a:solidFill>
                  <a:srgbClr val="C00000"/>
                </a:solidFill>
              </a:rPr>
              <a:t>C						    Add (+) Core</a:t>
            </a:r>
            <a:endParaRPr lang="en-GB" sz="3600" dirty="0">
              <a:solidFill>
                <a:srgbClr val="C00000"/>
              </a:solidFill>
            </a:endParaRPr>
          </a:p>
        </p:txBody>
      </p:sp>
      <p:sp>
        <p:nvSpPr>
          <p:cNvPr id="6" name="Rectangle 5"/>
          <p:cNvSpPr/>
          <p:nvPr/>
        </p:nvSpPr>
        <p:spPr>
          <a:xfrm>
            <a:off x="110359" y="155030"/>
            <a:ext cx="8891751" cy="389494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p:cNvSpPr txBox="1">
            <a:spLocks noChangeArrowheads="1"/>
          </p:cNvSpPr>
          <p:nvPr/>
        </p:nvSpPr>
        <p:spPr bwMode="auto">
          <a:xfrm>
            <a:off x="7428519" y="1768475"/>
            <a:ext cx="10001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0"/>
              </a:spcBef>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0"/>
              </a:spcBef>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0"/>
              </a:spcBef>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8800" b="1" dirty="0">
                <a:latin typeface="Freestyle Script" panose="030804020302050B0404" pitchFamily="66" charset="0"/>
              </a:rPr>
              <a:t>12</a:t>
            </a:r>
          </a:p>
        </p:txBody>
      </p:sp>
    </p:spTree>
    <p:extLst>
      <p:ext uri="{BB962C8B-B14F-4D97-AF65-F5344CB8AC3E}">
        <p14:creationId xmlns:p14="http://schemas.microsoft.com/office/powerpoint/2010/main" val="3227825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0" presetClass="path" presetSubtype="0" accel="50000" decel="50000" fill="hold" nodeType="clickEffect">
                                  <p:stCondLst>
                                    <p:cond delay="0"/>
                                  </p:stCondLst>
                                  <p:childTnLst>
                                    <p:animMotion origin="layout" path="M -2.5E-6 -1.48148E-6 L 0.55903 -0.45162 " pathEditMode="relative" rAng="0" ptsTypes="AA">
                                      <p:cBhvr>
                                        <p:cTn id="19" dur="500" fill="hold"/>
                                        <p:tgtEl>
                                          <p:spTgt spid="2"/>
                                        </p:tgtEl>
                                        <p:attrNameLst>
                                          <p:attrName>ppt_x</p:attrName>
                                          <p:attrName>ppt_y</p:attrName>
                                        </p:attrNameLst>
                                      </p:cBhvr>
                                      <p:rCtr x="27951" y="-22593"/>
                                    </p:animMotion>
                                  </p:childTnLst>
                                </p:cTn>
                              </p:par>
                              <p:par>
                                <p:cTn id="20" presetID="10" presetClass="exit" presetSubtype="0" fill="hold" grpId="1" nodeType="withEffect">
                                  <p:stCondLst>
                                    <p:cond delay="0"/>
                                  </p:stCondLst>
                                  <p:childTnLst>
                                    <p:animEffect transition="out" filter="fade">
                                      <p:cBhvr>
                                        <p:cTn id="21" dur="500"/>
                                        <p:tgtEl>
                                          <p:spTgt spid="46"/>
                                        </p:tgtEl>
                                      </p:cBhvr>
                                    </p:animEffect>
                                    <p:set>
                                      <p:cBhvr>
                                        <p:cTn id="22" dur="1" fill="hold">
                                          <p:stCondLst>
                                            <p:cond delay="499"/>
                                          </p:stCondLst>
                                        </p:cTn>
                                        <p:tgtEl>
                                          <p:spTgt spid="46"/>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xit" presetSubtype="0" fill="hold" grpId="1" nodeType="clickEffect">
                                  <p:stCondLst>
                                    <p:cond delay="0"/>
                                  </p:stCondLst>
                                  <p:childTnLst>
                                    <p:animEffect transition="out" filter="fade">
                                      <p:cBhvr>
                                        <p:cTn id="29" dur="500"/>
                                        <p:tgtEl>
                                          <p:spTgt spid="47"/>
                                        </p:tgtEl>
                                      </p:cBhvr>
                                    </p:animEffect>
                                    <p:set>
                                      <p:cBhvr>
                                        <p:cTn id="30" dur="1" fill="hold">
                                          <p:stCondLst>
                                            <p:cond delay="499"/>
                                          </p:stCondLst>
                                        </p:cTn>
                                        <p:tgtEl>
                                          <p:spTgt spid="47"/>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9480"/>
                                        </p:tgtEl>
                                        <p:attrNameLst>
                                          <p:attrName>style.visibility</p:attrName>
                                        </p:attrNameLst>
                                      </p:cBhvr>
                                      <p:to>
                                        <p:strVal val="visible"/>
                                      </p:to>
                                    </p:set>
                                    <p:animEffect transition="in" filter="fade">
                                      <p:cBhvr>
                                        <p:cTn id="34" dur="500"/>
                                        <p:tgtEl>
                                          <p:spTgt spid="1948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grpId="1" nodeType="clickEffect">
                                  <p:stCondLst>
                                    <p:cond delay="0"/>
                                  </p:stCondLst>
                                  <p:childTnLst>
                                    <p:animEffect transition="out" filter="fade">
                                      <p:cBhvr>
                                        <p:cTn id="38" dur="500"/>
                                        <p:tgtEl>
                                          <p:spTgt spid="19480"/>
                                        </p:tgtEl>
                                      </p:cBhvr>
                                    </p:animEffect>
                                    <p:set>
                                      <p:cBhvr>
                                        <p:cTn id="39" dur="1" fill="hold">
                                          <p:stCondLst>
                                            <p:cond delay="499"/>
                                          </p:stCondLst>
                                        </p:cTn>
                                        <p:tgtEl>
                                          <p:spTgt spid="19480"/>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9481"/>
                                        </p:tgtEl>
                                        <p:attrNameLst>
                                          <p:attrName>style.visibility</p:attrName>
                                        </p:attrNameLst>
                                      </p:cBhvr>
                                      <p:to>
                                        <p:strVal val="visible"/>
                                      </p:to>
                                    </p:set>
                                    <p:animEffect transition="in" filter="fade">
                                      <p:cBhvr>
                                        <p:cTn id="43" dur="500"/>
                                        <p:tgtEl>
                                          <p:spTgt spid="1948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0" presetClass="path" presetSubtype="0" accel="50000" decel="50000" fill="hold" nodeType="clickEffect">
                                  <p:stCondLst>
                                    <p:cond delay="0"/>
                                  </p:stCondLst>
                                  <p:childTnLst>
                                    <p:animMotion origin="layout" path="M -3.61111E-6 4.81481E-6 L 0.51198 0.46736 " pathEditMode="relative" rAng="0" ptsTypes="AA">
                                      <p:cBhvr>
                                        <p:cTn id="47" dur="500" fill="hold"/>
                                        <p:tgtEl>
                                          <p:spTgt spid="4"/>
                                        </p:tgtEl>
                                        <p:attrNameLst>
                                          <p:attrName>ppt_x</p:attrName>
                                          <p:attrName>ppt_y</p:attrName>
                                        </p:attrNameLst>
                                      </p:cBhvr>
                                      <p:rCtr x="25590" y="23356"/>
                                    </p:animMotion>
                                  </p:childTnLst>
                                </p:cTn>
                              </p:par>
                              <p:par>
                                <p:cTn id="48" presetID="10" presetClass="exit" presetSubtype="0" fill="hold" grpId="1" nodeType="withEffect">
                                  <p:stCondLst>
                                    <p:cond delay="0"/>
                                  </p:stCondLst>
                                  <p:childTnLst>
                                    <p:animEffect transition="out" filter="fade">
                                      <p:cBhvr>
                                        <p:cTn id="49" dur="500"/>
                                        <p:tgtEl>
                                          <p:spTgt spid="19481"/>
                                        </p:tgtEl>
                                      </p:cBhvr>
                                    </p:animEffect>
                                    <p:set>
                                      <p:cBhvr>
                                        <p:cTn id="50" dur="1" fill="hold">
                                          <p:stCondLst>
                                            <p:cond delay="499"/>
                                          </p:stCondLst>
                                        </p:cTn>
                                        <p:tgtEl>
                                          <p:spTgt spid="19481"/>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xit" presetSubtype="0" fill="hold" nodeType="clickEffect">
                                  <p:stCondLst>
                                    <p:cond delay="0"/>
                                  </p:stCondLst>
                                  <p:childTnLst>
                                    <p:animEffect transition="out" filter="fade">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19503"/>
                                        </p:tgtEl>
                                        <p:attrNameLst>
                                          <p:attrName>style.visibility</p:attrName>
                                        </p:attrNameLst>
                                      </p:cBhvr>
                                      <p:to>
                                        <p:strVal val="visible"/>
                                      </p:to>
                                    </p:set>
                                    <p:animEffect transition="in" filter="fade">
                                      <p:cBhvr>
                                        <p:cTn id="59" dur="500"/>
                                        <p:tgtEl>
                                          <p:spTgt spid="19503"/>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500"/>
                                        <p:tgtEl>
                                          <p:spTgt spid="5"/>
                                        </p:tgtEl>
                                      </p:cBhvr>
                                    </p:animEffect>
                                  </p:childTnLst>
                                </p:cTn>
                              </p:par>
                              <p:par>
                                <p:cTn id="65" presetID="10" presetClass="exit" presetSubtype="0" fill="hold" grpId="1" nodeType="withEffect">
                                  <p:stCondLst>
                                    <p:cond delay="0"/>
                                  </p:stCondLst>
                                  <p:childTnLst>
                                    <p:animEffect transition="out" filter="fade">
                                      <p:cBhvr>
                                        <p:cTn id="66" dur="500"/>
                                        <p:tgtEl>
                                          <p:spTgt spid="19503"/>
                                        </p:tgtEl>
                                      </p:cBhvr>
                                    </p:animEffect>
                                    <p:set>
                                      <p:cBhvr>
                                        <p:cTn id="67" dur="1" fill="hold">
                                          <p:stCondLst>
                                            <p:cond delay="499"/>
                                          </p:stCondLst>
                                        </p:cTn>
                                        <p:tgtEl>
                                          <p:spTgt spid="19503"/>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19504"/>
                                        </p:tgtEl>
                                        <p:attrNameLst>
                                          <p:attrName>style.visibility</p:attrName>
                                        </p:attrNameLst>
                                      </p:cBhvr>
                                      <p:to>
                                        <p:strVal val="visible"/>
                                      </p:to>
                                    </p:set>
                                    <p:animEffect transition="in" filter="fade">
                                      <p:cBhvr>
                                        <p:cTn id="71" dur="500"/>
                                        <p:tgtEl>
                                          <p:spTgt spid="19504"/>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0" presetClass="path" presetSubtype="0" accel="50000" decel="50000" fill="hold" nodeType="clickEffect">
                                  <p:stCondLst>
                                    <p:cond delay="0"/>
                                  </p:stCondLst>
                                  <p:childTnLst>
                                    <p:animMotion origin="layout" path="M -4.16667E-6 -2.96296E-6 L -0.10243 -0.4831 " pathEditMode="relative" rAng="0" ptsTypes="AA">
                                      <p:cBhvr>
                                        <p:cTn id="75" dur="500" fill="hold"/>
                                        <p:tgtEl>
                                          <p:spTgt spid="5"/>
                                        </p:tgtEl>
                                        <p:attrNameLst>
                                          <p:attrName>ppt_x</p:attrName>
                                          <p:attrName>ppt_y</p:attrName>
                                        </p:attrNameLst>
                                      </p:cBhvr>
                                      <p:rCtr x="-5122" y="-24167"/>
                                    </p:animMotion>
                                  </p:childTnLst>
                                </p:cTn>
                              </p:par>
                              <p:par>
                                <p:cTn id="76" presetID="10" presetClass="exit" presetSubtype="0" fill="hold" grpId="1" nodeType="withEffect">
                                  <p:stCondLst>
                                    <p:cond delay="0"/>
                                  </p:stCondLst>
                                  <p:childTnLst>
                                    <p:animEffect transition="out" filter="fade">
                                      <p:cBhvr>
                                        <p:cTn id="77" dur="500"/>
                                        <p:tgtEl>
                                          <p:spTgt spid="19504"/>
                                        </p:tgtEl>
                                      </p:cBhvr>
                                    </p:animEffect>
                                    <p:set>
                                      <p:cBhvr>
                                        <p:cTn id="78" dur="1" fill="hold">
                                          <p:stCondLst>
                                            <p:cond delay="499"/>
                                          </p:stCondLst>
                                        </p:cTn>
                                        <p:tgtEl>
                                          <p:spTgt spid="19504"/>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19494"/>
                                        </p:tgtEl>
                                        <p:attrNameLst>
                                          <p:attrName>style.visibility</p:attrName>
                                        </p:attrNameLst>
                                      </p:cBhvr>
                                      <p:to>
                                        <p:strVal val="visible"/>
                                      </p:to>
                                    </p:set>
                                    <p:animEffect transition="in" filter="fade">
                                      <p:cBhvr>
                                        <p:cTn id="82" dur="500"/>
                                        <p:tgtEl>
                                          <p:spTgt spid="19494"/>
                                        </p:tgtEl>
                                      </p:cBhvr>
                                    </p:animEffect>
                                  </p:childTnLst>
                                </p:cTn>
                              </p:par>
                            </p:childTnLst>
                          </p:cTn>
                        </p:par>
                        <p:par>
                          <p:cTn id="83" fill="hold">
                            <p:stCondLst>
                              <p:cond delay="1000"/>
                            </p:stCondLst>
                            <p:childTnLst>
                              <p:par>
                                <p:cTn id="84" presetID="10" presetClass="entr" presetSubtype="0" fill="hold" nodeType="afterEffect">
                                  <p:stCondLst>
                                    <p:cond delay="0"/>
                                  </p:stCondLst>
                                  <p:childTnLst>
                                    <p:set>
                                      <p:cBhvr>
                                        <p:cTn id="85" dur="1" fill="hold">
                                          <p:stCondLst>
                                            <p:cond delay="0"/>
                                          </p:stCondLst>
                                        </p:cTn>
                                        <p:tgtEl>
                                          <p:spTgt spid="40">
                                            <p:txEl>
                                              <p:pRg st="0" end="0"/>
                                            </p:txEl>
                                          </p:spTgt>
                                        </p:tgtEl>
                                        <p:attrNameLst>
                                          <p:attrName>style.visibility</p:attrName>
                                        </p:attrNameLst>
                                      </p:cBhvr>
                                      <p:to>
                                        <p:strVal val="visible"/>
                                      </p:to>
                                    </p:set>
                                    <p:animEffect transition="in" filter="fade">
                                      <p:cBhvr>
                                        <p:cTn id="86" dur="500"/>
                                        <p:tgtEl>
                                          <p:spTgt spid="40">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19494"/>
                                        </p:tgtEl>
                                      </p:cBhvr>
                                    </p:animEffect>
                                    <p:set>
                                      <p:cBhvr>
                                        <p:cTn id="91" dur="1" fill="hold">
                                          <p:stCondLst>
                                            <p:cond delay="499"/>
                                          </p:stCondLst>
                                        </p:cTn>
                                        <p:tgtEl>
                                          <p:spTgt spid="19494"/>
                                        </p:tgtEl>
                                        <p:attrNameLst>
                                          <p:attrName>style.visibility</p:attrName>
                                        </p:attrNameLst>
                                      </p:cBhvr>
                                      <p:to>
                                        <p:strVal val="hidden"/>
                                      </p:to>
                                    </p:set>
                                  </p:childTnLst>
                                </p:cTn>
                              </p:par>
                            </p:childTnLst>
                          </p:cTn>
                        </p:par>
                        <p:par>
                          <p:cTn id="92" fill="hold">
                            <p:stCondLst>
                              <p:cond delay="500"/>
                            </p:stCondLst>
                            <p:childTnLst>
                              <p:par>
                                <p:cTn id="93" presetID="10" presetClass="entr" presetSubtype="0" fill="hold" grpId="0" nodeType="afterEffect">
                                  <p:stCondLst>
                                    <p:cond delay="0"/>
                                  </p:stCondLst>
                                  <p:childTnLst>
                                    <p:set>
                                      <p:cBhvr>
                                        <p:cTn id="94" dur="1" fill="hold">
                                          <p:stCondLst>
                                            <p:cond delay="0"/>
                                          </p:stCondLst>
                                        </p:cTn>
                                        <p:tgtEl>
                                          <p:spTgt spid="19502"/>
                                        </p:tgtEl>
                                        <p:attrNameLst>
                                          <p:attrName>style.visibility</p:attrName>
                                        </p:attrNameLst>
                                      </p:cBhvr>
                                      <p:to>
                                        <p:strVal val="visible"/>
                                      </p:to>
                                    </p:set>
                                    <p:animEffect transition="in" filter="fade">
                                      <p:cBhvr>
                                        <p:cTn id="95" dur="500"/>
                                        <p:tgtEl>
                                          <p:spTgt spid="19502"/>
                                        </p:tgtEl>
                                      </p:cBhvr>
                                    </p:animEffect>
                                  </p:childTnLst>
                                </p:cTn>
                              </p:par>
                            </p:childTnLst>
                          </p:cTn>
                        </p:par>
                        <p:par>
                          <p:cTn id="96" fill="hold">
                            <p:stCondLst>
                              <p:cond delay="1000"/>
                            </p:stCondLst>
                            <p:childTnLst>
                              <p:par>
                                <p:cTn id="97" presetID="0" presetClass="path" presetSubtype="0" accel="50000" decel="50000" fill="hold" nodeType="afterEffect">
                                  <p:stCondLst>
                                    <p:cond delay="0"/>
                                  </p:stCondLst>
                                  <p:childTnLst>
                                    <p:animMotion origin="layout" path="M 0.55903 -0.45162 L 0.40278 0.02755 " pathEditMode="relative" rAng="0" ptsTypes="AA">
                                      <p:cBhvr>
                                        <p:cTn id="98" dur="500" fill="hold"/>
                                        <p:tgtEl>
                                          <p:spTgt spid="2"/>
                                        </p:tgtEl>
                                        <p:attrNameLst>
                                          <p:attrName>ppt_x</p:attrName>
                                          <p:attrName>ppt_y</p:attrName>
                                        </p:attrNameLst>
                                      </p:cBhvr>
                                      <p:rCtr x="-7813" y="23958"/>
                                    </p:animMotion>
                                  </p:childTnLst>
                                </p:cTn>
                              </p:par>
                              <p:par>
                                <p:cTn id="99" presetID="0" presetClass="path" presetSubtype="0" accel="50000" decel="50000" fill="hold" grpId="0" nodeType="withEffect">
                                  <p:stCondLst>
                                    <p:cond delay="0"/>
                                  </p:stCondLst>
                                  <p:childTnLst>
                                    <p:animMotion origin="layout" path="M -3.88889E-6 1.48148E-6 L -0.15625 0.46852 " pathEditMode="relative" rAng="0" ptsTypes="AA">
                                      <p:cBhvr>
                                        <p:cTn id="100" dur="500" fill="hold"/>
                                        <p:tgtEl>
                                          <p:spTgt spid="40">
                                            <p:txEl>
                                              <p:pRg st="0" end="0"/>
                                            </p:txEl>
                                          </p:spTgt>
                                        </p:tgtEl>
                                        <p:attrNameLst>
                                          <p:attrName>ppt_x</p:attrName>
                                          <p:attrName>ppt_y</p:attrName>
                                        </p:attrNameLst>
                                      </p:cBhvr>
                                      <p:rCtr x="-7813" y="23426"/>
                                    </p:animMotion>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
                                        </p:tgtEl>
                                      </p:cBhvr>
                                    </p:animEffect>
                                    <p:set>
                                      <p:cBhvr>
                                        <p:cTn id="105" dur="1" fill="hold">
                                          <p:stCondLst>
                                            <p:cond delay="499"/>
                                          </p:stCondLst>
                                        </p:cTn>
                                        <p:tgtEl>
                                          <p:spTgt spid="2"/>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40">
                                            <p:txEl>
                                              <p:pRg st="0" end="0"/>
                                            </p:txEl>
                                          </p:spTgt>
                                        </p:tgtEl>
                                      </p:cBhvr>
                                    </p:animEffect>
                                    <p:set>
                                      <p:cBhvr>
                                        <p:cTn id="108" dur="1" fill="hold">
                                          <p:stCondLst>
                                            <p:cond delay="499"/>
                                          </p:stCondLst>
                                        </p:cTn>
                                        <p:tgtEl>
                                          <p:spTgt spid="4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80" grpId="0"/>
      <p:bldP spid="19480" grpId="1"/>
      <p:bldP spid="19481" grpId="0"/>
      <p:bldP spid="19481" grpId="1"/>
      <p:bldP spid="19494" grpId="0"/>
      <p:bldP spid="19494" grpId="1"/>
      <p:bldP spid="19502" grpId="0"/>
      <p:bldP spid="19503" grpId="0"/>
      <p:bldP spid="19503" grpId="1"/>
      <p:bldP spid="19504" grpId="0"/>
      <p:bldP spid="19504" grpId="1"/>
      <p:bldP spid="41" grpId="0"/>
      <p:bldP spid="46" grpId="0"/>
      <p:bldP spid="46" grpId="1"/>
      <p:bldP spid="47" grpId="0"/>
      <p:bldP spid="47" grpId="1"/>
      <p:bldP spid="40" grpId="0" build="allAtOnce"/>
      <p:bldP spid="40" grpId="1"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73082"/>
            <a:ext cx="3484918" cy="3484918"/>
          </a:xfrm>
          <a:prstGeom prst="rect">
            <a:avLst/>
          </a:prstGeom>
        </p:spPr>
      </p:pic>
      <p:sp>
        <p:nvSpPr>
          <p:cNvPr id="5" name="TextBox 4"/>
          <p:cNvSpPr txBox="1"/>
          <p:nvPr/>
        </p:nvSpPr>
        <p:spPr>
          <a:xfrm>
            <a:off x="5176477" y="-767550"/>
            <a:ext cx="4257897" cy="7786747"/>
          </a:xfrm>
          <a:prstGeom prst="rect">
            <a:avLst/>
          </a:prstGeom>
          <a:noFill/>
        </p:spPr>
        <p:txBody>
          <a:bodyPr wrap="none" rtlCol="0">
            <a:spAutoFit/>
          </a:bodyPr>
          <a:lstStyle/>
          <a:p>
            <a:r>
              <a:rPr lang="en-GB" sz="50000" dirty="0">
                <a:solidFill>
                  <a:schemeClr val="tx1">
                    <a:lumMod val="50000"/>
                    <a:lumOff val="50000"/>
                  </a:schemeClr>
                </a:solidFill>
                <a:sym typeface="Wingdings" panose="05000000000000000000" pitchFamily="2" charset="2"/>
              </a:rPr>
              <a:t></a:t>
            </a:r>
            <a:endParaRPr lang="en-GB" sz="50000" dirty="0">
              <a:solidFill>
                <a:schemeClr val="tx1">
                  <a:lumMod val="50000"/>
                  <a:lumOff val="50000"/>
                </a:schemeClr>
              </a:solidFill>
            </a:endParaRPr>
          </a:p>
        </p:txBody>
      </p:sp>
      <p:pic>
        <p:nvPicPr>
          <p:cNvPr id="8" name="Picture 7"/>
          <p:cNvPicPr>
            <a:picLocks noChangeAspect="1"/>
          </p:cNvPicPr>
          <p:nvPr/>
        </p:nvPicPr>
        <p:blipFill rotWithShape="1">
          <a:blip r:embed="rId4"/>
          <a:srcRect l="45018" t="20379" r="27663" b="10783"/>
          <a:stretch/>
        </p:blipFill>
        <p:spPr>
          <a:xfrm rot="791412">
            <a:off x="5812003" y="181170"/>
            <a:ext cx="3554569" cy="5035639"/>
          </a:xfrm>
          <a:prstGeom prst="rect">
            <a:avLst/>
          </a:prstGeom>
          <a:ln>
            <a:solidFill>
              <a:schemeClr val="tx1">
                <a:lumMod val="50000"/>
                <a:lumOff val="50000"/>
              </a:schemeClr>
            </a:solidFill>
          </a:ln>
        </p:spPr>
      </p:pic>
      <p:sp>
        <p:nvSpPr>
          <p:cNvPr id="9" name="Rectangle 8"/>
          <p:cNvSpPr/>
          <p:nvPr/>
        </p:nvSpPr>
        <p:spPr>
          <a:xfrm>
            <a:off x="53010" y="35653"/>
            <a:ext cx="4846007" cy="1938992"/>
          </a:xfrm>
          <a:prstGeom prst="rect">
            <a:avLst/>
          </a:prstGeom>
        </p:spPr>
        <p:txBody>
          <a:bodyPr wrap="none">
            <a:spAutoFit/>
          </a:bodyPr>
          <a:lstStyle/>
          <a:p>
            <a:r>
              <a:rPr lang="en-US" sz="6000" b="1" kern="1400" spc="-150" dirty="0">
                <a:solidFill>
                  <a:srgbClr val="C00000"/>
                </a:solidFill>
              </a:rPr>
              <a:t>Computational </a:t>
            </a:r>
            <a:endParaRPr lang="en-US" sz="6000" b="1" kern="1400" spc="-150" dirty="0" smtClean="0">
              <a:solidFill>
                <a:srgbClr val="C00000"/>
              </a:solidFill>
            </a:endParaRPr>
          </a:p>
          <a:p>
            <a:r>
              <a:rPr lang="en-US" sz="6000" b="1" kern="1400" spc="-150" dirty="0" smtClean="0">
                <a:solidFill>
                  <a:srgbClr val="C00000"/>
                </a:solidFill>
              </a:rPr>
              <a:t>Thinking</a:t>
            </a:r>
            <a:endParaRPr lang="en-US" sz="6000" b="1" kern="1400" spc="-150" dirty="0">
              <a:solidFill>
                <a:srgbClr val="C00000"/>
              </a:solidFill>
            </a:endParaRPr>
          </a:p>
        </p:txBody>
      </p:sp>
      <p:sp>
        <p:nvSpPr>
          <p:cNvPr id="11" name="TextBox 10"/>
          <p:cNvSpPr txBox="1"/>
          <p:nvPr/>
        </p:nvSpPr>
        <p:spPr>
          <a:xfrm>
            <a:off x="5176477" y="-727793"/>
            <a:ext cx="4257897" cy="7786747"/>
          </a:xfrm>
          <a:prstGeom prst="rect">
            <a:avLst/>
          </a:prstGeom>
          <a:noFill/>
        </p:spPr>
        <p:txBody>
          <a:bodyPr wrap="none" rtlCol="0">
            <a:spAutoFit/>
          </a:bodyPr>
          <a:lstStyle/>
          <a:p>
            <a:r>
              <a:rPr lang="en-GB" sz="50000" dirty="0">
                <a:solidFill>
                  <a:schemeClr val="tx1">
                    <a:lumMod val="50000"/>
                    <a:lumOff val="50000"/>
                  </a:schemeClr>
                </a:solidFill>
                <a:sym typeface="Wingdings" panose="05000000000000000000" pitchFamily="2" charset="2"/>
              </a:rPr>
              <a:t></a:t>
            </a:r>
            <a:endParaRPr lang="en-GB" sz="50000" dirty="0">
              <a:solidFill>
                <a:schemeClr val="tx1">
                  <a:lumMod val="50000"/>
                  <a:lumOff val="50000"/>
                </a:schemeClr>
              </a:solidFill>
            </a:endParaRPr>
          </a:p>
        </p:txBody>
      </p:sp>
    </p:spTree>
    <p:extLst>
      <p:ext uri="{BB962C8B-B14F-4D97-AF65-F5344CB8AC3E}">
        <p14:creationId xmlns:p14="http://schemas.microsoft.com/office/powerpoint/2010/main" val="3891105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9777" y="5786203"/>
            <a:ext cx="1184223" cy="1071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txBox="1">
            <a:spLocks/>
          </p:cNvSpPr>
          <p:nvPr/>
        </p:nvSpPr>
        <p:spPr>
          <a:xfrm>
            <a:off x="-15096" y="0"/>
            <a:ext cx="9159096" cy="66642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4400" b="1" spc="-150" dirty="0" smtClean="0">
                <a:solidFill>
                  <a:schemeClr val="bg1">
                    <a:lumMod val="50000"/>
                  </a:schemeClr>
                </a:solidFill>
              </a:rPr>
              <a:t>A Three Core Machine: Value/Result Core</a:t>
            </a:r>
          </a:p>
        </p:txBody>
      </p:sp>
      <p:pic>
        <p:nvPicPr>
          <p:cNvPr id="7" name="Picture 6"/>
          <p:cNvPicPr>
            <a:picLocks noChangeAspect="1"/>
          </p:cNvPicPr>
          <p:nvPr/>
        </p:nvPicPr>
        <p:blipFill rotWithShape="1">
          <a:blip r:embed="rId3"/>
          <a:srcRect l="14233" t="25670" r="48410" b="24107"/>
          <a:stretch/>
        </p:blipFill>
        <p:spPr>
          <a:xfrm rot="-2400000">
            <a:off x="-1046828" y="1721262"/>
            <a:ext cx="4860471" cy="3673928"/>
          </a:xfrm>
          <a:prstGeom prst="rect">
            <a:avLst/>
          </a:prstGeom>
        </p:spPr>
      </p:pic>
      <p:pic>
        <p:nvPicPr>
          <p:cNvPr id="5" name="Picture 4"/>
          <p:cNvPicPr>
            <a:picLocks noChangeAspect="1"/>
          </p:cNvPicPr>
          <p:nvPr/>
        </p:nvPicPr>
        <p:blipFill rotWithShape="1">
          <a:blip r:embed="rId3"/>
          <a:srcRect l="54016" t="25670" r="8460" b="24107"/>
          <a:stretch/>
        </p:blipFill>
        <p:spPr>
          <a:xfrm rot="-1800000">
            <a:off x="565317" y="1563358"/>
            <a:ext cx="4882243" cy="3673928"/>
          </a:xfrm>
          <a:prstGeom prst="rect">
            <a:avLst/>
          </a:prstGeom>
        </p:spPr>
      </p:pic>
      <p:pic>
        <p:nvPicPr>
          <p:cNvPr id="9" name="Picture 8"/>
          <p:cNvPicPr>
            <a:picLocks noChangeAspect="1"/>
          </p:cNvPicPr>
          <p:nvPr/>
        </p:nvPicPr>
        <p:blipFill rotWithShape="1">
          <a:blip r:embed="rId4"/>
          <a:srcRect l="14233" t="32590" r="48286" b="17187"/>
          <a:stretch/>
        </p:blipFill>
        <p:spPr>
          <a:xfrm rot="-1200000">
            <a:off x="2327818" y="1626631"/>
            <a:ext cx="4876618" cy="3673929"/>
          </a:xfrm>
          <a:prstGeom prst="rect">
            <a:avLst/>
          </a:prstGeom>
        </p:spPr>
      </p:pic>
      <p:pic>
        <p:nvPicPr>
          <p:cNvPr id="8" name="Picture 7"/>
          <p:cNvPicPr>
            <a:picLocks noChangeAspect="1"/>
          </p:cNvPicPr>
          <p:nvPr/>
        </p:nvPicPr>
        <p:blipFill rotWithShape="1">
          <a:blip r:embed="rId4"/>
          <a:srcRect l="54142" t="32590" r="8586" b="17187"/>
          <a:stretch/>
        </p:blipFill>
        <p:spPr>
          <a:xfrm rot="-600000">
            <a:off x="3888311" y="2050653"/>
            <a:ext cx="4849586" cy="3673929"/>
          </a:xfrm>
          <a:prstGeom prst="rect">
            <a:avLst/>
          </a:prstGeom>
        </p:spPr>
      </p:pic>
      <p:sp>
        <p:nvSpPr>
          <p:cNvPr id="10" name="Rectangle 9"/>
          <p:cNvSpPr/>
          <p:nvPr/>
        </p:nvSpPr>
        <p:spPr>
          <a:xfrm>
            <a:off x="0" y="6090584"/>
            <a:ext cx="9144000" cy="769441"/>
          </a:xfrm>
          <a:prstGeom prst="rect">
            <a:avLst/>
          </a:prstGeom>
        </p:spPr>
        <p:txBody>
          <a:bodyPr wrap="square">
            <a:spAutoFit/>
          </a:bodyPr>
          <a:lstStyle/>
          <a:p>
            <a:pPr algn="ctr">
              <a:buFontTx/>
              <a:buNone/>
            </a:pPr>
            <a:r>
              <a:rPr lang="en-GB" altLang="en-US" sz="4400" b="1" spc="-150" dirty="0">
                <a:solidFill>
                  <a:srgbClr val="C00000"/>
                </a:solidFill>
              </a:rPr>
              <a:t>4 x d x ( ( a + 1 ) x ( b + 2 ) + ( 2 x ( 3 + c ) ) )</a:t>
            </a:r>
          </a:p>
        </p:txBody>
      </p:sp>
      <p:pic>
        <p:nvPicPr>
          <p:cNvPr id="11" name="Picture 10"/>
          <p:cNvPicPr>
            <a:picLocks noChangeAspect="1"/>
          </p:cNvPicPr>
          <p:nvPr/>
        </p:nvPicPr>
        <p:blipFill rotWithShape="1">
          <a:blip r:embed="rId5"/>
          <a:srcRect l="14108" t="28571" r="48368" b="20982"/>
          <a:stretch/>
        </p:blipFill>
        <p:spPr>
          <a:xfrm>
            <a:off x="4199781" y="2474481"/>
            <a:ext cx="4882242" cy="3690257"/>
          </a:xfrm>
          <a:prstGeom prst="rect">
            <a:avLst/>
          </a:prstGeom>
        </p:spPr>
      </p:pic>
    </p:spTree>
    <p:extLst>
      <p:ext uri="{BB962C8B-B14F-4D97-AF65-F5344CB8AC3E}">
        <p14:creationId xmlns:p14="http://schemas.microsoft.com/office/powerpoint/2010/main" val="698630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9777" y="5786203"/>
            <a:ext cx="1184223" cy="1071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txBox="1">
            <a:spLocks/>
          </p:cNvSpPr>
          <p:nvPr/>
        </p:nvSpPr>
        <p:spPr>
          <a:xfrm>
            <a:off x="-15096" y="0"/>
            <a:ext cx="9159096" cy="66642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4400" b="1" spc="-150" dirty="0" smtClean="0">
                <a:solidFill>
                  <a:schemeClr val="bg1">
                    <a:lumMod val="50000"/>
                  </a:schemeClr>
                </a:solidFill>
              </a:rPr>
              <a:t>A Three Core Machine: Setting Up</a:t>
            </a:r>
          </a:p>
        </p:txBody>
      </p:sp>
      <p:sp>
        <p:nvSpPr>
          <p:cNvPr id="4" name="Rectangle 3"/>
          <p:cNvSpPr/>
          <p:nvPr/>
        </p:nvSpPr>
        <p:spPr>
          <a:xfrm>
            <a:off x="290758" y="1102578"/>
            <a:ext cx="8261130" cy="6198620"/>
          </a:xfrm>
          <a:prstGeom prst="rect">
            <a:avLst/>
          </a:prstGeom>
        </p:spPr>
        <p:txBody>
          <a:bodyPr wrap="square">
            <a:spAutoFit/>
          </a:bodyPr>
          <a:lstStyle/>
          <a:p>
            <a:pPr>
              <a:lnSpc>
                <a:spcPct val="80000"/>
              </a:lnSpc>
            </a:pPr>
            <a:r>
              <a:rPr lang="en-GB" altLang="en-US" sz="3600" dirty="0">
                <a:solidFill>
                  <a:srgbClr val="72807E"/>
                </a:solidFill>
              </a:rPr>
              <a:t>Create teams of </a:t>
            </a:r>
            <a:endParaRPr lang="en-GB" altLang="en-US" sz="3600" dirty="0" smtClean="0">
              <a:solidFill>
                <a:srgbClr val="72807E"/>
              </a:solidFill>
            </a:endParaRPr>
          </a:p>
          <a:p>
            <a:pPr>
              <a:lnSpc>
                <a:spcPct val="80000"/>
              </a:lnSpc>
            </a:pPr>
            <a:r>
              <a:rPr lang="en-GB" altLang="en-US" sz="3600" dirty="0" smtClean="0">
                <a:solidFill>
                  <a:srgbClr val="72807E"/>
                </a:solidFill>
              </a:rPr>
              <a:t>11 </a:t>
            </a:r>
            <a:r>
              <a:rPr lang="en-GB" altLang="en-US" sz="3600" dirty="0">
                <a:solidFill>
                  <a:srgbClr val="72807E"/>
                </a:solidFill>
              </a:rPr>
              <a:t>or </a:t>
            </a:r>
            <a:r>
              <a:rPr lang="en-GB" altLang="en-US" sz="3600" dirty="0" smtClean="0">
                <a:solidFill>
                  <a:srgbClr val="72807E"/>
                </a:solidFill>
              </a:rPr>
              <a:t>so</a:t>
            </a:r>
          </a:p>
          <a:p>
            <a:pPr>
              <a:lnSpc>
                <a:spcPct val="80000"/>
              </a:lnSpc>
            </a:pPr>
            <a:endParaRPr lang="en-GB" altLang="en-US" sz="3600" dirty="0" smtClean="0">
              <a:solidFill>
                <a:srgbClr val="72807E"/>
              </a:solidFill>
            </a:endParaRPr>
          </a:p>
          <a:p>
            <a:pPr>
              <a:lnSpc>
                <a:spcPct val="80000"/>
              </a:lnSpc>
            </a:pPr>
            <a:r>
              <a:rPr lang="en-GB" altLang="en-US" sz="3600" dirty="0">
                <a:solidFill>
                  <a:srgbClr val="72807E"/>
                </a:solidFill>
              </a:rPr>
              <a:t>E</a:t>
            </a:r>
            <a:r>
              <a:rPr lang="en-GB" altLang="en-US" sz="3600" dirty="0" smtClean="0">
                <a:solidFill>
                  <a:srgbClr val="72807E"/>
                </a:solidFill>
              </a:rPr>
              <a:t>ach </a:t>
            </a:r>
            <a:r>
              <a:rPr lang="en-GB" altLang="en-US" sz="3600" dirty="0">
                <a:solidFill>
                  <a:srgbClr val="72807E"/>
                </a:solidFill>
              </a:rPr>
              <a:t>team is a </a:t>
            </a:r>
            <a:endParaRPr lang="en-GB" altLang="en-US" sz="3600" dirty="0" smtClean="0">
              <a:solidFill>
                <a:srgbClr val="72807E"/>
              </a:solidFill>
            </a:endParaRPr>
          </a:p>
          <a:p>
            <a:pPr>
              <a:lnSpc>
                <a:spcPct val="80000"/>
              </a:lnSpc>
            </a:pPr>
            <a:r>
              <a:rPr lang="en-GB" altLang="en-US" sz="3600" dirty="0" smtClean="0">
                <a:solidFill>
                  <a:srgbClr val="72807E"/>
                </a:solidFill>
              </a:rPr>
              <a:t>‘3 core machine‘</a:t>
            </a:r>
          </a:p>
          <a:p>
            <a:pPr>
              <a:lnSpc>
                <a:spcPct val="80000"/>
              </a:lnSpc>
            </a:pPr>
            <a:endParaRPr lang="en-GB" altLang="en-US" sz="3600" dirty="0" smtClean="0">
              <a:solidFill>
                <a:srgbClr val="72807E"/>
              </a:solidFill>
            </a:endParaRPr>
          </a:p>
          <a:p>
            <a:pPr>
              <a:lnSpc>
                <a:spcPct val="80000"/>
              </a:lnSpc>
            </a:pPr>
            <a:endParaRPr lang="en-GB" altLang="en-US" sz="3600" dirty="0" smtClean="0">
              <a:solidFill>
                <a:srgbClr val="72807E"/>
              </a:solidFill>
            </a:endParaRPr>
          </a:p>
          <a:p>
            <a:pPr>
              <a:lnSpc>
                <a:spcPct val="80000"/>
              </a:lnSpc>
            </a:pPr>
            <a:endParaRPr lang="en-GB" altLang="en-US" sz="2000" dirty="0" smtClean="0">
              <a:solidFill>
                <a:srgbClr val="72807E"/>
              </a:solidFill>
            </a:endParaRPr>
          </a:p>
          <a:p>
            <a:pPr>
              <a:lnSpc>
                <a:spcPct val="80000"/>
              </a:lnSpc>
            </a:pPr>
            <a:endParaRPr lang="en-GB" altLang="en-US" sz="3600" dirty="0">
              <a:solidFill>
                <a:srgbClr val="72807E"/>
              </a:solidFill>
            </a:endParaRPr>
          </a:p>
          <a:p>
            <a:pPr>
              <a:lnSpc>
                <a:spcPct val="80000"/>
              </a:lnSpc>
            </a:pPr>
            <a:r>
              <a:rPr lang="en-GB" altLang="en-US" sz="3600" dirty="0">
                <a:solidFill>
                  <a:srgbClr val="72807E"/>
                </a:solidFill>
              </a:rPr>
              <a:t>4</a:t>
            </a:r>
            <a:r>
              <a:rPr lang="en-GB" altLang="en-US" sz="3600" dirty="0" smtClean="0">
                <a:solidFill>
                  <a:srgbClr val="72807E"/>
                </a:solidFill>
              </a:rPr>
              <a:t> pupils are </a:t>
            </a:r>
            <a:r>
              <a:rPr lang="en-GB" altLang="en-US" sz="3600" dirty="0">
                <a:solidFill>
                  <a:srgbClr val="72807E"/>
                </a:solidFill>
              </a:rPr>
              <a:t>the Addition </a:t>
            </a:r>
            <a:r>
              <a:rPr lang="en-GB" altLang="en-US" sz="3600" dirty="0" smtClean="0">
                <a:solidFill>
                  <a:srgbClr val="72807E"/>
                </a:solidFill>
              </a:rPr>
              <a:t>Core</a:t>
            </a:r>
          </a:p>
          <a:p>
            <a:pPr>
              <a:lnSpc>
                <a:spcPct val="80000"/>
              </a:lnSpc>
            </a:pPr>
            <a:r>
              <a:rPr lang="en-GB" altLang="en-US" sz="3600" dirty="0">
                <a:solidFill>
                  <a:srgbClr val="72807E"/>
                </a:solidFill>
              </a:rPr>
              <a:t>4</a:t>
            </a:r>
            <a:r>
              <a:rPr lang="en-GB" altLang="en-US" sz="3600" dirty="0" smtClean="0">
                <a:solidFill>
                  <a:srgbClr val="72807E"/>
                </a:solidFill>
              </a:rPr>
              <a:t> pupils are the </a:t>
            </a:r>
            <a:r>
              <a:rPr lang="en-GB" altLang="en-US" sz="3600" dirty="0">
                <a:solidFill>
                  <a:srgbClr val="72807E"/>
                </a:solidFill>
              </a:rPr>
              <a:t>Multiplication </a:t>
            </a:r>
            <a:r>
              <a:rPr lang="en-GB" altLang="en-US" sz="3600" dirty="0" smtClean="0">
                <a:solidFill>
                  <a:srgbClr val="72807E"/>
                </a:solidFill>
              </a:rPr>
              <a:t>Core</a:t>
            </a:r>
          </a:p>
          <a:p>
            <a:pPr>
              <a:lnSpc>
                <a:spcPct val="80000"/>
              </a:lnSpc>
            </a:pPr>
            <a:r>
              <a:rPr lang="en-GB" altLang="en-US" sz="3600" dirty="0" smtClean="0">
                <a:solidFill>
                  <a:srgbClr val="72807E"/>
                </a:solidFill>
              </a:rPr>
              <a:t>1 </a:t>
            </a:r>
            <a:r>
              <a:rPr lang="en-GB" altLang="en-US" sz="3600" dirty="0">
                <a:solidFill>
                  <a:srgbClr val="72807E"/>
                </a:solidFill>
              </a:rPr>
              <a:t>pupil to be the Value/Result </a:t>
            </a:r>
            <a:r>
              <a:rPr lang="en-GB" altLang="en-US" sz="3600" dirty="0" smtClean="0">
                <a:solidFill>
                  <a:srgbClr val="72807E"/>
                </a:solidFill>
              </a:rPr>
              <a:t>Core</a:t>
            </a:r>
          </a:p>
          <a:p>
            <a:pPr>
              <a:lnSpc>
                <a:spcPct val="80000"/>
              </a:lnSpc>
            </a:pPr>
            <a:r>
              <a:rPr lang="en-GB" altLang="en-US" sz="3600" dirty="0" smtClean="0">
                <a:solidFill>
                  <a:srgbClr val="72807E"/>
                </a:solidFill>
              </a:rPr>
              <a:t>2 pupils </a:t>
            </a:r>
            <a:r>
              <a:rPr lang="en-GB" altLang="en-US" sz="3600" dirty="0">
                <a:solidFill>
                  <a:srgbClr val="72807E"/>
                </a:solidFill>
              </a:rPr>
              <a:t>act as I</a:t>
            </a:r>
            <a:r>
              <a:rPr lang="en-GB" altLang="en-US" sz="3600" dirty="0" smtClean="0">
                <a:solidFill>
                  <a:srgbClr val="72807E"/>
                </a:solidFill>
              </a:rPr>
              <a:t>nternal </a:t>
            </a:r>
            <a:r>
              <a:rPr lang="en-GB" altLang="en-US" sz="3600" dirty="0">
                <a:solidFill>
                  <a:srgbClr val="72807E"/>
                </a:solidFill>
              </a:rPr>
              <a:t>B</a:t>
            </a:r>
            <a:r>
              <a:rPr lang="en-GB" altLang="en-US" sz="3600" dirty="0" smtClean="0">
                <a:solidFill>
                  <a:srgbClr val="72807E"/>
                </a:solidFill>
              </a:rPr>
              <a:t>uses</a:t>
            </a:r>
            <a:endParaRPr lang="en-GB" altLang="en-US" sz="3600" dirty="0">
              <a:solidFill>
                <a:srgbClr val="72807E"/>
              </a:solidFill>
            </a:endParaRPr>
          </a:p>
          <a:p>
            <a:pPr lvl="1">
              <a:lnSpc>
                <a:spcPct val="80000"/>
              </a:lnSpc>
            </a:pPr>
            <a:endParaRPr lang="en-GB" altLang="en-US" sz="2800" dirty="0">
              <a:solidFill>
                <a:srgbClr val="72807E"/>
              </a:solidFill>
            </a:endParaRPr>
          </a:p>
        </p:txBody>
      </p:sp>
      <p:pic>
        <p:nvPicPr>
          <p:cNvPr id="6" name="Picture 5"/>
          <p:cNvPicPr>
            <a:picLocks noChangeAspect="1"/>
          </p:cNvPicPr>
          <p:nvPr/>
        </p:nvPicPr>
        <p:blipFill rotWithShape="1">
          <a:blip r:embed="rId3"/>
          <a:srcRect l="15237" t="25893" r="46737" b="22598"/>
          <a:stretch/>
        </p:blipFill>
        <p:spPr>
          <a:xfrm>
            <a:off x="4138675" y="908770"/>
            <a:ext cx="4947558" cy="3768006"/>
          </a:xfrm>
          <a:prstGeom prst="rect">
            <a:avLst/>
          </a:prstGeom>
        </p:spPr>
      </p:pic>
    </p:spTree>
    <p:extLst>
      <p:ext uri="{BB962C8B-B14F-4D97-AF65-F5344CB8AC3E}">
        <p14:creationId xmlns:p14="http://schemas.microsoft.com/office/powerpoint/2010/main" val="3173269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9777" y="5786203"/>
            <a:ext cx="1184223" cy="1071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txBox="1">
            <a:spLocks/>
          </p:cNvSpPr>
          <p:nvPr/>
        </p:nvSpPr>
        <p:spPr>
          <a:xfrm>
            <a:off x="-15096" y="0"/>
            <a:ext cx="9159096" cy="66642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4400" b="1" spc="-150" dirty="0" smtClean="0">
                <a:solidFill>
                  <a:schemeClr val="bg1">
                    <a:lumMod val="50000"/>
                  </a:schemeClr>
                </a:solidFill>
              </a:rPr>
              <a:t>A Three Core Machine: What To Do</a:t>
            </a:r>
          </a:p>
        </p:txBody>
      </p:sp>
      <p:pic>
        <p:nvPicPr>
          <p:cNvPr id="7" name="Picture 6"/>
          <p:cNvPicPr>
            <a:picLocks noChangeAspect="1"/>
          </p:cNvPicPr>
          <p:nvPr/>
        </p:nvPicPr>
        <p:blipFill rotWithShape="1">
          <a:blip r:embed="rId3"/>
          <a:srcRect l="15237" t="25893" r="46737" b="22598"/>
          <a:stretch/>
        </p:blipFill>
        <p:spPr>
          <a:xfrm>
            <a:off x="4138675" y="908770"/>
            <a:ext cx="4947558" cy="3768006"/>
          </a:xfrm>
          <a:prstGeom prst="rect">
            <a:avLst/>
          </a:prstGeom>
        </p:spPr>
      </p:pic>
      <p:sp>
        <p:nvSpPr>
          <p:cNvPr id="4" name="Rectangle 3"/>
          <p:cNvSpPr/>
          <p:nvPr/>
        </p:nvSpPr>
        <p:spPr>
          <a:xfrm>
            <a:off x="0" y="1102578"/>
            <a:ext cx="8261130" cy="7134261"/>
          </a:xfrm>
          <a:prstGeom prst="rect">
            <a:avLst/>
          </a:prstGeom>
        </p:spPr>
        <p:txBody>
          <a:bodyPr wrap="square">
            <a:spAutoFit/>
          </a:bodyPr>
          <a:lstStyle/>
          <a:p>
            <a:pPr>
              <a:lnSpc>
                <a:spcPct val="80000"/>
              </a:lnSpc>
            </a:pPr>
            <a:r>
              <a:rPr lang="en-GB" altLang="en-US" sz="3600" dirty="0">
                <a:solidFill>
                  <a:srgbClr val="72807E"/>
                </a:solidFill>
              </a:rPr>
              <a:t>I</a:t>
            </a:r>
            <a:r>
              <a:rPr lang="en-GB" altLang="en-US" sz="3600" dirty="0" smtClean="0">
                <a:solidFill>
                  <a:srgbClr val="72807E"/>
                </a:solidFill>
              </a:rPr>
              <a:t>nternal Buses:</a:t>
            </a:r>
          </a:p>
          <a:p>
            <a:pPr>
              <a:lnSpc>
                <a:spcPct val="80000"/>
              </a:lnSpc>
            </a:pPr>
            <a:r>
              <a:rPr lang="en-GB" altLang="en-US" sz="2800" dirty="0" smtClean="0">
                <a:solidFill>
                  <a:srgbClr val="72807E"/>
                </a:solidFill>
              </a:rPr>
              <a:t>Continually </a:t>
            </a:r>
            <a:r>
              <a:rPr lang="en-GB" altLang="en-US" sz="2800" dirty="0">
                <a:solidFill>
                  <a:srgbClr val="72807E"/>
                </a:solidFill>
              </a:rPr>
              <a:t>check outboxes </a:t>
            </a:r>
            <a:endParaRPr lang="en-GB" altLang="en-US" sz="2800" dirty="0" smtClean="0">
              <a:solidFill>
                <a:srgbClr val="72807E"/>
              </a:solidFill>
            </a:endParaRPr>
          </a:p>
          <a:p>
            <a:pPr>
              <a:lnSpc>
                <a:spcPct val="80000"/>
              </a:lnSpc>
            </a:pPr>
            <a:r>
              <a:rPr lang="en-GB" altLang="en-US" sz="2800" dirty="0" smtClean="0">
                <a:solidFill>
                  <a:srgbClr val="72807E"/>
                </a:solidFill>
              </a:rPr>
              <a:t>for </a:t>
            </a:r>
            <a:r>
              <a:rPr lang="en-GB" altLang="en-US" sz="2800" dirty="0">
                <a:solidFill>
                  <a:srgbClr val="72807E"/>
                </a:solidFill>
              </a:rPr>
              <a:t>messages to </a:t>
            </a:r>
            <a:r>
              <a:rPr lang="en-GB" altLang="en-US" sz="2800" dirty="0" smtClean="0">
                <a:solidFill>
                  <a:srgbClr val="72807E"/>
                </a:solidFill>
              </a:rPr>
              <a:t>deliver</a:t>
            </a:r>
          </a:p>
          <a:p>
            <a:pPr>
              <a:lnSpc>
                <a:spcPct val="80000"/>
              </a:lnSpc>
            </a:pPr>
            <a:r>
              <a:rPr lang="en-GB" altLang="en-US" sz="2800" dirty="0" smtClean="0">
                <a:solidFill>
                  <a:srgbClr val="72807E"/>
                </a:solidFill>
              </a:rPr>
              <a:t>Deliver </a:t>
            </a:r>
            <a:r>
              <a:rPr lang="en-GB" altLang="en-US" sz="2800" dirty="0">
                <a:solidFill>
                  <a:srgbClr val="72807E"/>
                </a:solidFill>
              </a:rPr>
              <a:t>messages to </a:t>
            </a:r>
          </a:p>
          <a:p>
            <a:pPr>
              <a:lnSpc>
                <a:spcPct val="80000"/>
              </a:lnSpc>
            </a:pPr>
            <a:r>
              <a:rPr lang="en-GB" altLang="en-US" sz="2800" dirty="0" smtClean="0">
                <a:solidFill>
                  <a:srgbClr val="72807E"/>
                </a:solidFill>
              </a:rPr>
              <a:t>correct inbox</a:t>
            </a:r>
          </a:p>
          <a:p>
            <a:pPr>
              <a:lnSpc>
                <a:spcPct val="80000"/>
              </a:lnSpc>
            </a:pPr>
            <a:endParaRPr lang="en-GB" altLang="en-US" sz="2800" dirty="0">
              <a:solidFill>
                <a:srgbClr val="72807E"/>
              </a:solidFill>
            </a:endParaRPr>
          </a:p>
          <a:p>
            <a:pPr>
              <a:lnSpc>
                <a:spcPct val="80000"/>
              </a:lnSpc>
            </a:pPr>
            <a:r>
              <a:rPr lang="en-GB" altLang="en-US" sz="3600" dirty="0" smtClean="0">
                <a:solidFill>
                  <a:srgbClr val="72807E"/>
                </a:solidFill>
              </a:rPr>
              <a:t>Calculation Cores:</a:t>
            </a:r>
          </a:p>
          <a:p>
            <a:pPr marL="0" lvl="1">
              <a:lnSpc>
                <a:spcPct val="80000"/>
              </a:lnSpc>
            </a:pPr>
            <a:r>
              <a:rPr lang="en-GB" altLang="en-US" sz="2800" b="1" i="1" u="sng" dirty="0" smtClean="0">
                <a:solidFill>
                  <a:srgbClr val="72807E"/>
                </a:solidFill>
              </a:rPr>
              <a:t>WAIT</a:t>
            </a:r>
            <a:r>
              <a:rPr lang="en-GB" altLang="en-US" sz="2800" dirty="0" smtClean="0">
                <a:solidFill>
                  <a:srgbClr val="72807E"/>
                </a:solidFill>
              </a:rPr>
              <a:t> </a:t>
            </a:r>
            <a:r>
              <a:rPr lang="en-GB" altLang="en-US" sz="2800" dirty="0">
                <a:solidFill>
                  <a:srgbClr val="72807E"/>
                </a:solidFill>
              </a:rPr>
              <a:t>until someone </a:t>
            </a:r>
            <a:r>
              <a:rPr lang="en-GB" altLang="en-US" sz="2800" dirty="0" smtClean="0">
                <a:solidFill>
                  <a:srgbClr val="72807E"/>
                </a:solidFill>
              </a:rPr>
              <a:t>requests</a:t>
            </a:r>
          </a:p>
          <a:p>
            <a:pPr marL="0" lvl="1">
              <a:lnSpc>
                <a:spcPct val="80000"/>
              </a:lnSpc>
            </a:pPr>
            <a:r>
              <a:rPr lang="en-GB" altLang="en-US" sz="2800" dirty="0" smtClean="0">
                <a:solidFill>
                  <a:srgbClr val="72807E"/>
                </a:solidFill>
              </a:rPr>
              <a:t>one of </a:t>
            </a:r>
            <a:r>
              <a:rPr lang="en-GB" altLang="en-US" sz="2800" dirty="0">
                <a:solidFill>
                  <a:srgbClr val="72807E"/>
                </a:solidFill>
              </a:rPr>
              <a:t>your results </a:t>
            </a:r>
            <a:r>
              <a:rPr lang="en-GB" altLang="en-US" sz="2800" i="1" dirty="0">
                <a:solidFill>
                  <a:srgbClr val="72807E"/>
                </a:solidFill>
              </a:rPr>
              <a:t>BEFORE</a:t>
            </a:r>
            <a:r>
              <a:rPr lang="en-GB" altLang="en-US" sz="2800" dirty="0">
                <a:solidFill>
                  <a:srgbClr val="72807E"/>
                </a:solidFill>
              </a:rPr>
              <a:t> </a:t>
            </a:r>
            <a:endParaRPr lang="en-GB" altLang="en-US" sz="2800" dirty="0" smtClean="0">
              <a:solidFill>
                <a:srgbClr val="72807E"/>
              </a:solidFill>
            </a:endParaRPr>
          </a:p>
          <a:p>
            <a:pPr marL="0" lvl="1">
              <a:lnSpc>
                <a:spcPct val="80000"/>
              </a:lnSpc>
            </a:pPr>
            <a:r>
              <a:rPr lang="en-GB" altLang="en-US" sz="2800" dirty="0" smtClean="0">
                <a:solidFill>
                  <a:srgbClr val="72807E"/>
                </a:solidFill>
              </a:rPr>
              <a:t>requesting any values</a:t>
            </a:r>
          </a:p>
          <a:p>
            <a:pPr marL="0" lvl="1">
              <a:lnSpc>
                <a:spcPct val="80000"/>
              </a:lnSpc>
            </a:pPr>
            <a:endParaRPr lang="en-GB" altLang="en-US" sz="2800" dirty="0">
              <a:solidFill>
                <a:srgbClr val="72807E"/>
              </a:solidFill>
            </a:endParaRPr>
          </a:p>
          <a:p>
            <a:pPr marL="0" lvl="1">
              <a:lnSpc>
                <a:spcPct val="80000"/>
              </a:lnSpc>
            </a:pPr>
            <a:r>
              <a:rPr lang="en-GB" altLang="en-US" sz="3600" dirty="0" smtClean="0">
                <a:solidFill>
                  <a:srgbClr val="72807E"/>
                </a:solidFill>
              </a:rPr>
              <a:t>Value / Results Core:</a:t>
            </a:r>
          </a:p>
          <a:p>
            <a:pPr marL="0" lvl="1">
              <a:lnSpc>
                <a:spcPct val="80000"/>
              </a:lnSpc>
            </a:pPr>
            <a:r>
              <a:rPr lang="en-GB" altLang="en-US" sz="2800" dirty="0">
                <a:solidFill>
                  <a:srgbClr val="72807E"/>
                </a:solidFill>
              </a:rPr>
              <a:t>S</a:t>
            </a:r>
            <a:r>
              <a:rPr lang="en-GB" altLang="en-US" sz="2800" dirty="0" smtClean="0">
                <a:solidFill>
                  <a:srgbClr val="72807E"/>
                </a:solidFill>
              </a:rPr>
              <a:t>tart the processors running</a:t>
            </a:r>
          </a:p>
          <a:p>
            <a:pPr marL="0" lvl="1">
              <a:lnSpc>
                <a:spcPct val="80000"/>
              </a:lnSpc>
            </a:pPr>
            <a:r>
              <a:rPr lang="en-GB" altLang="en-US" sz="2800" dirty="0" smtClean="0">
                <a:solidFill>
                  <a:srgbClr val="72807E"/>
                </a:solidFill>
              </a:rPr>
              <a:t>by putting </a:t>
            </a:r>
            <a:r>
              <a:rPr lang="en-GB" altLang="en-US" sz="2800" dirty="0">
                <a:solidFill>
                  <a:srgbClr val="72807E"/>
                </a:solidFill>
              </a:rPr>
              <a:t>your Result </a:t>
            </a:r>
            <a:r>
              <a:rPr lang="en-GB" altLang="en-US" sz="2800" dirty="0" smtClean="0">
                <a:solidFill>
                  <a:srgbClr val="72807E"/>
                </a:solidFill>
              </a:rPr>
              <a:t>Post-It </a:t>
            </a:r>
          </a:p>
          <a:p>
            <a:pPr marL="0" lvl="1">
              <a:lnSpc>
                <a:spcPct val="80000"/>
              </a:lnSpc>
            </a:pPr>
            <a:r>
              <a:rPr lang="en-GB" altLang="en-US" sz="2800" dirty="0" smtClean="0">
                <a:solidFill>
                  <a:srgbClr val="72807E"/>
                </a:solidFill>
              </a:rPr>
              <a:t>into </a:t>
            </a:r>
            <a:r>
              <a:rPr lang="en-GB" altLang="en-US" sz="2800" dirty="0">
                <a:solidFill>
                  <a:srgbClr val="72807E"/>
                </a:solidFill>
              </a:rPr>
              <a:t>your Outbox</a:t>
            </a:r>
          </a:p>
          <a:p>
            <a:pPr marL="0" lvl="1">
              <a:lnSpc>
                <a:spcPct val="80000"/>
              </a:lnSpc>
            </a:pPr>
            <a:endParaRPr lang="en-GB" altLang="en-US" sz="3600" dirty="0">
              <a:solidFill>
                <a:srgbClr val="72807E"/>
              </a:solidFill>
            </a:endParaRPr>
          </a:p>
          <a:p>
            <a:pPr>
              <a:lnSpc>
                <a:spcPct val="80000"/>
              </a:lnSpc>
            </a:pPr>
            <a:endParaRPr lang="en-GB" altLang="en-US" sz="2800" dirty="0">
              <a:solidFill>
                <a:srgbClr val="72807E"/>
              </a:solidFill>
            </a:endParaRPr>
          </a:p>
          <a:p>
            <a:pPr>
              <a:lnSpc>
                <a:spcPct val="80000"/>
              </a:lnSpc>
            </a:pPr>
            <a:endParaRPr lang="en-GB" altLang="en-US" sz="3600" dirty="0">
              <a:solidFill>
                <a:srgbClr val="72807E"/>
              </a:solidFill>
            </a:endParaRPr>
          </a:p>
          <a:p>
            <a:pPr lvl="1">
              <a:lnSpc>
                <a:spcPct val="80000"/>
              </a:lnSpc>
            </a:pPr>
            <a:endParaRPr lang="en-GB" altLang="en-US" sz="2800" dirty="0">
              <a:solidFill>
                <a:srgbClr val="72807E"/>
              </a:solidFill>
            </a:endParaRPr>
          </a:p>
        </p:txBody>
      </p:sp>
      <p:grpSp>
        <p:nvGrpSpPr>
          <p:cNvPr id="10" name="Group 9"/>
          <p:cNvGrpSpPr/>
          <p:nvPr/>
        </p:nvGrpSpPr>
        <p:grpSpPr>
          <a:xfrm rot="21049183">
            <a:off x="4578377" y="1874994"/>
            <a:ext cx="4186131" cy="4895724"/>
            <a:chOff x="4151626" y="2033752"/>
            <a:chExt cx="4186131" cy="4895724"/>
          </a:xfrm>
        </p:grpSpPr>
        <p:sp>
          <p:nvSpPr>
            <p:cNvPr id="8" name="Snip Single Corner Rectangle 7"/>
            <p:cNvSpPr/>
            <p:nvPr/>
          </p:nvSpPr>
          <p:spPr>
            <a:xfrm flipV="1">
              <a:off x="4151626" y="2033752"/>
              <a:ext cx="4186131" cy="4824248"/>
            </a:xfrm>
            <a:prstGeom prst="snip1Rect">
              <a:avLst/>
            </a:prstGeom>
            <a:solidFill>
              <a:srgbClr val="FFF2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4">
              <a:duotone>
                <a:prstClr val="black"/>
                <a:schemeClr val="accent4">
                  <a:tint val="45000"/>
                  <a:satMod val="400000"/>
                </a:schemeClr>
              </a:duotone>
            </a:blip>
            <a:srcRect l="58408" t="31250" r="6704" b="32004"/>
            <a:stretch/>
          </p:blipFill>
          <p:spPr>
            <a:xfrm>
              <a:off x="4198925" y="3121572"/>
              <a:ext cx="4131574" cy="2446556"/>
            </a:xfrm>
            <a:prstGeom prst="rect">
              <a:avLst/>
            </a:prstGeom>
          </p:spPr>
        </p:pic>
        <p:sp>
          <p:nvSpPr>
            <p:cNvPr id="9" name="Isosceles Triangle 8"/>
            <p:cNvSpPr/>
            <p:nvPr/>
          </p:nvSpPr>
          <p:spPr>
            <a:xfrm rot="12390606" flipH="1">
              <a:off x="7553562" y="5942343"/>
              <a:ext cx="625800" cy="987133"/>
            </a:xfrm>
            <a:prstGeom prst="triangle">
              <a:avLst>
                <a:gd name="adj" fmla="val 47205"/>
              </a:avLst>
            </a:prstGeom>
            <a:solidFill>
              <a:srgbClr val="FCFAB5"/>
            </a:solidFill>
            <a:ln>
              <a:solidFill>
                <a:srgbClr val="FFF2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0438985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animEffect transition="in" filter="fade">
                                      <p:cBhvr>
                                        <p:cTn id="21" dur="500"/>
                                        <p:tgtEl>
                                          <p:spTgt spid="4">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8" end="8"/>
                                            </p:txEl>
                                          </p:spTgt>
                                        </p:tgtEl>
                                        <p:attrNameLst>
                                          <p:attrName>style.visibility</p:attrName>
                                        </p:attrNameLst>
                                      </p:cBhvr>
                                      <p:to>
                                        <p:strVal val="visible"/>
                                      </p:to>
                                    </p:set>
                                    <p:animEffect transition="in" filter="fade">
                                      <p:cBhvr>
                                        <p:cTn id="24" dur="500"/>
                                        <p:tgtEl>
                                          <p:spTgt spid="4">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animEffect transition="in" filter="fade">
                                      <p:cBhvr>
                                        <p:cTn id="27" dur="500"/>
                                        <p:tgtEl>
                                          <p:spTgt spid="4">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2" end="12"/>
                                            </p:txEl>
                                          </p:spTgt>
                                        </p:tgtEl>
                                        <p:attrNameLst>
                                          <p:attrName>style.visibility</p:attrName>
                                        </p:attrNameLst>
                                      </p:cBhvr>
                                      <p:to>
                                        <p:strVal val="visible"/>
                                      </p:to>
                                    </p:set>
                                    <p:animEffect transition="in" filter="fade">
                                      <p:cBhvr>
                                        <p:cTn id="32" dur="500"/>
                                        <p:tgtEl>
                                          <p:spTgt spid="4">
                                            <p:txEl>
                                              <p:pRg st="12" end="1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
                                            <p:txEl>
                                              <p:pRg st="13" end="13"/>
                                            </p:txEl>
                                          </p:spTgt>
                                        </p:tgtEl>
                                        <p:attrNameLst>
                                          <p:attrName>style.visibility</p:attrName>
                                        </p:attrNameLst>
                                      </p:cBhvr>
                                      <p:to>
                                        <p:strVal val="visible"/>
                                      </p:to>
                                    </p:set>
                                    <p:animEffect transition="in" filter="fade">
                                      <p:cBhvr>
                                        <p:cTn id="35" dur="500"/>
                                        <p:tgtEl>
                                          <p:spTgt spid="4">
                                            <p:txEl>
                                              <p:pRg st="13" end="1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14" end="14"/>
                                            </p:txEl>
                                          </p:spTgt>
                                        </p:tgtEl>
                                        <p:attrNameLst>
                                          <p:attrName>style.visibility</p:attrName>
                                        </p:attrNameLst>
                                      </p:cBhvr>
                                      <p:to>
                                        <p:strVal val="visible"/>
                                      </p:to>
                                    </p:set>
                                    <p:animEffect transition="in" filter="fade">
                                      <p:cBhvr>
                                        <p:cTn id="38" dur="500"/>
                                        <p:tgtEl>
                                          <p:spTgt spid="4">
                                            <p:txEl>
                                              <p:pRg st="14" end="14"/>
                                            </p:txEl>
                                          </p:spTgt>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59777" y="5786203"/>
            <a:ext cx="1184223" cy="1071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txBox="1">
            <a:spLocks/>
          </p:cNvSpPr>
          <p:nvPr/>
        </p:nvSpPr>
        <p:spPr>
          <a:xfrm>
            <a:off x="-15096" y="0"/>
            <a:ext cx="9159096" cy="666428"/>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GB" sz="4400" b="1" spc="-150" dirty="0" smtClean="0">
                <a:solidFill>
                  <a:schemeClr val="bg1">
                    <a:lumMod val="50000"/>
                  </a:schemeClr>
                </a:solidFill>
              </a:rPr>
              <a:t>A Three Core Machine: Conclusion</a:t>
            </a:r>
          </a:p>
        </p:txBody>
      </p:sp>
      <p:sp>
        <p:nvSpPr>
          <p:cNvPr id="4" name="Rectangle 3"/>
          <p:cNvSpPr/>
          <p:nvPr/>
        </p:nvSpPr>
        <p:spPr>
          <a:xfrm>
            <a:off x="248574" y="5386733"/>
            <a:ext cx="3704897" cy="888833"/>
          </a:xfrm>
          <a:prstGeom prst="rect">
            <a:avLst/>
          </a:prstGeom>
        </p:spPr>
        <p:txBody>
          <a:bodyPr wrap="square">
            <a:spAutoFit/>
          </a:bodyPr>
          <a:lstStyle/>
          <a:p>
            <a:pPr>
              <a:lnSpc>
                <a:spcPct val="80000"/>
              </a:lnSpc>
            </a:pPr>
            <a:r>
              <a:rPr lang="en-GB" altLang="en-US" sz="3600" dirty="0" smtClean="0">
                <a:solidFill>
                  <a:srgbClr val="C00000"/>
                </a:solidFill>
              </a:rPr>
              <a:t>Advantages?</a:t>
            </a:r>
            <a:endParaRPr lang="en-GB" altLang="en-US" sz="3600" dirty="0">
              <a:solidFill>
                <a:srgbClr val="72807E"/>
              </a:solidFill>
            </a:endParaRPr>
          </a:p>
          <a:p>
            <a:pPr lvl="1">
              <a:lnSpc>
                <a:spcPct val="80000"/>
              </a:lnSpc>
            </a:pPr>
            <a:endParaRPr lang="en-GB" altLang="en-US" sz="2800" dirty="0">
              <a:solidFill>
                <a:srgbClr val="72807E"/>
              </a:solidFill>
            </a:endParaRPr>
          </a:p>
        </p:txBody>
      </p:sp>
      <p:sp>
        <p:nvSpPr>
          <p:cNvPr id="5" name="Rectangle 4"/>
          <p:cNvSpPr/>
          <p:nvPr/>
        </p:nvSpPr>
        <p:spPr>
          <a:xfrm>
            <a:off x="5193687" y="5399123"/>
            <a:ext cx="3704897" cy="888833"/>
          </a:xfrm>
          <a:prstGeom prst="rect">
            <a:avLst/>
          </a:prstGeom>
        </p:spPr>
        <p:txBody>
          <a:bodyPr wrap="square">
            <a:spAutoFit/>
          </a:bodyPr>
          <a:lstStyle/>
          <a:p>
            <a:pPr>
              <a:lnSpc>
                <a:spcPct val="80000"/>
              </a:lnSpc>
            </a:pPr>
            <a:r>
              <a:rPr lang="en-GB" altLang="en-US" sz="3600" dirty="0" smtClean="0">
                <a:solidFill>
                  <a:srgbClr val="C00000"/>
                </a:solidFill>
              </a:rPr>
              <a:t>Disadvantages?</a:t>
            </a:r>
            <a:endParaRPr lang="en-GB" altLang="en-US" sz="3600" dirty="0">
              <a:solidFill>
                <a:srgbClr val="72807E"/>
              </a:solidFill>
            </a:endParaRPr>
          </a:p>
          <a:p>
            <a:pPr lvl="1">
              <a:lnSpc>
                <a:spcPct val="80000"/>
              </a:lnSpc>
            </a:pPr>
            <a:endParaRPr lang="en-GB" altLang="en-US" sz="2800" dirty="0">
              <a:solidFill>
                <a:srgbClr val="72807E"/>
              </a:solidFill>
            </a:endParaRPr>
          </a:p>
        </p:txBody>
      </p:sp>
      <p:sp>
        <p:nvSpPr>
          <p:cNvPr id="8" name="Rectangle 7"/>
          <p:cNvSpPr/>
          <p:nvPr/>
        </p:nvSpPr>
        <p:spPr>
          <a:xfrm>
            <a:off x="281302" y="782780"/>
            <a:ext cx="8270586" cy="4530471"/>
          </a:xfrm>
          <a:prstGeom prst="rect">
            <a:avLst/>
          </a:prstGeom>
        </p:spPr>
        <p:txBody>
          <a:bodyPr wrap="square">
            <a:spAutoFit/>
          </a:bodyPr>
          <a:lstStyle/>
          <a:p>
            <a:pPr>
              <a:lnSpc>
                <a:spcPct val="80000"/>
              </a:lnSpc>
            </a:pPr>
            <a:r>
              <a:rPr lang="en-GB" altLang="en-US" sz="2800" dirty="0" smtClean="0">
                <a:solidFill>
                  <a:srgbClr val="72807E"/>
                </a:solidFill>
              </a:rPr>
              <a:t>Did you get the same answer as your initial calculation?</a:t>
            </a:r>
          </a:p>
          <a:p>
            <a:pPr>
              <a:lnSpc>
                <a:spcPct val="80000"/>
              </a:lnSpc>
            </a:pPr>
            <a:endParaRPr lang="en-GB" altLang="en-US" sz="2800" dirty="0">
              <a:solidFill>
                <a:srgbClr val="72807E"/>
              </a:solidFill>
            </a:endParaRPr>
          </a:p>
          <a:p>
            <a:pPr>
              <a:lnSpc>
                <a:spcPct val="80000"/>
              </a:lnSpc>
            </a:pPr>
            <a:r>
              <a:rPr lang="en-GB" altLang="en-US" sz="2800" dirty="0" smtClean="0">
                <a:solidFill>
                  <a:srgbClr val="72807E"/>
                </a:solidFill>
              </a:rPr>
              <a:t>Did it take more or less ‘brain power’ doing it as a group?</a:t>
            </a:r>
          </a:p>
          <a:p>
            <a:pPr>
              <a:lnSpc>
                <a:spcPct val="80000"/>
              </a:lnSpc>
            </a:pPr>
            <a:endParaRPr lang="en-GB" altLang="en-US" sz="2800" dirty="0">
              <a:solidFill>
                <a:srgbClr val="72807E"/>
              </a:solidFill>
            </a:endParaRPr>
          </a:p>
          <a:p>
            <a:pPr>
              <a:lnSpc>
                <a:spcPct val="90000"/>
              </a:lnSpc>
            </a:pPr>
            <a:r>
              <a:rPr lang="en-GB" altLang="en-US" sz="2800" dirty="0">
                <a:solidFill>
                  <a:srgbClr val="72807E"/>
                </a:solidFill>
              </a:rPr>
              <a:t>Do you think doing it as a group was a good way to calculate the </a:t>
            </a:r>
            <a:r>
              <a:rPr lang="en-GB" altLang="en-US" sz="2800" dirty="0" smtClean="0">
                <a:solidFill>
                  <a:srgbClr val="72807E"/>
                </a:solidFill>
              </a:rPr>
              <a:t>result?</a:t>
            </a:r>
          </a:p>
          <a:p>
            <a:pPr>
              <a:lnSpc>
                <a:spcPct val="90000"/>
              </a:lnSpc>
            </a:pPr>
            <a:endParaRPr lang="en-GB" altLang="en-US" sz="2800" dirty="0">
              <a:solidFill>
                <a:srgbClr val="72807E"/>
              </a:solidFill>
            </a:endParaRPr>
          </a:p>
          <a:p>
            <a:pPr>
              <a:lnSpc>
                <a:spcPct val="90000"/>
              </a:lnSpc>
            </a:pPr>
            <a:r>
              <a:rPr lang="en-GB" altLang="en-US" sz="2800" dirty="0" smtClean="0">
                <a:solidFill>
                  <a:srgbClr val="72807E"/>
                </a:solidFill>
              </a:rPr>
              <a:t>What made it a </a:t>
            </a:r>
            <a:r>
              <a:rPr lang="en-GB" altLang="en-US" sz="2800" dirty="0">
                <a:solidFill>
                  <a:srgbClr val="72807E"/>
                </a:solidFill>
              </a:rPr>
              <a:t>good/ </a:t>
            </a:r>
            <a:r>
              <a:rPr lang="en-GB" altLang="en-US" sz="2800" dirty="0" smtClean="0">
                <a:solidFill>
                  <a:srgbClr val="72807E"/>
                </a:solidFill>
              </a:rPr>
              <a:t>bad approach?</a:t>
            </a:r>
          </a:p>
          <a:p>
            <a:pPr>
              <a:lnSpc>
                <a:spcPct val="90000"/>
              </a:lnSpc>
            </a:pPr>
            <a:endParaRPr lang="en-GB" altLang="en-US" sz="2800" dirty="0">
              <a:solidFill>
                <a:srgbClr val="72807E"/>
              </a:solidFill>
            </a:endParaRPr>
          </a:p>
          <a:p>
            <a:pPr>
              <a:lnSpc>
                <a:spcPct val="90000"/>
              </a:lnSpc>
            </a:pPr>
            <a:r>
              <a:rPr lang="en-GB" altLang="en-US" sz="2800" dirty="0" smtClean="0">
                <a:solidFill>
                  <a:srgbClr val="72807E"/>
                </a:solidFill>
              </a:rPr>
              <a:t>Would </a:t>
            </a:r>
            <a:r>
              <a:rPr lang="en-GB" altLang="en-US" sz="2800" dirty="0">
                <a:solidFill>
                  <a:srgbClr val="72807E"/>
                </a:solidFill>
              </a:rPr>
              <a:t>it be more helpful if a larger/ more complicated equation was used</a:t>
            </a:r>
            <a:r>
              <a:rPr lang="en-GB" altLang="en-US" sz="2800" dirty="0" smtClean="0">
                <a:solidFill>
                  <a:srgbClr val="72807E"/>
                </a:solidFill>
              </a:rPr>
              <a:t>?</a:t>
            </a:r>
            <a:endParaRPr lang="en-GB" altLang="en-US" sz="2800" dirty="0">
              <a:solidFill>
                <a:srgbClr val="72807E"/>
              </a:solidFill>
            </a:endParaRPr>
          </a:p>
        </p:txBody>
      </p:sp>
    </p:spTree>
    <p:extLst>
      <p:ext uri="{BB962C8B-B14F-4D97-AF65-F5344CB8AC3E}">
        <p14:creationId xmlns:p14="http://schemas.microsoft.com/office/powerpoint/2010/main" val="3301028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59777" y="5786203"/>
            <a:ext cx="1184223" cy="1071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477" t="19048" r="17738" b="7428"/>
          <a:stretch/>
        </p:blipFill>
        <p:spPr bwMode="auto">
          <a:xfrm>
            <a:off x="-8585" y="2"/>
            <a:ext cx="6626606" cy="492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167" t="34333" r="4166" b="30810"/>
          <a:stretch/>
        </p:blipFill>
        <p:spPr bwMode="auto">
          <a:xfrm>
            <a:off x="5047910" y="159995"/>
            <a:ext cx="3987603" cy="1002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stretch>
            <a:fillRect/>
          </a:stretch>
        </p:blipFill>
        <p:spPr>
          <a:xfrm rot="341931">
            <a:off x="5254832" y="1321901"/>
            <a:ext cx="3563455" cy="5506365"/>
          </a:xfrm>
          <a:prstGeom prst="rect">
            <a:avLst/>
          </a:prstGeom>
        </p:spPr>
      </p:pic>
    </p:spTree>
    <p:extLst>
      <p:ext uri="{BB962C8B-B14F-4D97-AF65-F5344CB8AC3E}">
        <p14:creationId xmlns:p14="http://schemas.microsoft.com/office/powerpoint/2010/main" val="3130165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grpSp>
        <p:nvGrpSpPr>
          <p:cNvPr id="19" name="Group 18"/>
          <p:cNvGrpSpPr/>
          <p:nvPr/>
        </p:nvGrpSpPr>
        <p:grpSpPr>
          <a:xfrm>
            <a:off x="-19050" y="3996329"/>
            <a:ext cx="9297017" cy="2995021"/>
            <a:chOff x="-19050" y="3996329"/>
            <a:chExt cx="9297017" cy="2995021"/>
          </a:xfrm>
        </p:grpSpPr>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5"/>
            <a:srcRect l="5051" t="40197" r="27306" b="36458"/>
            <a:stretch/>
          </p:blipFill>
          <p:spPr>
            <a:xfrm>
              <a:off x="19050" y="5219700"/>
              <a:ext cx="9130744" cy="1771650"/>
            </a:xfrm>
            <a:prstGeom prst="rect">
              <a:avLst/>
            </a:prstGeom>
          </p:spPr>
        </p:pic>
        <p:pic>
          <p:nvPicPr>
            <p:cNvPr id="11" name="Picture 10"/>
            <p:cNvPicPr>
              <a:picLocks noChangeAspect="1"/>
            </p:cNvPicPr>
            <p:nvPr/>
          </p:nvPicPr>
          <p:blipFill rotWithShape="1">
            <a:blip r:embed="rId5"/>
            <a:srcRect l="15071" t="21622" r="17047" b="65145"/>
            <a:stretch/>
          </p:blipFill>
          <p:spPr>
            <a:xfrm>
              <a:off x="-19050" y="4291604"/>
              <a:ext cx="9163050" cy="100429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639" y="4449318"/>
              <a:ext cx="3056653" cy="522732"/>
            </a:xfrm>
            <a:prstGeom prst="rect">
              <a:avLst/>
            </a:prstGeom>
            <a:ln>
              <a:solidFill>
                <a:schemeClr val="bg1">
                  <a:lumMod val="65000"/>
                </a:schemeClr>
              </a:solidFill>
            </a:ln>
          </p:spPr>
        </p:pic>
        <p:pic>
          <p:nvPicPr>
            <p:cNvPr id="14" name="Picture 13"/>
            <p:cNvPicPr>
              <a:picLocks noChangeAspect="1"/>
            </p:cNvPicPr>
            <p:nvPr/>
          </p:nvPicPr>
          <p:blipFill rotWithShape="1">
            <a:blip r:embed="rId7"/>
            <a:srcRect l="47218" t="13543" r="19546" b="82031"/>
            <a:stretch/>
          </p:blipFill>
          <p:spPr>
            <a:xfrm>
              <a:off x="4953616" y="3996329"/>
              <a:ext cx="4324351" cy="323850"/>
            </a:xfrm>
            <a:prstGeom prst="rect">
              <a:avLst/>
            </a:prstGeom>
          </p:spPr>
        </p:pic>
        <p:pic>
          <p:nvPicPr>
            <p:cNvPr id="15" name="Picture 14"/>
            <p:cNvPicPr>
              <a:picLocks noChangeAspect="1"/>
            </p:cNvPicPr>
            <p:nvPr/>
          </p:nvPicPr>
          <p:blipFill rotWithShape="1">
            <a:blip r:embed="rId8"/>
            <a:srcRect l="57028" t="22656" r="21449" b="31771"/>
            <a:stretch/>
          </p:blipFill>
          <p:spPr>
            <a:xfrm>
              <a:off x="6958015" y="4241654"/>
              <a:ext cx="1878329" cy="2236106"/>
            </a:xfrm>
            <a:prstGeom prst="rect">
              <a:avLst/>
            </a:prstGeom>
            <a:effectLst>
              <a:outerShdw blurRad="50800" dist="38100" dir="2700000" algn="tl" rotWithShape="0">
                <a:prstClr val="black">
                  <a:alpha val="40000"/>
                </a:prstClr>
              </a:outerShdw>
            </a:effectLst>
          </p:spPr>
        </p:pic>
      </p:grpSp>
      <p:sp>
        <p:nvSpPr>
          <p:cNvPr id="17" name="TextBox 16"/>
          <p:cNvSpPr txBox="1"/>
          <p:nvPr/>
        </p:nvSpPr>
        <p:spPr>
          <a:xfrm>
            <a:off x="1656522" y="2360109"/>
            <a:ext cx="1517788" cy="769441"/>
          </a:xfrm>
          <a:prstGeom prst="rect">
            <a:avLst/>
          </a:prstGeom>
          <a:noFill/>
        </p:spPr>
        <p:txBody>
          <a:bodyPr wrap="none" rtlCol="0">
            <a:spAutoFit/>
          </a:bodyPr>
          <a:lstStyle/>
          <a:p>
            <a:r>
              <a:rPr lang="en-GB" sz="4400" b="1" dirty="0" smtClean="0">
                <a:solidFill>
                  <a:schemeClr val="tx1">
                    <a:lumMod val="65000"/>
                    <a:lumOff val="35000"/>
                  </a:schemeClr>
                </a:solidFill>
              </a:rPr>
              <a:t>Why?</a:t>
            </a:r>
            <a:endParaRPr lang="en-GB" sz="4400" b="1" dirty="0">
              <a:solidFill>
                <a:schemeClr val="tx1">
                  <a:lumMod val="65000"/>
                  <a:lumOff val="35000"/>
                </a:schemeClr>
              </a:solidFill>
            </a:endParaRPr>
          </a:p>
        </p:txBody>
      </p:sp>
      <p:sp>
        <p:nvSpPr>
          <p:cNvPr id="21" name="Rectangle 20"/>
          <p:cNvSpPr/>
          <p:nvPr/>
        </p:nvSpPr>
        <p:spPr>
          <a:xfrm>
            <a:off x="70406" y="3950847"/>
            <a:ext cx="3220369" cy="369332"/>
          </a:xfrm>
          <a:prstGeom prst="rect">
            <a:avLst/>
          </a:prstGeom>
        </p:spPr>
        <p:txBody>
          <a:bodyPr wrap="none">
            <a:spAutoFit/>
          </a:bodyPr>
          <a:lstStyle/>
          <a:p>
            <a:r>
              <a:rPr lang="en-GB" dirty="0" smtClean="0">
                <a:hlinkClick r:id="rId9"/>
              </a:rPr>
              <a:t>www.computingatschool.org.uk</a:t>
            </a:r>
            <a:r>
              <a:rPr lang="en-GB" dirty="0" smtClean="0"/>
              <a:t> </a:t>
            </a:r>
            <a:endParaRPr lang="en-GB" dirty="0"/>
          </a:p>
        </p:txBody>
      </p:sp>
    </p:spTree>
    <p:extLst>
      <p:ext uri="{BB962C8B-B14F-4D97-AF65-F5344CB8AC3E}">
        <p14:creationId xmlns:p14="http://schemas.microsoft.com/office/powerpoint/2010/main" val="1181912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smtClean="0">
                <a:solidFill>
                  <a:schemeClr val="tx1">
                    <a:lumMod val="65000"/>
                    <a:lumOff val="35000"/>
                  </a:schemeClr>
                </a:solidFill>
              </a:rPr>
              <a:t>What?</a:t>
            </a:r>
            <a:endParaRPr lang="en-GB" sz="4400" b="1" dirty="0">
              <a:solidFill>
                <a:schemeClr val="tx1">
                  <a:lumMod val="65000"/>
                  <a:lumOff val="35000"/>
                </a:schemeClr>
              </a:solidFill>
            </a:endParaRPr>
          </a:p>
        </p:txBody>
      </p:sp>
      <p:sp>
        <p:nvSpPr>
          <p:cNvPr id="7" name="TextBox 6"/>
          <p:cNvSpPr txBox="1"/>
          <p:nvPr/>
        </p:nvSpPr>
        <p:spPr>
          <a:xfrm>
            <a:off x="597578" y="3901322"/>
            <a:ext cx="8546422" cy="1754326"/>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a:solidFill>
                  <a:schemeClr val="tx1">
                    <a:lumMod val="65000"/>
                    <a:lumOff val="35000"/>
                  </a:schemeClr>
                </a:solidFill>
              </a:rPr>
              <a:t>from your colleagues in mathematics which aspects of this topic would support the pupils’ mathematical </a:t>
            </a:r>
            <a:r>
              <a:rPr lang="en-GB" sz="3600" dirty="0" smtClean="0">
                <a:solidFill>
                  <a:schemeClr val="tx1">
                    <a:lumMod val="65000"/>
                    <a:lumOff val="35000"/>
                  </a:schemeClr>
                </a:solidFill>
              </a:rPr>
              <a:t>development. </a:t>
            </a:r>
            <a:endParaRPr lang="en-GB" sz="3600" dirty="0">
              <a:solidFill>
                <a:schemeClr val="tx1">
                  <a:lumMod val="65000"/>
                  <a:lumOff val="35000"/>
                </a:schemeClr>
              </a:solidFill>
            </a:endParaRPr>
          </a:p>
        </p:txBody>
      </p:sp>
      <p:sp>
        <p:nvSpPr>
          <p:cNvPr id="2" name="TextBox 1"/>
          <p:cNvSpPr txBox="1"/>
          <p:nvPr/>
        </p:nvSpPr>
        <p:spPr>
          <a:xfrm>
            <a:off x="597578" y="3272990"/>
            <a:ext cx="2117887" cy="769441"/>
          </a:xfrm>
          <a:prstGeom prst="rect">
            <a:avLst/>
          </a:prstGeom>
          <a:noFill/>
        </p:spPr>
        <p:txBody>
          <a:bodyPr wrap="none" rtlCol="0">
            <a:spAutoFit/>
          </a:bodyPr>
          <a:lstStyle/>
          <a:p>
            <a:r>
              <a:rPr lang="en-GB" sz="4400" b="1" dirty="0" smtClean="0">
                <a:solidFill>
                  <a:srgbClr val="C00000"/>
                </a:solidFill>
              </a:rPr>
              <a:t>Find out</a:t>
            </a:r>
            <a:endParaRPr lang="en-GB" sz="4400" b="1" dirty="0">
              <a:solidFill>
                <a:srgbClr val="C00000"/>
              </a:solidFill>
            </a:endParaRPr>
          </a:p>
        </p:txBody>
      </p:sp>
    </p:spTree>
    <p:extLst>
      <p:ext uri="{BB962C8B-B14F-4D97-AF65-F5344CB8AC3E}">
        <p14:creationId xmlns:p14="http://schemas.microsoft.com/office/powerpoint/2010/main" val="25646881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P spid="2"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smtClean="0">
                <a:solidFill>
                  <a:schemeClr val="tx1">
                    <a:lumMod val="65000"/>
                    <a:lumOff val="35000"/>
                  </a:schemeClr>
                </a:solidFill>
              </a:rPr>
              <a:t>What?</a:t>
            </a:r>
            <a:endParaRPr lang="en-GB" sz="4400" b="1" dirty="0">
              <a:solidFill>
                <a:schemeClr val="tx1">
                  <a:lumMod val="65000"/>
                  <a:lumOff val="35000"/>
                </a:schemeClr>
              </a:solidFill>
            </a:endParaRPr>
          </a:p>
        </p:txBody>
      </p:sp>
      <p:sp>
        <p:nvSpPr>
          <p:cNvPr id="7" name="TextBox 6"/>
          <p:cNvSpPr txBox="1"/>
          <p:nvPr/>
        </p:nvSpPr>
        <p:spPr>
          <a:xfrm>
            <a:off x="597578" y="3901322"/>
            <a:ext cx="8546422" cy="1754326"/>
          </a:xfrm>
          <a:prstGeom prst="rect">
            <a:avLst/>
          </a:prstGeom>
          <a:noFill/>
        </p:spPr>
        <p:txBody>
          <a:bodyPr wrap="square" rtlCol="0">
            <a:spAutoFit/>
          </a:bodyPr>
          <a:lstStyle/>
          <a:p>
            <a:pPr lvl="0" eaLnBrk="0" fontAlgn="base" hangingPunct="0">
              <a:spcBef>
                <a:spcPct val="0"/>
              </a:spcBef>
              <a:spcAft>
                <a:spcPct val="0"/>
              </a:spcAft>
              <a:tabLst>
                <a:tab pos="457200" algn="l"/>
              </a:tabLst>
            </a:pPr>
            <a:r>
              <a:rPr lang="en-GB" sz="3600" dirty="0">
                <a:solidFill>
                  <a:schemeClr val="tx1">
                    <a:lumMod val="65000"/>
                    <a:lumOff val="35000"/>
                  </a:schemeClr>
                </a:solidFill>
              </a:rPr>
              <a:t>the use </a:t>
            </a:r>
            <a:r>
              <a:rPr lang="en-GB" sz="3600" dirty="0" smtClean="0">
                <a:solidFill>
                  <a:schemeClr val="tx1">
                    <a:lumMod val="65000"/>
                    <a:lumOff val="35000"/>
                  </a:schemeClr>
                </a:solidFill>
              </a:rPr>
              <a:t>of </a:t>
            </a:r>
            <a:r>
              <a:rPr lang="en-GB" sz="3600" dirty="0">
                <a:solidFill>
                  <a:schemeClr val="tx1">
                    <a:lumMod val="65000"/>
                    <a:lumOff val="35000"/>
                  </a:schemeClr>
                </a:solidFill>
              </a:rPr>
              <a:t>particular metaphors to support understanding of logic paths (pipes, dominoes, electricity</a:t>
            </a:r>
            <a:r>
              <a:rPr lang="en-GB" sz="3600" dirty="0" smtClean="0">
                <a:solidFill>
                  <a:schemeClr val="tx1">
                    <a:lumMod val="65000"/>
                    <a:lumOff val="35000"/>
                  </a:schemeClr>
                </a:solidFill>
              </a:rPr>
              <a:t>).</a:t>
            </a:r>
            <a:endParaRPr lang="en-GB" altLang="ja-JP" sz="3600" dirty="0" smtClean="0">
              <a:solidFill>
                <a:schemeClr val="tx1">
                  <a:lumMod val="65000"/>
                  <a:lumOff val="35000"/>
                </a:schemeClr>
              </a:solidFill>
              <a:ea typeface="Calibri" panose="020F0502020204030204" pitchFamily="34" charset="0"/>
              <a:cs typeface="Times New Roman" panose="02020603050405020304" pitchFamily="18" charset="0"/>
            </a:endParaRPr>
          </a:p>
        </p:txBody>
      </p:sp>
      <p:sp>
        <p:nvSpPr>
          <p:cNvPr id="2" name="TextBox 1"/>
          <p:cNvSpPr txBox="1"/>
          <p:nvPr/>
        </p:nvSpPr>
        <p:spPr>
          <a:xfrm>
            <a:off x="597578" y="3272990"/>
            <a:ext cx="2171044" cy="769441"/>
          </a:xfrm>
          <a:prstGeom prst="rect">
            <a:avLst/>
          </a:prstGeom>
          <a:noFill/>
        </p:spPr>
        <p:txBody>
          <a:bodyPr wrap="none" rtlCol="0">
            <a:spAutoFit/>
          </a:bodyPr>
          <a:lstStyle/>
          <a:p>
            <a:r>
              <a:rPr lang="en-GB" sz="4400" b="1" dirty="0" smtClean="0">
                <a:solidFill>
                  <a:srgbClr val="C00000"/>
                </a:solidFill>
              </a:rPr>
              <a:t>Evaluate</a:t>
            </a:r>
            <a:endParaRPr lang="en-GB" sz="4400" b="1" dirty="0">
              <a:solidFill>
                <a:srgbClr val="C00000"/>
              </a:solidFill>
            </a:endParaRPr>
          </a:p>
        </p:txBody>
      </p:sp>
    </p:spTree>
    <p:extLst>
      <p:ext uri="{BB962C8B-B14F-4D97-AF65-F5344CB8AC3E}">
        <p14:creationId xmlns:p14="http://schemas.microsoft.com/office/powerpoint/2010/main" val="18402421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smtClean="0">
                <a:solidFill>
                  <a:schemeClr val="tx1">
                    <a:lumMod val="65000"/>
                    <a:lumOff val="35000"/>
                  </a:schemeClr>
                </a:solidFill>
              </a:rPr>
              <a:t>What?</a:t>
            </a:r>
            <a:endParaRPr lang="en-GB" sz="4400" b="1" dirty="0">
              <a:solidFill>
                <a:schemeClr val="tx1">
                  <a:lumMod val="65000"/>
                  <a:lumOff val="35000"/>
                </a:schemeClr>
              </a:solidFill>
            </a:endParaRPr>
          </a:p>
        </p:txBody>
      </p:sp>
      <p:sp>
        <p:nvSpPr>
          <p:cNvPr id="7" name="TextBox 6"/>
          <p:cNvSpPr txBox="1"/>
          <p:nvPr/>
        </p:nvSpPr>
        <p:spPr>
          <a:xfrm>
            <a:off x="597578" y="3901322"/>
            <a:ext cx="8546422" cy="1754326"/>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a:solidFill>
                  <a:schemeClr val="tx1">
                    <a:lumMod val="65000"/>
                    <a:lumOff val="35000"/>
                  </a:schemeClr>
                </a:solidFill>
              </a:rPr>
              <a:t>school data of the pupils’ cognitive performance and how well they succeed with this </a:t>
            </a:r>
            <a:r>
              <a:rPr lang="en-GB" sz="3600" dirty="0" smtClean="0">
                <a:solidFill>
                  <a:schemeClr val="tx1">
                    <a:lumMod val="65000"/>
                    <a:lumOff val="35000"/>
                  </a:schemeClr>
                </a:solidFill>
              </a:rPr>
              <a:t>topic</a:t>
            </a:r>
            <a:r>
              <a:rPr lang="en-GB" sz="3600" dirty="0">
                <a:solidFill>
                  <a:schemeClr val="tx1">
                    <a:lumMod val="65000"/>
                    <a:lumOff val="35000"/>
                  </a:schemeClr>
                </a:solidFill>
              </a:rPr>
              <a:t>.</a:t>
            </a:r>
          </a:p>
        </p:txBody>
      </p:sp>
      <p:sp>
        <p:nvSpPr>
          <p:cNvPr id="2" name="TextBox 1"/>
          <p:cNvSpPr txBox="1"/>
          <p:nvPr/>
        </p:nvSpPr>
        <p:spPr>
          <a:xfrm>
            <a:off x="597578" y="3272990"/>
            <a:ext cx="2303900" cy="769441"/>
          </a:xfrm>
          <a:prstGeom prst="rect">
            <a:avLst/>
          </a:prstGeom>
          <a:noFill/>
        </p:spPr>
        <p:txBody>
          <a:bodyPr wrap="none" rtlCol="0">
            <a:spAutoFit/>
          </a:bodyPr>
          <a:lstStyle/>
          <a:p>
            <a:r>
              <a:rPr lang="en-GB" sz="4400" b="1" dirty="0" smtClean="0">
                <a:solidFill>
                  <a:srgbClr val="C00000"/>
                </a:solidFill>
              </a:rPr>
              <a:t>Compare</a:t>
            </a:r>
            <a:endParaRPr lang="en-GB" sz="4400" b="1" dirty="0">
              <a:solidFill>
                <a:srgbClr val="C00000"/>
              </a:solidFill>
            </a:endParaRPr>
          </a:p>
        </p:txBody>
      </p:sp>
    </p:spTree>
    <p:extLst>
      <p:ext uri="{BB962C8B-B14F-4D97-AF65-F5344CB8AC3E}">
        <p14:creationId xmlns:p14="http://schemas.microsoft.com/office/powerpoint/2010/main" val="32758700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smtClean="0">
                <a:solidFill>
                  <a:schemeClr val="tx1">
                    <a:lumMod val="65000"/>
                    <a:lumOff val="35000"/>
                  </a:schemeClr>
                </a:solidFill>
              </a:rPr>
              <a:t>What?</a:t>
            </a:r>
            <a:endParaRPr lang="en-GB" sz="4400" b="1" dirty="0">
              <a:solidFill>
                <a:schemeClr val="tx1">
                  <a:lumMod val="65000"/>
                  <a:lumOff val="35000"/>
                </a:schemeClr>
              </a:solidFill>
            </a:endParaRPr>
          </a:p>
        </p:txBody>
      </p:sp>
      <p:sp>
        <p:nvSpPr>
          <p:cNvPr id="7" name="TextBox 6"/>
          <p:cNvSpPr txBox="1"/>
          <p:nvPr/>
        </p:nvSpPr>
        <p:spPr>
          <a:xfrm>
            <a:off x="597578" y="3901322"/>
            <a:ext cx="8546422" cy="1200329"/>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a:solidFill>
                  <a:schemeClr val="tx1">
                    <a:lumMod val="65000"/>
                    <a:lumOff val="35000"/>
                  </a:schemeClr>
                </a:solidFill>
              </a:rPr>
              <a:t>a particular metaphor used to explain logic AND, OR and NOT.</a:t>
            </a:r>
            <a:endParaRPr lang="en-GB" altLang="ja-JP" sz="3600" dirty="0" smtClean="0">
              <a:solidFill>
                <a:schemeClr val="tx1">
                  <a:lumMod val="65000"/>
                  <a:lumOff val="35000"/>
                </a:schemeClr>
              </a:solidFill>
              <a:ea typeface="Calibri" panose="020F0502020204030204" pitchFamily="34" charset="0"/>
              <a:cs typeface="Times New Roman" panose="02020603050405020304" pitchFamily="18" charset="0"/>
            </a:endParaRPr>
          </a:p>
        </p:txBody>
      </p:sp>
      <p:sp>
        <p:nvSpPr>
          <p:cNvPr id="2" name="TextBox 1"/>
          <p:cNvSpPr txBox="1"/>
          <p:nvPr/>
        </p:nvSpPr>
        <p:spPr>
          <a:xfrm>
            <a:off x="597578" y="3272990"/>
            <a:ext cx="6625340" cy="769441"/>
          </a:xfrm>
          <a:prstGeom prst="rect">
            <a:avLst/>
          </a:prstGeom>
          <a:noFill/>
        </p:spPr>
        <p:txBody>
          <a:bodyPr wrap="none" rtlCol="0">
            <a:spAutoFit/>
          </a:bodyPr>
          <a:lstStyle/>
          <a:p>
            <a:r>
              <a:rPr lang="en-GB" sz="3600" dirty="0" smtClean="0">
                <a:solidFill>
                  <a:schemeClr val="tx1">
                    <a:lumMod val="65000"/>
                    <a:lumOff val="35000"/>
                  </a:schemeClr>
                </a:solidFill>
              </a:rPr>
              <a:t>Design, implement and </a:t>
            </a:r>
            <a:r>
              <a:rPr lang="en-GB" sz="4400" b="1" dirty="0" smtClean="0">
                <a:solidFill>
                  <a:srgbClr val="C00000"/>
                </a:solidFill>
              </a:rPr>
              <a:t>evaluate</a:t>
            </a:r>
            <a:endParaRPr lang="en-GB" sz="4400" b="1" dirty="0">
              <a:solidFill>
                <a:srgbClr val="C00000"/>
              </a:solidFill>
            </a:endParaRPr>
          </a:p>
        </p:txBody>
      </p:sp>
    </p:spTree>
    <p:extLst>
      <p:ext uri="{BB962C8B-B14F-4D97-AF65-F5344CB8AC3E}">
        <p14:creationId xmlns:p14="http://schemas.microsoft.com/office/powerpoint/2010/main" val="4166235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73082"/>
            <a:ext cx="3484918" cy="3484918"/>
          </a:xfrm>
          <a:prstGeom prst="rect">
            <a:avLst/>
          </a:prstGeom>
        </p:spPr>
      </p:pic>
      <p:sp>
        <p:nvSpPr>
          <p:cNvPr id="9" name="Rectangle 8"/>
          <p:cNvSpPr/>
          <p:nvPr/>
        </p:nvSpPr>
        <p:spPr>
          <a:xfrm>
            <a:off x="53010" y="35653"/>
            <a:ext cx="4846007" cy="1938992"/>
          </a:xfrm>
          <a:prstGeom prst="rect">
            <a:avLst/>
          </a:prstGeom>
        </p:spPr>
        <p:txBody>
          <a:bodyPr wrap="none">
            <a:spAutoFit/>
          </a:bodyPr>
          <a:lstStyle/>
          <a:p>
            <a:r>
              <a:rPr lang="en-US" sz="6000" b="1" kern="1400" spc="-150" dirty="0">
                <a:solidFill>
                  <a:srgbClr val="C00000"/>
                </a:solidFill>
              </a:rPr>
              <a:t>Computational </a:t>
            </a:r>
            <a:endParaRPr lang="en-US" sz="6000" b="1" kern="1400" spc="-150" dirty="0" smtClean="0">
              <a:solidFill>
                <a:srgbClr val="C00000"/>
              </a:solidFill>
            </a:endParaRPr>
          </a:p>
          <a:p>
            <a:r>
              <a:rPr lang="en-US" sz="6000" b="1" kern="1400" spc="-150" dirty="0" smtClean="0">
                <a:solidFill>
                  <a:srgbClr val="C00000"/>
                </a:solidFill>
              </a:rPr>
              <a:t>Thinking</a:t>
            </a:r>
            <a:endParaRPr lang="en-US" sz="6000" b="1" kern="1400" spc="-150" dirty="0">
              <a:solidFill>
                <a:srgbClr val="C00000"/>
              </a:solidFill>
            </a:endParaRPr>
          </a:p>
        </p:txBody>
      </p:sp>
      <p:sp>
        <p:nvSpPr>
          <p:cNvPr id="3" name="Rectangle 2"/>
          <p:cNvSpPr/>
          <p:nvPr/>
        </p:nvSpPr>
        <p:spPr>
          <a:xfrm>
            <a:off x="7044267" y="5774267"/>
            <a:ext cx="2099733"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p:cNvSpPr/>
          <p:nvPr/>
        </p:nvSpPr>
        <p:spPr>
          <a:xfrm>
            <a:off x="1947336" y="1974645"/>
            <a:ext cx="7183480" cy="3477875"/>
          </a:xfrm>
          <a:prstGeom prst="rect">
            <a:avLst/>
          </a:prstGeom>
        </p:spPr>
        <p:txBody>
          <a:bodyPr wrap="square">
            <a:spAutoFit/>
          </a:bodyPr>
          <a:lstStyle/>
          <a:p>
            <a:pPr algn="r"/>
            <a:r>
              <a:rPr lang="en-US" sz="4400" dirty="0">
                <a:solidFill>
                  <a:schemeClr val="tx1">
                    <a:lumMod val="50000"/>
                    <a:lumOff val="50000"/>
                  </a:schemeClr>
                </a:solidFill>
              </a:rPr>
              <a:t>A high-quality computing education equips pupils to use </a:t>
            </a:r>
            <a:r>
              <a:rPr lang="en-US" sz="4400" b="1" dirty="0">
                <a:solidFill>
                  <a:srgbClr val="C00000"/>
                </a:solidFill>
              </a:rPr>
              <a:t>computational thinking </a:t>
            </a:r>
            <a:r>
              <a:rPr lang="en-US" sz="4400" dirty="0">
                <a:solidFill>
                  <a:schemeClr val="bg1">
                    <a:lumMod val="50000"/>
                  </a:schemeClr>
                </a:solidFill>
              </a:rPr>
              <a:t>and</a:t>
            </a:r>
            <a:r>
              <a:rPr lang="en-US" sz="4400" b="1" dirty="0">
                <a:solidFill>
                  <a:srgbClr val="C00000"/>
                </a:solidFill>
              </a:rPr>
              <a:t> </a:t>
            </a:r>
            <a:r>
              <a:rPr lang="en-US" sz="4400" dirty="0">
                <a:solidFill>
                  <a:schemeClr val="bg1">
                    <a:lumMod val="50000"/>
                  </a:schemeClr>
                </a:solidFill>
              </a:rPr>
              <a:t>creativity</a:t>
            </a:r>
            <a:r>
              <a:rPr lang="en-US" sz="4400" b="1" dirty="0">
                <a:solidFill>
                  <a:srgbClr val="C00000"/>
                </a:solidFill>
              </a:rPr>
              <a:t> </a:t>
            </a:r>
            <a:r>
              <a:rPr lang="en-US" sz="4400" dirty="0" smtClean="0">
                <a:solidFill>
                  <a:schemeClr val="tx1">
                    <a:lumMod val="50000"/>
                    <a:lumOff val="50000"/>
                  </a:schemeClr>
                </a:solidFill>
              </a:rPr>
              <a:t>to understand</a:t>
            </a:r>
          </a:p>
          <a:p>
            <a:pPr algn="r"/>
            <a:r>
              <a:rPr lang="en-US" sz="4400" dirty="0" smtClean="0">
                <a:solidFill>
                  <a:schemeClr val="tx1">
                    <a:lumMod val="50000"/>
                    <a:lumOff val="50000"/>
                  </a:schemeClr>
                </a:solidFill>
              </a:rPr>
              <a:t>and </a:t>
            </a:r>
            <a:r>
              <a:rPr lang="en-US" sz="4400" dirty="0">
                <a:solidFill>
                  <a:schemeClr val="tx1">
                    <a:lumMod val="50000"/>
                    <a:lumOff val="50000"/>
                  </a:schemeClr>
                </a:solidFill>
              </a:rPr>
              <a:t>change the </a:t>
            </a:r>
            <a:r>
              <a:rPr lang="en-US" sz="4400" dirty="0" smtClean="0">
                <a:solidFill>
                  <a:schemeClr val="tx1">
                    <a:lumMod val="50000"/>
                    <a:lumOff val="50000"/>
                  </a:schemeClr>
                </a:solidFill>
              </a:rPr>
              <a:t>world…</a:t>
            </a:r>
            <a:endParaRPr lang="en-GB" sz="4400" dirty="0">
              <a:solidFill>
                <a:schemeClr val="tx1">
                  <a:lumMod val="50000"/>
                  <a:lumOff val="50000"/>
                </a:schemeClr>
              </a:solidFill>
            </a:endParaRPr>
          </a:p>
        </p:txBody>
      </p:sp>
    </p:spTree>
    <p:extLst>
      <p:ext uri="{BB962C8B-B14F-4D97-AF65-F5344CB8AC3E}">
        <p14:creationId xmlns:p14="http://schemas.microsoft.com/office/powerpoint/2010/main" val="2804169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523687" cy="769441"/>
          </a:xfrm>
          <a:prstGeom prst="rect">
            <a:avLst/>
          </a:prstGeom>
          <a:noFill/>
        </p:spPr>
        <p:txBody>
          <a:bodyPr wrap="none" rtlCol="0">
            <a:spAutoFit/>
          </a:bodyPr>
          <a:lstStyle/>
          <a:p>
            <a:r>
              <a:rPr lang="en-GB" sz="4400" b="1" dirty="0" smtClean="0">
                <a:solidFill>
                  <a:schemeClr val="tx1">
                    <a:lumMod val="65000"/>
                    <a:lumOff val="35000"/>
                  </a:schemeClr>
                </a:solidFill>
              </a:rPr>
              <a:t>How?</a:t>
            </a:r>
            <a:endParaRPr lang="en-GB" sz="4400" b="1" dirty="0">
              <a:solidFill>
                <a:schemeClr val="tx1">
                  <a:lumMod val="65000"/>
                  <a:lumOff val="35000"/>
                </a:schemeClr>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8011" y="2594114"/>
            <a:ext cx="4263886" cy="4263886"/>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54254" y="3831020"/>
            <a:ext cx="3026979" cy="3026979"/>
          </a:xfrm>
          <a:prstGeom prst="rect">
            <a:avLst/>
          </a:prstGeom>
        </p:spPr>
      </p:pic>
    </p:spTree>
    <p:extLst>
      <p:ext uri="{BB962C8B-B14F-4D97-AF65-F5344CB8AC3E}">
        <p14:creationId xmlns:p14="http://schemas.microsoft.com/office/powerpoint/2010/main" val="3791640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chemeClr val="tx1">
                    <a:lumMod val="65000"/>
                    <a:lumOff val="35000"/>
                  </a:schemeClr>
                </a:solidFill>
                <a:latin typeface="+mn-lt"/>
              </a:rPr>
              <a:t>Class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sp>
        <p:nvSpPr>
          <p:cNvPr id="7" name="Rectangle 6"/>
          <p:cNvSpPr/>
          <p:nvPr/>
        </p:nvSpPr>
        <p:spPr>
          <a:xfrm>
            <a:off x="0" y="5924550"/>
            <a:ext cx="9144000" cy="514350"/>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schemeClr val="bg1">
                    <a:lumMod val="95000"/>
                  </a:schemeClr>
                </a:solidFill>
              </a:rPr>
              <a:t>Qualifications and Certifications</a:t>
            </a:r>
            <a:endParaRPr lang="en-GB" dirty="0">
              <a:solidFill>
                <a:schemeClr val="bg1">
                  <a:lumMod val="95000"/>
                </a:schemeClr>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697" y="5613556"/>
            <a:ext cx="1015873" cy="1244444"/>
          </a:xfrm>
          <a:prstGeom prst="rect">
            <a:avLst/>
          </a:prstGeom>
        </p:spPr>
      </p:pic>
      <p:pic>
        <p:nvPicPr>
          <p:cNvPr id="11" name="Picture 10"/>
          <p:cNvPicPr>
            <a:picLocks noChangeAspect="1"/>
          </p:cNvPicPr>
          <p:nvPr/>
        </p:nvPicPr>
        <p:blipFill rotWithShape="1">
          <a:blip r:embed="rId5"/>
          <a:srcRect l="3295" t="29177" r="29064" b="25770"/>
          <a:stretch/>
        </p:blipFill>
        <p:spPr>
          <a:xfrm>
            <a:off x="209550" y="2133600"/>
            <a:ext cx="8801100" cy="3295650"/>
          </a:xfrm>
          <a:prstGeom prst="rect">
            <a:avLst/>
          </a:prstGeom>
          <a:ln>
            <a:solidFill>
              <a:srgbClr val="515151"/>
            </a:solidFill>
          </a:ln>
        </p:spPr>
      </p:pic>
      <p:sp>
        <p:nvSpPr>
          <p:cNvPr id="2" name="Rectangle 1"/>
          <p:cNvSpPr/>
          <p:nvPr/>
        </p:nvSpPr>
        <p:spPr>
          <a:xfrm>
            <a:off x="63246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667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31623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943350" y="6457950"/>
            <a:ext cx="5181600" cy="369332"/>
          </a:xfrm>
          <a:prstGeom prst="rect">
            <a:avLst/>
          </a:prstGeom>
        </p:spPr>
        <p:txBody>
          <a:bodyPr wrap="square">
            <a:spAutoFit/>
          </a:bodyPr>
          <a:lstStyle/>
          <a:p>
            <a:pPr algn="r"/>
            <a:r>
              <a:rPr lang="en-GB" dirty="0" smtClean="0">
                <a:hlinkClick r:id="rId6"/>
              </a:rPr>
              <a:t>www.computingatschool.org.uk/certificate</a:t>
            </a:r>
            <a:r>
              <a:rPr lang="en-GB" dirty="0" smtClean="0"/>
              <a:t> </a:t>
            </a:r>
            <a:endParaRPr lang="en-GB" dirty="0"/>
          </a:p>
        </p:txBody>
      </p:sp>
    </p:spTree>
    <p:extLst>
      <p:ext uri="{BB962C8B-B14F-4D97-AF65-F5344CB8AC3E}">
        <p14:creationId xmlns:p14="http://schemas.microsoft.com/office/powerpoint/2010/main" val="3470521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2" grpId="1" animBg="1"/>
      <p:bldP spid="14" grpId="0" animBg="1"/>
      <p:bldP spid="14" grpId="1" animBg="1"/>
      <p:bldP spid="15"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49720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C00000"/>
                </a:solidFill>
                <a:latin typeface="+mn-lt"/>
              </a:rPr>
              <a:t>Microprocessors are</a:t>
            </a:r>
            <a:endParaRPr lang="en-US" b="1" dirty="0">
              <a:solidFill>
                <a:srgbClr val="C00000"/>
              </a:solidFill>
              <a:latin typeface="+mn-lt"/>
            </a:endParaRPr>
          </a:p>
          <a:p>
            <a:pPr>
              <a:lnSpc>
                <a:spcPct val="100000"/>
              </a:lnSpc>
            </a:pPr>
            <a:r>
              <a:rPr lang="en-US" b="1" i="1" u="sng" dirty="0" smtClean="0">
                <a:solidFill>
                  <a:srgbClr val="C00000"/>
                </a:solidFill>
                <a:latin typeface="+mn-lt"/>
              </a:rPr>
              <a:t>the</a:t>
            </a:r>
            <a:r>
              <a:rPr lang="en-US" b="1" dirty="0" smtClean="0">
                <a:solidFill>
                  <a:srgbClr val="C00000"/>
                </a:solidFill>
                <a:latin typeface="+mn-lt"/>
              </a:rPr>
              <a:t> discovery of the modern world</a:t>
            </a:r>
          </a:p>
          <a:p>
            <a:pPr>
              <a:lnSpc>
                <a:spcPct val="100000"/>
              </a:lnSpc>
            </a:pPr>
            <a:endParaRPr lang="en-US" sz="3200" b="1" dirty="0" smtClean="0">
              <a:solidFill>
                <a:schemeClr val="bg2">
                  <a:lumMod val="90000"/>
                </a:schemeClr>
              </a:solidFill>
              <a:latin typeface="+mn-lt"/>
            </a:endParaRPr>
          </a:p>
          <a:p>
            <a:pPr>
              <a:lnSpc>
                <a:spcPct val="100000"/>
              </a:lnSpc>
            </a:pPr>
            <a:r>
              <a:rPr lang="en-US" b="1" dirty="0" smtClean="0">
                <a:solidFill>
                  <a:srgbClr val="C00000"/>
                </a:solidFill>
                <a:latin typeface="+mn-lt"/>
              </a:rPr>
              <a:t>Complex technology is based on simple concepts</a:t>
            </a:r>
          </a:p>
          <a:p>
            <a:pPr>
              <a:lnSpc>
                <a:spcPct val="100000"/>
              </a:lnSpc>
            </a:pPr>
            <a:endParaRPr lang="en-US" sz="3200" b="1" dirty="0">
              <a:solidFill>
                <a:srgbClr val="C00000"/>
              </a:solidFill>
              <a:latin typeface="+mn-lt"/>
            </a:endParaRPr>
          </a:p>
          <a:p>
            <a:pPr>
              <a:lnSpc>
                <a:spcPct val="100000"/>
              </a:lnSpc>
            </a:pPr>
            <a:r>
              <a:rPr lang="en-US" b="1" dirty="0" smtClean="0">
                <a:solidFill>
                  <a:srgbClr val="C00000"/>
                </a:solidFill>
                <a:latin typeface="+mn-lt"/>
              </a:rPr>
              <a:t>Computing concepts are the key to solving technical problems </a:t>
            </a: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p:txBody>
      </p:sp>
      <p:sp>
        <p:nvSpPr>
          <p:cNvPr id="2" name="TextBox 1"/>
          <p:cNvSpPr txBox="1"/>
          <p:nvPr/>
        </p:nvSpPr>
        <p:spPr>
          <a:xfrm>
            <a:off x="5603119" y="-4"/>
            <a:ext cx="3541867" cy="950581"/>
          </a:xfrm>
          <a:prstGeom prst="rect">
            <a:avLst/>
          </a:prstGeom>
          <a:noFill/>
        </p:spPr>
        <p:txBody>
          <a:bodyPr wrap="none" rtlCol="0">
            <a:spAutoFit/>
          </a:bodyPr>
          <a:lstStyle/>
          <a:p>
            <a:pPr algn="r">
              <a:lnSpc>
                <a:spcPts val="6600"/>
              </a:lnSpc>
            </a:pPr>
            <a:r>
              <a:rPr lang="en-GB" sz="6600" b="1" dirty="0" smtClean="0">
                <a:solidFill>
                  <a:schemeClr val="tx1">
                    <a:lumMod val="50000"/>
                    <a:lumOff val="50000"/>
                  </a:schemeClr>
                </a:solidFill>
              </a:rPr>
              <a:t>Summary</a:t>
            </a:r>
          </a:p>
        </p:txBody>
      </p:sp>
      <p:sp>
        <p:nvSpPr>
          <p:cNvPr id="3" name="Rectangle 2"/>
          <p:cNvSpPr/>
          <p:nvPr/>
        </p:nvSpPr>
        <p:spPr>
          <a:xfrm>
            <a:off x="0" y="2888892"/>
            <a:ext cx="8122920" cy="39587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04385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49720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chemeClr val="bg2"/>
                </a:solidFill>
                <a:latin typeface="+mn-lt"/>
              </a:rPr>
              <a:t>Microprocessors are</a:t>
            </a:r>
            <a:endParaRPr lang="en-US" b="1" dirty="0">
              <a:solidFill>
                <a:schemeClr val="bg2"/>
              </a:solidFill>
              <a:latin typeface="+mn-lt"/>
            </a:endParaRPr>
          </a:p>
          <a:p>
            <a:pPr>
              <a:lnSpc>
                <a:spcPct val="100000"/>
              </a:lnSpc>
            </a:pPr>
            <a:r>
              <a:rPr lang="en-US" b="1" i="1" u="sng" dirty="0" smtClean="0">
                <a:solidFill>
                  <a:schemeClr val="bg2"/>
                </a:solidFill>
                <a:latin typeface="+mn-lt"/>
              </a:rPr>
              <a:t>the</a:t>
            </a:r>
            <a:r>
              <a:rPr lang="en-US" b="1" dirty="0" smtClean="0">
                <a:solidFill>
                  <a:schemeClr val="bg2"/>
                </a:solidFill>
                <a:latin typeface="+mn-lt"/>
              </a:rPr>
              <a:t> discovery of the modern world</a:t>
            </a:r>
          </a:p>
          <a:p>
            <a:pPr>
              <a:lnSpc>
                <a:spcPct val="100000"/>
              </a:lnSpc>
            </a:pPr>
            <a:endParaRPr lang="en-US" sz="3200" b="1" dirty="0" smtClean="0">
              <a:solidFill>
                <a:schemeClr val="bg2">
                  <a:lumMod val="90000"/>
                </a:schemeClr>
              </a:solidFill>
              <a:latin typeface="+mn-lt"/>
            </a:endParaRPr>
          </a:p>
          <a:p>
            <a:pPr>
              <a:lnSpc>
                <a:spcPct val="100000"/>
              </a:lnSpc>
            </a:pPr>
            <a:r>
              <a:rPr lang="en-US" b="1" dirty="0" smtClean="0">
                <a:solidFill>
                  <a:srgbClr val="C00000"/>
                </a:solidFill>
                <a:latin typeface="+mn-lt"/>
              </a:rPr>
              <a:t>Complex technology is based on simple concepts</a:t>
            </a:r>
          </a:p>
          <a:p>
            <a:pPr>
              <a:lnSpc>
                <a:spcPct val="100000"/>
              </a:lnSpc>
            </a:pPr>
            <a:endParaRPr lang="en-US" sz="3200" b="1" dirty="0">
              <a:solidFill>
                <a:srgbClr val="C00000"/>
              </a:solidFill>
              <a:latin typeface="+mn-lt"/>
            </a:endParaRPr>
          </a:p>
          <a:p>
            <a:pPr>
              <a:lnSpc>
                <a:spcPct val="100000"/>
              </a:lnSpc>
            </a:pPr>
            <a:r>
              <a:rPr lang="en-US" b="1" dirty="0" smtClean="0">
                <a:solidFill>
                  <a:srgbClr val="C00000"/>
                </a:solidFill>
                <a:latin typeface="+mn-lt"/>
              </a:rPr>
              <a:t>Computing concepts are the key to solving technical problems </a:t>
            </a: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p:txBody>
      </p:sp>
      <p:sp>
        <p:nvSpPr>
          <p:cNvPr id="2" name="TextBox 1"/>
          <p:cNvSpPr txBox="1"/>
          <p:nvPr/>
        </p:nvSpPr>
        <p:spPr>
          <a:xfrm>
            <a:off x="5603119" y="-4"/>
            <a:ext cx="3541867" cy="950581"/>
          </a:xfrm>
          <a:prstGeom prst="rect">
            <a:avLst/>
          </a:prstGeom>
          <a:noFill/>
        </p:spPr>
        <p:txBody>
          <a:bodyPr wrap="none" rtlCol="0">
            <a:spAutoFit/>
          </a:bodyPr>
          <a:lstStyle/>
          <a:p>
            <a:pPr algn="r">
              <a:lnSpc>
                <a:spcPts val="6600"/>
              </a:lnSpc>
            </a:pPr>
            <a:r>
              <a:rPr lang="en-GB" sz="6600" b="1" dirty="0" smtClean="0">
                <a:solidFill>
                  <a:schemeClr val="tx1">
                    <a:lumMod val="50000"/>
                    <a:lumOff val="50000"/>
                  </a:schemeClr>
                </a:solidFill>
              </a:rPr>
              <a:t>Summary</a:t>
            </a:r>
          </a:p>
        </p:txBody>
      </p:sp>
      <p:sp>
        <p:nvSpPr>
          <p:cNvPr id="3" name="Rectangle 2"/>
          <p:cNvSpPr/>
          <p:nvPr/>
        </p:nvSpPr>
        <p:spPr>
          <a:xfrm>
            <a:off x="0" y="4556502"/>
            <a:ext cx="8122920" cy="2291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139951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49720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chemeClr val="bg2"/>
                </a:solidFill>
                <a:latin typeface="+mn-lt"/>
              </a:rPr>
              <a:t>Microprocessors are</a:t>
            </a:r>
            <a:endParaRPr lang="en-US" b="1" dirty="0">
              <a:solidFill>
                <a:schemeClr val="bg2"/>
              </a:solidFill>
              <a:latin typeface="+mn-lt"/>
            </a:endParaRPr>
          </a:p>
          <a:p>
            <a:pPr>
              <a:lnSpc>
                <a:spcPct val="100000"/>
              </a:lnSpc>
            </a:pPr>
            <a:r>
              <a:rPr lang="en-US" b="1" i="1" u="sng" dirty="0" smtClean="0">
                <a:solidFill>
                  <a:schemeClr val="bg2"/>
                </a:solidFill>
                <a:latin typeface="+mn-lt"/>
              </a:rPr>
              <a:t>the</a:t>
            </a:r>
            <a:r>
              <a:rPr lang="en-US" b="1" dirty="0" smtClean="0">
                <a:solidFill>
                  <a:schemeClr val="bg2"/>
                </a:solidFill>
                <a:latin typeface="+mn-lt"/>
              </a:rPr>
              <a:t> discovery of the modern world</a:t>
            </a:r>
          </a:p>
          <a:p>
            <a:pPr>
              <a:lnSpc>
                <a:spcPct val="100000"/>
              </a:lnSpc>
            </a:pPr>
            <a:endParaRPr lang="en-US" sz="3200" b="1" dirty="0" smtClean="0">
              <a:solidFill>
                <a:schemeClr val="bg2">
                  <a:lumMod val="90000"/>
                </a:schemeClr>
              </a:solidFill>
              <a:latin typeface="+mn-lt"/>
            </a:endParaRPr>
          </a:p>
          <a:p>
            <a:pPr>
              <a:lnSpc>
                <a:spcPct val="100000"/>
              </a:lnSpc>
            </a:pPr>
            <a:r>
              <a:rPr lang="en-US" b="1" dirty="0" smtClean="0">
                <a:solidFill>
                  <a:schemeClr val="bg2"/>
                </a:solidFill>
                <a:latin typeface="+mn-lt"/>
              </a:rPr>
              <a:t>Complex technology is based on simple concepts</a:t>
            </a:r>
          </a:p>
          <a:p>
            <a:pPr>
              <a:lnSpc>
                <a:spcPct val="100000"/>
              </a:lnSpc>
            </a:pPr>
            <a:endParaRPr lang="en-US" sz="3200" b="1" dirty="0">
              <a:solidFill>
                <a:srgbClr val="C00000"/>
              </a:solidFill>
              <a:latin typeface="+mn-lt"/>
            </a:endParaRPr>
          </a:p>
          <a:p>
            <a:pPr>
              <a:lnSpc>
                <a:spcPct val="100000"/>
              </a:lnSpc>
            </a:pPr>
            <a:r>
              <a:rPr lang="en-US" b="1" dirty="0" smtClean="0">
                <a:solidFill>
                  <a:srgbClr val="C00000"/>
                </a:solidFill>
                <a:latin typeface="+mn-lt"/>
              </a:rPr>
              <a:t>Computational concepts are the key to solving technical problems </a:t>
            </a: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p:txBody>
      </p:sp>
      <p:sp>
        <p:nvSpPr>
          <p:cNvPr id="2" name="TextBox 1"/>
          <p:cNvSpPr txBox="1"/>
          <p:nvPr/>
        </p:nvSpPr>
        <p:spPr>
          <a:xfrm>
            <a:off x="5603119" y="-4"/>
            <a:ext cx="3541867" cy="950581"/>
          </a:xfrm>
          <a:prstGeom prst="rect">
            <a:avLst/>
          </a:prstGeom>
          <a:noFill/>
        </p:spPr>
        <p:txBody>
          <a:bodyPr wrap="none" rtlCol="0">
            <a:spAutoFit/>
          </a:bodyPr>
          <a:lstStyle/>
          <a:p>
            <a:pPr algn="r">
              <a:lnSpc>
                <a:spcPts val="6600"/>
              </a:lnSpc>
            </a:pPr>
            <a:r>
              <a:rPr lang="en-GB" sz="6600" b="1" dirty="0" smtClean="0">
                <a:solidFill>
                  <a:schemeClr val="tx1">
                    <a:lumMod val="50000"/>
                    <a:lumOff val="50000"/>
                  </a:schemeClr>
                </a:solidFill>
              </a:rPr>
              <a:t>Summary</a:t>
            </a:r>
          </a:p>
        </p:txBody>
      </p:sp>
    </p:spTree>
    <p:extLst>
      <p:ext uri="{BB962C8B-B14F-4D97-AF65-F5344CB8AC3E}">
        <p14:creationId xmlns:p14="http://schemas.microsoft.com/office/powerpoint/2010/main" val="35325660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15868"/>
            <a:ext cx="3484918" cy="3484918"/>
          </a:xfrm>
          <a:prstGeom prst="rect">
            <a:avLst/>
          </a:prstGeom>
        </p:spPr>
      </p:pic>
      <p:sp>
        <p:nvSpPr>
          <p:cNvPr id="9" name="Rectangle 8"/>
          <p:cNvSpPr/>
          <p:nvPr/>
        </p:nvSpPr>
        <p:spPr>
          <a:xfrm>
            <a:off x="53010" y="35653"/>
            <a:ext cx="4846007" cy="1938992"/>
          </a:xfrm>
          <a:prstGeom prst="rect">
            <a:avLst/>
          </a:prstGeom>
        </p:spPr>
        <p:txBody>
          <a:bodyPr wrap="none">
            <a:spAutoFit/>
          </a:bodyPr>
          <a:lstStyle/>
          <a:p>
            <a:r>
              <a:rPr lang="en-US" sz="6000" b="1" kern="1400" spc="-150" dirty="0">
                <a:solidFill>
                  <a:srgbClr val="C00000"/>
                </a:solidFill>
              </a:rPr>
              <a:t>Computational </a:t>
            </a:r>
            <a:endParaRPr lang="en-US" sz="6000" b="1" kern="1400" spc="-150" dirty="0" smtClean="0">
              <a:solidFill>
                <a:srgbClr val="C00000"/>
              </a:solidFill>
            </a:endParaRPr>
          </a:p>
          <a:p>
            <a:r>
              <a:rPr lang="en-US" sz="6000" b="1" kern="1400" spc="-150" dirty="0" smtClean="0">
                <a:solidFill>
                  <a:srgbClr val="C00000"/>
                </a:solidFill>
              </a:rPr>
              <a:t>Thinking</a:t>
            </a:r>
            <a:endParaRPr lang="en-US" sz="6000" b="1" kern="1400" spc="-150" dirty="0">
              <a:solidFill>
                <a:srgbClr val="C00000"/>
              </a:solidFill>
            </a:endParaRPr>
          </a:p>
        </p:txBody>
      </p:sp>
      <p:sp>
        <p:nvSpPr>
          <p:cNvPr id="3" name="Rectangle 2"/>
          <p:cNvSpPr/>
          <p:nvPr/>
        </p:nvSpPr>
        <p:spPr>
          <a:xfrm>
            <a:off x="7044267" y="5774267"/>
            <a:ext cx="2099733"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1" y="0"/>
            <a:ext cx="9144000" cy="6159650"/>
            <a:chOff x="0" y="48919"/>
            <a:chExt cx="9144000" cy="615965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919"/>
              <a:ext cx="9144000" cy="6159650"/>
            </a:xfrm>
            <a:prstGeom prst="rect">
              <a:avLst/>
            </a:prstGeom>
          </p:spPr>
        </p:pic>
        <p:sp>
          <p:nvSpPr>
            <p:cNvPr id="5" name="Rectangle 4"/>
            <p:cNvSpPr/>
            <p:nvPr/>
          </p:nvSpPr>
          <p:spPr>
            <a:xfrm>
              <a:off x="7683690" y="5240740"/>
              <a:ext cx="1460310" cy="7506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p:cNvSpPr/>
          <p:nvPr/>
        </p:nvSpPr>
        <p:spPr>
          <a:xfrm>
            <a:off x="1530442" y="6194736"/>
            <a:ext cx="7613558" cy="646331"/>
          </a:xfrm>
          <a:prstGeom prst="rect">
            <a:avLst/>
          </a:prstGeom>
          <a:noFill/>
        </p:spPr>
        <p:txBody>
          <a:bodyPr wrap="square">
            <a:spAutoFit/>
          </a:bodyPr>
          <a:lstStyle/>
          <a:p>
            <a:pPr algn="r">
              <a:lnSpc>
                <a:spcPct val="90000"/>
              </a:lnSpc>
            </a:pPr>
            <a:r>
              <a:rPr lang="en-US" sz="4000" b="1" kern="1400" spc="-150" dirty="0" smtClean="0">
                <a:solidFill>
                  <a:schemeClr val="tx1">
                    <a:lumMod val="75000"/>
                    <a:lumOff val="25000"/>
                  </a:schemeClr>
                </a:solidFill>
              </a:rPr>
              <a:t>A special way of looking at the world</a:t>
            </a:r>
            <a:endParaRPr lang="en-US" sz="4000" b="1" kern="1400" spc="-150" dirty="0">
              <a:solidFill>
                <a:schemeClr val="tx1">
                  <a:lumMod val="75000"/>
                  <a:lumOff val="25000"/>
                </a:schemeClr>
              </a:solidFill>
            </a:endParaRPr>
          </a:p>
        </p:txBody>
      </p:sp>
    </p:spTree>
    <p:extLst>
      <p:ext uri="{BB962C8B-B14F-4D97-AF65-F5344CB8AC3E}">
        <p14:creationId xmlns:p14="http://schemas.microsoft.com/office/powerpoint/2010/main" val="3029021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000875" cy="2387600"/>
          </a:xfrm>
        </p:spPr>
        <p:txBody>
          <a:bodyPr>
            <a:normAutofit/>
          </a:bodyPr>
          <a:lstStyle/>
          <a:p>
            <a:r>
              <a:rPr lang="en-GB" sz="8000" b="1" dirty="0">
                <a:solidFill>
                  <a:srgbClr val="C00000"/>
                </a:solidFill>
                <a:latin typeface="+mn-lt"/>
              </a:rPr>
              <a:t>Join CAS</a:t>
            </a:r>
          </a:p>
        </p:txBody>
      </p:sp>
      <p:sp>
        <p:nvSpPr>
          <p:cNvPr id="3" name="Subtitle 2"/>
          <p:cNvSpPr>
            <a:spLocks noGrp="1"/>
          </p:cNvSpPr>
          <p:nvPr>
            <p:ph type="subTitle" idx="1"/>
          </p:nvPr>
        </p:nvSpPr>
        <p:spPr>
          <a:xfrm>
            <a:off x="25759" y="3576280"/>
            <a:ext cx="6032142" cy="1655762"/>
          </a:xfrm>
        </p:spPr>
        <p:txBody>
          <a:bodyPr>
            <a:normAutofit/>
          </a:bodyPr>
          <a:lstStyle/>
          <a:p>
            <a:pPr algn="r"/>
            <a:r>
              <a:rPr lang="en-GB" sz="4400" b="1" dirty="0">
                <a:solidFill>
                  <a:srgbClr val="C00000"/>
                </a:solidFill>
              </a:rPr>
              <a:t>Thanks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1"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7022" y="64395"/>
            <a:ext cx="3769217" cy="560116"/>
          </a:xfrm>
          <a:prstGeom prst="rect">
            <a:avLst/>
          </a:prstGeom>
        </p:spPr>
      </p:pic>
      <p:sp>
        <p:nvSpPr>
          <p:cNvPr id="9" name="Subtitle 2"/>
          <p:cNvSpPr txBox="1">
            <a:spLocks/>
          </p:cNvSpPr>
          <p:nvPr/>
        </p:nvSpPr>
        <p:spPr>
          <a:xfrm>
            <a:off x="25757" y="1665320"/>
            <a:ext cx="4474806"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4400" b="1" dirty="0">
                <a:solidFill>
                  <a:srgbClr val="C00000"/>
                </a:solidFill>
              </a:rPr>
              <a:t>Not a member?</a:t>
            </a:r>
          </a:p>
        </p:txBody>
      </p:sp>
      <p:sp>
        <p:nvSpPr>
          <p:cNvPr id="10" name="Rectangle 9"/>
          <p:cNvSpPr/>
          <p:nvPr/>
        </p:nvSpPr>
        <p:spPr>
          <a:xfrm>
            <a:off x="7686675" y="5820508"/>
            <a:ext cx="1457325" cy="1037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5"/>
          <a:srcRect l="23240" t="29086" r="6887" b="14905"/>
          <a:stretch/>
        </p:blipFill>
        <p:spPr>
          <a:xfrm>
            <a:off x="6589526" y="5658515"/>
            <a:ext cx="2474724" cy="1115301"/>
          </a:xfrm>
          <a:prstGeom prst="rect">
            <a:avLst/>
          </a:prstGeom>
          <a:ln>
            <a:solidFill>
              <a:schemeClr val="bg1">
                <a:lumMod val="50000"/>
              </a:schemeClr>
            </a:solidFill>
          </a:ln>
        </p:spPr>
      </p:pic>
    </p:spTree>
    <p:extLst>
      <p:ext uri="{BB962C8B-B14F-4D97-AF65-F5344CB8AC3E}">
        <p14:creationId xmlns:p14="http://schemas.microsoft.com/office/powerpoint/2010/main" val="21995741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2380591"/>
            <a:ext cx="9031208" cy="3932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C00000"/>
                </a:solidFill>
                <a:latin typeface="+mn-lt"/>
              </a:rPr>
              <a:t>Computing is much more </a:t>
            </a:r>
          </a:p>
          <a:p>
            <a:pPr>
              <a:lnSpc>
                <a:spcPct val="100000"/>
              </a:lnSpc>
            </a:pPr>
            <a:r>
              <a:rPr lang="en-US" b="1" dirty="0" smtClean="0">
                <a:solidFill>
                  <a:srgbClr val="C00000"/>
                </a:solidFill>
                <a:latin typeface="+mn-lt"/>
              </a:rPr>
              <a:t>than learning facts</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p:txBody>
      </p:sp>
      <p:pic>
        <p:nvPicPr>
          <p:cNvPr id="7" name="Picture 6"/>
          <p:cNvPicPr>
            <a:picLocks noChangeAspect="1"/>
          </p:cNvPicPr>
          <p:nvPr/>
        </p:nvPicPr>
        <p:blipFill rotWithShape="1">
          <a:blip r:embed="rId3"/>
          <a:srcRect l="45018" t="20379" r="27663" b="10783"/>
          <a:stretch/>
        </p:blipFill>
        <p:spPr>
          <a:xfrm rot="791412">
            <a:off x="5812003" y="181170"/>
            <a:ext cx="3554569" cy="5035639"/>
          </a:xfrm>
          <a:prstGeom prst="rect">
            <a:avLst/>
          </a:prstGeom>
          <a:ln>
            <a:solidFill>
              <a:schemeClr val="tx1">
                <a:lumMod val="50000"/>
                <a:lumOff val="50000"/>
              </a:schemeClr>
            </a:solidFill>
          </a:ln>
        </p:spPr>
      </p:pic>
    </p:spTree>
    <p:extLst>
      <p:ext uri="{BB962C8B-B14F-4D97-AF65-F5344CB8AC3E}">
        <p14:creationId xmlns:p14="http://schemas.microsoft.com/office/powerpoint/2010/main" val="4184933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2380591"/>
            <a:ext cx="9031208" cy="3932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chemeClr val="bg2"/>
                </a:solidFill>
                <a:latin typeface="+mn-lt"/>
              </a:rPr>
              <a:t>Computing is much more </a:t>
            </a:r>
          </a:p>
          <a:p>
            <a:pPr>
              <a:lnSpc>
                <a:spcPct val="100000"/>
              </a:lnSpc>
            </a:pPr>
            <a:r>
              <a:rPr lang="en-US" b="1" dirty="0" smtClean="0">
                <a:solidFill>
                  <a:schemeClr val="bg2"/>
                </a:solidFill>
                <a:latin typeface="+mn-lt"/>
              </a:rPr>
              <a:t>than learning facts</a:t>
            </a:r>
          </a:p>
          <a:p>
            <a:pPr>
              <a:lnSpc>
                <a:spcPct val="100000"/>
              </a:lnSpc>
            </a:pPr>
            <a:endParaRPr lang="en-US" b="1" dirty="0">
              <a:solidFill>
                <a:srgbClr val="C00000"/>
              </a:solidFill>
              <a:latin typeface="+mn-lt"/>
            </a:endParaRPr>
          </a:p>
          <a:p>
            <a:pPr>
              <a:lnSpc>
                <a:spcPct val="100000"/>
              </a:lnSpc>
            </a:pPr>
            <a:r>
              <a:rPr lang="en-US" b="1" dirty="0" smtClean="0">
                <a:solidFill>
                  <a:srgbClr val="C00000"/>
                </a:solidFill>
                <a:latin typeface="+mn-lt"/>
              </a:rPr>
              <a:t>Computing develops a</a:t>
            </a:r>
          </a:p>
          <a:p>
            <a:pPr>
              <a:lnSpc>
                <a:spcPct val="100000"/>
              </a:lnSpc>
            </a:pPr>
            <a:r>
              <a:rPr lang="en-US" b="1" dirty="0" smtClean="0">
                <a:solidFill>
                  <a:srgbClr val="C00000"/>
                </a:solidFill>
                <a:latin typeface="+mn-lt"/>
              </a:rPr>
              <a:t>way of thinking</a:t>
            </a:r>
          </a:p>
          <a:p>
            <a:pPr>
              <a:lnSpc>
                <a:spcPct val="100000"/>
              </a:lnSpc>
            </a:pPr>
            <a:endParaRPr lang="en-US" b="1" dirty="0" smtClean="0">
              <a:solidFill>
                <a:srgbClr val="C00000"/>
              </a:solidFill>
            </a:endParaRP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a:solidFill>
                <a:srgbClr val="C00000"/>
              </a:solidFill>
              <a:latin typeface="+mn-lt"/>
            </a:endParaRPr>
          </a:p>
        </p:txBody>
      </p:sp>
      <p:pic>
        <p:nvPicPr>
          <p:cNvPr id="7" name="Picture 6"/>
          <p:cNvPicPr>
            <a:picLocks noChangeAspect="1"/>
          </p:cNvPicPr>
          <p:nvPr/>
        </p:nvPicPr>
        <p:blipFill rotWithShape="1">
          <a:blip r:embed="rId3"/>
          <a:srcRect l="45018" t="20379" r="27663" b="10783"/>
          <a:stretch/>
        </p:blipFill>
        <p:spPr>
          <a:xfrm rot="791412">
            <a:off x="5812003" y="181170"/>
            <a:ext cx="3554569" cy="5035639"/>
          </a:xfrm>
          <a:prstGeom prst="rect">
            <a:avLst/>
          </a:prstGeom>
          <a:ln>
            <a:solidFill>
              <a:schemeClr val="tx1">
                <a:lumMod val="50000"/>
                <a:lumOff val="50000"/>
              </a:schemeClr>
            </a:solidFill>
          </a:ln>
        </p:spPr>
      </p:pic>
    </p:spTree>
    <p:extLst>
      <p:ext uri="{BB962C8B-B14F-4D97-AF65-F5344CB8AC3E}">
        <p14:creationId xmlns:p14="http://schemas.microsoft.com/office/powerpoint/2010/main" val="32917446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2380591"/>
            <a:ext cx="9031208" cy="39320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chemeClr val="bg2"/>
                </a:solidFill>
                <a:latin typeface="+mn-lt"/>
              </a:rPr>
              <a:t>Computing is much more </a:t>
            </a:r>
          </a:p>
          <a:p>
            <a:pPr>
              <a:lnSpc>
                <a:spcPct val="100000"/>
              </a:lnSpc>
            </a:pPr>
            <a:r>
              <a:rPr lang="en-US" b="1" dirty="0" smtClean="0">
                <a:solidFill>
                  <a:schemeClr val="bg2"/>
                </a:solidFill>
                <a:latin typeface="+mn-lt"/>
              </a:rPr>
              <a:t>than learning facts</a:t>
            </a:r>
          </a:p>
          <a:p>
            <a:pPr>
              <a:lnSpc>
                <a:spcPct val="100000"/>
              </a:lnSpc>
            </a:pPr>
            <a:endParaRPr lang="en-US" b="1" dirty="0">
              <a:solidFill>
                <a:schemeClr val="bg2"/>
              </a:solidFill>
              <a:latin typeface="+mn-lt"/>
            </a:endParaRPr>
          </a:p>
          <a:p>
            <a:pPr>
              <a:lnSpc>
                <a:spcPct val="100000"/>
              </a:lnSpc>
            </a:pPr>
            <a:r>
              <a:rPr lang="en-US" b="1" dirty="0" smtClean="0">
                <a:solidFill>
                  <a:schemeClr val="bg2"/>
                </a:solidFill>
                <a:latin typeface="+mn-lt"/>
              </a:rPr>
              <a:t>Computing develops a</a:t>
            </a:r>
          </a:p>
          <a:p>
            <a:pPr>
              <a:lnSpc>
                <a:spcPct val="100000"/>
              </a:lnSpc>
            </a:pPr>
            <a:r>
              <a:rPr lang="en-US" b="1" dirty="0" smtClean="0">
                <a:solidFill>
                  <a:schemeClr val="bg2"/>
                </a:solidFill>
                <a:latin typeface="+mn-lt"/>
              </a:rPr>
              <a:t>way of thinking</a:t>
            </a:r>
          </a:p>
          <a:p>
            <a:pPr>
              <a:lnSpc>
                <a:spcPct val="100000"/>
              </a:lnSpc>
            </a:pPr>
            <a:endParaRPr lang="en-US" b="1" dirty="0" smtClean="0">
              <a:solidFill>
                <a:srgbClr val="C00000"/>
              </a:solidFill>
            </a:endParaRPr>
          </a:p>
          <a:p>
            <a:pPr>
              <a:lnSpc>
                <a:spcPct val="100000"/>
              </a:lnSpc>
            </a:pPr>
            <a:r>
              <a:rPr lang="en-US" b="1" dirty="0" smtClean="0">
                <a:solidFill>
                  <a:srgbClr val="C00000"/>
                </a:solidFill>
                <a:latin typeface="+mn-lt"/>
              </a:rPr>
              <a:t>Computing concepts </a:t>
            </a:r>
            <a:r>
              <a:rPr lang="en-US" b="1" dirty="0">
                <a:solidFill>
                  <a:srgbClr val="C00000"/>
                </a:solidFill>
                <a:latin typeface="+mn-lt"/>
              </a:rPr>
              <a:t>are transferable to other problem solving contexts </a:t>
            </a:r>
          </a:p>
          <a:p>
            <a:pPr>
              <a:lnSpc>
                <a:spcPct val="100000"/>
              </a:lnSpc>
            </a:pPr>
            <a:endParaRPr lang="en-US" b="1" dirty="0">
              <a:solidFill>
                <a:srgbClr val="C00000"/>
              </a:solidFill>
              <a:latin typeface="+mn-lt"/>
            </a:endParaRPr>
          </a:p>
        </p:txBody>
      </p:sp>
      <p:pic>
        <p:nvPicPr>
          <p:cNvPr id="7" name="Picture 6"/>
          <p:cNvPicPr>
            <a:picLocks noChangeAspect="1"/>
          </p:cNvPicPr>
          <p:nvPr/>
        </p:nvPicPr>
        <p:blipFill rotWithShape="1">
          <a:blip r:embed="rId3"/>
          <a:srcRect l="45018" t="20379" r="27663" b="10783"/>
          <a:stretch/>
        </p:blipFill>
        <p:spPr>
          <a:xfrm rot="791412">
            <a:off x="5812003" y="181170"/>
            <a:ext cx="3554569" cy="5035639"/>
          </a:xfrm>
          <a:prstGeom prst="rect">
            <a:avLst/>
          </a:prstGeom>
          <a:ln>
            <a:solidFill>
              <a:schemeClr val="tx1">
                <a:lumMod val="50000"/>
                <a:lumOff val="50000"/>
              </a:schemeClr>
            </a:solidFill>
          </a:ln>
        </p:spPr>
      </p:pic>
    </p:spTree>
    <p:extLst>
      <p:ext uri="{BB962C8B-B14F-4D97-AF65-F5344CB8AC3E}">
        <p14:creationId xmlns:p14="http://schemas.microsoft.com/office/powerpoint/2010/main" val="27542396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531" y="772534"/>
            <a:ext cx="9175531" cy="5360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a:off x="19182" y="5295773"/>
            <a:ext cx="9124818" cy="1446550"/>
          </a:xfrm>
          <a:prstGeom prst="rect">
            <a:avLst/>
          </a:prstGeom>
        </p:spPr>
        <p:txBody>
          <a:bodyPr wrap="square">
            <a:spAutoFit/>
          </a:bodyPr>
          <a:lstStyle/>
          <a:p>
            <a:pPr>
              <a:lnSpc>
                <a:spcPct val="100000"/>
              </a:lnSpc>
            </a:pPr>
            <a:r>
              <a:rPr lang="en-US" sz="4400" b="1" dirty="0" smtClean="0">
                <a:solidFill>
                  <a:srgbClr val="C00000"/>
                </a:solidFill>
              </a:rPr>
              <a:t>Computing concepts </a:t>
            </a:r>
            <a:r>
              <a:rPr lang="en-US" sz="4400" b="1" dirty="0">
                <a:solidFill>
                  <a:srgbClr val="C00000"/>
                </a:solidFill>
              </a:rPr>
              <a:t>are transferable to other problem solving contexts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84" r="3604" b="42234"/>
          <a:stretch/>
        </p:blipFill>
        <p:spPr>
          <a:xfrm>
            <a:off x="-31531" y="1017201"/>
            <a:ext cx="9175531" cy="3964702"/>
          </a:xfrm>
          <a:prstGeom prst="rect">
            <a:avLst/>
          </a:prstGeom>
        </p:spPr>
      </p:pic>
      <p:sp>
        <p:nvSpPr>
          <p:cNvPr id="2" name="Rectangle 1"/>
          <p:cNvSpPr/>
          <p:nvPr/>
        </p:nvSpPr>
        <p:spPr>
          <a:xfrm>
            <a:off x="6637283" y="772534"/>
            <a:ext cx="2506717" cy="1009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31531" y="3169672"/>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6826469" y="3172984"/>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1120284" y="1624651"/>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a:off x="3454358" y="1084356"/>
            <a:ext cx="2221230"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5714509" y="1659494"/>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13514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grpId="0" nodeType="after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par>
                          <p:cTn id="16" fill="hold">
                            <p:stCondLst>
                              <p:cond delay="1500"/>
                            </p:stCondLst>
                            <p:childTnLst>
                              <p:par>
                                <p:cTn id="17" presetID="10" presetClass="exit" presetSubtype="0" fill="hold" grpId="0" nodeType="after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par>
                          <p:cTn id="20" fill="hold">
                            <p:stCondLst>
                              <p:cond delay="2000"/>
                            </p:stCondLst>
                            <p:childTnLst>
                              <p:par>
                                <p:cTn id="21" presetID="10" presetClass="exit" presetSubtype="0" fill="hold" grpId="0" nodeType="after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284" r="3604" b="42923"/>
          <a:stretch/>
        </p:blipFill>
        <p:spPr>
          <a:xfrm>
            <a:off x="-31531" y="1017200"/>
            <a:ext cx="9175531" cy="3917407"/>
          </a:xfrm>
          <a:prstGeom prst="rect">
            <a:avLst/>
          </a:prstGeom>
        </p:spPr>
      </p:pic>
      <p:sp>
        <p:nvSpPr>
          <p:cNvPr id="9" name="Rectangle 8"/>
          <p:cNvSpPr/>
          <p:nvPr/>
        </p:nvSpPr>
        <p:spPr>
          <a:xfrm>
            <a:off x="6637283" y="772534"/>
            <a:ext cx="2506717" cy="1009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p:cNvSpPr txBox="1">
            <a:spLocks/>
          </p:cNvSpPr>
          <p:nvPr/>
        </p:nvSpPr>
        <p:spPr>
          <a:xfrm>
            <a:off x="0" y="232729"/>
            <a:ext cx="9128904"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C00000"/>
                </a:solidFill>
                <a:latin typeface="+mn-lt"/>
              </a:rPr>
              <a:t>Logical Foundations</a:t>
            </a:r>
            <a:endParaRPr lang="en-GB" sz="6600" b="1"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Simple Ideas That Make Computers Tick</a:t>
            </a:r>
            <a:endParaRPr lang="en-GB" sz="4400" b="1" spc="-150" dirty="0">
              <a:solidFill>
                <a:schemeClr val="bg1">
                  <a:lumMod val="50000"/>
                </a:schemeClr>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6367" y="2321860"/>
            <a:ext cx="6412698" cy="3403174"/>
          </a:xfrm>
          <a:prstGeom prst="rect">
            <a:avLst/>
          </a:prstGeom>
        </p:spPr>
      </p:pic>
    </p:spTree>
    <p:extLst>
      <p:ext uri="{BB962C8B-B14F-4D97-AF65-F5344CB8AC3E}">
        <p14:creationId xmlns:p14="http://schemas.microsoft.com/office/powerpoint/2010/main" val="36466494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32729"/>
            <a:ext cx="9128904"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C00000"/>
                </a:solidFill>
                <a:latin typeface="+mn-lt"/>
              </a:rPr>
              <a:t>Logical Foundations</a:t>
            </a:r>
            <a:endParaRPr lang="en-GB" sz="6600" b="1"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Simple Ideas That Make Computers Tick</a:t>
            </a:r>
            <a:endParaRPr lang="en-GB" sz="4400" b="1" spc="-150" dirty="0">
              <a:solidFill>
                <a:schemeClr val="bg1">
                  <a:lumMod val="50000"/>
                </a:schemeClr>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19956">
            <a:off x="35653" y="847989"/>
            <a:ext cx="1721351" cy="283930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7572" y="1808586"/>
            <a:ext cx="3752864" cy="5033648"/>
          </a:xfrm>
          <a:prstGeom prst="rect">
            <a:avLst/>
          </a:prstGeom>
        </p:spPr>
      </p:pic>
      <p:sp>
        <p:nvSpPr>
          <p:cNvPr id="7" name="Rectangle 6"/>
          <p:cNvSpPr/>
          <p:nvPr/>
        </p:nvSpPr>
        <p:spPr>
          <a:xfrm>
            <a:off x="564838" y="1702754"/>
            <a:ext cx="5899035" cy="4647426"/>
          </a:xfrm>
          <a:prstGeom prst="rect">
            <a:avLst/>
          </a:prstGeom>
        </p:spPr>
        <p:txBody>
          <a:bodyPr wrap="square">
            <a:spAutoFit/>
          </a:bodyPr>
          <a:lstStyle/>
          <a:p>
            <a:endParaRPr lang="en-GB" sz="4400" dirty="0" smtClean="0">
              <a:solidFill>
                <a:schemeClr val="bg1">
                  <a:lumMod val="50000"/>
                </a:schemeClr>
              </a:solidFill>
            </a:endParaRPr>
          </a:p>
          <a:p>
            <a:r>
              <a:rPr lang="en-GB" sz="3600" dirty="0" smtClean="0">
                <a:solidFill>
                  <a:srgbClr val="585858"/>
                </a:solidFill>
              </a:rPr>
              <a:t>“... </a:t>
            </a:r>
            <a:r>
              <a:rPr lang="en-GB" sz="3600" dirty="0">
                <a:solidFill>
                  <a:srgbClr val="585858"/>
                </a:solidFill>
              </a:rPr>
              <a:t>no general method for the solution of questions </a:t>
            </a:r>
            <a:r>
              <a:rPr lang="en-GB" sz="3600" dirty="0" smtClean="0">
                <a:solidFill>
                  <a:srgbClr val="585858"/>
                </a:solidFill>
              </a:rPr>
              <a:t>… </a:t>
            </a:r>
            <a:r>
              <a:rPr lang="en-GB" sz="3600" dirty="0">
                <a:solidFill>
                  <a:srgbClr val="585858"/>
                </a:solidFill>
              </a:rPr>
              <a:t>can be established which does not explicitly recognise ... those </a:t>
            </a:r>
            <a:r>
              <a:rPr lang="en-GB" sz="3600" dirty="0">
                <a:solidFill>
                  <a:srgbClr val="C00000"/>
                </a:solidFill>
              </a:rPr>
              <a:t>universal laws of thought </a:t>
            </a:r>
            <a:r>
              <a:rPr lang="en-GB" sz="3600" dirty="0">
                <a:solidFill>
                  <a:srgbClr val="585858"/>
                </a:solidFill>
              </a:rPr>
              <a:t>which are the basis of all reasoning </a:t>
            </a:r>
            <a:r>
              <a:rPr lang="en-GB" sz="3600" dirty="0" smtClean="0">
                <a:solidFill>
                  <a:srgbClr val="585858"/>
                </a:solidFill>
              </a:rPr>
              <a:t>...”</a:t>
            </a:r>
            <a:endParaRPr lang="en-GB" sz="3600" dirty="0">
              <a:solidFill>
                <a:srgbClr val="585858"/>
              </a:solidFill>
            </a:endParaRPr>
          </a:p>
        </p:txBody>
      </p:sp>
      <p:sp>
        <p:nvSpPr>
          <p:cNvPr id="10" name="Rectangle 9"/>
          <p:cNvSpPr/>
          <p:nvPr/>
        </p:nvSpPr>
        <p:spPr>
          <a:xfrm>
            <a:off x="7916185" y="6397478"/>
            <a:ext cx="1244251" cy="369332"/>
          </a:xfrm>
          <a:prstGeom prst="rect">
            <a:avLst/>
          </a:prstGeom>
        </p:spPr>
        <p:txBody>
          <a:bodyPr wrap="none">
            <a:spAutoFit/>
          </a:bodyPr>
          <a:lstStyle/>
          <a:p>
            <a:r>
              <a:rPr lang="en-GB" dirty="0" smtClean="0">
                <a:solidFill>
                  <a:schemeClr val="bg1">
                    <a:lumMod val="50000"/>
                  </a:schemeClr>
                </a:solidFill>
              </a:rPr>
              <a:t>1815-1864</a:t>
            </a:r>
            <a:r>
              <a:rPr lang="en-GB" noProof="1" smtClean="0">
                <a:solidFill>
                  <a:schemeClr val="bg1">
                    <a:lumMod val="50000"/>
                  </a:schemeClr>
                </a:solidFill>
              </a:rPr>
              <a:t> </a:t>
            </a:r>
            <a:endParaRPr lang="en-GB" dirty="0">
              <a:solidFill>
                <a:schemeClr val="bg1">
                  <a:lumMod val="50000"/>
                </a:schemeClr>
              </a:solidFill>
            </a:endParaRPr>
          </a:p>
        </p:txBody>
      </p:sp>
    </p:spTree>
    <p:extLst>
      <p:ext uri="{BB962C8B-B14F-4D97-AF65-F5344CB8AC3E}">
        <p14:creationId xmlns:p14="http://schemas.microsoft.com/office/powerpoint/2010/main" val="3390852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32729"/>
            <a:ext cx="9128904"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C00000"/>
                </a:solidFill>
                <a:latin typeface="+mn-lt"/>
              </a:rPr>
              <a:t>Logical Foundations</a:t>
            </a:r>
            <a:endParaRPr lang="en-GB" sz="6600" b="1"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Simple Ideas That Make Computers Tick</a:t>
            </a:r>
            <a:endParaRPr lang="en-GB" sz="4400" b="1" spc="-150" dirty="0">
              <a:solidFill>
                <a:schemeClr val="bg1">
                  <a:lumMod val="50000"/>
                </a:schemeClr>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19956">
            <a:off x="35653" y="847989"/>
            <a:ext cx="1721351" cy="283930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7572" y="1808586"/>
            <a:ext cx="3752864" cy="5033648"/>
          </a:xfrm>
          <a:prstGeom prst="rect">
            <a:avLst/>
          </a:prstGeom>
        </p:spPr>
      </p:pic>
      <p:sp>
        <p:nvSpPr>
          <p:cNvPr id="10" name="Rectangle 9"/>
          <p:cNvSpPr/>
          <p:nvPr/>
        </p:nvSpPr>
        <p:spPr>
          <a:xfrm>
            <a:off x="7916185" y="6397478"/>
            <a:ext cx="1244251" cy="369332"/>
          </a:xfrm>
          <a:prstGeom prst="rect">
            <a:avLst/>
          </a:prstGeom>
        </p:spPr>
        <p:txBody>
          <a:bodyPr wrap="none">
            <a:spAutoFit/>
          </a:bodyPr>
          <a:lstStyle/>
          <a:p>
            <a:r>
              <a:rPr lang="en-GB" dirty="0" smtClean="0">
                <a:solidFill>
                  <a:schemeClr val="bg1">
                    <a:lumMod val="50000"/>
                  </a:schemeClr>
                </a:solidFill>
              </a:rPr>
              <a:t>1815-1864</a:t>
            </a:r>
            <a:r>
              <a:rPr lang="en-GB" noProof="1" smtClean="0">
                <a:solidFill>
                  <a:schemeClr val="bg1">
                    <a:lumMod val="50000"/>
                  </a:schemeClr>
                </a:solidFill>
              </a:rPr>
              <a:t> </a:t>
            </a:r>
            <a:endParaRPr lang="en-GB" dirty="0">
              <a:solidFill>
                <a:schemeClr val="bg1">
                  <a:lumMod val="50000"/>
                </a:schemeClr>
              </a:solidFill>
            </a:endParaRPr>
          </a:p>
        </p:txBody>
      </p:sp>
      <p:sp>
        <p:nvSpPr>
          <p:cNvPr id="11" name="Subtitle 2"/>
          <p:cNvSpPr txBox="1">
            <a:spLocks/>
          </p:cNvSpPr>
          <p:nvPr/>
        </p:nvSpPr>
        <p:spPr>
          <a:xfrm>
            <a:off x="0" y="5482997"/>
            <a:ext cx="5990897" cy="13750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400" spc="-150" dirty="0" smtClean="0">
                <a:solidFill>
                  <a:schemeClr val="bg1">
                    <a:lumMod val="50000"/>
                  </a:schemeClr>
                </a:solidFill>
              </a:rPr>
              <a:t>Demonstrated the power of simple logical operations</a:t>
            </a:r>
            <a:endParaRPr lang="en-GB" sz="4400" spc="-150" dirty="0">
              <a:solidFill>
                <a:schemeClr val="bg1">
                  <a:lumMod val="50000"/>
                </a:schemeClr>
              </a:solidFill>
            </a:endParaRP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181" y="1480311"/>
            <a:ext cx="2803178" cy="394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211462" y="1447742"/>
            <a:ext cx="1709122" cy="369332"/>
          </a:xfrm>
          <a:prstGeom prst="rect">
            <a:avLst/>
          </a:prstGeom>
          <a:noFill/>
        </p:spPr>
        <p:txBody>
          <a:bodyPr wrap="none" rtlCol="0">
            <a:spAutoFit/>
          </a:bodyPr>
          <a:lstStyle/>
          <a:p>
            <a:r>
              <a:rPr lang="en-GB" dirty="0" smtClean="0">
                <a:solidFill>
                  <a:schemeClr val="bg1"/>
                </a:solidFill>
              </a:rPr>
              <a:t>Claude Shannon</a:t>
            </a:r>
            <a:endParaRPr lang="en-GB" dirty="0">
              <a:solidFill>
                <a:schemeClr val="bg1"/>
              </a:solidFill>
            </a:endParaRPr>
          </a:p>
        </p:txBody>
      </p:sp>
      <p:sp>
        <p:nvSpPr>
          <p:cNvPr id="14" name="TextBox 13"/>
          <p:cNvSpPr txBox="1"/>
          <p:nvPr/>
        </p:nvSpPr>
        <p:spPr>
          <a:xfrm>
            <a:off x="129181" y="5056191"/>
            <a:ext cx="1191352" cy="369332"/>
          </a:xfrm>
          <a:prstGeom prst="rect">
            <a:avLst/>
          </a:prstGeom>
          <a:noFill/>
        </p:spPr>
        <p:txBody>
          <a:bodyPr wrap="none" rtlCol="0">
            <a:spAutoFit/>
          </a:bodyPr>
          <a:lstStyle/>
          <a:p>
            <a:r>
              <a:rPr lang="en-GB" dirty="0" smtClean="0">
                <a:solidFill>
                  <a:schemeClr val="bg1"/>
                </a:solidFill>
              </a:rPr>
              <a:t>1916-2001</a:t>
            </a:r>
            <a:endParaRPr lang="en-GB" dirty="0">
              <a:solidFill>
                <a:schemeClr val="bg1"/>
              </a:solidFill>
            </a:endParaRPr>
          </a:p>
        </p:txBody>
      </p:sp>
    </p:spTree>
    <p:extLst>
      <p:ext uri="{BB962C8B-B14F-4D97-AF65-F5344CB8AC3E}">
        <p14:creationId xmlns:p14="http://schemas.microsoft.com/office/powerpoint/2010/main" val="1850259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26240" t="19395" r="21108" b="25645"/>
          <a:stretch/>
        </p:blipFill>
        <p:spPr>
          <a:xfrm>
            <a:off x="275772" y="418145"/>
            <a:ext cx="2749956" cy="1613852"/>
          </a:xfrm>
          <a:prstGeom prst="rect">
            <a:avLst/>
          </a:prstGeom>
          <a:ln>
            <a:solidFill>
              <a:schemeClr val="bg1">
                <a:lumMod val="50000"/>
              </a:schemeClr>
            </a:solidFill>
          </a:ln>
        </p:spPr>
      </p:pic>
      <p:sp>
        <p:nvSpPr>
          <p:cNvPr id="3" name="TextBox 2"/>
          <p:cNvSpPr txBox="1"/>
          <p:nvPr/>
        </p:nvSpPr>
        <p:spPr>
          <a:xfrm>
            <a:off x="693683" y="3846786"/>
            <a:ext cx="184731" cy="369332"/>
          </a:xfrm>
          <a:prstGeom prst="rect">
            <a:avLst/>
          </a:prstGeom>
          <a:noFill/>
        </p:spPr>
        <p:txBody>
          <a:bodyPr wrap="none" rtlCol="0">
            <a:spAutoFit/>
          </a:bodyPr>
          <a:lstStyle/>
          <a:p>
            <a:endParaRPr lang="en-GB" dirty="0"/>
          </a:p>
        </p:txBody>
      </p:sp>
      <p:sp>
        <p:nvSpPr>
          <p:cNvPr id="4" name="TextBox 3"/>
          <p:cNvSpPr txBox="1"/>
          <p:nvPr/>
        </p:nvSpPr>
        <p:spPr>
          <a:xfrm>
            <a:off x="122712" y="2031997"/>
            <a:ext cx="2082621" cy="2554545"/>
          </a:xfrm>
          <a:prstGeom prst="rect">
            <a:avLst/>
          </a:prstGeom>
          <a:noFill/>
        </p:spPr>
        <p:txBody>
          <a:bodyPr wrap="none" rtlCol="0">
            <a:spAutoFit/>
          </a:bodyPr>
          <a:lstStyle/>
          <a:p>
            <a:r>
              <a:rPr lang="en-GB" sz="8000" b="1" spc="-150" dirty="0" smtClean="0">
                <a:solidFill>
                  <a:schemeClr val="bg1">
                    <a:lumMod val="50000"/>
                  </a:schemeClr>
                </a:solidFill>
              </a:rPr>
              <a:t>Each</a:t>
            </a:r>
          </a:p>
          <a:p>
            <a:r>
              <a:rPr lang="en-GB" sz="8000" b="1" spc="-150" dirty="0" smtClean="0">
                <a:solidFill>
                  <a:schemeClr val="bg1">
                    <a:lumMod val="50000"/>
                  </a:schemeClr>
                </a:solidFill>
              </a:rPr>
              <a:t>Unit</a:t>
            </a:r>
            <a:endParaRPr lang="en-GB" sz="8000" b="1" spc="-150" dirty="0">
              <a:solidFill>
                <a:schemeClr val="bg1">
                  <a:lumMod val="50000"/>
                </a:schemeClr>
              </a:solidFill>
            </a:endParaRPr>
          </a:p>
        </p:txBody>
      </p:sp>
      <p:pic>
        <p:nvPicPr>
          <p:cNvPr id="5" name="Picture 4"/>
          <p:cNvPicPr>
            <a:picLocks noChangeAspect="1"/>
          </p:cNvPicPr>
          <p:nvPr/>
        </p:nvPicPr>
        <p:blipFill>
          <a:blip r:embed="rId4"/>
          <a:stretch>
            <a:fillRect/>
          </a:stretch>
        </p:blipFill>
        <p:spPr>
          <a:xfrm rot="753312">
            <a:off x="5197343" y="894681"/>
            <a:ext cx="3409950" cy="4829175"/>
          </a:xfrm>
          <a:prstGeom prst="rect">
            <a:avLst/>
          </a:prstGeom>
          <a:ln>
            <a:solidFill>
              <a:schemeClr val="bg1">
                <a:lumMod val="50000"/>
              </a:schemeClr>
            </a:solidFill>
          </a:ln>
        </p:spPr>
      </p:pic>
      <p:pic>
        <p:nvPicPr>
          <p:cNvPr id="6" name="Picture 5"/>
          <p:cNvPicPr>
            <a:picLocks noChangeAspect="1"/>
          </p:cNvPicPr>
          <p:nvPr/>
        </p:nvPicPr>
        <p:blipFill>
          <a:blip r:embed="rId5"/>
          <a:stretch>
            <a:fillRect/>
          </a:stretch>
        </p:blipFill>
        <p:spPr>
          <a:xfrm rot="408520">
            <a:off x="4580742" y="603249"/>
            <a:ext cx="3409950" cy="4829175"/>
          </a:xfrm>
          <a:prstGeom prst="rect">
            <a:avLst/>
          </a:prstGeom>
          <a:ln>
            <a:solidFill>
              <a:schemeClr val="bg1">
                <a:lumMod val="50000"/>
              </a:schemeClr>
            </a:solidFill>
          </a:ln>
        </p:spPr>
      </p:pic>
      <p:pic>
        <p:nvPicPr>
          <p:cNvPr id="7" name="Picture 6"/>
          <p:cNvPicPr>
            <a:picLocks noChangeAspect="1"/>
          </p:cNvPicPr>
          <p:nvPr/>
        </p:nvPicPr>
        <p:blipFill>
          <a:blip r:embed="rId6"/>
          <a:stretch>
            <a:fillRect/>
          </a:stretch>
        </p:blipFill>
        <p:spPr>
          <a:xfrm rot="202801">
            <a:off x="3922104" y="276913"/>
            <a:ext cx="3409950" cy="4829175"/>
          </a:xfrm>
          <a:prstGeom prst="rect">
            <a:avLst/>
          </a:prstGeom>
          <a:ln>
            <a:solidFill>
              <a:schemeClr val="bg1">
                <a:lumMod val="50000"/>
              </a:schemeClr>
            </a:solidFill>
          </a:ln>
        </p:spPr>
      </p:pic>
      <p:pic>
        <p:nvPicPr>
          <p:cNvPr id="9" name="Picture 8"/>
          <p:cNvPicPr>
            <a:picLocks noChangeAspect="1"/>
          </p:cNvPicPr>
          <p:nvPr/>
        </p:nvPicPr>
        <p:blipFill>
          <a:blip r:embed="rId7"/>
          <a:stretch>
            <a:fillRect/>
          </a:stretch>
        </p:blipFill>
        <p:spPr>
          <a:xfrm>
            <a:off x="3253638" y="418145"/>
            <a:ext cx="3410941" cy="4829175"/>
          </a:xfrm>
          <a:prstGeom prst="rect">
            <a:avLst/>
          </a:prstGeom>
          <a:ln>
            <a:solidFill>
              <a:schemeClr val="bg1">
                <a:lumMod val="50000"/>
              </a:schemeClr>
            </a:solidFill>
          </a:ln>
        </p:spPr>
      </p:pic>
    </p:spTree>
    <p:extLst>
      <p:ext uri="{BB962C8B-B14F-4D97-AF65-F5344CB8AC3E}">
        <p14:creationId xmlns:p14="http://schemas.microsoft.com/office/powerpoint/2010/main" val="2926263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4"/>
          <p:cNvSpPr>
            <a:spLocks noChangeArrowheads="1"/>
          </p:cNvSpPr>
          <p:nvPr/>
        </p:nvSpPr>
        <p:spPr bwMode="auto">
          <a:xfrm>
            <a:off x="3332163" y="1958341"/>
            <a:ext cx="2089150" cy="1943100"/>
          </a:xfrm>
          <a:prstGeom prst="ellipse">
            <a:avLst/>
          </a:prstGeom>
          <a:noFill/>
          <a:ln w="76200">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 name="Line 5"/>
          <p:cNvSpPr>
            <a:spLocks noChangeShapeType="1"/>
          </p:cNvSpPr>
          <p:nvPr/>
        </p:nvSpPr>
        <p:spPr bwMode="auto">
          <a:xfrm flipH="1">
            <a:off x="615728" y="3580320"/>
            <a:ext cx="2853329" cy="0"/>
          </a:xfrm>
          <a:prstGeom prst="line">
            <a:avLst/>
          </a:prstGeom>
          <a:noFill/>
          <a:ln w="76200">
            <a:solidFill>
              <a:srgbClr val="C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 name="Line 6"/>
          <p:cNvSpPr>
            <a:spLocks noChangeShapeType="1"/>
          </p:cNvSpPr>
          <p:nvPr/>
        </p:nvSpPr>
        <p:spPr bwMode="auto">
          <a:xfrm>
            <a:off x="5421313" y="2926037"/>
            <a:ext cx="2159000"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Line 7"/>
          <p:cNvSpPr>
            <a:spLocks noChangeShapeType="1"/>
          </p:cNvSpPr>
          <p:nvPr/>
        </p:nvSpPr>
        <p:spPr bwMode="auto">
          <a:xfrm>
            <a:off x="615728" y="2254779"/>
            <a:ext cx="2879725" cy="0"/>
          </a:xfrm>
          <a:prstGeom prst="line">
            <a:avLst/>
          </a:prstGeom>
          <a:noFill/>
          <a:ln w="76200">
            <a:solidFill>
              <a:srgbClr val="C0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 Box 9"/>
          <p:cNvSpPr txBox="1">
            <a:spLocks noChangeArrowheads="1"/>
          </p:cNvSpPr>
          <p:nvPr/>
        </p:nvSpPr>
        <p:spPr bwMode="auto">
          <a:xfrm>
            <a:off x="272974" y="2655687"/>
            <a:ext cx="33257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2800" dirty="0">
                <a:solidFill>
                  <a:srgbClr val="585858"/>
                </a:solidFill>
              </a:rPr>
              <a:t>One or </a:t>
            </a:r>
            <a:r>
              <a:rPr lang="en-GB" sz="2800" dirty="0" smtClean="0">
                <a:solidFill>
                  <a:srgbClr val="585858"/>
                </a:solidFill>
              </a:rPr>
              <a:t>more inputs</a:t>
            </a:r>
            <a:endParaRPr lang="en-US" sz="2800" dirty="0">
              <a:solidFill>
                <a:srgbClr val="585858"/>
              </a:solidFill>
            </a:endParaRPr>
          </a:p>
        </p:txBody>
      </p:sp>
      <p:sp>
        <p:nvSpPr>
          <p:cNvPr id="8" name="Text Box 10"/>
          <p:cNvSpPr txBox="1">
            <a:spLocks noChangeArrowheads="1"/>
          </p:cNvSpPr>
          <p:nvPr/>
        </p:nvSpPr>
        <p:spPr bwMode="auto">
          <a:xfrm>
            <a:off x="5424246" y="2155331"/>
            <a:ext cx="186781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dirty="0">
                <a:solidFill>
                  <a:srgbClr val="585858"/>
                </a:solidFill>
              </a:rPr>
              <a:t>One </a:t>
            </a:r>
            <a:r>
              <a:rPr lang="en-GB" sz="2800" dirty="0" smtClean="0">
                <a:solidFill>
                  <a:srgbClr val="585858"/>
                </a:solidFill>
              </a:rPr>
              <a:t>output</a:t>
            </a:r>
            <a:endParaRPr lang="en-US" sz="2800" dirty="0">
              <a:solidFill>
                <a:srgbClr val="585858"/>
              </a:solidFill>
            </a:endParaRPr>
          </a:p>
        </p:txBody>
      </p:sp>
      <p:sp>
        <p:nvSpPr>
          <p:cNvPr id="9" name="Text Box 11"/>
          <p:cNvSpPr txBox="1">
            <a:spLocks noChangeArrowheads="1"/>
          </p:cNvSpPr>
          <p:nvPr/>
        </p:nvSpPr>
        <p:spPr bwMode="auto">
          <a:xfrm>
            <a:off x="0" y="5657671"/>
            <a:ext cx="927285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3600" dirty="0">
                <a:solidFill>
                  <a:srgbClr val="C00000"/>
                </a:solidFill>
              </a:rPr>
              <a:t>Can be made out of anything!</a:t>
            </a:r>
          </a:p>
          <a:p>
            <a:r>
              <a:rPr lang="en-GB" sz="3600" dirty="0">
                <a:solidFill>
                  <a:srgbClr val="C00000"/>
                </a:solidFill>
              </a:rPr>
              <a:t>Mechanical, electrical or electronic components.</a:t>
            </a:r>
            <a:endParaRPr lang="en-US" sz="3600" dirty="0">
              <a:solidFill>
                <a:srgbClr val="C00000"/>
              </a:solidFill>
            </a:endParaRPr>
          </a:p>
        </p:txBody>
      </p:sp>
      <p:sp>
        <p:nvSpPr>
          <p:cNvPr id="10" name="Explosion 2 9"/>
          <p:cNvSpPr/>
          <p:nvPr/>
        </p:nvSpPr>
        <p:spPr>
          <a:xfrm rot="21095634">
            <a:off x="4541979" y="3088506"/>
            <a:ext cx="4854065" cy="2617396"/>
          </a:xfrm>
          <a:prstGeom prst="irregularSeal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solidFill>
                  <a:srgbClr val="C00000"/>
                </a:solidFill>
              </a:rPr>
              <a:t>Class Activity</a:t>
            </a:r>
            <a:endParaRPr lang="en-GB" sz="4400" b="1" dirty="0">
              <a:solidFill>
                <a:srgbClr val="C00000"/>
              </a:solidFill>
            </a:endParaRPr>
          </a:p>
        </p:txBody>
      </p:sp>
      <p:sp>
        <p:nvSpPr>
          <p:cNvPr id="11"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Logic Gates</a:t>
            </a:r>
            <a:endParaRPr lang="en-GB" b="1" dirty="0">
              <a:solidFill>
                <a:srgbClr val="C00000"/>
              </a:solidFill>
              <a:latin typeface="+mn-lt"/>
            </a:endParaRPr>
          </a:p>
        </p:txBody>
      </p:sp>
    </p:spTree>
    <p:extLst>
      <p:ext uri="{BB962C8B-B14F-4D97-AF65-F5344CB8AC3E}">
        <p14:creationId xmlns:p14="http://schemas.microsoft.com/office/powerpoint/2010/main" val="36691184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A Simple Switched Circuit</a:t>
            </a:r>
            <a:endParaRPr lang="en-GB" b="1" dirty="0">
              <a:solidFill>
                <a:srgbClr val="C00000"/>
              </a:solidFill>
              <a:latin typeface="+mn-lt"/>
            </a:endParaRPr>
          </a:p>
        </p:txBody>
      </p:sp>
      <p:sp>
        <p:nvSpPr>
          <p:cNvPr id="17" name="Freeform 3"/>
          <p:cNvSpPr>
            <a:spLocks/>
          </p:cNvSpPr>
          <p:nvPr/>
        </p:nvSpPr>
        <p:spPr bwMode="auto">
          <a:xfrm>
            <a:off x="933128" y="3163784"/>
            <a:ext cx="2777536" cy="2590630"/>
          </a:xfrm>
          <a:custGeom>
            <a:avLst/>
            <a:gdLst>
              <a:gd name="T0" fmla="*/ 50800 w 3898900"/>
              <a:gd name="T1" fmla="*/ 0 h 844550"/>
              <a:gd name="T2" fmla="*/ 50800 w 3898900"/>
              <a:gd name="T3" fmla="*/ 219075 h 844550"/>
              <a:gd name="T4" fmla="*/ 355600 w 3898900"/>
              <a:gd name="T5" fmla="*/ 485775 h 844550"/>
              <a:gd name="T6" fmla="*/ 1879600 w 3898900"/>
              <a:gd name="T7" fmla="*/ 809625 h 844550"/>
              <a:gd name="T8" fmla="*/ 3898900 w 3898900"/>
              <a:gd name="T9" fmla="*/ 695325 h 844550"/>
            </a:gdLst>
            <a:ahLst/>
            <a:cxnLst>
              <a:cxn ang="0">
                <a:pos x="T0" y="T1"/>
              </a:cxn>
              <a:cxn ang="0">
                <a:pos x="T2" y="T3"/>
              </a:cxn>
              <a:cxn ang="0">
                <a:pos x="T4" y="T5"/>
              </a:cxn>
              <a:cxn ang="0">
                <a:pos x="T6" y="T7"/>
              </a:cxn>
              <a:cxn ang="0">
                <a:pos x="T8" y="T9"/>
              </a:cxn>
            </a:cxnLst>
            <a:rect l="0" t="0" r="r" b="b"/>
            <a:pathLst>
              <a:path w="3898900" h="844550">
                <a:moveTo>
                  <a:pt x="50800" y="0"/>
                </a:moveTo>
                <a:cubicBezTo>
                  <a:pt x="25400" y="69056"/>
                  <a:pt x="0" y="138113"/>
                  <a:pt x="50800" y="219075"/>
                </a:cubicBezTo>
                <a:cubicBezTo>
                  <a:pt x="101600" y="300037"/>
                  <a:pt x="50800" y="387350"/>
                  <a:pt x="355600" y="485775"/>
                </a:cubicBezTo>
                <a:cubicBezTo>
                  <a:pt x="660400" y="584200"/>
                  <a:pt x="1289050" y="774700"/>
                  <a:pt x="1879600" y="809625"/>
                </a:cubicBezTo>
                <a:cubicBezTo>
                  <a:pt x="2470150" y="844550"/>
                  <a:pt x="3581400" y="708025"/>
                  <a:pt x="3898900" y="695325"/>
                </a:cubicBezTo>
              </a:path>
            </a:pathLst>
          </a:custGeom>
          <a:noFill/>
          <a:ln w="76200" cap="flat" cmpd="sng" algn="ctr">
            <a:solidFill>
              <a:srgbClr val="C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8" name="Freeform 4"/>
          <p:cNvSpPr>
            <a:spLocks/>
          </p:cNvSpPr>
          <p:nvPr/>
        </p:nvSpPr>
        <p:spPr bwMode="auto">
          <a:xfrm>
            <a:off x="4967986" y="1290657"/>
            <a:ext cx="800113" cy="4006587"/>
          </a:xfrm>
          <a:custGeom>
            <a:avLst/>
            <a:gdLst>
              <a:gd name="T0" fmla="*/ 161925 w 800100"/>
              <a:gd name="T1" fmla="*/ 53975 h 4006850"/>
              <a:gd name="T2" fmla="*/ 304800 w 800100"/>
              <a:gd name="T3" fmla="*/ 6350 h 4006850"/>
              <a:gd name="T4" fmla="*/ 523875 w 800100"/>
              <a:gd name="T5" fmla="*/ 92075 h 4006850"/>
              <a:gd name="T6" fmla="*/ 609600 w 800100"/>
              <a:gd name="T7" fmla="*/ 177800 h 4006850"/>
              <a:gd name="T8" fmla="*/ 704850 w 800100"/>
              <a:gd name="T9" fmla="*/ 415925 h 4006850"/>
              <a:gd name="T10" fmla="*/ 781050 w 800100"/>
              <a:gd name="T11" fmla="*/ 930275 h 4006850"/>
              <a:gd name="T12" fmla="*/ 590550 w 800100"/>
              <a:gd name="T13" fmla="*/ 1682750 h 4006850"/>
              <a:gd name="T14" fmla="*/ 542925 w 800100"/>
              <a:gd name="T15" fmla="*/ 2082800 h 4006850"/>
              <a:gd name="T16" fmla="*/ 704850 w 800100"/>
              <a:gd name="T17" fmla="*/ 2940031 h 4006850"/>
              <a:gd name="T18" fmla="*/ 657225 w 800100"/>
              <a:gd name="T19" fmla="*/ 3787775 h 4006850"/>
              <a:gd name="T20" fmla="*/ 0 w 800100"/>
              <a:gd name="T21" fmla="*/ 4006850 h 4006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0100" h="4006850">
                <a:moveTo>
                  <a:pt x="161925" y="53975"/>
                </a:moveTo>
                <a:cubicBezTo>
                  <a:pt x="203200" y="26987"/>
                  <a:pt x="244475" y="0"/>
                  <a:pt x="304800" y="6350"/>
                </a:cubicBezTo>
                <a:cubicBezTo>
                  <a:pt x="365125" y="12700"/>
                  <a:pt x="473075" y="63500"/>
                  <a:pt x="523875" y="92075"/>
                </a:cubicBezTo>
                <a:cubicBezTo>
                  <a:pt x="574675" y="120650"/>
                  <a:pt x="579437" y="123825"/>
                  <a:pt x="609600" y="177800"/>
                </a:cubicBezTo>
                <a:cubicBezTo>
                  <a:pt x="639763" y="231775"/>
                  <a:pt x="676275" y="290513"/>
                  <a:pt x="704850" y="415925"/>
                </a:cubicBezTo>
                <a:cubicBezTo>
                  <a:pt x="733425" y="541337"/>
                  <a:pt x="800100" y="719138"/>
                  <a:pt x="781050" y="930275"/>
                </a:cubicBezTo>
                <a:cubicBezTo>
                  <a:pt x="762000" y="1141412"/>
                  <a:pt x="630237" y="1490663"/>
                  <a:pt x="590550" y="1682750"/>
                </a:cubicBezTo>
                <a:cubicBezTo>
                  <a:pt x="550863" y="1874837"/>
                  <a:pt x="523875" y="1873253"/>
                  <a:pt x="542925" y="2082800"/>
                </a:cubicBezTo>
                <a:cubicBezTo>
                  <a:pt x="561975" y="2292347"/>
                  <a:pt x="685800" y="2655869"/>
                  <a:pt x="704850" y="2940031"/>
                </a:cubicBezTo>
                <a:cubicBezTo>
                  <a:pt x="723900" y="3224193"/>
                  <a:pt x="774700" y="3609972"/>
                  <a:pt x="657225" y="3787775"/>
                </a:cubicBezTo>
                <a:cubicBezTo>
                  <a:pt x="539750" y="3965578"/>
                  <a:pt x="269875" y="3986214"/>
                  <a:pt x="0" y="4006850"/>
                </a:cubicBezTo>
              </a:path>
            </a:pathLst>
          </a:custGeom>
          <a:noFill/>
          <a:ln w="76200" cap="flat" cmpd="sng">
            <a:solidFill>
              <a:srgbClr val="C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nvGrpSpPr>
          <p:cNvPr id="19" name="Group 5"/>
          <p:cNvGrpSpPr>
            <a:grpSpLocks/>
          </p:cNvGrpSpPr>
          <p:nvPr/>
        </p:nvGrpSpPr>
        <p:grpSpPr bwMode="auto">
          <a:xfrm>
            <a:off x="3563977" y="3909988"/>
            <a:ext cx="1508785" cy="1554513"/>
            <a:chOff x="108539280" y="112219605"/>
            <a:chExt cx="1508760" cy="1554615"/>
          </a:xfrm>
        </p:grpSpPr>
        <p:sp>
          <p:nvSpPr>
            <p:cNvPr id="26" name="Rectangle 6"/>
            <p:cNvSpPr>
              <a:spLocks noChangeArrowheads="1"/>
            </p:cNvSpPr>
            <p:nvPr/>
          </p:nvSpPr>
          <p:spPr bwMode="auto">
            <a:xfrm>
              <a:off x="108790740" y="113522760"/>
              <a:ext cx="914400" cy="137160"/>
            </a:xfrm>
            <a:prstGeom prst="rect">
              <a:avLst/>
            </a:prstGeom>
            <a:solidFill>
              <a:srgbClr val="80808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7" name="Oval 7"/>
            <p:cNvSpPr>
              <a:spLocks noChangeArrowheads="1"/>
            </p:cNvSpPr>
            <p:nvPr/>
          </p:nvSpPr>
          <p:spPr bwMode="auto">
            <a:xfrm>
              <a:off x="109682280" y="113408460"/>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8" name="Oval 8"/>
            <p:cNvSpPr>
              <a:spLocks noChangeArrowheads="1"/>
            </p:cNvSpPr>
            <p:nvPr/>
          </p:nvSpPr>
          <p:spPr bwMode="auto">
            <a:xfrm>
              <a:off x="108539280" y="113408460"/>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64741" y="112219605"/>
              <a:ext cx="1054699" cy="15546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pic>
        <p:nvPicPr>
          <p:cNvPr id="10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5119" y="1489457"/>
            <a:ext cx="3023929" cy="134114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0" name="Oval 11"/>
          <p:cNvSpPr>
            <a:spLocks noChangeArrowheads="1"/>
          </p:cNvSpPr>
          <p:nvPr/>
        </p:nvSpPr>
        <p:spPr bwMode="auto">
          <a:xfrm>
            <a:off x="4852739" y="1146579"/>
            <a:ext cx="365766" cy="365736"/>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1" name="Freeform 12"/>
          <p:cNvSpPr>
            <a:spLocks/>
          </p:cNvSpPr>
          <p:nvPr/>
        </p:nvSpPr>
        <p:spPr bwMode="auto">
          <a:xfrm>
            <a:off x="933128" y="923651"/>
            <a:ext cx="2550549" cy="1421037"/>
          </a:xfrm>
          <a:custGeom>
            <a:avLst/>
            <a:gdLst>
              <a:gd name="T0" fmla="*/ 3670646 w 3670646"/>
              <a:gd name="T1" fmla="*/ 423545 h 1497965"/>
              <a:gd name="T2" fmla="*/ 2949257 w 3670646"/>
              <a:gd name="T3" fmla="*/ 213995 h 1497965"/>
              <a:gd name="T4" fmla="*/ 617220 w 3670646"/>
              <a:gd name="T5" fmla="*/ 213995 h 1497965"/>
              <a:gd name="T6" fmla="*/ 0 w 3670646"/>
              <a:gd name="T7" fmla="*/ 1497965 h 1497965"/>
            </a:gdLst>
            <a:ahLst/>
            <a:cxnLst>
              <a:cxn ang="0">
                <a:pos x="T0" y="T1"/>
              </a:cxn>
              <a:cxn ang="0">
                <a:pos x="T2" y="T3"/>
              </a:cxn>
              <a:cxn ang="0">
                <a:pos x="T4" y="T5"/>
              </a:cxn>
              <a:cxn ang="0">
                <a:pos x="T6" y="T7"/>
              </a:cxn>
            </a:cxnLst>
            <a:rect l="0" t="0" r="r" b="b"/>
            <a:pathLst>
              <a:path w="3670646" h="1497965">
                <a:moveTo>
                  <a:pt x="3670646" y="423545"/>
                </a:moveTo>
                <a:cubicBezTo>
                  <a:pt x="3564403" y="336232"/>
                  <a:pt x="3458161" y="248920"/>
                  <a:pt x="2949257" y="213995"/>
                </a:cubicBezTo>
                <a:cubicBezTo>
                  <a:pt x="2440353" y="179070"/>
                  <a:pt x="1108763" y="0"/>
                  <a:pt x="617220" y="213995"/>
                </a:cubicBezTo>
                <a:cubicBezTo>
                  <a:pt x="125677" y="427990"/>
                  <a:pt x="102870" y="1287780"/>
                  <a:pt x="0" y="1497965"/>
                </a:cubicBezTo>
              </a:path>
            </a:pathLst>
          </a:custGeom>
          <a:noFill/>
          <a:ln w="76200" cap="flat" cmpd="sng" algn="ctr">
            <a:solidFill>
              <a:srgbClr val="C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2" name="Oval 13"/>
          <p:cNvSpPr>
            <a:spLocks noChangeArrowheads="1"/>
          </p:cNvSpPr>
          <p:nvPr/>
        </p:nvSpPr>
        <p:spPr bwMode="auto">
          <a:xfrm>
            <a:off x="3363660" y="1146579"/>
            <a:ext cx="365766" cy="365736"/>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nvGrpSpPr>
          <p:cNvPr id="23" name="Group 14"/>
          <p:cNvGrpSpPr>
            <a:grpSpLocks/>
          </p:cNvGrpSpPr>
          <p:nvPr/>
        </p:nvGrpSpPr>
        <p:grpSpPr bwMode="auto">
          <a:xfrm>
            <a:off x="140412" y="2230569"/>
            <a:ext cx="1097352" cy="991740"/>
            <a:chOff x="107958032" y="106384899"/>
            <a:chExt cx="1097334" cy="991805"/>
          </a:xfrm>
        </p:grpSpPr>
        <p:pic>
          <p:nvPicPr>
            <p:cNvPr id="1039"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8032" y="106645884"/>
              <a:ext cx="1097334" cy="53067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4" name="Oval 16"/>
            <p:cNvSpPr>
              <a:spLocks noChangeArrowheads="1"/>
            </p:cNvSpPr>
            <p:nvPr/>
          </p:nvSpPr>
          <p:spPr bwMode="auto">
            <a:xfrm>
              <a:off x="108591571" y="106384899"/>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5" name="Oval 17"/>
            <p:cNvSpPr>
              <a:spLocks noChangeArrowheads="1"/>
            </p:cNvSpPr>
            <p:nvPr/>
          </p:nvSpPr>
          <p:spPr bwMode="auto">
            <a:xfrm>
              <a:off x="108601096" y="107010944"/>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graphicFrame>
        <p:nvGraphicFramePr>
          <p:cNvPr id="10" name="Group 3"/>
          <p:cNvGraphicFramePr>
            <a:graphicFrameLocks/>
          </p:cNvGraphicFramePr>
          <p:nvPr>
            <p:extLst/>
          </p:nvPr>
        </p:nvGraphicFramePr>
        <p:xfrm>
          <a:off x="5305525" y="4946237"/>
          <a:ext cx="3683000" cy="1584326"/>
        </p:xfrm>
        <a:graphic>
          <a:graphicData uri="http://schemas.openxmlformats.org/drawingml/2006/table">
            <a:tbl>
              <a:tblPr/>
              <a:tblGrid>
                <a:gridCol w="1770062"/>
                <a:gridCol w="1912938"/>
              </a:tblGrid>
              <a:tr h="528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Input</a:t>
                      </a:r>
                    </a:p>
                  </a:txBody>
                  <a:tcPr horzOverflow="overflow">
                    <a:lnL w="76200" cap="flat" cmpd="sng" algn="ctr">
                      <a:solidFill>
                        <a:srgbClr val="585858"/>
                      </a:solidFill>
                      <a:prstDash val="solid"/>
                      <a:round/>
                      <a:headEnd type="none" w="med" len="med"/>
                      <a:tailEnd type="none" w="med" len="med"/>
                    </a:lnL>
                    <a:lnR w="38100" cap="flat" cmpd="sng" algn="ctr">
                      <a:solidFill>
                        <a:srgbClr val="585858"/>
                      </a:solidFill>
                      <a:prstDash val="solid"/>
                      <a:round/>
                      <a:headEnd type="none" w="med" len="med"/>
                      <a:tailEnd type="none" w="med" len="med"/>
                    </a:lnR>
                    <a:lnT w="76200" cap="flat" cmpd="sng" algn="ctr">
                      <a:solidFill>
                        <a:srgbClr val="585858"/>
                      </a:solidFill>
                      <a:prstDash val="solid"/>
                      <a:round/>
                      <a:headEnd type="none" w="med" len="med"/>
                      <a:tailEnd type="none" w="med" len="med"/>
                    </a:lnT>
                    <a:lnB w="38100" cap="flat" cmpd="sng" algn="ctr">
                      <a:solidFill>
                        <a:srgbClr val="585858"/>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Output</a:t>
                      </a:r>
                    </a:p>
                  </a:txBody>
                  <a:tcPr horzOverflow="overflow">
                    <a:lnL w="38100" cap="flat" cmpd="sng" algn="ctr">
                      <a:solidFill>
                        <a:srgbClr val="585858"/>
                      </a:solidFill>
                      <a:prstDash val="solid"/>
                      <a:round/>
                      <a:headEnd type="none" w="med" len="med"/>
                      <a:tailEnd type="none" w="med" len="med"/>
                    </a:lnL>
                    <a:lnR w="76200" cap="flat" cmpd="sng" algn="ctr">
                      <a:solidFill>
                        <a:srgbClr val="585858"/>
                      </a:solidFill>
                      <a:prstDash val="solid"/>
                      <a:round/>
                      <a:headEnd type="none" w="med" len="med"/>
                      <a:tailEnd type="none" w="med" len="med"/>
                    </a:lnR>
                    <a:lnT w="76200" cap="flat" cmpd="sng" algn="ctr">
                      <a:solidFill>
                        <a:srgbClr val="585858"/>
                      </a:solidFill>
                      <a:prstDash val="solid"/>
                      <a:round/>
                      <a:headEnd type="none" w="med" len="med"/>
                      <a:tailEnd type="none" w="med" len="med"/>
                    </a:lnT>
                    <a:lnB w="38100" cap="flat" cmpd="sng" algn="ctr">
                      <a:solidFill>
                        <a:srgbClr val="585858"/>
                      </a:solidFill>
                      <a:prstDash val="solid"/>
                      <a:round/>
                      <a:headEnd type="none" w="med" len="med"/>
                      <a:tailEnd type="none" w="med" len="med"/>
                    </a:lnB>
                    <a:lnTlToBr>
                      <a:noFill/>
                    </a:lnTlToBr>
                    <a:lnBlToTr>
                      <a:noFill/>
                    </a:lnBlToTr>
                    <a:solidFill>
                      <a:schemeClr val="bg1"/>
                    </a:solidFill>
                  </a:tcPr>
                </a:tc>
              </a:tr>
              <a:tr h="5270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76200" cap="flat" cmpd="sng" algn="ctr">
                      <a:solidFill>
                        <a:srgbClr val="585858"/>
                      </a:solidFill>
                      <a:prstDash val="solid"/>
                      <a:round/>
                      <a:headEnd type="none" w="med" len="med"/>
                      <a:tailEnd type="none" w="med" len="med"/>
                    </a:lnL>
                    <a:lnR w="38100" cap="flat" cmpd="sng" algn="ctr">
                      <a:solidFill>
                        <a:srgbClr val="585858"/>
                      </a:solidFill>
                      <a:prstDash val="solid"/>
                      <a:round/>
                      <a:headEnd type="none" w="med" len="med"/>
                      <a:tailEnd type="none" w="med" len="med"/>
                    </a:lnR>
                    <a:lnT w="38100" cap="flat" cmpd="sng" algn="ctr">
                      <a:solidFill>
                        <a:srgbClr val="585858"/>
                      </a:solidFill>
                      <a:prstDash val="solid"/>
                      <a:round/>
                      <a:headEnd type="none" w="med" len="med"/>
                      <a:tailEnd type="none" w="med" len="med"/>
                    </a:lnT>
                    <a:lnB w="38100" cap="flat" cmpd="sng" algn="ctr">
                      <a:solidFill>
                        <a:srgbClr val="585858"/>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38100" cap="flat" cmpd="sng" algn="ctr">
                      <a:solidFill>
                        <a:srgbClr val="585858"/>
                      </a:solidFill>
                      <a:prstDash val="solid"/>
                      <a:round/>
                      <a:headEnd type="none" w="med" len="med"/>
                      <a:tailEnd type="none" w="med" len="med"/>
                    </a:lnL>
                    <a:lnR w="76200" cap="flat" cmpd="sng" algn="ctr">
                      <a:solidFill>
                        <a:srgbClr val="585858"/>
                      </a:solidFill>
                      <a:prstDash val="solid"/>
                      <a:round/>
                      <a:headEnd type="none" w="med" len="med"/>
                      <a:tailEnd type="none" w="med" len="med"/>
                    </a:lnR>
                    <a:lnT w="38100" cap="flat" cmpd="sng" algn="ctr">
                      <a:solidFill>
                        <a:srgbClr val="585858"/>
                      </a:solidFill>
                      <a:prstDash val="solid"/>
                      <a:round/>
                      <a:headEnd type="none" w="med" len="med"/>
                      <a:tailEnd type="none" w="med" len="med"/>
                    </a:lnT>
                    <a:lnB w="38100" cap="flat" cmpd="sng" algn="ctr">
                      <a:solidFill>
                        <a:srgbClr val="585858"/>
                      </a:solidFill>
                      <a:prstDash val="solid"/>
                      <a:round/>
                      <a:headEnd type="none" w="med" len="med"/>
                      <a:tailEnd type="none" w="med" len="med"/>
                    </a:lnB>
                    <a:lnTlToBr>
                      <a:noFill/>
                    </a:lnTlToBr>
                    <a:lnBlToTr>
                      <a:noFill/>
                    </a:lnBlToTr>
                    <a:solidFill>
                      <a:schemeClr val="bg1"/>
                    </a:solidFill>
                  </a:tcPr>
                </a:tc>
              </a:tr>
              <a:tr h="528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rgbClr val="585858"/>
                          </a:solidFill>
                          <a:effectLst/>
                          <a:latin typeface="+mn-lt"/>
                        </a:rPr>
                        <a:t>1</a:t>
                      </a:r>
                    </a:p>
                  </a:txBody>
                  <a:tcPr horzOverflow="overflow">
                    <a:lnL w="76200" cap="flat" cmpd="sng" algn="ctr">
                      <a:solidFill>
                        <a:srgbClr val="585858"/>
                      </a:solidFill>
                      <a:prstDash val="solid"/>
                      <a:round/>
                      <a:headEnd type="none" w="med" len="med"/>
                      <a:tailEnd type="none" w="med" len="med"/>
                    </a:lnL>
                    <a:lnR w="38100" cap="flat" cmpd="sng" algn="ctr">
                      <a:solidFill>
                        <a:srgbClr val="585858"/>
                      </a:solidFill>
                      <a:prstDash val="solid"/>
                      <a:round/>
                      <a:headEnd type="none" w="med" len="med"/>
                      <a:tailEnd type="none" w="med" len="med"/>
                    </a:lnR>
                    <a:lnT w="38100" cap="flat" cmpd="sng" algn="ctr">
                      <a:solidFill>
                        <a:srgbClr val="585858"/>
                      </a:solidFill>
                      <a:prstDash val="solid"/>
                      <a:round/>
                      <a:headEnd type="none" w="med" len="med"/>
                      <a:tailEnd type="none" w="med" len="med"/>
                    </a:lnT>
                    <a:lnB w="76200" cap="flat" cmpd="sng" algn="ctr">
                      <a:solidFill>
                        <a:srgbClr val="585858"/>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38100" cap="flat" cmpd="sng" algn="ctr">
                      <a:solidFill>
                        <a:srgbClr val="585858"/>
                      </a:solidFill>
                      <a:prstDash val="solid"/>
                      <a:round/>
                      <a:headEnd type="none" w="med" len="med"/>
                      <a:tailEnd type="none" w="med" len="med"/>
                    </a:lnL>
                    <a:lnR w="76200" cap="flat" cmpd="sng" algn="ctr">
                      <a:solidFill>
                        <a:srgbClr val="585858"/>
                      </a:solidFill>
                      <a:prstDash val="solid"/>
                      <a:round/>
                      <a:headEnd type="none" w="med" len="med"/>
                      <a:tailEnd type="none" w="med" len="med"/>
                    </a:lnR>
                    <a:lnT w="38100" cap="flat" cmpd="sng" algn="ctr">
                      <a:solidFill>
                        <a:srgbClr val="585858"/>
                      </a:solidFill>
                      <a:prstDash val="solid"/>
                      <a:round/>
                      <a:headEnd type="none" w="med" len="med"/>
                      <a:tailEnd type="none" w="med" len="med"/>
                    </a:lnT>
                    <a:lnB w="76200" cap="flat" cmpd="sng" algn="ctr">
                      <a:solidFill>
                        <a:srgbClr val="585858"/>
                      </a:solidFill>
                      <a:prstDash val="solid"/>
                      <a:round/>
                      <a:headEnd type="none" w="med" len="med"/>
                      <a:tailEnd type="none" w="med" len="med"/>
                    </a:lnB>
                    <a:lnTlToBr>
                      <a:noFill/>
                    </a:lnTlToBr>
                    <a:lnBlToTr>
                      <a:noFill/>
                    </a:lnBlToTr>
                    <a:solidFill>
                      <a:schemeClr val="bg1"/>
                    </a:solidFill>
                  </a:tcPr>
                </a:tc>
              </a:tr>
            </a:tbl>
          </a:graphicData>
        </a:graphic>
      </p:graphicFrame>
      <p:sp>
        <p:nvSpPr>
          <p:cNvPr id="29" name="Rectangle 28"/>
          <p:cNvSpPr/>
          <p:nvPr/>
        </p:nvSpPr>
        <p:spPr>
          <a:xfrm>
            <a:off x="5689048" y="6069724"/>
            <a:ext cx="1074359" cy="346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7454724" y="6069724"/>
            <a:ext cx="1074359" cy="346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1941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A Simple Switched Circuit</a:t>
            </a:r>
            <a:endParaRPr lang="en-GB" b="1" dirty="0">
              <a:solidFill>
                <a:srgbClr val="C00000"/>
              </a:solidFill>
              <a:latin typeface="+mn-lt"/>
            </a:endParaRPr>
          </a:p>
        </p:txBody>
      </p:sp>
      <p:sp>
        <p:nvSpPr>
          <p:cNvPr id="17" name="Freeform 3"/>
          <p:cNvSpPr>
            <a:spLocks/>
          </p:cNvSpPr>
          <p:nvPr/>
        </p:nvSpPr>
        <p:spPr bwMode="auto">
          <a:xfrm>
            <a:off x="933128" y="3163784"/>
            <a:ext cx="2777536" cy="2590630"/>
          </a:xfrm>
          <a:custGeom>
            <a:avLst/>
            <a:gdLst>
              <a:gd name="T0" fmla="*/ 50800 w 3898900"/>
              <a:gd name="T1" fmla="*/ 0 h 844550"/>
              <a:gd name="T2" fmla="*/ 50800 w 3898900"/>
              <a:gd name="T3" fmla="*/ 219075 h 844550"/>
              <a:gd name="T4" fmla="*/ 355600 w 3898900"/>
              <a:gd name="T5" fmla="*/ 485775 h 844550"/>
              <a:gd name="T6" fmla="*/ 1879600 w 3898900"/>
              <a:gd name="T7" fmla="*/ 809625 h 844550"/>
              <a:gd name="T8" fmla="*/ 3898900 w 3898900"/>
              <a:gd name="T9" fmla="*/ 695325 h 844550"/>
            </a:gdLst>
            <a:ahLst/>
            <a:cxnLst>
              <a:cxn ang="0">
                <a:pos x="T0" y="T1"/>
              </a:cxn>
              <a:cxn ang="0">
                <a:pos x="T2" y="T3"/>
              </a:cxn>
              <a:cxn ang="0">
                <a:pos x="T4" y="T5"/>
              </a:cxn>
              <a:cxn ang="0">
                <a:pos x="T6" y="T7"/>
              </a:cxn>
              <a:cxn ang="0">
                <a:pos x="T8" y="T9"/>
              </a:cxn>
            </a:cxnLst>
            <a:rect l="0" t="0" r="r" b="b"/>
            <a:pathLst>
              <a:path w="3898900" h="844550">
                <a:moveTo>
                  <a:pt x="50800" y="0"/>
                </a:moveTo>
                <a:cubicBezTo>
                  <a:pt x="25400" y="69056"/>
                  <a:pt x="0" y="138113"/>
                  <a:pt x="50800" y="219075"/>
                </a:cubicBezTo>
                <a:cubicBezTo>
                  <a:pt x="101600" y="300037"/>
                  <a:pt x="50800" y="387350"/>
                  <a:pt x="355600" y="485775"/>
                </a:cubicBezTo>
                <a:cubicBezTo>
                  <a:pt x="660400" y="584200"/>
                  <a:pt x="1289050" y="774700"/>
                  <a:pt x="1879600" y="809625"/>
                </a:cubicBezTo>
                <a:cubicBezTo>
                  <a:pt x="2470150" y="844550"/>
                  <a:pt x="3581400" y="708025"/>
                  <a:pt x="3898900" y="695325"/>
                </a:cubicBezTo>
              </a:path>
            </a:pathLst>
          </a:custGeom>
          <a:noFill/>
          <a:ln w="76200" cap="flat" cmpd="sng" algn="ctr">
            <a:solidFill>
              <a:srgbClr val="C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8" name="Freeform 4"/>
          <p:cNvSpPr>
            <a:spLocks/>
          </p:cNvSpPr>
          <p:nvPr/>
        </p:nvSpPr>
        <p:spPr bwMode="auto">
          <a:xfrm>
            <a:off x="4967986" y="1290657"/>
            <a:ext cx="800113" cy="4006587"/>
          </a:xfrm>
          <a:custGeom>
            <a:avLst/>
            <a:gdLst>
              <a:gd name="T0" fmla="*/ 161925 w 800100"/>
              <a:gd name="T1" fmla="*/ 53975 h 4006850"/>
              <a:gd name="T2" fmla="*/ 304800 w 800100"/>
              <a:gd name="T3" fmla="*/ 6350 h 4006850"/>
              <a:gd name="T4" fmla="*/ 523875 w 800100"/>
              <a:gd name="T5" fmla="*/ 92075 h 4006850"/>
              <a:gd name="T6" fmla="*/ 609600 w 800100"/>
              <a:gd name="T7" fmla="*/ 177800 h 4006850"/>
              <a:gd name="T8" fmla="*/ 704850 w 800100"/>
              <a:gd name="T9" fmla="*/ 415925 h 4006850"/>
              <a:gd name="T10" fmla="*/ 781050 w 800100"/>
              <a:gd name="T11" fmla="*/ 930275 h 4006850"/>
              <a:gd name="T12" fmla="*/ 590550 w 800100"/>
              <a:gd name="T13" fmla="*/ 1682750 h 4006850"/>
              <a:gd name="T14" fmla="*/ 542925 w 800100"/>
              <a:gd name="T15" fmla="*/ 2082800 h 4006850"/>
              <a:gd name="T16" fmla="*/ 704850 w 800100"/>
              <a:gd name="T17" fmla="*/ 2940031 h 4006850"/>
              <a:gd name="T18" fmla="*/ 657225 w 800100"/>
              <a:gd name="T19" fmla="*/ 3787775 h 4006850"/>
              <a:gd name="T20" fmla="*/ 0 w 800100"/>
              <a:gd name="T21" fmla="*/ 4006850 h 4006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0100" h="4006850">
                <a:moveTo>
                  <a:pt x="161925" y="53975"/>
                </a:moveTo>
                <a:cubicBezTo>
                  <a:pt x="203200" y="26987"/>
                  <a:pt x="244475" y="0"/>
                  <a:pt x="304800" y="6350"/>
                </a:cubicBezTo>
                <a:cubicBezTo>
                  <a:pt x="365125" y="12700"/>
                  <a:pt x="473075" y="63500"/>
                  <a:pt x="523875" y="92075"/>
                </a:cubicBezTo>
                <a:cubicBezTo>
                  <a:pt x="574675" y="120650"/>
                  <a:pt x="579437" y="123825"/>
                  <a:pt x="609600" y="177800"/>
                </a:cubicBezTo>
                <a:cubicBezTo>
                  <a:pt x="639763" y="231775"/>
                  <a:pt x="676275" y="290513"/>
                  <a:pt x="704850" y="415925"/>
                </a:cubicBezTo>
                <a:cubicBezTo>
                  <a:pt x="733425" y="541337"/>
                  <a:pt x="800100" y="719138"/>
                  <a:pt x="781050" y="930275"/>
                </a:cubicBezTo>
                <a:cubicBezTo>
                  <a:pt x="762000" y="1141412"/>
                  <a:pt x="630237" y="1490663"/>
                  <a:pt x="590550" y="1682750"/>
                </a:cubicBezTo>
                <a:cubicBezTo>
                  <a:pt x="550863" y="1874837"/>
                  <a:pt x="523875" y="1873253"/>
                  <a:pt x="542925" y="2082800"/>
                </a:cubicBezTo>
                <a:cubicBezTo>
                  <a:pt x="561975" y="2292347"/>
                  <a:pt x="685800" y="2655869"/>
                  <a:pt x="704850" y="2940031"/>
                </a:cubicBezTo>
                <a:cubicBezTo>
                  <a:pt x="723900" y="3224193"/>
                  <a:pt x="774700" y="3609972"/>
                  <a:pt x="657225" y="3787775"/>
                </a:cubicBezTo>
                <a:cubicBezTo>
                  <a:pt x="539750" y="3965578"/>
                  <a:pt x="269875" y="3986214"/>
                  <a:pt x="0" y="4006850"/>
                </a:cubicBezTo>
              </a:path>
            </a:pathLst>
          </a:custGeom>
          <a:noFill/>
          <a:ln w="76200" cap="flat" cmpd="sng">
            <a:solidFill>
              <a:srgbClr val="C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103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5119" y="1489457"/>
            <a:ext cx="3023929" cy="134114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0" name="Oval 11"/>
          <p:cNvSpPr>
            <a:spLocks noChangeArrowheads="1"/>
          </p:cNvSpPr>
          <p:nvPr/>
        </p:nvSpPr>
        <p:spPr bwMode="auto">
          <a:xfrm>
            <a:off x="4852739" y="1146579"/>
            <a:ext cx="365766" cy="365736"/>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1" name="Freeform 12"/>
          <p:cNvSpPr>
            <a:spLocks/>
          </p:cNvSpPr>
          <p:nvPr/>
        </p:nvSpPr>
        <p:spPr bwMode="auto">
          <a:xfrm>
            <a:off x="933128" y="923651"/>
            <a:ext cx="2550549" cy="1421037"/>
          </a:xfrm>
          <a:custGeom>
            <a:avLst/>
            <a:gdLst>
              <a:gd name="T0" fmla="*/ 3670646 w 3670646"/>
              <a:gd name="T1" fmla="*/ 423545 h 1497965"/>
              <a:gd name="T2" fmla="*/ 2949257 w 3670646"/>
              <a:gd name="T3" fmla="*/ 213995 h 1497965"/>
              <a:gd name="T4" fmla="*/ 617220 w 3670646"/>
              <a:gd name="T5" fmla="*/ 213995 h 1497965"/>
              <a:gd name="T6" fmla="*/ 0 w 3670646"/>
              <a:gd name="T7" fmla="*/ 1497965 h 1497965"/>
            </a:gdLst>
            <a:ahLst/>
            <a:cxnLst>
              <a:cxn ang="0">
                <a:pos x="T0" y="T1"/>
              </a:cxn>
              <a:cxn ang="0">
                <a:pos x="T2" y="T3"/>
              </a:cxn>
              <a:cxn ang="0">
                <a:pos x="T4" y="T5"/>
              </a:cxn>
              <a:cxn ang="0">
                <a:pos x="T6" y="T7"/>
              </a:cxn>
            </a:cxnLst>
            <a:rect l="0" t="0" r="r" b="b"/>
            <a:pathLst>
              <a:path w="3670646" h="1497965">
                <a:moveTo>
                  <a:pt x="3670646" y="423545"/>
                </a:moveTo>
                <a:cubicBezTo>
                  <a:pt x="3564403" y="336232"/>
                  <a:pt x="3458161" y="248920"/>
                  <a:pt x="2949257" y="213995"/>
                </a:cubicBezTo>
                <a:cubicBezTo>
                  <a:pt x="2440353" y="179070"/>
                  <a:pt x="1108763" y="0"/>
                  <a:pt x="617220" y="213995"/>
                </a:cubicBezTo>
                <a:cubicBezTo>
                  <a:pt x="125677" y="427990"/>
                  <a:pt x="102870" y="1287780"/>
                  <a:pt x="0" y="1497965"/>
                </a:cubicBezTo>
              </a:path>
            </a:pathLst>
          </a:custGeom>
          <a:noFill/>
          <a:ln w="76200" cap="flat" cmpd="sng" algn="ctr">
            <a:solidFill>
              <a:srgbClr val="C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2" name="Oval 13"/>
          <p:cNvSpPr>
            <a:spLocks noChangeArrowheads="1"/>
          </p:cNvSpPr>
          <p:nvPr/>
        </p:nvSpPr>
        <p:spPr bwMode="auto">
          <a:xfrm>
            <a:off x="3363660" y="1146579"/>
            <a:ext cx="365766" cy="365736"/>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aphicFrame>
        <p:nvGraphicFramePr>
          <p:cNvPr id="10" name="Group 3"/>
          <p:cNvGraphicFramePr>
            <a:graphicFrameLocks/>
          </p:cNvGraphicFramePr>
          <p:nvPr>
            <p:extLst/>
          </p:nvPr>
        </p:nvGraphicFramePr>
        <p:xfrm>
          <a:off x="5305525" y="4946237"/>
          <a:ext cx="3683000" cy="1584326"/>
        </p:xfrm>
        <a:graphic>
          <a:graphicData uri="http://schemas.openxmlformats.org/drawingml/2006/table">
            <a:tbl>
              <a:tblPr/>
              <a:tblGrid>
                <a:gridCol w="1770062"/>
                <a:gridCol w="1912938"/>
              </a:tblGrid>
              <a:tr h="528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Input</a:t>
                      </a:r>
                    </a:p>
                  </a:txBody>
                  <a:tcPr horzOverflow="overflow">
                    <a:lnL w="76200" cap="flat" cmpd="sng" algn="ctr">
                      <a:solidFill>
                        <a:srgbClr val="585858"/>
                      </a:solidFill>
                      <a:prstDash val="solid"/>
                      <a:round/>
                      <a:headEnd type="none" w="med" len="med"/>
                      <a:tailEnd type="none" w="med" len="med"/>
                    </a:lnL>
                    <a:lnR w="38100" cap="flat" cmpd="sng" algn="ctr">
                      <a:solidFill>
                        <a:srgbClr val="585858"/>
                      </a:solidFill>
                      <a:prstDash val="solid"/>
                      <a:round/>
                      <a:headEnd type="none" w="med" len="med"/>
                      <a:tailEnd type="none" w="med" len="med"/>
                    </a:lnR>
                    <a:lnT w="76200" cap="flat" cmpd="sng" algn="ctr">
                      <a:solidFill>
                        <a:srgbClr val="585858"/>
                      </a:solidFill>
                      <a:prstDash val="solid"/>
                      <a:round/>
                      <a:headEnd type="none" w="med" len="med"/>
                      <a:tailEnd type="none" w="med" len="med"/>
                    </a:lnT>
                    <a:lnB w="38100" cap="flat" cmpd="sng" algn="ctr">
                      <a:solidFill>
                        <a:srgbClr val="585858"/>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Output</a:t>
                      </a:r>
                    </a:p>
                  </a:txBody>
                  <a:tcPr horzOverflow="overflow">
                    <a:lnL w="38100" cap="flat" cmpd="sng" algn="ctr">
                      <a:solidFill>
                        <a:srgbClr val="585858"/>
                      </a:solidFill>
                      <a:prstDash val="solid"/>
                      <a:round/>
                      <a:headEnd type="none" w="med" len="med"/>
                      <a:tailEnd type="none" w="med" len="med"/>
                    </a:lnL>
                    <a:lnR w="76200" cap="flat" cmpd="sng" algn="ctr">
                      <a:solidFill>
                        <a:srgbClr val="585858"/>
                      </a:solidFill>
                      <a:prstDash val="solid"/>
                      <a:round/>
                      <a:headEnd type="none" w="med" len="med"/>
                      <a:tailEnd type="none" w="med" len="med"/>
                    </a:lnR>
                    <a:lnT w="76200" cap="flat" cmpd="sng" algn="ctr">
                      <a:solidFill>
                        <a:srgbClr val="585858"/>
                      </a:solidFill>
                      <a:prstDash val="solid"/>
                      <a:round/>
                      <a:headEnd type="none" w="med" len="med"/>
                      <a:tailEnd type="none" w="med" len="med"/>
                    </a:lnT>
                    <a:lnB w="38100" cap="flat" cmpd="sng" algn="ctr">
                      <a:solidFill>
                        <a:srgbClr val="585858"/>
                      </a:solidFill>
                      <a:prstDash val="solid"/>
                      <a:round/>
                      <a:headEnd type="none" w="med" len="med"/>
                      <a:tailEnd type="none" w="med" len="med"/>
                    </a:lnB>
                    <a:lnTlToBr>
                      <a:noFill/>
                    </a:lnTlToBr>
                    <a:lnBlToTr>
                      <a:noFill/>
                    </a:lnBlToTr>
                    <a:solidFill>
                      <a:schemeClr val="bg1"/>
                    </a:solidFill>
                  </a:tcPr>
                </a:tc>
              </a:tr>
              <a:tr h="5270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76200" cap="flat" cmpd="sng" algn="ctr">
                      <a:solidFill>
                        <a:srgbClr val="585858"/>
                      </a:solidFill>
                      <a:prstDash val="solid"/>
                      <a:round/>
                      <a:headEnd type="none" w="med" len="med"/>
                      <a:tailEnd type="none" w="med" len="med"/>
                    </a:lnL>
                    <a:lnR w="38100" cap="flat" cmpd="sng" algn="ctr">
                      <a:solidFill>
                        <a:srgbClr val="585858"/>
                      </a:solidFill>
                      <a:prstDash val="solid"/>
                      <a:round/>
                      <a:headEnd type="none" w="med" len="med"/>
                      <a:tailEnd type="none" w="med" len="med"/>
                    </a:lnR>
                    <a:lnT w="38100" cap="flat" cmpd="sng" algn="ctr">
                      <a:solidFill>
                        <a:srgbClr val="585858"/>
                      </a:solidFill>
                      <a:prstDash val="solid"/>
                      <a:round/>
                      <a:headEnd type="none" w="med" len="med"/>
                      <a:tailEnd type="none" w="med" len="med"/>
                    </a:lnT>
                    <a:lnB w="38100" cap="flat" cmpd="sng" algn="ctr">
                      <a:solidFill>
                        <a:srgbClr val="585858"/>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38100" cap="flat" cmpd="sng" algn="ctr">
                      <a:solidFill>
                        <a:srgbClr val="585858"/>
                      </a:solidFill>
                      <a:prstDash val="solid"/>
                      <a:round/>
                      <a:headEnd type="none" w="med" len="med"/>
                      <a:tailEnd type="none" w="med" len="med"/>
                    </a:lnL>
                    <a:lnR w="76200" cap="flat" cmpd="sng" algn="ctr">
                      <a:solidFill>
                        <a:srgbClr val="585858"/>
                      </a:solidFill>
                      <a:prstDash val="solid"/>
                      <a:round/>
                      <a:headEnd type="none" w="med" len="med"/>
                      <a:tailEnd type="none" w="med" len="med"/>
                    </a:lnR>
                    <a:lnT w="38100" cap="flat" cmpd="sng" algn="ctr">
                      <a:solidFill>
                        <a:srgbClr val="585858"/>
                      </a:solidFill>
                      <a:prstDash val="solid"/>
                      <a:round/>
                      <a:headEnd type="none" w="med" len="med"/>
                      <a:tailEnd type="none" w="med" len="med"/>
                    </a:lnT>
                    <a:lnB w="38100" cap="flat" cmpd="sng" algn="ctr">
                      <a:solidFill>
                        <a:srgbClr val="585858"/>
                      </a:solidFill>
                      <a:prstDash val="solid"/>
                      <a:round/>
                      <a:headEnd type="none" w="med" len="med"/>
                      <a:tailEnd type="none" w="med" len="med"/>
                    </a:lnB>
                    <a:lnTlToBr>
                      <a:noFill/>
                    </a:lnTlToBr>
                    <a:lnBlToTr>
                      <a:noFill/>
                    </a:lnBlToTr>
                    <a:solidFill>
                      <a:schemeClr val="bg1"/>
                    </a:solidFill>
                  </a:tcPr>
                </a:tc>
              </a:tr>
              <a:tr h="528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76200" cap="flat" cmpd="sng" algn="ctr">
                      <a:solidFill>
                        <a:srgbClr val="585858"/>
                      </a:solidFill>
                      <a:prstDash val="solid"/>
                      <a:round/>
                      <a:headEnd type="none" w="med" len="med"/>
                      <a:tailEnd type="none" w="med" len="med"/>
                    </a:lnL>
                    <a:lnR w="38100" cap="flat" cmpd="sng" algn="ctr">
                      <a:solidFill>
                        <a:srgbClr val="585858"/>
                      </a:solidFill>
                      <a:prstDash val="solid"/>
                      <a:round/>
                      <a:headEnd type="none" w="med" len="med"/>
                      <a:tailEnd type="none" w="med" len="med"/>
                    </a:lnR>
                    <a:lnT w="38100" cap="flat" cmpd="sng" algn="ctr">
                      <a:solidFill>
                        <a:srgbClr val="585858"/>
                      </a:solidFill>
                      <a:prstDash val="solid"/>
                      <a:round/>
                      <a:headEnd type="none" w="med" len="med"/>
                      <a:tailEnd type="none" w="med" len="med"/>
                    </a:lnT>
                    <a:lnB w="76200" cap="flat" cmpd="sng" algn="ctr">
                      <a:solidFill>
                        <a:srgbClr val="585858"/>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38100" cap="flat" cmpd="sng" algn="ctr">
                      <a:solidFill>
                        <a:srgbClr val="585858"/>
                      </a:solidFill>
                      <a:prstDash val="solid"/>
                      <a:round/>
                      <a:headEnd type="none" w="med" len="med"/>
                      <a:tailEnd type="none" w="med" len="med"/>
                    </a:lnL>
                    <a:lnR w="76200" cap="flat" cmpd="sng" algn="ctr">
                      <a:solidFill>
                        <a:srgbClr val="585858"/>
                      </a:solidFill>
                      <a:prstDash val="solid"/>
                      <a:round/>
                      <a:headEnd type="none" w="med" len="med"/>
                      <a:tailEnd type="none" w="med" len="med"/>
                    </a:lnR>
                    <a:lnT w="38100" cap="flat" cmpd="sng" algn="ctr">
                      <a:solidFill>
                        <a:srgbClr val="585858"/>
                      </a:solidFill>
                      <a:prstDash val="solid"/>
                      <a:round/>
                      <a:headEnd type="none" w="med" len="med"/>
                      <a:tailEnd type="none" w="med" len="med"/>
                    </a:lnT>
                    <a:lnB w="76200" cap="flat" cmpd="sng" algn="ctr">
                      <a:solidFill>
                        <a:srgbClr val="585858"/>
                      </a:solidFill>
                      <a:prstDash val="solid"/>
                      <a:round/>
                      <a:headEnd type="none" w="med" len="med"/>
                      <a:tailEnd type="none" w="med" len="med"/>
                    </a:lnB>
                    <a:lnTlToBr>
                      <a:noFill/>
                    </a:lnTlToBr>
                    <a:lnBlToTr>
                      <a:noFill/>
                    </a:lnBlToTr>
                    <a:solidFill>
                      <a:schemeClr val="bg1"/>
                    </a:solidFill>
                  </a:tcPr>
                </a:tc>
              </a:tr>
            </a:tbl>
          </a:graphicData>
        </a:graphic>
      </p:graphicFrame>
      <p:sp>
        <p:nvSpPr>
          <p:cNvPr id="29" name="Rectangle 28"/>
          <p:cNvSpPr/>
          <p:nvPr/>
        </p:nvSpPr>
        <p:spPr>
          <a:xfrm>
            <a:off x="5689048" y="6069724"/>
            <a:ext cx="1074359" cy="346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7454724" y="6069724"/>
            <a:ext cx="1074359" cy="346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19"/>
          <p:cNvGrpSpPr>
            <a:grpSpLocks/>
          </p:cNvGrpSpPr>
          <p:nvPr/>
        </p:nvGrpSpPr>
        <p:grpSpPr bwMode="auto">
          <a:xfrm>
            <a:off x="5818127" y="3293950"/>
            <a:ext cx="2414587" cy="1512888"/>
            <a:chOff x="3198" y="1434"/>
            <a:chExt cx="1678" cy="953"/>
          </a:xfrm>
        </p:grpSpPr>
        <p:sp>
          <p:nvSpPr>
            <p:cNvPr id="31" name="Text Box 20"/>
            <p:cNvSpPr txBox="1">
              <a:spLocks noChangeArrowheads="1"/>
            </p:cNvSpPr>
            <p:nvPr/>
          </p:nvSpPr>
          <p:spPr bwMode="auto">
            <a:xfrm>
              <a:off x="3198" y="1434"/>
              <a:ext cx="1678" cy="330"/>
            </a:xfrm>
            <a:prstGeom prst="rect">
              <a:avLst/>
            </a:prstGeom>
            <a:noFill/>
            <a:ln w="381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2800" b="1" dirty="0">
                  <a:solidFill>
                    <a:srgbClr val="585858"/>
                  </a:solidFill>
                  <a:cs typeface="Arial" panose="020B0604020202020204" pitchFamily="34" charset="0"/>
                </a:rPr>
                <a:t>Truth Table</a:t>
              </a:r>
            </a:p>
          </p:txBody>
        </p:sp>
        <p:sp>
          <p:nvSpPr>
            <p:cNvPr id="32" name="Line 21"/>
            <p:cNvSpPr>
              <a:spLocks noChangeShapeType="1"/>
            </p:cNvSpPr>
            <p:nvPr/>
          </p:nvSpPr>
          <p:spPr bwMode="auto">
            <a:xfrm>
              <a:off x="4059" y="1752"/>
              <a:ext cx="0" cy="635"/>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38" name="Group 18"/>
          <p:cNvGrpSpPr>
            <a:grpSpLocks/>
          </p:cNvGrpSpPr>
          <p:nvPr/>
        </p:nvGrpSpPr>
        <p:grpSpPr bwMode="auto">
          <a:xfrm>
            <a:off x="3535406" y="3915500"/>
            <a:ext cx="1508785" cy="1554514"/>
            <a:chOff x="110215680" y="112219605"/>
            <a:chExt cx="1508760" cy="1554615"/>
          </a:xfrm>
        </p:grpSpPr>
        <p:sp>
          <p:nvSpPr>
            <p:cNvPr id="39" name="Rectangle 19"/>
            <p:cNvSpPr>
              <a:spLocks noChangeArrowheads="1"/>
            </p:cNvSpPr>
            <p:nvPr/>
          </p:nvSpPr>
          <p:spPr bwMode="auto">
            <a:xfrm>
              <a:off x="110467140" y="113522760"/>
              <a:ext cx="914400" cy="137160"/>
            </a:xfrm>
            <a:prstGeom prst="rect">
              <a:avLst/>
            </a:prstGeom>
            <a:solidFill>
              <a:srgbClr val="80808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40" name="Oval 20"/>
            <p:cNvSpPr>
              <a:spLocks noChangeArrowheads="1"/>
            </p:cNvSpPr>
            <p:nvPr/>
          </p:nvSpPr>
          <p:spPr bwMode="auto">
            <a:xfrm>
              <a:off x="111358680" y="113408460"/>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41" name="Oval 21"/>
            <p:cNvSpPr>
              <a:spLocks noChangeArrowheads="1"/>
            </p:cNvSpPr>
            <p:nvPr/>
          </p:nvSpPr>
          <p:spPr bwMode="auto">
            <a:xfrm>
              <a:off x="110215680" y="113408460"/>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42"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67140" y="112219605"/>
              <a:ext cx="1060796" cy="15546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pSp>
        <p:nvGrpSpPr>
          <p:cNvPr id="34" name="Group 35"/>
          <p:cNvGrpSpPr>
            <a:grpSpLocks/>
          </p:cNvGrpSpPr>
          <p:nvPr/>
        </p:nvGrpSpPr>
        <p:grpSpPr bwMode="auto">
          <a:xfrm>
            <a:off x="138829" y="2223482"/>
            <a:ext cx="1092854" cy="990404"/>
            <a:chOff x="107958032" y="108019196"/>
            <a:chExt cx="1092836" cy="990600"/>
          </a:xfrm>
        </p:grpSpPr>
        <p:sp>
          <p:nvSpPr>
            <p:cNvPr id="35" name="Oval 36"/>
            <p:cNvSpPr>
              <a:spLocks noChangeArrowheads="1"/>
            </p:cNvSpPr>
            <p:nvPr/>
          </p:nvSpPr>
          <p:spPr bwMode="auto">
            <a:xfrm>
              <a:off x="108601096" y="108019196"/>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36" name="Oval 37"/>
            <p:cNvSpPr>
              <a:spLocks noChangeArrowheads="1"/>
            </p:cNvSpPr>
            <p:nvPr/>
          </p:nvSpPr>
          <p:spPr bwMode="auto">
            <a:xfrm>
              <a:off x="108601096" y="108644036"/>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37" name="Picture 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8032" y="108251099"/>
              <a:ext cx="1092836" cy="5126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Tree>
    <p:extLst>
      <p:ext uri="{BB962C8B-B14F-4D97-AF65-F5344CB8AC3E}">
        <p14:creationId xmlns:p14="http://schemas.microsoft.com/office/powerpoint/2010/main" val="1092121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3"/>
                                        </p:tgtEl>
                                      </p:cBhvr>
                                    </p:animEffect>
                                    <p:set>
                                      <p:cBhvr>
                                        <p:cTn id="10" dur="1" fill="hold">
                                          <p:stCondLst>
                                            <p:cond delay="499"/>
                                          </p:stCondLst>
                                        </p:cTn>
                                        <p:tgtEl>
                                          <p:spTgt spid="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18"/>
          <p:cNvGrpSpPr>
            <a:grpSpLocks/>
          </p:cNvGrpSpPr>
          <p:nvPr/>
        </p:nvGrpSpPr>
        <p:grpSpPr bwMode="auto">
          <a:xfrm>
            <a:off x="138829" y="928682"/>
            <a:ext cx="5627687" cy="4540251"/>
            <a:chOff x="107958032" y="105077895"/>
            <a:chExt cx="5627593" cy="4541148"/>
          </a:xfrm>
        </p:grpSpPr>
        <p:sp>
          <p:nvSpPr>
            <p:cNvPr id="25" name="Freeform 19"/>
            <p:cNvSpPr>
              <a:spLocks/>
            </p:cNvSpPr>
            <p:nvPr/>
          </p:nvSpPr>
          <p:spPr bwMode="auto">
            <a:xfrm>
              <a:off x="108750735" y="108880275"/>
              <a:ext cx="2777490" cy="685800"/>
            </a:xfrm>
            <a:custGeom>
              <a:avLst/>
              <a:gdLst>
                <a:gd name="T0" fmla="*/ 50800 w 3898900"/>
                <a:gd name="T1" fmla="*/ 0 h 844550"/>
                <a:gd name="T2" fmla="*/ 50800 w 3898900"/>
                <a:gd name="T3" fmla="*/ 219075 h 844550"/>
                <a:gd name="T4" fmla="*/ 355600 w 3898900"/>
                <a:gd name="T5" fmla="*/ 485775 h 844550"/>
                <a:gd name="T6" fmla="*/ 1879600 w 3898900"/>
                <a:gd name="T7" fmla="*/ 809625 h 844550"/>
                <a:gd name="T8" fmla="*/ 3898900 w 3898900"/>
                <a:gd name="T9" fmla="*/ 695325 h 844550"/>
              </a:gdLst>
              <a:ahLst/>
              <a:cxnLst>
                <a:cxn ang="0">
                  <a:pos x="T0" y="T1"/>
                </a:cxn>
                <a:cxn ang="0">
                  <a:pos x="T2" y="T3"/>
                </a:cxn>
                <a:cxn ang="0">
                  <a:pos x="T4" y="T5"/>
                </a:cxn>
                <a:cxn ang="0">
                  <a:pos x="T6" y="T7"/>
                </a:cxn>
                <a:cxn ang="0">
                  <a:pos x="T8" y="T9"/>
                </a:cxn>
              </a:cxnLst>
              <a:rect l="0" t="0" r="r" b="b"/>
              <a:pathLst>
                <a:path w="3898900" h="844550">
                  <a:moveTo>
                    <a:pt x="50800" y="0"/>
                  </a:moveTo>
                  <a:cubicBezTo>
                    <a:pt x="25400" y="69056"/>
                    <a:pt x="0" y="138113"/>
                    <a:pt x="50800" y="219075"/>
                  </a:cubicBezTo>
                  <a:cubicBezTo>
                    <a:pt x="101600" y="300037"/>
                    <a:pt x="50800" y="387350"/>
                    <a:pt x="355600" y="485775"/>
                  </a:cubicBezTo>
                  <a:cubicBezTo>
                    <a:pt x="660400" y="584200"/>
                    <a:pt x="1289050" y="774700"/>
                    <a:pt x="1879600" y="809625"/>
                  </a:cubicBezTo>
                  <a:cubicBezTo>
                    <a:pt x="2470150" y="844550"/>
                    <a:pt x="3581400" y="708025"/>
                    <a:pt x="3898900" y="695325"/>
                  </a:cubicBezTo>
                </a:path>
              </a:pathLst>
            </a:custGeom>
            <a:noFill/>
            <a:ln w="76200" cap="flat" cmpd="sng" algn="ctr">
              <a:solidFill>
                <a:srgbClr val="C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6" name="Freeform 20"/>
            <p:cNvSpPr>
              <a:spLocks/>
            </p:cNvSpPr>
            <p:nvPr/>
          </p:nvSpPr>
          <p:spPr bwMode="auto">
            <a:xfrm>
              <a:off x="112785525" y="105444925"/>
              <a:ext cx="800100" cy="4006850"/>
            </a:xfrm>
            <a:custGeom>
              <a:avLst/>
              <a:gdLst>
                <a:gd name="T0" fmla="*/ 161925 w 800100"/>
                <a:gd name="T1" fmla="*/ 53975 h 4006850"/>
                <a:gd name="T2" fmla="*/ 304800 w 800100"/>
                <a:gd name="T3" fmla="*/ 6350 h 4006850"/>
                <a:gd name="T4" fmla="*/ 523875 w 800100"/>
                <a:gd name="T5" fmla="*/ 92075 h 4006850"/>
                <a:gd name="T6" fmla="*/ 609600 w 800100"/>
                <a:gd name="T7" fmla="*/ 177800 h 4006850"/>
                <a:gd name="T8" fmla="*/ 704850 w 800100"/>
                <a:gd name="T9" fmla="*/ 415925 h 4006850"/>
                <a:gd name="T10" fmla="*/ 781050 w 800100"/>
                <a:gd name="T11" fmla="*/ 930275 h 4006850"/>
                <a:gd name="T12" fmla="*/ 590550 w 800100"/>
                <a:gd name="T13" fmla="*/ 1682750 h 4006850"/>
                <a:gd name="T14" fmla="*/ 542925 w 800100"/>
                <a:gd name="T15" fmla="*/ 2082800 h 4006850"/>
                <a:gd name="T16" fmla="*/ 704850 w 800100"/>
                <a:gd name="T17" fmla="*/ 2940031 h 4006850"/>
                <a:gd name="T18" fmla="*/ 657225 w 800100"/>
                <a:gd name="T19" fmla="*/ 3787775 h 4006850"/>
                <a:gd name="T20" fmla="*/ 0 w 800100"/>
                <a:gd name="T21" fmla="*/ 4006850 h 4006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0100" h="4006850">
                  <a:moveTo>
                    <a:pt x="161925" y="53975"/>
                  </a:moveTo>
                  <a:cubicBezTo>
                    <a:pt x="203200" y="26987"/>
                    <a:pt x="244475" y="0"/>
                    <a:pt x="304800" y="6350"/>
                  </a:cubicBezTo>
                  <a:cubicBezTo>
                    <a:pt x="365125" y="12700"/>
                    <a:pt x="473075" y="63500"/>
                    <a:pt x="523875" y="92075"/>
                  </a:cubicBezTo>
                  <a:cubicBezTo>
                    <a:pt x="574675" y="120650"/>
                    <a:pt x="579437" y="123825"/>
                    <a:pt x="609600" y="177800"/>
                  </a:cubicBezTo>
                  <a:cubicBezTo>
                    <a:pt x="639763" y="231775"/>
                    <a:pt x="676275" y="290513"/>
                    <a:pt x="704850" y="415925"/>
                  </a:cubicBezTo>
                  <a:cubicBezTo>
                    <a:pt x="733425" y="541337"/>
                    <a:pt x="800100" y="719138"/>
                    <a:pt x="781050" y="930275"/>
                  </a:cubicBezTo>
                  <a:cubicBezTo>
                    <a:pt x="762000" y="1141412"/>
                    <a:pt x="630237" y="1490663"/>
                    <a:pt x="590550" y="1682750"/>
                  </a:cubicBezTo>
                  <a:cubicBezTo>
                    <a:pt x="550863" y="1874837"/>
                    <a:pt x="523875" y="1873253"/>
                    <a:pt x="542925" y="2082800"/>
                  </a:cubicBezTo>
                  <a:cubicBezTo>
                    <a:pt x="561975" y="2292347"/>
                    <a:pt x="685800" y="2655869"/>
                    <a:pt x="704850" y="2940031"/>
                  </a:cubicBezTo>
                  <a:cubicBezTo>
                    <a:pt x="723900" y="3224193"/>
                    <a:pt x="774700" y="3609972"/>
                    <a:pt x="657225" y="3787775"/>
                  </a:cubicBezTo>
                  <a:cubicBezTo>
                    <a:pt x="539750" y="3965578"/>
                    <a:pt x="269875" y="3986214"/>
                    <a:pt x="0" y="4006850"/>
                  </a:cubicBezTo>
                </a:path>
              </a:pathLst>
            </a:custGeom>
            <a:noFill/>
            <a:ln w="76200" cap="flat" cmpd="sng" algn="ctr">
              <a:solidFill>
                <a:srgbClr val="C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nvGrpSpPr>
            <p:cNvPr id="27" name="Group 21"/>
            <p:cNvGrpSpPr>
              <a:grpSpLocks/>
            </p:cNvGrpSpPr>
            <p:nvPr/>
          </p:nvGrpSpPr>
          <p:grpSpPr bwMode="auto">
            <a:xfrm>
              <a:off x="111381540" y="108064428"/>
              <a:ext cx="1508760" cy="1554615"/>
              <a:chOff x="108539280" y="112219605"/>
              <a:chExt cx="1508760" cy="1554615"/>
            </a:xfrm>
          </p:grpSpPr>
          <p:sp>
            <p:nvSpPr>
              <p:cNvPr id="41" name="Rectangle 22"/>
              <p:cNvSpPr>
                <a:spLocks noChangeArrowheads="1"/>
              </p:cNvSpPr>
              <p:nvPr/>
            </p:nvSpPr>
            <p:spPr bwMode="auto">
              <a:xfrm>
                <a:off x="108790740" y="113522760"/>
                <a:ext cx="914400" cy="137160"/>
              </a:xfrm>
              <a:prstGeom prst="rect">
                <a:avLst/>
              </a:prstGeom>
              <a:solidFill>
                <a:srgbClr val="80808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42" name="Oval 23"/>
              <p:cNvSpPr>
                <a:spLocks noChangeArrowheads="1"/>
              </p:cNvSpPr>
              <p:nvPr/>
            </p:nvSpPr>
            <p:spPr bwMode="auto">
              <a:xfrm>
                <a:off x="109682280" y="113408460"/>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43" name="Oval 24"/>
              <p:cNvSpPr>
                <a:spLocks noChangeArrowheads="1"/>
              </p:cNvSpPr>
              <p:nvPr/>
            </p:nvSpPr>
            <p:spPr bwMode="auto">
              <a:xfrm>
                <a:off x="108539280" y="113408460"/>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44"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64741" y="112219605"/>
                <a:ext cx="1054699" cy="15546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pic>
          <p:nvPicPr>
            <p:cNvPr id="28"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82697" y="105643738"/>
              <a:ext cx="3023878" cy="134123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9" name="Oval 27"/>
            <p:cNvSpPr>
              <a:spLocks noChangeArrowheads="1"/>
            </p:cNvSpPr>
            <p:nvPr/>
          </p:nvSpPr>
          <p:spPr bwMode="auto">
            <a:xfrm>
              <a:off x="112670280" y="105300838"/>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30" name="Freeform 28"/>
            <p:cNvSpPr>
              <a:spLocks/>
            </p:cNvSpPr>
            <p:nvPr/>
          </p:nvSpPr>
          <p:spPr bwMode="auto">
            <a:xfrm>
              <a:off x="108750735" y="105077895"/>
              <a:ext cx="2550506" cy="1421130"/>
            </a:xfrm>
            <a:custGeom>
              <a:avLst/>
              <a:gdLst>
                <a:gd name="T0" fmla="*/ 3670646 w 3670646"/>
                <a:gd name="T1" fmla="*/ 423545 h 1497965"/>
                <a:gd name="T2" fmla="*/ 2949257 w 3670646"/>
                <a:gd name="T3" fmla="*/ 213995 h 1497965"/>
                <a:gd name="T4" fmla="*/ 617220 w 3670646"/>
                <a:gd name="T5" fmla="*/ 213995 h 1497965"/>
                <a:gd name="T6" fmla="*/ 0 w 3670646"/>
                <a:gd name="T7" fmla="*/ 1497965 h 1497965"/>
              </a:gdLst>
              <a:ahLst/>
              <a:cxnLst>
                <a:cxn ang="0">
                  <a:pos x="T0" y="T1"/>
                </a:cxn>
                <a:cxn ang="0">
                  <a:pos x="T2" y="T3"/>
                </a:cxn>
                <a:cxn ang="0">
                  <a:pos x="T4" y="T5"/>
                </a:cxn>
                <a:cxn ang="0">
                  <a:pos x="T6" y="T7"/>
                </a:cxn>
              </a:cxnLst>
              <a:rect l="0" t="0" r="r" b="b"/>
              <a:pathLst>
                <a:path w="3670646" h="1497965">
                  <a:moveTo>
                    <a:pt x="3670646" y="423545"/>
                  </a:moveTo>
                  <a:cubicBezTo>
                    <a:pt x="3564403" y="336232"/>
                    <a:pt x="3458161" y="248920"/>
                    <a:pt x="2949257" y="213995"/>
                  </a:cubicBezTo>
                  <a:cubicBezTo>
                    <a:pt x="2440353" y="179070"/>
                    <a:pt x="1108763" y="0"/>
                    <a:pt x="617220" y="213995"/>
                  </a:cubicBezTo>
                  <a:cubicBezTo>
                    <a:pt x="125677" y="427990"/>
                    <a:pt x="102870" y="1287780"/>
                    <a:pt x="0" y="1497965"/>
                  </a:cubicBezTo>
                </a:path>
              </a:pathLst>
            </a:custGeom>
            <a:noFill/>
            <a:ln w="76200" cap="flat" cmpd="sng" algn="ctr">
              <a:solidFill>
                <a:srgbClr val="C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31" name="Oval 29"/>
            <p:cNvSpPr>
              <a:spLocks noChangeArrowheads="1"/>
            </p:cNvSpPr>
            <p:nvPr/>
          </p:nvSpPr>
          <p:spPr bwMode="auto">
            <a:xfrm>
              <a:off x="111181226" y="105300838"/>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32" name="Freeform 30"/>
            <p:cNvSpPr>
              <a:spLocks/>
            </p:cNvSpPr>
            <p:nvPr/>
          </p:nvSpPr>
          <p:spPr bwMode="auto">
            <a:xfrm>
              <a:off x="108804075" y="107337225"/>
              <a:ext cx="96837" cy="771525"/>
            </a:xfrm>
            <a:custGeom>
              <a:avLst/>
              <a:gdLst>
                <a:gd name="T0" fmla="*/ 0 w 96837"/>
                <a:gd name="T1" fmla="*/ 0 h 771525"/>
                <a:gd name="T2" fmla="*/ 95250 w 96837"/>
                <a:gd name="T3" fmla="*/ 238125 h 771525"/>
                <a:gd name="T4" fmla="*/ 9525 w 96837"/>
                <a:gd name="T5" fmla="*/ 771525 h 771525"/>
              </a:gdLst>
              <a:ahLst/>
              <a:cxnLst>
                <a:cxn ang="0">
                  <a:pos x="T0" y="T1"/>
                </a:cxn>
                <a:cxn ang="0">
                  <a:pos x="T2" y="T3"/>
                </a:cxn>
                <a:cxn ang="0">
                  <a:pos x="T4" y="T5"/>
                </a:cxn>
              </a:cxnLst>
              <a:rect l="0" t="0" r="r" b="b"/>
              <a:pathLst>
                <a:path w="96837" h="771525">
                  <a:moveTo>
                    <a:pt x="0" y="0"/>
                  </a:moveTo>
                  <a:cubicBezTo>
                    <a:pt x="46831" y="54768"/>
                    <a:pt x="93663" y="109537"/>
                    <a:pt x="95250" y="238125"/>
                  </a:cubicBezTo>
                  <a:cubicBezTo>
                    <a:pt x="96837" y="366713"/>
                    <a:pt x="53181" y="569119"/>
                    <a:pt x="9525" y="771525"/>
                  </a:cubicBezTo>
                </a:path>
              </a:pathLst>
            </a:custGeom>
            <a:noFill/>
            <a:ln w="76200" cap="flat" cmpd="sng" algn="ctr">
              <a:solidFill>
                <a:srgbClr val="C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nvGrpSpPr>
            <p:cNvPr id="33" name="Group 31"/>
            <p:cNvGrpSpPr>
              <a:grpSpLocks/>
            </p:cNvGrpSpPr>
            <p:nvPr/>
          </p:nvGrpSpPr>
          <p:grpSpPr bwMode="auto">
            <a:xfrm>
              <a:off x="107958032" y="106384899"/>
              <a:ext cx="1097334" cy="991805"/>
              <a:chOff x="107958032" y="106384899"/>
              <a:chExt cx="1097334" cy="991805"/>
            </a:xfrm>
          </p:grpSpPr>
          <p:pic>
            <p:nvPicPr>
              <p:cNvPr id="38"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8032" y="106645884"/>
                <a:ext cx="1097334" cy="53067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9" name="Oval 33"/>
              <p:cNvSpPr>
                <a:spLocks noChangeArrowheads="1"/>
              </p:cNvSpPr>
              <p:nvPr/>
            </p:nvSpPr>
            <p:spPr bwMode="auto">
              <a:xfrm>
                <a:off x="108591571" y="106384899"/>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40" name="Oval 34"/>
              <p:cNvSpPr>
                <a:spLocks noChangeArrowheads="1"/>
              </p:cNvSpPr>
              <p:nvPr/>
            </p:nvSpPr>
            <p:spPr bwMode="auto">
              <a:xfrm>
                <a:off x="108601096" y="107010944"/>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grpSp>
          <p:nvGrpSpPr>
            <p:cNvPr id="34" name="Group 35"/>
            <p:cNvGrpSpPr>
              <a:grpSpLocks/>
            </p:cNvGrpSpPr>
            <p:nvPr/>
          </p:nvGrpSpPr>
          <p:grpSpPr bwMode="auto">
            <a:xfrm>
              <a:off x="107958032" y="108019196"/>
              <a:ext cx="1092836" cy="990600"/>
              <a:chOff x="107958032" y="108019196"/>
              <a:chExt cx="1092836" cy="990600"/>
            </a:xfrm>
          </p:grpSpPr>
          <p:sp>
            <p:nvSpPr>
              <p:cNvPr id="35" name="Oval 36"/>
              <p:cNvSpPr>
                <a:spLocks noChangeArrowheads="1"/>
              </p:cNvSpPr>
              <p:nvPr/>
            </p:nvSpPr>
            <p:spPr bwMode="auto">
              <a:xfrm>
                <a:off x="108601096" y="108019196"/>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36" name="Oval 37"/>
              <p:cNvSpPr>
                <a:spLocks noChangeArrowheads="1"/>
              </p:cNvSpPr>
              <p:nvPr/>
            </p:nvSpPr>
            <p:spPr bwMode="auto">
              <a:xfrm>
                <a:off x="108601096" y="108644036"/>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37" name="Picture 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8032" y="108251099"/>
                <a:ext cx="1092836" cy="5126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pSp>
      <p:sp>
        <p:nvSpPr>
          <p:cNvPr id="45"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Two Switches Connected In Series</a:t>
            </a:r>
            <a:endParaRPr lang="en-GB" b="1" dirty="0">
              <a:solidFill>
                <a:srgbClr val="C00000"/>
              </a:solidFill>
              <a:latin typeface="+mn-lt"/>
            </a:endParaRPr>
          </a:p>
        </p:txBody>
      </p:sp>
      <p:graphicFrame>
        <p:nvGraphicFramePr>
          <p:cNvPr id="46" name="Group 2"/>
          <p:cNvGraphicFramePr>
            <a:graphicFrameLocks/>
          </p:cNvGraphicFramePr>
          <p:nvPr>
            <p:extLst/>
          </p:nvPr>
        </p:nvGraphicFramePr>
        <p:xfrm>
          <a:off x="5220876" y="4093196"/>
          <a:ext cx="3742926" cy="2590800"/>
        </p:xfrm>
        <a:graphic>
          <a:graphicData uri="http://schemas.openxmlformats.org/drawingml/2006/table">
            <a:tbl>
              <a:tblPr/>
              <a:tblGrid>
                <a:gridCol w="1210911"/>
                <a:gridCol w="1210911"/>
                <a:gridCol w="1321104"/>
              </a:tblGrid>
              <a:tr h="4810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A</a:t>
                      </a: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rgbClr val="58585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rgbClr val="58585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Light Q</a:t>
                      </a: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76200" cap="flat" cmpd="sng" algn="ctr">
                      <a:solidFill>
                        <a:srgbClr val="58585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10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smtClean="0">
                        <a:ln>
                          <a:noFill/>
                        </a:ln>
                        <a:solidFill>
                          <a:srgbClr val="585858"/>
                        </a:solidFill>
                        <a:effectLst/>
                        <a:latin typeface="+mn-lt"/>
                      </a:endParaRP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smtClean="0">
                        <a:ln>
                          <a:noFill/>
                        </a:ln>
                        <a:solidFill>
                          <a:srgbClr val="585858"/>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10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smtClean="0">
                        <a:ln>
                          <a:noFill/>
                        </a:ln>
                        <a:solidFill>
                          <a:srgbClr val="585858"/>
                        </a:solidFill>
                        <a:effectLst/>
                        <a:latin typeface="+mn-lt"/>
                      </a:endParaRP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smtClean="0">
                        <a:ln>
                          <a:noFill/>
                        </a:ln>
                        <a:solidFill>
                          <a:srgbClr val="585858"/>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10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smtClean="0">
                        <a:ln>
                          <a:noFill/>
                        </a:ln>
                        <a:solidFill>
                          <a:srgbClr val="585858"/>
                        </a:solidFill>
                        <a:effectLst/>
                        <a:latin typeface="+mn-lt"/>
                      </a:endParaRP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smtClean="0">
                        <a:ln>
                          <a:noFill/>
                        </a:ln>
                        <a:solidFill>
                          <a:srgbClr val="585858"/>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10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smtClean="0">
                        <a:ln>
                          <a:noFill/>
                        </a:ln>
                        <a:solidFill>
                          <a:srgbClr val="585858"/>
                        </a:solidFill>
                        <a:effectLst/>
                        <a:latin typeface="+mn-lt"/>
                      </a:endParaRP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585858"/>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dirty="0" smtClean="0">
                        <a:ln>
                          <a:noFill/>
                        </a:ln>
                        <a:solidFill>
                          <a:srgbClr val="585858"/>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585858"/>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585858"/>
                      </a:solidFill>
                      <a:prstDash val="solid"/>
                      <a:round/>
                      <a:headEnd type="none" w="med" len="med"/>
                      <a:tailEnd type="none" w="med" len="med"/>
                    </a:lnB>
                    <a:lnTlToBr>
                      <a:noFill/>
                    </a:lnTlToBr>
                    <a:lnBlToTr>
                      <a:noFill/>
                    </a:lnBlToTr>
                    <a:solidFill>
                      <a:schemeClr val="bg1"/>
                    </a:solidFill>
                  </a:tcPr>
                </a:tc>
              </a:tr>
            </a:tbl>
          </a:graphicData>
        </a:graphic>
      </p:graphicFrame>
      <p:sp>
        <p:nvSpPr>
          <p:cNvPr id="47" name="Rectangle 29"/>
          <p:cNvSpPr>
            <a:spLocks noChangeArrowheads="1"/>
          </p:cNvSpPr>
          <p:nvPr/>
        </p:nvSpPr>
        <p:spPr bwMode="auto">
          <a:xfrm>
            <a:off x="5115338" y="3990471"/>
            <a:ext cx="2647321" cy="2803886"/>
          </a:xfrm>
          <a:prstGeom prst="rect">
            <a:avLst/>
          </a:prstGeom>
          <a:noFill/>
          <a:ln w="762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 name="TextBox 19"/>
          <p:cNvSpPr txBox="1"/>
          <p:nvPr/>
        </p:nvSpPr>
        <p:spPr>
          <a:xfrm>
            <a:off x="1231683" y="2548358"/>
            <a:ext cx="986232" cy="369332"/>
          </a:xfrm>
          <a:prstGeom prst="rect">
            <a:avLst/>
          </a:prstGeom>
          <a:noFill/>
        </p:spPr>
        <p:txBody>
          <a:bodyPr wrap="none" rtlCol="0">
            <a:spAutoFit/>
          </a:bodyPr>
          <a:lstStyle/>
          <a:p>
            <a:r>
              <a:rPr lang="en-GB" dirty="0" smtClean="0">
                <a:solidFill>
                  <a:srgbClr val="C00000"/>
                </a:solidFill>
              </a:rPr>
              <a:t>Switch A</a:t>
            </a:r>
            <a:endParaRPr lang="en-GB" dirty="0">
              <a:solidFill>
                <a:srgbClr val="C00000"/>
              </a:solidFill>
            </a:endParaRPr>
          </a:p>
        </p:txBody>
      </p:sp>
      <p:sp>
        <p:nvSpPr>
          <p:cNvPr id="49" name="TextBox 48"/>
          <p:cNvSpPr txBox="1"/>
          <p:nvPr/>
        </p:nvSpPr>
        <p:spPr>
          <a:xfrm>
            <a:off x="1239600" y="4172886"/>
            <a:ext cx="978217" cy="369332"/>
          </a:xfrm>
          <a:prstGeom prst="rect">
            <a:avLst/>
          </a:prstGeom>
          <a:noFill/>
        </p:spPr>
        <p:txBody>
          <a:bodyPr wrap="none" rtlCol="0">
            <a:spAutoFit/>
          </a:bodyPr>
          <a:lstStyle/>
          <a:p>
            <a:r>
              <a:rPr lang="en-GB" dirty="0" smtClean="0">
                <a:solidFill>
                  <a:srgbClr val="C00000"/>
                </a:solidFill>
              </a:rPr>
              <a:t>Switch B</a:t>
            </a:r>
            <a:endParaRPr lang="en-GB" dirty="0">
              <a:solidFill>
                <a:srgbClr val="C00000"/>
              </a:solidFill>
            </a:endParaRPr>
          </a:p>
        </p:txBody>
      </p:sp>
    </p:spTree>
    <p:extLst>
      <p:ext uri="{BB962C8B-B14F-4D97-AF65-F5344CB8AC3E}">
        <p14:creationId xmlns:p14="http://schemas.microsoft.com/office/powerpoint/2010/main" val="363200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18"/>
          <p:cNvGrpSpPr>
            <a:grpSpLocks/>
          </p:cNvGrpSpPr>
          <p:nvPr/>
        </p:nvGrpSpPr>
        <p:grpSpPr bwMode="auto">
          <a:xfrm>
            <a:off x="138829" y="928682"/>
            <a:ext cx="5627687" cy="4540251"/>
            <a:chOff x="107958032" y="105077895"/>
            <a:chExt cx="5627593" cy="4541148"/>
          </a:xfrm>
        </p:grpSpPr>
        <p:sp>
          <p:nvSpPr>
            <p:cNvPr id="25" name="Freeform 19"/>
            <p:cNvSpPr>
              <a:spLocks/>
            </p:cNvSpPr>
            <p:nvPr/>
          </p:nvSpPr>
          <p:spPr bwMode="auto">
            <a:xfrm>
              <a:off x="108750735" y="108880275"/>
              <a:ext cx="2777490" cy="685800"/>
            </a:xfrm>
            <a:custGeom>
              <a:avLst/>
              <a:gdLst>
                <a:gd name="T0" fmla="*/ 50800 w 3898900"/>
                <a:gd name="T1" fmla="*/ 0 h 844550"/>
                <a:gd name="T2" fmla="*/ 50800 w 3898900"/>
                <a:gd name="T3" fmla="*/ 219075 h 844550"/>
                <a:gd name="T4" fmla="*/ 355600 w 3898900"/>
                <a:gd name="T5" fmla="*/ 485775 h 844550"/>
                <a:gd name="T6" fmla="*/ 1879600 w 3898900"/>
                <a:gd name="T7" fmla="*/ 809625 h 844550"/>
                <a:gd name="T8" fmla="*/ 3898900 w 3898900"/>
                <a:gd name="T9" fmla="*/ 695325 h 844550"/>
              </a:gdLst>
              <a:ahLst/>
              <a:cxnLst>
                <a:cxn ang="0">
                  <a:pos x="T0" y="T1"/>
                </a:cxn>
                <a:cxn ang="0">
                  <a:pos x="T2" y="T3"/>
                </a:cxn>
                <a:cxn ang="0">
                  <a:pos x="T4" y="T5"/>
                </a:cxn>
                <a:cxn ang="0">
                  <a:pos x="T6" y="T7"/>
                </a:cxn>
                <a:cxn ang="0">
                  <a:pos x="T8" y="T9"/>
                </a:cxn>
              </a:cxnLst>
              <a:rect l="0" t="0" r="r" b="b"/>
              <a:pathLst>
                <a:path w="3898900" h="844550">
                  <a:moveTo>
                    <a:pt x="50800" y="0"/>
                  </a:moveTo>
                  <a:cubicBezTo>
                    <a:pt x="25400" y="69056"/>
                    <a:pt x="0" y="138113"/>
                    <a:pt x="50800" y="219075"/>
                  </a:cubicBezTo>
                  <a:cubicBezTo>
                    <a:pt x="101600" y="300037"/>
                    <a:pt x="50800" y="387350"/>
                    <a:pt x="355600" y="485775"/>
                  </a:cubicBezTo>
                  <a:cubicBezTo>
                    <a:pt x="660400" y="584200"/>
                    <a:pt x="1289050" y="774700"/>
                    <a:pt x="1879600" y="809625"/>
                  </a:cubicBezTo>
                  <a:cubicBezTo>
                    <a:pt x="2470150" y="844550"/>
                    <a:pt x="3581400" y="708025"/>
                    <a:pt x="3898900" y="695325"/>
                  </a:cubicBezTo>
                </a:path>
              </a:pathLst>
            </a:custGeom>
            <a:noFill/>
            <a:ln w="76200" cap="flat" cmpd="sng" algn="ctr">
              <a:solidFill>
                <a:srgbClr val="C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6" name="Freeform 20"/>
            <p:cNvSpPr>
              <a:spLocks/>
            </p:cNvSpPr>
            <p:nvPr/>
          </p:nvSpPr>
          <p:spPr bwMode="auto">
            <a:xfrm>
              <a:off x="112785525" y="105444925"/>
              <a:ext cx="800100" cy="4006850"/>
            </a:xfrm>
            <a:custGeom>
              <a:avLst/>
              <a:gdLst>
                <a:gd name="T0" fmla="*/ 161925 w 800100"/>
                <a:gd name="T1" fmla="*/ 53975 h 4006850"/>
                <a:gd name="T2" fmla="*/ 304800 w 800100"/>
                <a:gd name="T3" fmla="*/ 6350 h 4006850"/>
                <a:gd name="T4" fmla="*/ 523875 w 800100"/>
                <a:gd name="T5" fmla="*/ 92075 h 4006850"/>
                <a:gd name="T6" fmla="*/ 609600 w 800100"/>
                <a:gd name="T7" fmla="*/ 177800 h 4006850"/>
                <a:gd name="T8" fmla="*/ 704850 w 800100"/>
                <a:gd name="T9" fmla="*/ 415925 h 4006850"/>
                <a:gd name="T10" fmla="*/ 781050 w 800100"/>
                <a:gd name="T11" fmla="*/ 930275 h 4006850"/>
                <a:gd name="T12" fmla="*/ 590550 w 800100"/>
                <a:gd name="T13" fmla="*/ 1682750 h 4006850"/>
                <a:gd name="T14" fmla="*/ 542925 w 800100"/>
                <a:gd name="T15" fmla="*/ 2082800 h 4006850"/>
                <a:gd name="T16" fmla="*/ 704850 w 800100"/>
                <a:gd name="T17" fmla="*/ 2940031 h 4006850"/>
                <a:gd name="T18" fmla="*/ 657225 w 800100"/>
                <a:gd name="T19" fmla="*/ 3787775 h 4006850"/>
                <a:gd name="T20" fmla="*/ 0 w 800100"/>
                <a:gd name="T21" fmla="*/ 4006850 h 4006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0100" h="4006850">
                  <a:moveTo>
                    <a:pt x="161925" y="53975"/>
                  </a:moveTo>
                  <a:cubicBezTo>
                    <a:pt x="203200" y="26987"/>
                    <a:pt x="244475" y="0"/>
                    <a:pt x="304800" y="6350"/>
                  </a:cubicBezTo>
                  <a:cubicBezTo>
                    <a:pt x="365125" y="12700"/>
                    <a:pt x="473075" y="63500"/>
                    <a:pt x="523875" y="92075"/>
                  </a:cubicBezTo>
                  <a:cubicBezTo>
                    <a:pt x="574675" y="120650"/>
                    <a:pt x="579437" y="123825"/>
                    <a:pt x="609600" y="177800"/>
                  </a:cubicBezTo>
                  <a:cubicBezTo>
                    <a:pt x="639763" y="231775"/>
                    <a:pt x="676275" y="290513"/>
                    <a:pt x="704850" y="415925"/>
                  </a:cubicBezTo>
                  <a:cubicBezTo>
                    <a:pt x="733425" y="541337"/>
                    <a:pt x="800100" y="719138"/>
                    <a:pt x="781050" y="930275"/>
                  </a:cubicBezTo>
                  <a:cubicBezTo>
                    <a:pt x="762000" y="1141412"/>
                    <a:pt x="630237" y="1490663"/>
                    <a:pt x="590550" y="1682750"/>
                  </a:cubicBezTo>
                  <a:cubicBezTo>
                    <a:pt x="550863" y="1874837"/>
                    <a:pt x="523875" y="1873253"/>
                    <a:pt x="542925" y="2082800"/>
                  </a:cubicBezTo>
                  <a:cubicBezTo>
                    <a:pt x="561975" y="2292347"/>
                    <a:pt x="685800" y="2655869"/>
                    <a:pt x="704850" y="2940031"/>
                  </a:cubicBezTo>
                  <a:cubicBezTo>
                    <a:pt x="723900" y="3224193"/>
                    <a:pt x="774700" y="3609972"/>
                    <a:pt x="657225" y="3787775"/>
                  </a:cubicBezTo>
                  <a:cubicBezTo>
                    <a:pt x="539750" y="3965578"/>
                    <a:pt x="269875" y="3986214"/>
                    <a:pt x="0" y="4006850"/>
                  </a:cubicBezTo>
                </a:path>
              </a:pathLst>
            </a:custGeom>
            <a:noFill/>
            <a:ln w="76200" cap="flat" cmpd="sng" algn="ctr">
              <a:solidFill>
                <a:srgbClr val="C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nvGrpSpPr>
            <p:cNvPr id="27" name="Group 21"/>
            <p:cNvGrpSpPr>
              <a:grpSpLocks/>
            </p:cNvGrpSpPr>
            <p:nvPr/>
          </p:nvGrpSpPr>
          <p:grpSpPr bwMode="auto">
            <a:xfrm>
              <a:off x="111381540" y="108064428"/>
              <a:ext cx="1508760" cy="1554615"/>
              <a:chOff x="108539280" y="112219605"/>
              <a:chExt cx="1508760" cy="1554615"/>
            </a:xfrm>
          </p:grpSpPr>
          <p:sp>
            <p:nvSpPr>
              <p:cNvPr id="41" name="Rectangle 22"/>
              <p:cNvSpPr>
                <a:spLocks noChangeArrowheads="1"/>
              </p:cNvSpPr>
              <p:nvPr/>
            </p:nvSpPr>
            <p:spPr bwMode="auto">
              <a:xfrm>
                <a:off x="108790740" y="113522760"/>
                <a:ext cx="914400" cy="137160"/>
              </a:xfrm>
              <a:prstGeom prst="rect">
                <a:avLst/>
              </a:prstGeom>
              <a:solidFill>
                <a:srgbClr val="80808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42" name="Oval 23"/>
              <p:cNvSpPr>
                <a:spLocks noChangeArrowheads="1"/>
              </p:cNvSpPr>
              <p:nvPr/>
            </p:nvSpPr>
            <p:spPr bwMode="auto">
              <a:xfrm>
                <a:off x="109682280" y="113408460"/>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43" name="Oval 24"/>
              <p:cNvSpPr>
                <a:spLocks noChangeArrowheads="1"/>
              </p:cNvSpPr>
              <p:nvPr/>
            </p:nvSpPr>
            <p:spPr bwMode="auto">
              <a:xfrm>
                <a:off x="108539280" y="113408460"/>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44"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64741" y="112219605"/>
                <a:ext cx="1054699" cy="15546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pic>
          <p:nvPicPr>
            <p:cNvPr id="28"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82697" y="105643738"/>
              <a:ext cx="3023878" cy="134123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9" name="Oval 27"/>
            <p:cNvSpPr>
              <a:spLocks noChangeArrowheads="1"/>
            </p:cNvSpPr>
            <p:nvPr/>
          </p:nvSpPr>
          <p:spPr bwMode="auto">
            <a:xfrm>
              <a:off x="112670280" y="105300838"/>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30" name="Freeform 28"/>
            <p:cNvSpPr>
              <a:spLocks/>
            </p:cNvSpPr>
            <p:nvPr/>
          </p:nvSpPr>
          <p:spPr bwMode="auto">
            <a:xfrm>
              <a:off x="108750735" y="105077895"/>
              <a:ext cx="2550506" cy="1421130"/>
            </a:xfrm>
            <a:custGeom>
              <a:avLst/>
              <a:gdLst>
                <a:gd name="T0" fmla="*/ 3670646 w 3670646"/>
                <a:gd name="T1" fmla="*/ 423545 h 1497965"/>
                <a:gd name="T2" fmla="*/ 2949257 w 3670646"/>
                <a:gd name="T3" fmla="*/ 213995 h 1497965"/>
                <a:gd name="T4" fmla="*/ 617220 w 3670646"/>
                <a:gd name="T5" fmla="*/ 213995 h 1497965"/>
                <a:gd name="T6" fmla="*/ 0 w 3670646"/>
                <a:gd name="T7" fmla="*/ 1497965 h 1497965"/>
              </a:gdLst>
              <a:ahLst/>
              <a:cxnLst>
                <a:cxn ang="0">
                  <a:pos x="T0" y="T1"/>
                </a:cxn>
                <a:cxn ang="0">
                  <a:pos x="T2" y="T3"/>
                </a:cxn>
                <a:cxn ang="0">
                  <a:pos x="T4" y="T5"/>
                </a:cxn>
                <a:cxn ang="0">
                  <a:pos x="T6" y="T7"/>
                </a:cxn>
              </a:cxnLst>
              <a:rect l="0" t="0" r="r" b="b"/>
              <a:pathLst>
                <a:path w="3670646" h="1497965">
                  <a:moveTo>
                    <a:pt x="3670646" y="423545"/>
                  </a:moveTo>
                  <a:cubicBezTo>
                    <a:pt x="3564403" y="336232"/>
                    <a:pt x="3458161" y="248920"/>
                    <a:pt x="2949257" y="213995"/>
                  </a:cubicBezTo>
                  <a:cubicBezTo>
                    <a:pt x="2440353" y="179070"/>
                    <a:pt x="1108763" y="0"/>
                    <a:pt x="617220" y="213995"/>
                  </a:cubicBezTo>
                  <a:cubicBezTo>
                    <a:pt x="125677" y="427990"/>
                    <a:pt x="102870" y="1287780"/>
                    <a:pt x="0" y="1497965"/>
                  </a:cubicBezTo>
                </a:path>
              </a:pathLst>
            </a:custGeom>
            <a:noFill/>
            <a:ln w="76200" cap="flat" cmpd="sng" algn="ctr">
              <a:solidFill>
                <a:srgbClr val="C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31" name="Oval 29"/>
            <p:cNvSpPr>
              <a:spLocks noChangeArrowheads="1"/>
            </p:cNvSpPr>
            <p:nvPr/>
          </p:nvSpPr>
          <p:spPr bwMode="auto">
            <a:xfrm>
              <a:off x="111181226" y="105300838"/>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32" name="Freeform 30"/>
            <p:cNvSpPr>
              <a:spLocks/>
            </p:cNvSpPr>
            <p:nvPr/>
          </p:nvSpPr>
          <p:spPr bwMode="auto">
            <a:xfrm>
              <a:off x="108804075" y="107337225"/>
              <a:ext cx="96837" cy="771525"/>
            </a:xfrm>
            <a:custGeom>
              <a:avLst/>
              <a:gdLst>
                <a:gd name="T0" fmla="*/ 0 w 96837"/>
                <a:gd name="T1" fmla="*/ 0 h 771525"/>
                <a:gd name="T2" fmla="*/ 95250 w 96837"/>
                <a:gd name="T3" fmla="*/ 238125 h 771525"/>
                <a:gd name="T4" fmla="*/ 9525 w 96837"/>
                <a:gd name="T5" fmla="*/ 771525 h 771525"/>
              </a:gdLst>
              <a:ahLst/>
              <a:cxnLst>
                <a:cxn ang="0">
                  <a:pos x="T0" y="T1"/>
                </a:cxn>
                <a:cxn ang="0">
                  <a:pos x="T2" y="T3"/>
                </a:cxn>
                <a:cxn ang="0">
                  <a:pos x="T4" y="T5"/>
                </a:cxn>
              </a:cxnLst>
              <a:rect l="0" t="0" r="r" b="b"/>
              <a:pathLst>
                <a:path w="96837" h="771525">
                  <a:moveTo>
                    <a:pt x="0" y="0"/>
                  </a:moveTo>
                  <a:cubicBezTo>
                    <a:pt x="46831" y="54768"/>
                    <a:pt x="93663" y="109537"/>
                    <a:pt x="95250" y="238125"/>
                  </a:cubicBezTo>
                  <a:cubicBezTo>
                    <a:pt x="96837" y="366713"/>
                    <a:pt x="53181" y="569119"/>
                    <a:pt x="9525" y="771525"/>
                  </a:cubicBezTo>
                </a:path>
              </a:pathLst>
            </a:custGeom>
            <a:noFill/>
            <a:ln w="76200" cap="flat" cmpd="sng" algn="ctr">
              <a:solidFill>
                <a:srgbClr val="C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nvGrpSpPr>
            <p:cNvPr id="33" name="Group 31"/>
            <p:cNvGrpSpPr>
              <a:grpSpLocks/>
            </p:cNvGrpSpPr>
            <p:nvPr/>
          </p:nvGrpSpPr>
          <p:grpSpPr bwMode="auto">
            <a:xfrm>
              <a:off x="107958032" y="106384899"/>
              <a:ext cx="1097334" cy="991805"/>
              <a:chOff x="107958032" y="106384899"/>
              <a:chExt cx="1097334" cy="991805"/>
            </a:xfrm>
          </p:grpSpPr>
          <p:pic>
            <p:nvPicPr>
              <p:cNvPr id="38"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8032" y="106645884"/>
                <a:ext cx="1097334" cy="53067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9" name="Oval 33"/>
              <p:cNvSpPr>
                <a:spLocks noChangeArrowheads="1"/>
              </p:cNvSpPr>
              <p:nvPr/>
            </p:nvSpPr>
            <p:spPr bwMode="auto">
              <a:xfrm>
                <a:off x="108591571" y="106384899"/>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40" name="Oval 34"/>
              <p:cNvSpPr>
                <a:spLocks noChangeArrowheads="1"/>
              </p:cNvSpPr>
              <p:nvPr/>
            </p:nvSpPr>
            <p:spPr bwMode="auto">
              <a:xfrm>
                <a:off x="108601096" y="107010944"/>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grpSp>
          <p:nvGrpSpPr>
            <p:cNvPr id="34" name="Group 35"/>
            <p:cNvGrpSpPr>
              <a:grpSpLocks/>
            </p:cNvGrpSpPr>
            <p:nvPr/>
          </p:nvGrpSpPr>
          <p:grpSpPr bwMode="auto">
            <a:xfrm>
              <a:off x="107958032" y="108019196"/>
              <a:ext cx="1092836" cy="990600"/>
              <a:chOff x="107958032" y="108019196"/>
              <a:chExt cx="1092836" cy="990600"/>
            </a:xfrm>
          </p:grpSpPr>
          <p:sp>
            <p:nvSpPr>
              <p:cNvPr id="35" name="Oval 36"/>
              <p:cNvSpPr>
                <a:spLocks noChangeArrowheads="1"/>
              </p:cNvSpPr>
              <p:nvPr/>
            </p:nvSpPr>
            <p:spPr bwMode="auto">
              <a:xfrm>
                <a:off x="108601096" y="108019196"/>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36" name="Oval 37"/>
              <p:cNvSpPr>
                <a:spLocks noChangeArrowheads="1"/>
              </p:cNvSpPr>
              <p:nvPr/>
            </p:nvSpPr>
            <p:spPr bwMode="auto">
              <a:xfrm>
                <a:off x="108601096" y="108644036"/>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37" name="Picture 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8032" y="108251099"/>
                <a:ext cx="1092836" cy="5126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pSp>
      <p:sp>
        <p:nvSpPr>
          <p:cNvPr id="45"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Two Switches Connected In Series</a:t>
            </a:r>
            <a:endParaRPr lang="en-GB" b="1" dirty="0">
              <a:solidFill>
                <a:srgbClr val="C00000"/>
              </a:solidFill>
              <a:latin typeface="+mn-lt"/>
            </a:endParaRPr>
          </a:p>
        </p:txBody>
      </p:sp>
      <p:graphicFrame>
        <p:nvGraphicFramePr>
          <p:cNvPr id="46" name="Group 2"/>
          <p:cNvGraphicFramePr>
            <a:graphicFrameLocks/>
          </p:cNvGraphicFramePr>
          <p:nvPr>
            <p:extLst/>
          </p:nvPr>
        </p:nvGraphicFramePr>
        <p:xfrm>
          <a:off x="5220876" y="4093196"/>
          <a:ext cx="3742926" cy="2590800"/>
        </p:xfrm>
        <a:graphic>
          <a:graphicData uri="http://schemas.openxmlformats.org/drawingml/2006/table">
            <a:tbl>
              <a:tblPr/>
              <a:tblGrid>
                <a:gridCol w="1210911"/>
                <a:gridCol w="1210911"/>
                <a:gridCol w="1321104"/>
              </a:tblGrid>
              <a:tr h="4810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A</a:t>
                      </a: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rgbClr val="58585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rgbClr val="58585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Light Q</a:t>
                      </a: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76200" cap="flat" cmpd="sng" algn="ctr">
                      <a:solidFill>
                        <a:srgbClr val="58585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10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10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10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10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585858"/>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585858"/>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dirty="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585858"/>
                      </a:solidFill>
                      <a:prstDash val="solid"/>
                      <a:round/>
                      <a:headEnd type="none" w="med" len="med"/>
                      <a:tailEnd type="none" w="med" len="med"/>
                    </a:lnB>
                    <a:lnTlToBr>
                      <a:noFill/>
                    </a:lnTlToBr>
                    <a:lnBlToTr>
                      <a:noFill/>
                    </a:lnBlToTr>
                    <a:solidFill>
                      <a:schemeClr val="bg1"/>
                    </a:solidFill>
                  </a:tcPr>
                </a:tc>
              </a:tr>
            </a:tbl>
          </a:graphicData>
        </a:graphic>
      </p:graphicFrame>
      <p:sp>
        <p:nvSpPr>
          <p:cNvPr id="47" name="Rectangle 29"/>
          <p:cNvSpPr>
            <a:spLocks noChangeArrowheads="1"/>
          </p:cNvSpPr>
          <p:nvPr/>
        </p:nvSpPr>
        <p:spPr bwMode="auto">
          <a:xfrm>
            <a:off x="7523693" y="3990471"/>
            <a:ext cx="1558273" cy="2803886"/>
          </a:xfrm>
          <a:prstGeom prst="rect">
            <a:avLst/>
          </a:prstGeom>
          <a:noFill/>
          <a:ln w="762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 name="TextBox 19"/>
          <p:cNvSpPr txBox="1"/>
          <p:nvPr/>
        </p:nvSpPr>
        <p:spPr>
          <a:xfrm>
            <a:off x="1231683" y="2548358"/>
            <a:ext cx="986232" cy="369332"/>
          </a:xfrm>
          <a:prstGeom prst="rect">
            <a:avLst/>
          </a:prstGeom>
          <a:noFill/>
        </p:spPr>
        <p:txBody>
          <a:bodyPr wrap="none" rtlCol="0">
            <a:spAutoFit/>
          </a:bodyPr>
          <a:lstStyle/>
          <a:p>
            <a:r>
              <a:rPr lang="en-GB" dirty="0" smtClean="0">
                <a:solidFill>
                  <a:srgbClr val="C00000"/>
                </a:solidFill>
              </a:rPr>
              <a:t>Switch A</a:t>
            </a:r>
            <a:endParaRPr lang="en-GB" dirty="0">
              <a:solidFill>
                <a:srgbClr val="C00000"/>
              </a:solidFill>
            </a:endParaRPr>
          </a:p>
        </p:txBody>
      </p:sp>
      <p:sp>
        <p:nvSpPr>
          <p:cNvPr id="49" name="TextBox 48"/>
          <p:cNvSpPr txBox="1"/>
          <p:nvPr/>
        </p:nvSpPr>
        <p:spPr>
          <a:xfrm>
            <a:off x="1239600" y="4172886"/>
            <a:ext cx="978217" cy="369332"/>
          </a:xfrm>
          <a:prstGeom prst="rect">
            <a:avLst/>
          </a:prstGeom>
          <a:noFill/>
        </p:spPr>
        <p:txBody>
          <a:bodyPr wrap="none" rtlCol="0">
            <a:spAutoFit/>
          </a:bodyPr>
          <a:lstStyle/>
          <a:p>
            <a:r>
              <a:rPr lang="en-GB" dirty="0" smtClean="0">
                <a:solidFill>
                  <a:srgbClr val="C00000"/>
                </a:solidFill>
              </a:rPr>
              <a:t>Switch B</a:t>
            </a:r>
            <a:endParaRPr lang="en-GB" dirty="0">
              <a:solidFill>
                <a:srgbClr val="C00000"/>
              </a:solidFill>
            </a:endParaRPr>
          </a:p>
        </p:txBody>
      </p:sp>
    </p:spTree>
    <p:extLst>
      <p:ext uri="{BB962C8B-B14F-4D97-AF65-F5344CB8AC3E}">
        <p14:creationId xmlns:p14="http://schemas.microsoft.com/office/powerpoint/2010/main" val="584548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18"/>
          <p:cNvGrpSpPr>
            <a:grpSpLocks/>
          </p:cNvGrpSpPr>
          <p:nvPr/>
        </p:nvGrpSpPr>
        <p:grpSpPr bwMode="auto">
          <a:xfrm>
            <a:off x="138829" y="928682"/>
            <a:ext cx="5627687" cy="4540251"/>
            <a:chOff x="107958032" y="105077895"/>
            <a:chExt cx="5627593" cy="4541148"/>
          </a:xfrm>
        </p:grpSpPr>
        <p:sp>
          <p:nvSpPr>
            <p:cNvPr id="25" name="Freeform 19"/>
            <p:cNvSpPr>
              <a:spLocks/>
            </p:cNvSpPr>
            <p:nvPr/>
          </p:nvSpPr>
          <p:spPr bwMode="auto">
            <a:xfrm>
              <a:off x="108750735" y="108880275"/>
              <a:ext cx="2777490" cy="685800"/>
            </a:xfrm>
            <a:custGeom>
              <a:avLst/>
              <a:gdLst>
                <a:gd name="T0" fmla="*/ 50800 w 3898900"/>
                <a:gd name="T1" fmla="*/ 0 h 844550"/>
                <a:gd name="T2" fmla="*/ 50800 w 3898900"/>
                <a:gd name="T3" fmla="*/ 219075 h 844550"/>
                <a:gd name="T4" fmla="*/ 355600 w 3898900"/>
                <a:gd name="T5" fmla="*/ 485775 h 844550"/>
                <a:gd name="T6" fmla="*/ 1879600 w 3898900"/>
                <a:gd name="T7" fmla="*/ 809625 h 844550"/>
                <a:gd name="T8" fmla="*/ 3898900 w 3898900"/>
                <a:gd name="T9" fmla="*/ 695325 h 844550"/>
              </a:gdLst>
              <a:ahLst/>
              <a:cxnLst>
                <a:cxn ang="0">
                  <a:pos x="T0" y="T1"/>
                </a:cxn>
                <a:cxn ang="0">
                  <a:pos x="T2" y="T3"/>
                </a:cxn>
                <a:cxn ang="0">
                  <a:pos x="T4" y="T5"/>
                </a:cxn>
                <a:cxn ang="0">
                  <a:pos x="T6" y="T7"/>
                </a:cxn>
                <a:cxn ang="0">
                  <a:pos x="T8" y="T9"/>
                </a:cxn>
              </a:cxnLst>
              <a:rect l="0" t="0" r="r" b="b"/>
              <a:pathLst>
                <a:path w="3898900" h="844550">
                  <a:moveTo>
                    <a:pt x="50800" y="0"/>
                  </a:moveTo>
                  <a:cubicBezTo>
                    <a:pt x="25400" y="69056"/>
                    <a:pt x="0" y="138113"/>
                    <a:pt x="50800" y="219075"/>
                  </a:cubicBezTo>
                  <a:cubicBezTo>
                    <a:pt x="101600" y="300037"/>
                    <a:pt x="50800" y="387350"/>
                    <a:pt x="355600" y="485775"/>
                  </a:cubicBezTo>
                  <a:cubicBezTo>
                    <a:pt x="660400" y="584200"/>
                    <a:pt x="1289050" y="774700"/>
                    <a:pt x="1879600" y="809625"/>
                  </a:cubicBezTo>
                  <a:cubicBezTo>
                    <a:pt x="2470150" y="844550"/>
                    <a:pt x="3581400" y="708025"/>
                    <a:pt x="3898900" y="695325"/>
                  </a:cubicBezTo>
                </a:path>
              </a:pathLst>
            </a:custGeom>
            <a:noFill/>
            <a:ln w="76200" cap="flat" cmpd="sng" algn="ctr">
              <a:solidFill>
                <a:srgbClr val="C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6" name="Freeform 20"/>
            <p:cNvSpPr>
              <a:spLocks/>
            </p:cNvSpPr>
            <p:nvPr/>
          </p:nvSpPr>
          <p:spPr bwMode="auto">
            <a:xfrm>
              <a:off x="112785525" y="105444925"/>
              <a:ext cx="800100" cy="4006850"/>
            </a:xfrm>
            <a:custGeom>
              <a:avLst/>
              <a:gdLst>
                <a:gd name="T0" fmla="*/ 161925 w 800100"/>
                <a:gd name="T1" fmla="*/ 53975 h 4006850"/>
                <a:gd name="T2" fmla="*/ 304800 w 800100"/>
                <a:gd name="T3" fmla="*/ 6350 h 4006850"/>
                <a:gd name="T4" fmla="*/ 523875 w 800100"/>
                <a:gd name="T5" fmla="*/ 92075 h 4006850"/>
                <a:gd name="T6" fmla="*/ 609600 w 800100"/>
                <a:gd name="T7" fmla="*/ 177800 h 4006850"/>
                <a:gd name="T8" fmla="*/ 704850 w 800100"/>
                <a:gd name="T9" fmla="*/ 415925 h 4006850"/>
                <a:gd name="T10" fmla="*/ 781050 w 800100"/>
                <a:gd name="T11" fmla="*/ 930275 h 4006850"/>
                <a:gd name="T12" fmla="*/ 590550 w 800100"/>
                <a:gd name="T13" fmla="*/ 1682750 h 4006850"/>
                <a:gd name="T14" fmla="*/ 542925 w 800100"/>
                <a:gd name="T15" fmla="*/ 2082800 h 4006850"/>
                <a:gd name="T16" fmla="*/ 704850 w 800100"/>
                <a:gd name="T17" fmla="*/ 2940031 h 4006850"/>
                <a:gd name="T18" fmla="*/ 657225 w 800100"/>
                <a:gd name="T19" fmla="*/ 3787775 h 4006850"/>
                <a:gd name="T20" fmla="*/ 0 w 800100"/>
                <a:gd name="T21" fmla="*/ 4006850 h 4006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0100" h="4006850">
                  <a:moveTo>
                    <a:pt x="161925" y="53975"/>
                  </a:moveTo>
                  <a:cubicBezTo>
                    <a:pt x="203200" y="26987"/>
                    <a:pt x="244475" y="0"/>
                    <a:pt x="304800" y="6350"/>
                  </a:cubicBezTo>
                  <a:cubicBezTo>
                    <a:pt x="365125" y="12700"/>
                    <a:pt x="473075" y="63500"/>
                    <a:pt x="523875" y="92075"/>
                  </a:cubicBezTo>
                  <a:cubicBezTo>
                    <a:pt x="574675" y="120650"/>
                    <a:pt x="579437" y="123825"/>
                    <a:pt x="609600" y="177800"/>
                  </a:cubicBezTo>
                  <a:cubicBezTo>
                    <a:pt x="639763" y="231775"/>
                    <a:pt x="676275" y="290513"/>
                    <a:pt x="704850" y="415925"/>
                  </a:cubicBezTo>
                  <a:cubicBezTo>
                    <a:pt x="733425" y="541337"/>
                    <a:pt x="800100" y="719138"/>
                    <a:pt x="781050" y="930275"/>
                  </a:cubicBezTo>
                  <a:cubicBezTo>
                    <a:pt x="762000" y="1141412"/>
                    <a:pt x="630237" y="1490663"/>
                    <a:pt x="590550" y="1682750"/>
                  </a:cubicBezTo>
                  <a:cubicBezTo>
                    <a:pt x="550863" y="1874837"/>
                    <a:pt x="523875" y="1873253"/>
                    <a:pt x="542925" y="2082800"/>
                  </a:cubicBezTo>
                  <a:cubicBezTo>
                    <a:pt x="561975" y="2292347"/>
                    <a:pt x="685800" y="2655869"/>
                    <a:pt x="704850" y="2940031"/>
                  </a:cubicBezTo>
                  <a:cubicBezTo>
                    <a:pt x="723900" y="3224193"/>
                    <a:pt x="774700" y="3609972"/>
                    <a:pt x="657225" y="3787775"/>
                  </a:cubicBezTo>
                  <a:cubicBezTo>
                    <a:pt x="539750" y="3965578"/>
                    <a:pt x="269875" y="3986214"/>
                    <a:pt x="0" y="4006850"/>
                  </a:cubicBezTo>
                </a:path>
              </a:pathLst>
            </a:custGeom>
            <a:noFill/>
            <a:ln w="76200" cap="flat" cmpd="sng" algn="ctr">
              <a:solidFill>
                <a:srgbClr val="C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nvGrpSpPr>
            <p:cNvPr id="27" name="Group 21"/>
            <p:cNvGrpSpPr>
              <a:grpSpLocks/>
            </p:cNvGrpSpPr>
            <p:nvPr/>
          </p:nvGrpSpPr>
          <p:grpSpPr bwMode="auto">
            <a:xfrm>
              <a:off x="111381540" y="108064428"/>
              <a:ext cx="1508760" cy="1554615"/>
              <a:chOff x="108539280" y="112219605"/>
              <a:chExt cx="1508760" cy="1554615"/>
            </a:xfrm>
          </p:grpSpPr>
          <p:sp>
            <p:nvSpPr>
              <p:cNvPr id="41" name="Rectangle 22"/>
              <p:cNvSpPr>
                <a:spLocks noChangeArrowheads="1"/>
              </p:cNvSpPr>
              <p:nvPr/>
            </p:nvSpPr>
            <p:spPr bwMode="auto">
              <a:xfrm>
                <a:off x="108790740" y="113522760"/>
                <a:ext cx="914400" cy="137160"/>
              </a:xfrm>
              <a:prstGeom prst="rect">
                <a:avLst/>
              </a:prstGeom>
              <a:solidFill>
                <a:srgbClr val="80808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42" name="Oval 23"/>
              <p:cNvSpPr>
                <a:spLocks noChangeArrowheads="1"/>
              </p:cNvSpPr>
              <p:nvPr/>
            </p:nvSpPr>
            <p:spPr bwMode="auto">
              <a:xfrm>
                <a:off x="109682280" y="113408460"/>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43" name="Oval 24"/>
              <p:cNvSpPr>
                <a:spLocks noChangeArrowheads="1"/>
              </p:cNvSpPr>
              <p:nvPr/>
            </p:nvSpPr>
            <p:spPr bwMode="auto">
              <a:xfrm>
                <a:off x="108539280" y="113408460"/>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44"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64741" y="112219605"/>
                <a:ext cx="1054699" cy="15546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pic>
          <p:nvPicPr>
            <p:cNvPr id="28"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82697" y="105643738"/>
              <a:ext cx="3023878" cy="134123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9" name="Oval 27"/>
            <p:cNvSpPr>
              <a:spLocks noChangeArrowheads="1"/>
            </p:cNvSpPr>
            <p:nvPr/>
          </p:nvSpPr>
          <p:spPr bwMode="auto">
            <a:xfrm>
              <a:off x="112670280" y="105300838"/>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30" name="Freeform 28"/>
            <p:cNvSpPr>
              <a:spLocks/>
            </p:cNvSpPr>
            <p:nvPr/>
          </p:nvSpPr>
          <p:spPr bwMode="auto">
            <a:xfrm>
              <a:off x="108750735" y="105077895"/>
              <a:ext cx="2550506" cy="1421130"/>
            </a:xfrm>
            <a:custGeom>
              <a:avLst/>
              <a:gdLst>
                <a:gd name="T0" fmla="*/ 3670646 w 3670646"/>
                <a:gd name="T1" fmla="*/ 423545 h 1497965"/>
                <a:gd name="T2" fmla="*/ 2949257 w 3670646"/>
                <a:gd name="T3" fmla="*/ 213995 h 1497965"/>
                <a:gd name="T4" fmla="*/ 617220 w 3670646"/>
                <a:gd name="T5" fmla="*/ 213995 h 1497965"/>
                <a:gd name="T6" fmla="*/ 0 w 3670646"/>
                <a:gd name="T7" fmla="*/ 1497965 h 1497965"/>
              </a:gdLst>
              <a:ahLst/>
              <a:cxnLst>
                <a:cxn ang="0">
                  <a:pos x="T0" y="T1"/>
                </a:cxn>
                <a:cxn ang="0">
                  <a:pos x="T2" y="T3"/>
                </a:cxn>
                <a:cxn ang="0">
                  <a:pos x="T4" y="T5"/>
                </a:cxn>
                <a:cxn ang="0">
                  <a:pos x="T6" y="T7"/>
                </a:cxn>
              </a:cxnLst>
              <a:rect l="0" t="0" r="r" b="b"/>
              <a:pathLst>
                <a:path w="3670646" h="1497965">
                  <a:moveTo>
                    <a:pt x="3670646" y="423545"/>
                  </a:moveTo>
                  <a:cubicBezTo>
                    <a:pt x="3564403" y="336232"/>
                    <a:pt x="3458161" y="248920"/>
                    <a:pt x="2949257" y="213995"/>
                  </a:cubicBezTo>
                  <a:cubicBezTo>
                    <a:pt x="2440353" y="179070"/>
                    <a:pt x="1108763" y="0"/>
                    <a:pt x="617220" y="213995"/>
                  </a:cubicBezTo>
                  <a:cubicBezTo>
                    <a:pt x="125677" y="427990"/>
                    <a:pt x="102870" y="1287780"/>
                    <a:pt x="0" y="1497965"/>
                  </a:cubicBezTo>
                </a:path>
              </a:pathLst>
            </a:custGeom>
            <a:noFill/>
            <a:ln w="76200" cap="flat" cmpd="sng" algn="ctr">
              <a:solidFill>
                <a:srgbClr val="C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31" name="Oval 29"/>
            <p:cNvSpPr>
              <a:spLocks noChangeArrowheads="1"/>
            </p:cNvSpPr>
            <p:nvPr/>
          </p:nvSpPr>
          <p:spPr bwMode="auto">
            <a:xfrm>
              <a:off x="111181226" y="105300838"/>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32" name="Freeform 30"/>
            <p:cNvSpPr>
              <a:spLocks/>
            </p:cNvSpPr>
            <p:nvPr/>
          </p:nvSpPr>
          <p:spPr bwMode="auto">
            <a:xfrm>
              <a:off x="108804075" y="107337225"/>
              <a:ext cx="96837" cy="771525"/>
            </a:xfrm>
            <a:custGeom>
              <a:avLst/>
              <a:gdLst>
                <a:gd name="T0" fmla="*/ 0 w 96837"/>
                <a:gd name="T1" fmla="*/ 0 h 771525"/>
                <a:gd name="T2" fmla="*/ 95250 w 96837"/>
                <a:gd name="T3" fmla="*/ 238125 h 771525"/>
                <a:gd name="T4" fmla="*/ 9525 w 96837"/>
                <a:gd name="T5" fmla="*/ 771525 h 771525"/>
              </a:gdLst>
              <a:ahLst/>
              <a:cxnLst>
                <a:cxn ang="0">
                  <a:pos x="T0" y="T1"/>
                </a:cxn>
                <a:cxn ang="0">
                  <a:pos x="T2" y="T3"/>
                </a:cxn>
                <a:cxn ang="0">
                  <a:pos x="T4" y="T5"/>
                </a:cxn>
              </a:cxnLst>
              <a:rect l="0" t="0" r="r" b="b"/>
              <a:pathLst>
                <a:path w="96837" h="771525">
                  <a:moveTo>
                    <a:pt x="0" y="0"/>
                  </a:moveTo>
                  <a:cubicBezTo>
                    <a:pt x="46831" y="54768"/>
                    <a:pt x="93663" y="109537"/>
                    <a:pt x="95250" y="238125"/>
                  </a:cubicBezTo>
                  <a:cubicBezTo>
                    <a:pt x="96837" y="366713"/>
                    <a:pt x="53181" y="569119"/>
                    <a:pt x="9525" y="771525"/>
                  </a:cubicBezTo>
                </a:path>
              </a:pathLst>
            </a:custGeom>
            <a:noFill/>
            <a:ln w="76200" cap="flat" cmpd="sng" algn="ctr">
              <a:solidFill>
                <a:srgbClr val="C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nvGrpSpPr>
            <p:cNvPr id="33" name="Group 31"/>
            <p:cNvGrpSpPr>
              <a:grpSpLocks/>
            </p:cNvGrpSpPr>
            <p:nvPr/>
          </p:nvGrpSpPr>
          <p:grpSpPr bwMode="auto">
            <a:xfrm>
              <a:off x="107958032" y="106384899"/>
              <a:ext cx="1097334" cy="991805"/>
              <a:chOff x="107958032" y="106384899"/>
              <a:chExt cx="1097334" cy="991805"/>
            </a:xfrm>
          </p:grpSpPr>
          <p:pic>
            <p:nvPicPr>
              <p:cNvPr id="38"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8032" y="106645884"/>
                <a:ext cx="1097334" cy="53067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9" name="Oval 33"/>
              <p:cNvSpPr>
                <a:spLocks noChangeArrowheads="1"/>
              </p:cNvSpPr>
              <p:nvPr/>
            </p:nvSpPr>
            <p:spPr bwMode="auto">
              <a:xfrm>
                <a:off x="108591571" y="106384899"/>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40" name="Oval 34"/>
              <p:cNvSpPr>
                <a:spLocks noChangeArrowheads="1"/>
              </p:cNvSpPr>
              <p:nvPr/>
            </p:nvSpPr>
            <p:spPr bwMode="auto">
              <a:xfrm>
                <a:off x="108601096" y="107010944"/>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grpSp>
          <p:nvGrpSpPr>
            <p:cNvPr id="34" name="Group 35"/>
            <p:cNvGrpSpPr>
              <a:grpSpLocks/>
            </p:cNvGrpSpPr>
            <p:nvPr/>
          </p:nvGrpSpPr>
          <p:grpSpPr bwMode="auto">
            <a:xfrm>
              <a:off x="107958032" y="108019196"/>
              <a:ext cx="1092836" cy="990600"/>
              <a:chOff x="107958032" y="108019196"/>
              <a:chExt cx="1092836" cy="990600"/>
            </a:xfrm>
          </p:grpSpPr>
          <p:sp>
            <p:nvSpPr>
              <p:cNvPr id="35" name="Oval 36"/>
              <p:cNvSpPr>
                <a:spLocks noChangeArrowheads="1"/>
              </p:cNvSpPr>
              <p:nvPr/>
            </p:nvSpPr>
            <p:spPr bwMode="auto">
              <a:xfrm>
                <a:off x="108601096" y="108019196"/>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36" name="Oval 37"/>
              <p:cNvSpPr>
                <a:spLocks noChangeArrowheads="1"/>
              </p:cNvSpPr>
              <p:nvPr/>
            </p:nvSpPr>
            <p:spPr bwMode="auto">
              <a:xfrm>
                <a:off x="108601096" y="108644036"/>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37" name="Picture 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8032" y="108251099"/>
                <a:ext cx="1092836" cy="5126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pSp>
      <p:sp>
        <p:nvSpPr>
          <p:cNvPr id="45"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Two Switches Connected In Series</a:t>
            </a:r>
            <a:endParaRPr lang="en-GB" b="1" dirty="0">
              <a:solidFill>
                <a:srgbClr val="C00000"/>
              </a:solidFill>
              <a:latin typeface="+mn-lt"/>
            </a:endParaRPr>
          </a:p>
        </p:txBody>
      </p:sp>
      <p:graphicFrame>
        <p:nvGraphicFramePr>
          <p:cNvPr id="46" name="Group 2"/>
          <p:cNvGraphicFramePr>
            <a:graphicFrameLocks/>
          </p:cNvGraphicFramePr>
          <p:nvPr>
            <p:extLst/>
          </p:nvPr>
        </p:nvGraphicFramePr>
        <p:xfrm>
          <a:off x="5220876" y="4093196"/>
          <a:ext cx="3742926" cy="2590800"/>
        </p:xfrm>
        <a:graphic>
          <a:graphicData uri="http://schemas.openxmlformats.org/drawingml/2006/table">
            <a:tbl>
              <a:tblPr/>
              <a:tblGrid>
                <a:gridCol w="1210911"/>
                <a:gridCol w="1210911"/>
                <a:gridCol w="1321104"/>
              </a:tblGrid>
              <a:tr h="4810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A</a:t>
                      </a: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rgbClr val="58585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rgbClr val="58585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Light Q</a:t>
                      </a: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76200" cap="flat" cmpd="sng" algn="ctr">
                      <a:solidFill>
                        <a:srgbClr val="58585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10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10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10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10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585858"/>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585858"/>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585858"/>
                      </a:solidFill>
                      <a:prstDash val="solid"/>
                      <a:round/>
                      <a:headEnd type="none" w="med" len="med"/>
                      <a:tailEnd type="none" w="med" len="med"/>
                    </a:lnB>
                    <a:lnTlToBr>
                      <a:noFill/>
                    </a:lnTlToBr>
                    <a:lnBlToTr>
                      <a:noFill/>
                    </a:lnBlToTr>
                    <a:solidFill>
                      <a:schemeClr val="bg1"/>
                    </a:solidFill>
                  </a:tcPr>
                </a:tc>
              </a:tr>
            </a:tbl>
          </a:graphicData>
        </a:graphic>
      </p:graphicFrame>
      <p:sp>
        <p:nvSpPr>
          <p:cNvPr id="20" name="TextBox 19"/>
          <p:cNvSpPr txBox="1"/>
          <p:nvPr/>
        </p:nvSpPr>
        <p:spPr>
          <a:xfrm>
            <a:off x="1231683" y="2548358"/>
            <a:ext cx="986232" cy="369332"/>
          </a:xfrm>
          <a:prstGeom prst="rect">
            <a:avLst/>
          </a:prstGeom>
          <a:noFill/>
        </p:spPr>
        <p:txBody>
          <a:bodyPr wrap="none" rtlCol="0">
            <a:spAutoFit/>
          </a:bodyPr>
          <a:lstStyle/>
          <a:p>
            <a:r>
              <a:rPr lang="en-GB" dirty="0" smtClean="0">
                <a:solidFill>
                  <a:srgbClr val="C00000"/>
                </a:solidFill>
              </a:rPr>
              <a:t>Switch A</a:t>
            </a:r>
            <a:endParaRPr lang="en-GB" dirty="0">
              <a:solidFill>
                <a:srgbClr val="C00000"/>
              </a:solidFill>
            </a:endParaRPr>
          </a:p>
        </p:txBody>
      </p:sp>
      <p:sp>
        <p:nvSpPr>
          <p:cNvPr id="49" name="TextBox 48"/>
          <p:cNvSpPr txBox="1"/>
          <p:nvPr/>
        </p:nvSpPr>
        <p:spPr>
          <a:xfrm>
            <a:off x="1239600" y="4172886"/>
            <a:ext cx="978217" cy="369332"/>
          </a:xfrm>
          <a:prstGeom prst="rect">
            <a:avLst/>
          </a:prstGeom>
          <a:noFill/>
        </p:spPr>
        <p:txBody>
          <a:bodyPr wrap="none" rtlCol="0">
            <a:spAutoFit/>
          </a:bodyPr>
          <a:lstStyle/>
          <a:p>
            <a:r>
              <a:rPr lang="en-GB" dirty="0" smtClean="0">
                <a:solidFill>
                  <a:srgbClr val="C00000"/>
                </a:solidFill>
              </a:rPr>
              <a:t>Switch B</a:t>
            </a:r>
            <a:endParaRPr lang="en-GB" dirty="0">
              <a:solidFill>
                <a:srgbClr val="C00000"/>
              </a:solidFill>
            </a:endParaRPr>
          </a:p>
        </p:txBody>
      </p:sp>
    </p:spTree>
    <p:extLst>
      <p:ext uri="{BB962C8B-B14F-4D97-AF65-F5344CB8AC3E}">
        <p14:creationId xmlns:p14="http://schemas.microsoft.com/office/powerpoint/2010/main" val="1469471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a:spLocks/>
          </p:cNvSpPr>
          <p:nvPr/>
        </p:nvSpPr>
        <p:spPr bwMode="auto">
          <a:xfrm>
            <a:off x="910272" y="3069870"/>
            <a:ext cx="2800397" cy="2723972"/>
          </a:xfrm>
          <a:custGeom>
            <a:avLst/>
            <a:gdLst>
              <a:gd name="T0" fmla="*/ 50800 w 3898900"/>
              <a:gd name="T1" fmla="*/ 0 h 844550"/>
              <a:gd name="T2" fmla="*/ 50800 w 3898900"/>
              <a:gd name="T3" fmla="*/ 219075 h 844550"/>
              <a:gd name="T4" fmla="*/ 355600 w 3898900"/>
              <a:gd name="T5" fmla="*/ 485775 h 844550"/>
              <a:gd name="T6" fmla="*/ 1879600 w 3898900"/>
              <a:gd name="T7" fmla="*/ 809625 h 844550"/>
              <a:gd name="T8" fmla="*/ 3898900 w 3898900"/>
              <a:gd name="T9" fmla="*/ 695325 h 844550"/>
            </a:gdLst>
            <a:ahLst/>
            <a:cxnLst>
              <a:cxn ang="0">
                <a:pos x="T0" y="T1"/>
              </a:cxn>
              <a:cxn ang="0">
                <a:pos x="T2" y="T3"/>
              </a:cxn>
              <a:cxn ang="0">
                <a:pos x="T4" y="T5"/>
              </a:cxn>
              <a:cxn ang="0">
                <a:pos x="T6" y="T7"/>
              </a:cxn>
              <a:cxn ang="0">
                <a:pos x="T8" y="T9"/>
              </a:cxn>
            </a:cxnLst>
            <a:rect l="0" t="0" r="r" b="b"/>
            <a:pathLst>
              <a:path w="3898900" h="844550">
                <a:moveTo>
                  <a:pt x="50800" y="0"/>
                </a:moveTo>
                <a:cubicBezTo>
                  <a:pt x="25400" y="69056"/>
                  <a:pt x="0" y="138113"/>
                  <a:pt x="50800" y="219075"/>
                </a:cubicBezTo>
                <a:cubicBezTo>
                  <a:pt x="101600" y="300037"/>
                  <a:pt x="50800" y="387350"/>
                  <a:pt x="355600" y="485775"/>
                </a:cubicBezTo>
                <a:cubicBezTo>
                  <a:pt x="660400" y="584200"/>
                  <a:pt x="1289050" y="774700"/>
                  <a:pt x="1879600" y="809625"/>
                </a:cubicBezTo>
                <a:cubicBezTo>
                  <a:pt x="2470150" y="844550"/>
                  <a:pt x="3581400" y="708025"/>
                  <a:pt x="3898900" y="695325"/>
                </a:cubicBezTo>
              </a:path>
            </a:pathLst>
          </a:custGeom>
          <a:noFill/>
          <a:ln w="76200" cap="flat" cmpd="sng" algn="ctr">
            <a:solidFill>
              <a:srgbClr val="C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6" name="Freeform 5"/>
          <p:cNvSpPr>
            <a:spLocks/>
          </p:cNvSpPr>
          <p:nvPr/>
        </p:nvSpPr>
        <p:spPr bwMode="auto">
          <a:xfrm>
            <a:off x="2224744" y="4812831"/>
            <a:ext cx="1485925" cy="504792"/>
          </a:xfrm>
          <a:custGeom>
            <a:avLst/>
            <a:gdLst>
              <a:gd name="T0" fmla="*/ 8894 w 1494794"/>
              <a:gd name="T1" fmla="*/ 0 h 504825"/>
              <a:gd name="T2" fmla="*/ 27944 w 1494794"/>
              <a:gd name="T3" fmla="*/ 133350 h 504825"/>
              <a:gd name="T4" fmla="*/ 113253 w 1494794"/>
              <a:gd name="T5" fmla="*/ 286323 h 504825"/>
              <a:gd name="T6" fmla="*/ 707464 w 1494794"/>
              <a:gd name="T7" fmla="*/ 483555 h 504825"/>
              <a:gd name="T8" fmla="*/ 1494794 w 1494794"/>
              <a:gd name="T9" fmla="*/ 413944 h 504825"/>
            </a:gdLst>
            <a:ahLst/>
            <a:cxnLst>
              <a:cxn ang="0">
                <a:pos x="T0" y="T1"/>
              </a:cxn>
              <a:cxn ang="0">
                <a:pos x="T2" y="T3"/>
              </a:cxn>
              <a:cxn ang="0">
                <a:pos x="T4" y="T5"/>
              </a:cxn>
              <a:cxn ang="0">
                <a:pos x="T6" y="T7"/>
              </a:cxn>
              <a:cxn ang="0">
                <a:pos x="T8" y="T9"/>
              </a:cxn>
            </a:cxnLst>
            <a:rect l="0" t="0" r="r" b="b"/>
            <a:pathLst>
              <a:path w="1494794" h="504825">
                <a:moveTo>
                  <a:pt x="8894" y="0"/>
                </a:moveTo>
                <a:cubicBezTo>
                  <a:pt x="13657" y="22225"/>
                  <a:pt x="10551" y="85629"/>
                  <a:pt x="27944" y="133350"/>
                </a:cubicBezTo>
                <a:cubicBezTo>
                  <a:pt x="45337" y="181071"/>
                  <a:pt x="0" y="227956"/>
                  <a:pt x="113253" y="286323"/>
                </a:cubicBezTo>
                <a:cubicBezTo>
                  <a:pt x="226506" y="344690"/>
                  <a:pt x="477208" y="462285"/>
                  <a:pt x="707464" y="483555"/>
                </a:cubicBezTo>
                <a:cubicBezTo>
                  <a:pt x="937721" y="504825"/>
                  <a:pt x="1371000" y="421678"/>
                  <a:pt x="1494794" y="413944"/>
                </a:cubicBezTo>
              </a:path>
            </a:pathLst>
          </a:custGeom>
          <a:noFill/>
          <a:ln w="76200" cap="flat" cmpd="sng" algn="ctr">
            <a:solidFill>
              <a:srgbClr val="C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7" name="Freeform 6"/>
          <p:cNvSpPr>
            <a:spLocks/>
          </p:cNvSpPr>
          <p:nvPr/>
        </p:nvSpPr>
        <p:spPr bwMode="auto">
          <a:xfrm>
            <a:off x="4967990" y="1301510"/>
            <a:ext cx="800113" cy="4006589"/>
          </a:xfrm>
          <a:custGeom>
            <a:avLst/>
            <a:gdLst>
              <a:gd name="T0" fmla="*/ 161925 w 800100"/>
              <a:gd name="T1" fmla="*/ 53975 h 4006850"/>
              <a:gd name="T2" fmla="*/ 304800 w 800100"/>
              <a:gd name="T3" fmla="*/ 6350 h 4006850"/>
              <a:gd name="T4" fmla="*/ 523875 w 800100"/>
              <a:gd name="T5" fmla="*/ 92075 h 4006850"/>
              <a:gd name="T6" fmla="*/ 609600 w 800100"/>
              <a:gd name="T7" fmla="*/ 177800 h 4006850"/>
              <a:gd name="T8" fmla="*/ 704850 w 800100"/>
              <a:gd name="T9" fmla="*/ 415925 h 4006850"/>
              <a:gd name="T10" fmla="*/ 781050 w 800100"/>
              <a:gd name="T11" fmla="*/ 930275 h 4006850"/>
              <a:gd name="T12" fmla="*/ 590550 w 800100"/>
              <a:gd name="T13" fmla="*/ 1682750 h 4006850"/>
              <a:gd name="T14" fmla="*/ 542925 w 800100"/>
              <a:gd name="T15" fmla="*/ 2082800 h 4006850"/>
              <a:gd name="T16" fmla="*/ 704850 w 800100"/>
              <a:gd name="T17" fmla="*/ 2940031 h 4006850"/>
              <a:gd name="T18" fmla="*/ 657225 w 800100"/>
              <a:gd name="T19" fmla="*/ 3787775 h 4006850"/>
              <a:gd name="T20" fmla="*/ 0 w 800100"/>
              <a:gd name="T21" fmla="*/ 4006850 h 4006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0100" h="4006850">
                <a:moveTo>
                  <a:pt x="161925" y="53975"/>
                </a:moveTo>
                <a:cubicBezTo>
                  <a:pt x="203200" y="26987"/>
                  <a:pt x="244475" y="0"/>
                  <a:pt x="304800" y="6350"/>
                </a:cubicBezTo>
                <a:cubicBezTo>
                  <a:pt x="365125" y="12700"/>
                  <a:pt x="473075" y="63500"/>
                  <a:pt x="523875" y="92075"/>
                </a:cubicBezTo>
                <a:cubicBezTo>
                  <a:pt x="574675" y="120650"/>
                  <a:pt x="579437" y="123825"/>
                  <a:pt x="609600" y="177800"/>
                </a:cubicBezTo>
                <a:cubicBezTo>
                  <a:pt x="639763" y="231775"/>
                  <a:pt x="676275" y="290513"/>
                  <a:pt x="704850" y="415925"/>
                </a:cubicBezTo>
                <a:cubicBezTo>
                  <a:pt x="733425" y="541337"/>
                  <a:pt x="800100" y="719138"/>
                  <a:pt x="781050" y="930275"/>
                </a:cubicBezTo>
                <a:cubicBezTo>
                  <a:pt x="762000" y="1141412"/>
                  <a:pt x="630237" y="1490663"/>
                  <a:pt x="590550" y="1682750"/>
                </a:cubicBezTo>
                <a:cubicBezTo>
                  <a:pt x="550863" y="1874837"/>
                  <a:pt x="523875" y="1873253"/>
                  <a:pt x="542925" y="2082800"/>
                </a:cubicBezTo>
                <a:cubicBezTo>
                  <a:pt x="561975" y="2292347"/>
                  <a:pt x="685800" y="2655869"/>
                  <a:pt x="704850" y="2940031"/>
                </a:cubicBezTo>
                <a:cubicBezTo>
                  <a:pt x="723900" y="3224193"/>
                  <a:pt x="774700" y="3609972"/>
                  <a:pt x="657225" y="3787775"/>
                </a:cubicBezTo>
                <a:cubicBezTo>
                  <a:pt x="539750" y="3965578"/>
                  <a:pt x="269875" y="3986214"/>
                  <a:pt x="0" y="4006850"/>
                </a:cubicBezTo>
              </a:path>
            </a:pathLst>
          </a:custGeom>
          <a:noFill/>
          <a:ln w="76200" cap="flat" cmpd="sng" algn="ctr">
            <a:solidFill>
              <a:srgbClr val="C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5123" y="1500310"/>
            <a:ext cx="3023929" cy="13411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Oval 7"/>
          <p:cNvSpPr>
            <a:spLocks noChangeArrowheads="1"/>
          </p:cNvSpPr>
          <p:nvPr/>
        </p:nvSpPr>
        <p:spPr bwMode="auto">
          <a:xfrm>
            <a:off x="4852743" y="1157432"/>
            <a:ext cx="365766" cy="365736"/>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1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416" y="2502391"/>
            <a:ext cx="1097352" cy="53064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Freeform 9"/>
          <p:cNvSpPr>
            <a:spLocks/>
          </p:cNvSpPr>
          <p:nvPr/>
        </p:nvSpPr>
        <p:spPr bwMode="auto">
          <a:xfrm>
            <a:off x="933132" y="934504"/>
            <a:ext cx="2550549" cy="1421037"/>
          </a:xfrm>
          <a:custGeom>
            <a:avLst/>
            <a:gdLst>
              <a:gd name="T0" fmla="*/ 3670646 w 3670646"/>
              <a:gd name="T1" fmla="*/ 423545 h 1497965"/>
              <a:gd name="T2" fmla="*/ 2949257 w 3670646"/>
              <a:gd name="T3" fmla="*/ 213995 h 1497965"/>
              <a:gd name="T4" fmla="*/ 617220 w 3670646"/>
              <a:gd name="T5" fmla="*/ 213995 h 1497965"/>
              <a:gd name="T6" fmla="*/ 0 w 3670646"/>
              <a:gd name="T7" fmla="*/ 1497965 h 1497965"/>
            </a:gdLst>
            <a:ahLst/>
            <a:cxnLst>
              <a:cxn ang="0">
                <a:pos x="T0" y="T1"/>
              </a:cxn>
              <a:cxn ang="0">
                <a:pos x="T2" y="T3"/>
              </a:cxn>
              <a:cxn ang="0">
                <a:pos x="T4" y="T5"/>
              </a:cxn>
              <a:cxn ang="0">
                <a:pos x="T6" y="T7"/>
              </a:cxn>
            </a:cxnLst>
            <a:rect l="0" t="0" r="r" b="b"/>
            <a:pathLst>
              <a:path w="3670646" h="1497965">
                <a:moveTo>
                  <a:pt x="3670646" y="423545"/>
                </a:moveTo>
                <a:cubicBezTo>
                  <a:pt x="3564403" y="336232"/>
                  <a:pt x="3458161" y="248920"/>
                  <a:pt x="2949257" y="213995"/>
                </a:cubicBezTo>
                <a:cubicBezTo>
                  <a:pt x="2440353" y="179070"/>
                  <a:pt x="1108763" y="0"/>
                  <a:pt x="617220" y="213995"/>
                </a:cubicBezTo>
                <a:cubicBezTo>
                  <a:pt x="125677" y="427990"/>
                  <a:pt x="102870" y="1287780"/>
                  <a:pt x="0" y="1497965"/>
                </a:cubicBezTo>
              </a:path>
            </a:pathLst>
          </a:custGeom>
          <a:noFill/>
          <a:ln w="76200" cap="flat" cmpd="sng" algn="ctr">
            <a:solidFill>
              <a:srgbClr val="C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2" name="Freeform 10"/>
          <p:cNvSpPr>
            <a:spLocks/>
          </p:cNvSpPr>
          <p:nvPr/>
        </p:nvSpPr>
        <p:spPr bwMode="auto">
          <a:xfrm>
            <a:off x="2048529" y="1282461"/>
            <a:ext cx="1414486" cy="2720798"/>
          </a:xfrm>
          <a:custGeom>
            <a:avLst/>
            <a:gdLst>
              <a:gd name="T0" fmla="*/ 1414462 w 1414462"/>
              <a:gd name="T1" fmla="*/ 130175 h 2720975"/>
              <a:gd name="T2" fmla="*/ 719137 w 1414462"/>
              <a:gd name="T3" fmla="*/ 168275 h 2720975"/>
              <a:gd name="T4" fmla="*/ 90487 w 1414462"/>
              <a:gd name="T5" fmla="*/ 1139825 h 2720975"/>
              <a:gd name="T6" fmla="*/ 176212 w 1414462"/>
              <a:gd name="T7" fmla="*/ 2720975 h 2720975"/>
            </a:gdLst>
            <a:ahLst/>
            <a:cxnLst>
              <a:cxn ang="0">
                <a:pos x="T0" y="T1"/>
              </a:cxn>
              <a:cxn ang="0">
                <a:pos x="T2" y="T3"/>
              </a:cxn>
              <a:cxn ang="0">
                <a:pos x="T4" y="T5"/>
              </a:cxn>
              <a:cxn ang="0">
                <a:pos x="T6" y="T7"/>
              </a:cxn>
            </a:cxnLst>
            <a:rect l="0" t="0" r="r" b="b"/>
            <a:pathLst>
              <a:path w="1414462" h="2720975">
                <a:moveTo>
                  <a:pt x="1414462" y="130175"/>
                </a:moveTo>
                <a:cubicBezTo>
                  <a:pt x="1298574" y="136525"/>
                  <a:pt x="939799" y="0"/>
                  <a:pt x="719137" y="168275"/>
                </a:cubicBezTo>
                <a:cubicBezTo>
                  <a:pt x="498475" y="336550"/>
                  <a:pt x="180974" y="714375"/>
                  <a:pt x="90487" y="1139825"/>
                </a:cubicBezTo>
                <a:cubicBezTo>
                  <a:pt x="0" y="1565275"/>
                  <a:pt x="158353" y="2391569"/>
                  <a:pt x="176212" y="2720975"/>
                </a:cubicBezTo>
              </a:path>
            </a:pathLst>
          </a:custGeom>
          <a:noFill/>
          <a:ln w="76200" cap="flat" cmpd="sng" algn="ctr">
            <a:solidFill>
              <a:srgbClr val="C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3" name="Oval 11"/>
          <p:cNvSpPr>
            <a:spLocks noChangeArrowheads="1"/>
          </p:cNvSpPr>
          <p:nvPr/>
        </p:nvSpPr>
        <p:spPr bwMode="auto">
          <a:xfrm>
            <a:off x="3363664" y="1157432"/>
            <a:ext cx="365766" cy="365736"/>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4" name="Oval 12"/>
          <p:cNvSpPr>
            <a:spLocks noChangeArrowheads="1"/>
          </p:cNvSpPr>
          <p:nvPr/>
        </p:nvSpPr>
        <p:spPr bwMode="auto">
          <a:xfrm>
            <a:off x="773966" y="2241423"/>
            <a:ext cx="365766" cy="365736"/>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5" name="Oval 13"/>
          <p:cNvSpPr>
            <a:spLocks noChangeArrowheads="1"/>
          </p:cNvSpPr>
          <p:nvPr/>
        </p:nvSpPr>
        <p:spPr bwMode="auto">
          <a:xfrm>
            <a:off x="783491" y="2867427"/>
            <a:ext cx="365766" cy="365736"/>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nvGrpSpPr>
          <p:cNvPr id="16" name="Group 14"/>
          <p:cNvGrpSpPr>
            <a:grpSpLocks/>
          </p:cNvGrpSpPr>
          <p:nvPr/>
        </p:nvGrpSpPr>
        <p:grpSpPr bwMode="auto">
          <a:xfrm>
            <a:off x="1396881" y="3883252"/>
            <a:ext cx="1092854" cy="990535"/>
            <a:chOff x="109214476" y="108026835"/>
            <a:chExt cx="1092836" cy="990600"/>
          </a:xfrm>
        </p:grpSpPr>
        <p:sp>
          <p:nvSpPr>
            <p:cNvPr id="22" name="Oval 15"/>
            <p:cNvSpPr>
              <a:spLocks noChangeArrowheads="1"/>
            </p:cNvSpPr>
            <p:nvPr/>
          </p:nvSpPr>
          <p:spPr bwMode="auto">
            <a:xfrm>
              <a:off x="109857540" y="108026835"/>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3" name="Oval 16"/>
            <p:cNvSpPr>
              <a:spLocks noChangeArrowheads="1"/>
            </p:cNvSpPr>
            <p:nvPr/>
          </p:nvSpPr>
          <p:spPr bwMode="auto">
            <a:xfrm>
              <a:off x="109857540" y="108651675"/>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24"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14476" y="108258738"/>
              <a:ext cx="1092836" cy="5126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pSp>
        <p:nvGrpSpPr>
          <p:cNvPr id="17" name="Group 18"/>
          <p:cNvGrpSpPr>
            <a:grpSpLocks/>
          </p:cNvGrpSpPr>
          <p:nvPr/>
        </p:nvGrpSpPr>
        <p:grpSpPr bwMode="auto">
          <a:xfrm>
            <a:off x="3535406" y="3915500"/>
            <a:ext cx="1508785" cy="1554514"/>
            <a:chOff x="110215680" y="112219605"/>
            <a:chExt cx="1508760" cy="1554615"/>
          </a:xfrm>
        </p:grpSpPr>
        <p:sp>
          <p:nvSpPr>
            <p:cNvPr id="18" name="Rectangle 19"/>
            <p:cNvSpPr>
              <a:spLocks noChangeArrowheads="1"/>
            </p:cNvSpPr>
            <p:nvPr/>
          </p:nvSpPr>
          <p:spPr bwMode="auto">
            <a:xfrm>
              <a:off x="110467140" y="113522760"/>
              <a:ext cx="914400" cy="137160"/>
            </a:xfrm>
            <a:prstGeom prst="rect">
              <a:avLst/>
            </a:prstGeom>
            <a:solidFill>
              <a:srgbClr val="80808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9" name="Oval 20"/>
            <p:cNvSpPr>
              <a:spLocks noChangeArrowheads="1"/>
            </p:cNvSpPr>
            <p:nvPr/>
          </p:nvSpPr>
          <p:spPr bwMode="auto">
            <a:xfrm>
              <a:off x="111358680" y="113408460"/>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20" name="Oval 21"/>
            <p:cNvSpPr>
              <a:spLocks noChangeArrowheads="1"/>
            </p:cNvSpPr>
            <p:nvPr/>
          </p:nvSpPr>
          <p:spPr bwMode="auto">
            <a:xfrm>
              <a:off x="110215680" y="113408460"/>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21"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467140" y="112219605"/>
              <a:ext cx="1060796" cy="15546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5" name="Group 2"/>
          <p:cNvGraphicFramePr>
            <a:graphicFrameLocks/>
          </p:cNvGraphicFramePr>
          <p:nvPr>
            <p:extLst/>
          </p:nvPr>
        </p:nvGraphicFramePr>
        <p:xfrm>
          <a:off x="5220876" y="4093196"/>
          <a:ext cx="3742926" cy="2590800"/>
        </p:xfrm>
        <a:graphic>
          <a:graphicData uri="http://schemas.openxmlformats.org/drawingml/2006/table">
            <a:tbl>
              <a:tblPr/>
              <a:tblGrid>
                <a:gridCol w="1210911"/>
                <a:gridCol w="1210911"/>
                <a:gridCol w="1321104"/>
              </a:tblGrid>
              <a:tr h="4810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A</a:t>
                      </a: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rgbClr val="58585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rgbClr val="58585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Light Q</a:t>
                      </a: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76200" cap="flat" cmpd="sng" algn="ctr">
                      <a:solidFill>
                        <a:srgbClr val="58585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10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10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10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810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585858"/>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585858"/>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585858"/>
                      </a:solidFill>
                      <a:prstDash val="solid"/>
                      <a:round/>
                      <a:headEnd type="none" w="med" len="med"/>
                      <a:tailEnd type="none" w="med" len="med"/>
                    </a:lnB>
                    <a:lnTlToBr>
                      <a:noFill/>
                    </a:lnTlToBr>
                    <a:lnBlToTr>
                      <a:noFill/>
                    </a:lnBlToTr>
                    <a:solidFill>
                      <a:schemeClr val="bg1"/>
                    </a:solidFill>
                  </a:tcPr>
                </a:tc>
              </a:tr>
            </a:tbl>
          </a:graphicData>
        </a:graphic>
      </p:graphicFrame>
      <p:sp>
        <p:nvSpPr>
          <p:cNvPr id="3"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Two Switches Connected In Parallel</a:t>
            </a:r>
            <a:endParaRPr lang="en-GB" b="1" dirty="0">
              <a:solidFill>
                <a:srgbClr val="C00000"/>
              </a:solidFill>
              <a:latin typeface="+mn-lt"/>
            </a:endParaRPr>
          </a:p>
        </p:txBody>
      </p:sp>
      <p:sp>
        <p:nvSpPr>
          <p:cNvPr id="26" name="Rectangle 25"/>
          <p:cNvSpPr/>
          <p:nvPr/>
        </p:nvSpPr>
        <p:spPr>
          <a:xfrm>
            <a:off x="7977352" y="4627794"/>
            <a:ext cx="693682" cy="476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7977352" y="5185855"/>
            <a:ext cx="693682" cy="437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7981846" y="5754414"/>
            <a:ext cx="693682" cy="361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7986341" y="6246663"/>
            <a:ext cx="693682" cy="347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p:cNvSpPr txBox="1"/>
          <p:nvPr/>
        </p:nvSpPr>
        <p:spPr>
          <a:xfrm>
            <a:off x="1118304" y="2908394"/>
            <a:ext cx="986232" cy="369332"/>
          </a:xfrm>
          <a:prstGeom prst="rect">
            <a:avLst/>
          </a:prstGeom>
          <a:noFill/>
        </p:spPr>
        <p:txBody>
          <a:bodyPr wrap="none" rtlCol="0">
            <a:spAutoFit/>
          </a:bodyPr>
          <a:lstStyle/>
          <a:p>
            <a:r>
              <a:rPr lang="en-GB" dirty="0" smtClean="0">
                <a:solidFill>
                  <a:srgbClr val="C00000"/>
                </a:solidFill>
              </a:rPr>
              <a:t>Switch A</a:t>
            </a:r>
            <a:endParaRPr lang="en-GB" dirty="0">
              <a:solidFill>
                <a:srgbClr val="C00000"/>
              </a:solidFill>
            </a:endParaRPr>
          </a:p>
        </p:txBody>
      </p:sp>
      <p:sp>
        <p:nvSpPr>
          <p:cNvPr id="31" name="TextBox 30"/>
          <p:cNvSpPr txBox="1"/>
          <p:nvPr/>
        </p:nvSpPr>
        <p:spPr>
          <a:xfrm>
            <a:off x="1049646" y="3807389"/>
            <a:ext cx="978217" cy="369332"/>
          </a:xfrm>
          <a:prstGeom prst="rect">
            <a:avLst/>
          </a:prstGeom>
          <a:noFill/>
        </p:spPr>
        <p:txBody>
          <a:bodyPr wrap="none" rtlCol="0">
            <a:spAutoFit/>
          </a:bodyPr>
          <a:lstStyle/>
          <a:p>
            <a:r>
              <a:rPr lang="en-GB" dirty="0" smtClean="0">
                <a:solidFill>
                  <a:srgbClr val="C00000"/>
                </a:solidFill>
              </a:rPr>
              <a:t>Switch B</a:t>
            </a:r>
            <a:endParaRPr lang="en-GB" dirty="0">
              <a:solidFill>
                <a:srgbClr val="C00000"/>
              </a:solidFill>
            </a:endParaRPr>
          </a:p>
        </p:txBody>
      </p:sp>
    </p:spTree>
    <p:extLst>
      <p:ext uri="{BB962C8B-B14F-4D97-AF65-F5344CB8AC3E}">
        <p14:creationId xmlns:p14="http://schemas.microsoft.com/office/powerpoint/2010/main" val="8838978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8056180" y="5927834"/>
            <a:ext cx="1103586" cy="930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A Curious Arrangement</a:t>
            </a:r>
            <a:endParaRPr lang="en-GB" b="1" dirty="0">
              <a:solidFill>
                <a:srgbClr val="C00000"/>
              </a:solidFill>
              <a:latin typeface="+mn-lt"/>
            </a:endParaRPr>
          </a:p>
        </p:txBody>
      </p:sp>
      <p:sp>
        <p:nvSpPr>
          <p:cNvPr id="32" name="Rectangle 31"/>
          <p:cNvSpPr/>
          <p:nvPr/>
        </p:nvSpPr>
        <p:spPr>
          <a:xfrm>
            <a:off x="7727289" y="5596759"/>
            <a:ext cx="646386" cy="331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7727289" y="6077608"/>
            <a:ext cx="646386" cy="331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168" name="Group 5167"/>
          <p:cNvGrpSpPr/>
          <p:nvPr/>
        </p:nvGrpSpPr>
        <p:grpSpPr>
          <a:xfrm>
            <a:off x="76964" y="918960"/>
            <a:ext cx="5691187" cy="4540251"/>
            <a:chOff x="76964" y="918960"/>
            <a:chExt cx="5691187" cy="4540251"/>
          </a:xfrm>
        </p:grpSpPr>
        <p:sp>
          <p:nvSpPr>
            <p:cNvPr id="56" name="Freeform 28"/>
            <p:cNvSpPr>
              <a:spLocks/>
            </p:cNvSpPr>
            <p:nvPr/>
          </p:nvSpPr>
          <p:spPr bwMode="auto">
            <a:xfrm>
              <a:off x="904947" y="3099754"/>
              <a:ext cx="2805915" cy="2284086"/>
            </a:xfrm>
            <a:custGeom>
              <a:avLst/>
              <a:gdLst>
                <a:gd name="T0" fmla="*/ 0 w 2806065"/>
                <a:gd name="T1" fmla="*/ 0 h 2284537"/>
                <a:gd name="T2" fmla="*/ 502920 w 2806065"/>
                <a:gd name="T3" fmla="*/ 640080 h 2284537"/>
                <a:gd name="T4" fmla="*/ 1211580 w 2806065"/>
                <a:gd name="T5" fmla="*/ 960120 h 2284537"/>
                <a:gd name="T6" fmla="*/ 1348740 w 2806065"/>
                <a:gd name="T7" fmla="*/ 2080260 h 2284537"/>
                <a:gd name="T8" fmla="*/ 2806065 w 2806065"/>
                <a:gd name="T9" fmla="*/ 2185780 h 2284537"/>
              </a:gdLst>
              <a:ahLst/>
              <a:cxnLst>
                <a:cxn ang="0">
                  <a:pos x="T0" y="T1"/>
                </a:cxn>
                <a:cxn ang="0">
                  <a:pos x="T2" y="T3"/>
                </a:cxn>
                <a:cxn ang="0">
                  <a:pos x="T4" y="T5"/>
                </a:cxn>
                <a:cxn ang="0">
                  <a:pos x="T6" y="T7"/>
                </a:cxn>
                <a:cxn ang="0">
                  <a:pos x="T8" y="T9"/>
                </a:cxn>
              </a:cxnLst>
              <a:rect l="0" t="0" r="r" b="b"/>
              <a:pathLst>
                <a:path w="2806065" h="2284537">
                  <a:moveTo>
                    <a:pt x="0" y="0"/>
                  </a:moveTo>
                  <a:cubicBezTo>
                    <a:pt x="83820" y="106680"/>
                    <a:pt x="300990" y="480060"/>
                    <a:pt x="502920" y="640080"/>
                  </a:cubicBezTo>
                  <a:cubicBezTo>
                    <a:pt x="704850" y="800100"/>
                    <a:pt x="1070610" y="720090"/>
                    <a:pt x="1211580" y="960120"/>
                  </a:cubicBezTo>
                  <a:cubicBezTo>
                    <a:pt x="1352550" y="1200150"/>
                    <a:pt x="1082992" y="1875983"/>
                    <a:pt x="1348740" y="2080260"/>
                  </a:cubicBezTo>
                  <a:cubicBezTo>
                    <a:pt x="1614488" y="2284537"/>
                    <a:pt x="2502456" y="2163797"/>
                    <a:pt x="2806065" y="2185780"/>
                  </a:cubicBezTo>
                </a:path>
              </a:pathLst>
            </a:custGeom>
            <a:noFill/>
            <a:ln w="76200" cap="flat" cmpd="sng" algn="ctr">
              <a:solidFill>
                <a:srgbClr val="C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57" name="Freeform 29"/>
            <p:cNvSpPr>
              <a:spLocks/>
            </p:cNvSpPr>
            <p:nvPr/>
          </p:nvSpPr>
          <p:spPr bwMode="auto">
            <a:xfrm>
              <a:off x="4968094" y="1285918"/>
              <a:ext cx="800057" cy="4006059"/>
            </a:xfrm>
            <a:custGeom>
              <a:avLst/>
              <a:gdLst>
                <a:gd name="T0" fmla="*/ 161925 w 800100"/>
                <a:gd name="T1" fmla="*/ 53975 h 4006850"/>
                <a:gd name="T2" fmla="*/ 304800 w 800100"/>
                <a:gd name="T3" fmla="*/ 6350 h 4006850"/>
                <a:gd name="T4" fmla="*/ 523875 w 800100"/>
                <a:gd name="T5" fmla="*/ 92075 h 4006850"/>
                <a:gd name="T6" fmla="*/ 609600 w 800100"/>
                <a:gd name="T7" fmla="*/ 177800 h 4006850"/>
                <a:gd name="T8" fmla="*/ 704850 w 800100"/>
                <a:gd name="T9" fmla="*/ 415925 h 4006850"/>
                <a:gd name="T10" fmla="*/ 781050 w 800100"/>
                <a:gd name="T11" fmla="*/ 930275 h 4006850"/>
                <a:gd name="T12" fmla="*/ 590550 w 800100"/>
                <a:gd name="T13" fmla="*/ 1682750 h 4006850"/>
                <a:gd name="T14" fmla="*/ 542925 w 800100"/>
                <a:gd name="T15" fmla="*/ 2082800 h 4006850"/>
                <a:gd name="T16" fmla="*/ 704850 w 800100"/>
                <a:gd name="T17" fmla="*/ 2940031 h 4006850"/>
                <a:gd name="T18" fmla="*/ 657225 w 800100"/>
                <a:gd name="T19" fmla="*/ 3787775 h 4006850"/>
                <a:gd name="T20" fmla="*/ 0 w 800100"/>
                <a:gd name="T21" fmla="*/ 4006850 h 4006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0100" h="4006850">
                  <a:moveTo>
                    <a:pt x="161925" y="53975"/>
                  </a:moveTo>
                  <a:cubicBezTo>
                    <a:pt x="203200" y="26987"/>
                    <a:pt x="244475" y="0"/>
                    <a:pt x="304800" y="6350"/>
                  </a:cubicBezTo>
                  <a:cubicBezTo>
                    <a:pt x="365125" y="12700"/>
                    <a:pt x="473075" y="63500"/>
                    <a:pt x="523875" y="92075"/>
                  </a:cubicBezTo>
                  <a:cubicBezTo>
                    <a:pt x="574675" y="120650"/>
                    <a:pt x="579437" y="123825"/>
                    <a:pt x="609600" y="177800"/>
                  </a:cubicBezTo>
                  <a:cubicBezTo>
                    <a:pt x="639763" y="231775"/>
                    <a:pt x="676275" y="290513"/>
                    <a:pt x="704850" y="415925"/>
                  </a:cubicBezTo>
                  <a:cubicBezTo>
                    <a:pt x="733425" y="541337"/>
                    <a:pt x="800100" y="719138"/>
                    <a:pt x="781050" y="930275"/>
                  </a:cubicBezTo>
                  <a:cubicBezTo>
                    <a:pt x="762000" y="1141412"/>
                    <a:pt x="630237" y="1490663"/>
                    <a:pt x="590550" y="1682750"/>
                  </a:cubicBezTo>
                  <a:cubicBezTo>
                    <a:pt x="550863" y="1874837"/>
                    <a:pt x="523875" y="1873253"/>
                    <a:pt x="542925" y="2082800"/>
                  </a:cubicBezTo>
                  <a:cubicBezTo>
                    <a:pt x="561975" y="2292347"/>
                    <a:pt x="685800" y="2655869"/>
                    <a:pt x="704850" y="2940031"/>
                  </a:cubicBezTo>
                  <a:cubicBezTo>
                    <a:pt x="723900" y="3224193"/>
                    <a:pt x="774700" y="3609972"/>
                    <a:pt x="657225" y="3787775"/>
                  </a:cubicBezTo>
                  <a:cubicBezTo>
                    <a:pt x="539750" y="3965578"/>
                    <a:pt x="269875" y="3986214"/>
                    <a:pt x="0" y="4006850"/>
                  </a:cubicBezTo>
                </a:path>
              </a:pathLst>
            </a:custGeom>
            <a:noFill/>
            <a:ln w="76200" cap="flat" cmpd="sng" algn="ctr">
              <a:solidFill>
                <a:srgbClr val="C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nvGrpSpPr>
            <p:cNvPr id="58" name="Group 30"/>
            <p:cNvGrpSpPr>
              <a:grpSpLocks/>
            </p:cNvGrpSpPr>
            <p:nvPr/>
          </p:nvGrpSpPr>
          <p:grpSpPr bwMode="auto">
            <a:xfrm>
              <a:off x="3564184" y="3904903"/>
              <a:ext cx="1508679" cy="1554308"/>
              <a:chOff x="108539280" y="112219605"/>
              <a:chExt cx="1508760" cy="1554615"/>
            </a:xfrm>
          </p:grpSpPr>
          <p:sp>
            <p:nvSpPr>
              <p:cNvPr id="5163" name="Rectangle 31"/>
              <p:cNvSpPr>
                <a:spLocks noChangeArrowheads="1"/>
              </p:cNvSpPr>
              <p:nvPr/>
            </p:nvSpPr>
            <p:spPr bwMode="auto">
              <a:xfrm>
                <a:off x="108790740" y="113522760"/>
                <a:ext cx="914400" cy="137160"/>
              </a:xfrm>
              <a:prstGeom prst="rect">
                <a:avLst/>
              </a:prstGeom>
              <a:solidFill>
                <a:srgbClr val="80808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5164" name="Oval 32"/>
              <p:cNvSpPr>
                <a:spLocks noChangeArrowheads="1"/>
              </p:cNvSpPr>
              <p:nvPr/>
            </p:nvSpPr>
            <p:spPr bwMode="auto">
              <a:xfrm>
                <a:off x="109682280" y="113408460"/>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5166" name="Oval 33"/>
              <p:cNvSpPr>
                <a:spLocks noChangeArrowheads="1"/>
              </p:cNvSpPr>
              <p:nvPr/>
            </p:nvSpPr>
            <p:spPr bwMode="auto">
              <a:xfrm>
                <a:off x="108539280" y="113408460"/>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5167"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64741" y="112219605"/>
                <a:ext cx="1054699" cy="15546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pic>
          <p:nvPicPr>
            <p:cNvPr id="5155"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5389" y="1484691"/>
              <a:ext cx="3023716" cy="134097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9" name="Oval 36"/>
            <p:cNvSpPr>
              <a:spLocks noChangeArrowheads="1"/>
            </p:cNvSpPr>
            <p:nvPr/>
          </p:nvSpPr>
          <p:spPr bwMode="auto">
            <a:xfrm>
              <a:off x="4852855" y="1141859"/>
              <a:ext cx="365740" cy="365688"/>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60" name="Freeform 37"/>
            <p:cNvSpPr>
              <a:spLocks/>
            </p:cNvSpPr>
            <p:nvPr/>
          </p:nvSpPr>
          <p:spPr bwMode="auto">
            <a:xfrm>
              <a:off x="933520" y="918960"/>
              <a:ext cx="2550369" cy="1420849"/>
            </a:xfrm>
            <a:custGeom>
              <a:avLst/>
              <a:gdLst>
                <a:gd name="T0" fmla="*/ 3670646 w 3670646"/>
                <a:gd name="T1" fmla="*/ 423545 h 1497965"/>
                <a:gd name="T2" fmla="*/ 2949257 w 3670646"/>
                <a:gd name="T3" fmla="*/ 213995 h 1497965"/>
                <a:gd name="T4" fmla="*/ 617220 w 3670646"/>
                <a:gd name="T5" fmla="*/ 213995 h 1497965"/>
                <a:gd name="T6" fmla="*/ 0 w 3670646"/>
                <a:gd name="T7" fmla="*/ 1497965 h 1497965"/>
              </a:gdLst>
              <a:ahLst/>
              <a:cxnLst>
                <a:cxn ang="0">
                  <a:pos x="T0" y="T1"/>
                </a:cxn>
                <a:cxn ang="0">
                  <a:pos x="T2" y="T3"/>
                </a:cxn>
                <a:cxn ang="0">
                  <a:pos x="T4" y="T5"/>
                </a:cxn>
                <a:cxn ang="0">
                  <a:pos x="T6" y="T7"/>
                </a:cxn>
              </a:cxnLst>
              <a:rect l="0" t="0" r="r" b="b"/>
              <a:pathLst>
                <a:path w="3670646" h="1497965">
                  <a:moveTo>
                    <a:pt x="3670646" y="423545"/>
                  </a:moveTo>
                  <a:cubicBezTo>
                    <a:pt x="3564403" y="336232"/>
                    <a:pt x="3458161" y="248920"/>
                    <a:pt x="2949257" y="213995"/>
                  </a:cubicBezTo>
                  <a:cubicBezTo>
                    <a:pt x="2440353" y="179070"/>
                    <a:pt x="1108763" y="0"/>
                    <a:pt x="617220" y="213995"/>
                  </a:cubicBezTo>
                  <a:cubicBezTo>
                    <a:pt x="125677" y="427990"/>
                    <a:pt x="102870" y="1287780"/>
                    <a:pt x="0" y="1497965"/>
                  </a:cubicBezTo>
                </a:path>
              </a:pathLst>
            </a:custGeom>
            <a:noFill/>
            <a:ln w="76200" cap="flat" cmpd="sng" algn="ctr">
              <a:solidFill>
                <a:srgbClr val="C0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61" name="Oval 38"/>
            <p:cNvSpPr>
              <a:spLocks noChangeArrowheads="1"/>
            </p:cNvSpPr>
            <p:nvPr/>
          </p:nvSpPr>
          <p:spPr bwMode="auto">
            <a:xfrm>
              <a:off x="3363881" y="1141859"/>
              <a:ext cx="365740" cy="365688"/>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5159" name="Picture 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860" y="2486639"/>
              <a:ext cx="1097275" cy="53057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2" name="Oval 40"/>
            <p:cNvSpPr>
              <a:spLocks noChangeArrowheads="1"/>
            </p:cNvSpPr>
            <p:nvPr/>
          </p:nvSpPr>
          <p:spPr bwMode="auto">
            <a:xfrm>
              <a:off x="774365" y="2225706"/>
              <a:ext cx="365740" cy="365688"/>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63" name="Oval 41"/>
            <p:cNvSpPr>
              <a:spLocks noChangeArrowheads="1"/>
            </p:cNvSpPr>
            <p:nvPr/>
          </p:nvSpPr>
          <p:spPr bwMode="auto">
            <a:xfrm>
              <a:off x="783889" y="2851627"/>
              <a:ext cx="365740" cy="365688"/>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grpSp>
          <p:nvGrpSpPr>
            <p:cNvPr id="5152" name="Group 42"/>
            <p:cNvGrpSpPr>
              <a:grpSpLocks/>
            </p:cNvGrpSpPr>
            <p:nvPr/>
          </p:nvGrpSpPr>
          <p:grpSpPr bwMode="auto">
            <a:xfrm>
              <a:off x="140860" y="3859680"/>
              <a:ext cx="1092777" cy="990404"/>
              <a:chOff x="107958032" y="108019196"/>
              <a:chExt cx="1092836" cy="990600"/>
            </a:xfrm>
          </p:grpSpPr>
          <p:sp>
            <p:nvSpPr>
              <p:cNvPr id="5161" name="Oval 43"/>
              <p:cNvSpPr>
                <a:spLocks noChangeArrowheads="1"/>
              </p:cNvSpPr>
              <p:nvPr/>
            </p:nvSpPr>
            <p:spPr bwMode="auto">
              <a:xfrm>
                <a:off x="108601096" y="108019196"/>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5162" name="Oval 44"/>
              <p:cNvSpPr>
                <a:spLocks noChangeArrowheads="1"/>
              </p:cNvSpPr>
              <p:nvPr/>
            </p:nvSpPr>
            <p:spPr bwMode="auto">
              <a:xfrm>
                <a:off x="108601096" y="108644036"/>
                <a:ext cx="365760" cy="365760"/>
              </a:xfrm>
              <a:prstGeom prst="ellipse">
                <a:avLst/>
              </a:prstGeom>
              <a:solidFill>
                <a:srgbClr val="80808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5165" name="Picture 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8032" y="108251099"/>
                <a:ext cx="1092836" cy="5126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
          <p:nvSpPr>
            <p:cNvPr id="5153" name="Rectangle 46"/>
            <p:cNvSpPr>
              <a:spLocks noChangeArrowheads="1"/>
            </p:cNvSpPr>
            <p:nvPr/>
          </p:nvSpPr>
          <p:spPr bwMode="auto">
            <a:xfrm rot="20685331">
              <a:off x="646736" y="2720734"/>
              <a:ext cx="91434" cy="1695115"/>
            </a:xfrm>
            <a:prstGeom prst="rect">
              <a:avLst/>
            </a:prstGeom>
            <a:solidFill>
              <a:srgbClr val="ED7D31"/>
            </a:solidFill>
            <a:ln w="25400" algn="ctr">
              <a:solidFill>
                <a:srgbClr val="ED7D31"/>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5154" name="Oval 47"/>
            <p:cNvSpPr>
              <a:spLocks noChangeArrowheads="1"/>
            </p:cNvSpPr>
            <p:nvPr/>
          </p:nvSpPr>
          <p:spPr bwMode="auto">
            <a:xfrm>
              <a:off x="497298" y="3375399"/>
              <a:ext cx="365740" cy="365688"/>
            </a:xfrm>
            <a:prstGeom prst="ellipse">
              <a:avLst/>
            </a:prstGeom>
            <a:solidFill>
              <a:srgbClr val="ED7D31"/>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5156" name="Oval 48"/>
            <p:cNvSpPr>
              <a:spLocks noChangeArrowheads="1"/>
            </p:cNvSpPr>
            <p:nvPr/>
          </p:nvSpPr>
          <p:spPr bwMode="auto">
            <a:xfrm>
              <a:off x="797223" y="4262934"/>
              <a:ext cx="221494" cy="221462"/>
            </a:xfrm>
            <a:prstGeom prst="ellipse">
              <a:avLst/>
            </a:prstGeom>
            <a:solidFill>
              <a:srgbClr val="ED7D31"/>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5157" name="Oval 49"/>
            <p:cNvSpPr>
              <a:spLocks noChangeArrowheads="1"/>
            </p:cNvSpPr>
            <p:nvPr/>
          </p:nvSpPr>
          <p:spPr bwMode="auto">
            <a:xfrm>
              <a:off x="349572" y="2620642"/>
              <a:ext cx="221494" cy="221462"/>
            </a:xfrm>
            <a:prstGeom prst="ellipse">
              <a:avLst/>
            </a:prstGeom>
            <a:solidFill>
              <a:srgbClr val="ED7D31"/>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5158" name="Arc 50"/>
            <p:cNvSpPr>
              <a:spLocks/>
            </p:cNvSpPr>
            <p:nvPr/>
          </p:nvSpPr>
          <p:spPr bwMode="auto">
            <a:xfrm rot="7500000" flipH="1" flipV="1">
              <a:off x="109757" y="2126030"/>
              <a:ext cx="617674" cy="683260"/>
            </a:xfrm>
            <a:custGeom>
              <a:avLst/>
              <a:gdLst>
                <a:gd name="G0" fmla="+- 0 0 0"/>
                <a:gd name="G1" fmla="+- 21600 0 0"/>
                <a:gd name="G2" fmla="+- 21600 0 0"/>
                <a:gd name="T0" fmla="*/ 0 w 20982"/>
                <a:gd name="T1" fmla="*/ 0 h 21600"/>
                <a:gd name="T2" fmla="*/ 20982 w 20982"/>
                <a:gd name="T3" fmla="*/ 16472 h 21600"/>
                <a:gd name="T4" fmla="*/ 0 w 20982"/>
                <a:gd name="T5" fmla="*/ 21600 h 21600"/>
              </a:gdLst>
              <a:ahLst/>
              <a:cxnLst>
                <a:cxn ang="0">
                  <a:pos x="T0" y="T1"/>
                </a:cxn>
                <a:cxn ang="0">
                  <a:pos x="T2" y="T3"/>
                </a:cxn>
                <a:cxn ang="0">
                  <a:pos x="T4" y="T5"/>
                </a:cxn>
              </a:cxnLst>
              <a:rect l="0" t="0" r="r" b="b"/>
              <a:pathLst>
                <a:path w="20982" h="21600" fill="none" extrusionOk="0">
                  <a:moveTo>
                    <a:pt x="-1" y="0"/>
                  </a:moveTo>
                  <a:cubicBezTo>
                    <a:pt x="9954" y="0"/>
                    <a:pt x="18619" y="6802"/>
                    <a:pt x="20982" y="16471"/>
                  </a:cubicBezTo>
                </a:path>
                <a:path w="20982" h="21600" stroke="0" extrusionOk="0">
                  <a:moveTo>
                    <a:pt x="-1" y="0"/>
                  </a:moveTo>
                  <a:cubicBezTo>
                    <a:pt x="9954" y="0"/>
                    <a:pt x="18619" y="6802"/>
                    <a:pt x="20982" y="16471"/>
                  </a:cubicBezTo>
                  <a:lnTo>
                    <a:pt x="0" y="21600"/>
                  </a:lnTo>
                  <a:close/>
                </a:path>
              </a:pathLst>
            </a:custGeom>
            <a:noFill/>
            <a:ln w="76200">
              <a:solidFill>
                <a:srgbClr val="FFC000"/>
              </a:solidFill>
              <a:prstDash val="sysDot"/>
              <a:round/>
              <a:headEnd type="triangle" w="med" len="med"/>
              <a:tailEnd type="triangle" w="med" len="me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5160" name="Arc 51"/>
            <p:cNvSpPr>
              <a:spLocks/>
            </p:cNvSpPr>
            <p:nvPr/>
          </p:nvSpPr>
          <p:spPr bwMode="auto">
            <a:xfrm rot="7500000">
              <a:off x="681226" y="4430625"/>
              <a:ext cx="617674" cy="683260"/>
            </a:xfrm>
            <a:custGeom>
              <a:avLst/>
              <a:gdLst>
                <a:gd name="G0" fmla="+- 0 0 0"/>
                <a:gd name="G1" fmla="+- 21600 0 0"/>
                <a:gd name="G2" fmla="+- 21600 0 0"/>
                <a:gd name="T0" fmla="*/ 0 w 20982"/>
                <a:gd name="T1" fmla="*/ 0 h 21600"/>
                <a:gd name="T2" fmla="*/ 20982 w 20982"/>
                <a:gd name="T3" fmla="*/ 16472 h 21600"/>
                <a:gd name="T4" fmla="*/ 0 w 20982"/>
                <a:gd name="T5" fmla="*/ 21600 h 21600"/>
              </a:gdLst>
              <a:ahLst/>
              <a:cxnLst>
                <a:cxn ang="0">
                  <a:pos x="T0" y="T1"/>
                </a:cxn>
                <a:cxn ang="0">
                  <a:pos x="T2" y="T3"/>
                </a:cxn>
                <a:cxn ang="0">
                  <a:pos x="T4" y="T5"/>
                </a:cxn>
              </a:cxnLst>
              <a:rect l="0" t="0" r="r" b="b"/>
              <a:pathLst>
                <a:path w="20982" h="21600" fill="none" extrusionOk="0">
                  <a:moveTo>
                    <a:pt x="-1" y="0"/>
                  </a:moveTo>
                  <a:cubicBezTo>
                    <a:pt x="9954" y="0"/>
                    <a:pt x="18619" y="6802"/>
                    <a:pt x="20982" y="16471"/>
                  </a:cubicBezTo>
                </a:path>
                <a:path w="20982" h="21600" stroke="0" extrusionOk="0">
                  <a:moveTo>
                    <a:pt x="-1" y="0"/>
                  </a:moveTo>
                  <a:cubicBezTo>
                    <a:pt x="9954" y="0"/>
                    <a:pt x="18619" y="6802"/>
                    <a:pt x="20982" y="16471"/>
                  </a:cubicBezTo>
                  <a:lnTo>
                    <a:pt x="0" y="21600"/>
                  </a:lnTo>
                  <a:close/>
                </a:path>
              </a:pathLst>
            </a:custGeom>
            <a:noFill/>
            <a:ln w="76200" algn="ctr">
              <a:solidFill>
                <a:srgbClr val="FFC000"/>
              </a:solidFill>
              <a:round/>
              <a:headEnd type="triangle" w="med" len="med"/>
              <a:tailEnd type="triangle" w="med" len="me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86" name="TextBox 85"/>
            <p:cNvSpPr txBox="1"/>
            <p:nvPr/>
          </p:nvSpPr>
          <p:spPr>
            <a:xfrm>
              <a:off x="1181161" y="4157316"/>
              <a:ext cx="986232" cy="369332"/>
            </a:xfrm>
            <a:prstGeom prst="rect">
              <a:avLst/>
            </a:prstGeom>
            <a:noFill/>
          </p:spPr>
          <p:txBody>
            <a:bodyPr wrap="none" rtlCol="0">
              <a:spAutoFit/>
            </a:bodyPr>
            <a:lstStyle/>
            <a:p>
              <a:r>
                <a:rPr lang="en-GB" dirty="0" smtClean="0">
                  <a:solidFill>
                    <a:srgbClr val="C00000"/>
                  </a:solidFill>
                </a:rPr>
                <a:t>Switch A</a:t>
              </a:r>
              <a:endParaRPr lang="en-GB" dirty="0">
                <a:solidFill>
                  <a:srgbClr val="C00000"/>
                </a:solidFill>
              </a:endParaRPr>
            </a:p>
          </p:txBody>
        </p:sp>
      </p:grpSp>
      <p:graphicFrame>
        <p:nvGraphicFramePr>
          <p:cNvPr id="30" name="Group 3"/>
          <p:cNvGraphicFramePr>
            <a:graphicFrameLocks/>
          </p:cNvGraphicFramePr>
          <p:nvPr>
            <p:extLst/>
          </p:nvPr>
        </p:nvGraphicFramePr>
        <p:xfrm>
          <a:off x="5305525" y="4946237"/>
          <a:ext cx="3683000" cy="1584326"/>
        </p:xfrm>
        <a:graphic>
          <a:graphicData uri="http://schemas.openxmlformats.org/drawingml/2006/table">
            <a:tbl>
              <a:tblPr/>
              <a:tblGrid>
                <a:gridCol w="1770062"/>
                <a:gridCol w="1912938"/>
              </a:tblGrid>
              <a:tr h="528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A</a:t>
                      </a:r>
                    </a:p>
                  </a:txBody>
                  <a:tcPr horzOverflow="overflow">
                    <a:lnL w="76200" cap="flat" cmpd="sng" algn="ctr">
                      <a:solidFill>
                        <a:srgbClr val="585858"/>
                      </a:solidFill>
                      <a:prstDash val="solid"/>
                      <a:round/>
                      <a:headEnd type="none" w="med" len="med"/>
                      <a:tailEnd type="none" w="med" len="med"/>
                    </a:lnL>
                    <a:lnR w="38100" cap="flat" cmpd="sng" algn="ctr">
                      <a:solidFill>
                        <a:srgbClr val="585858"/>
                      </a:solidFill>
                      <a:prstDash val="solid"/>
                      <a:round/>
                      <a:headEnd type="none" w="med" len="med"/>
                      <a:tailEnd type="none" w="med" len="med"/>
                    </a:lnR>
                    <a:lnT w="76200" cap="flat" cmpd="sng" algn="ctr">
                      <a:solidFill>
                        <a:srgbClr val="585858"/>
                      </a:solidFill>
                      <a:prstDash val="solid"/>
                      <a:round/>
                      <a:headEnd type="none" w="med" len="med"/>
                      <a:tailEnd type="none" w="med" len="med"/>
                    </a:lnT>
                    <a:lnB w="38100" cap="flat" cmpd="sng" algn="ctr">
                      <a:solidFill>
                        <a:srgbClr val="585858"/>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Light Q</a:t>
                      </a:r>
                    </a:p>
                  </a:txBody>
                  <a:tcPr horzOverflow="overflow">
                    <a:lnL w="38100" cap="flat" cmpd="sng" algn="ctr">
                      <a:solidFill>
                        <a:srgbClr val="585858"/>
                      </a:solidFill>
                      <a:prstDash val="solid"/>
                      <a:round/>
                      <a:headEnd type="none" w="med" len="med"/>
                      <a:tailEnd type="none" w="med" len="med"/>
                    </a:lnL>
                    <a:lnR w="76200" cap="flat" cmpd="sng" algn="ctr">
                      <a:solidFill>
                        <a:srgbClr val="585858"/>
                      </a:solidFill>
                      <a:prstDash val="solid"/>
                      <a:round/>
                      <a:headEnd type="none" w="med" len="med"/>
                      <a:tailEnd type="none" w="med" len="med"/>
                    </a:lnR>
                    <a:lnT w="76200" cap="flat" cmpd="sng" algn="ctr">
                      <a:solidFill>
                        <a:srgbClr val="585858"/>
                      </a:solidFill>
                      <a:prstDash val="solid"/>
                      <a:round/>
                      <a:headEnd type="none" w="med" len="med"/>
                      <a:tailEnd type="none" w="med" len="med"/>
                    </a:lnT>
                    <a:lnB w="38100" cap="flat" cmpd="sng" algn="ctr">
                      <a:solidFill>
                        <a:srgbClr val="585858"/>
                      </a:solidFill>
                      <a:prstDash val="solid"/>
                      <a:round/>
                      <a:headEnd type="none" w="med" len="med"/>
                      <a:tailEnd type="none" w="med" len="med"/>
                    </a:lnB>
                    <a:lnTlToBr>
                      <a:noFill/>
                    </a:lnTlToBr>
                    <a:lnBlToTr>
                      <a:noFill/>
                    </a:lnBlToTr>
                    <a:solidFill>
                      <a:schemeClr val="bg1"/>
                    </a:solidFill>
                  </a:tcPr>
                </a:tc>
              </a:tr>
              <a:tr h="52705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76200" cap="flat" cmpd="sng" algn="ctr">
                      <a:solidFill>
                        <a:srgbClr val="585858"/>
                      </a:solidFill>
                      <a:prstDash val="solid"/>
                      <a:round/>
                      <a:headEnd type="none" w="med" len="med"/>
                      <a:tailEnd type="none" w="med" len="med"/>
                    </a:lnL>
                    <a:lnR w="38100" cap="flat" cmpd="sng" algn="ctr">
                      <a:solidFill>
                        <a:srgbClr val="585858"/>
                      </a:solidFill>
                      <a:prstDash val="solid"/>
                      <a:round/>
                      <a:headEnd type="none" w="med" len="med"/>
                      <a:tailEnd type="none" w="med" len="med"/>
                    </a:lnR>
                    <a:lnT w="38100" cap="flat" cmpd="sng" algn="ctr">
                      <a:solidFill>
                        <a:srgbClr val="585858"/>
                      </a:solidFill>
                      <a:prstDash val="solid"/>
                      <a:round/>
                      <a:headEnd type="none" w="med" len="med"/>
                      <a:tailEnd type="none" w="med" len="med"/>
                    </a:lnT>
                    <a:lnB w="38100" cap="flat" cmpd="sng" algn="ctr">
                      <a:solidFill>
                        <a:srgbClr val="585858"/>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38100" cap="flat" cmpd="sng" algn="ctr">
                      <a:solidFill>
                        <a:srgbClr val="585858"/>
                      </a:solidFill>
                      <a:prstDash val="solid"/>
                      <a:round/>
                      <a:headEnd type="none" w="med" len="med"/>
                      <a:tailEnd type="none" w="med" len="med"/>
                    </a:lnL>
                    <a:lnR w="76200" cap="flat" cmpd="sng" algn="ctr">
                      <a:solidFill>
                        <a:srgbClr val="585858"/>
                      </a:solidFill>
                      <a:prstDash val="solid"/>
                      <a:round/>
                      <a:headEnd type="none" w="med" len="med"/>
                      <a:tailEnd type="none" w="med" len="med"/>
                    </a:lnR>
                    <a:lnT w="38100" cap="flat" cmpd="sng" algn="ctr">
                      <a:solidFill>
                        <a:srgbClr val="585858"/>
                      </a:solidFill>
                      <a:prstDash val="solid"/>
                      <a:round/>
                      <a:headEnd type="none" w="med" len="med"/>
                      <a:tailEnd type="none" w="med" len="med"/>
                    </a:lnT>
                    <a:lnB w="38100" cap="flat" cmpd="sng" algn="ctr">
                      <a:solidFill>
                        <a:srgbClr val="585858"/>
                      </a:solidFill>
                      <a:prstDash val="solid"/>
                      <a:round/>
                      <a:headEnd type="none" w="med" len="med"/>
                      <a:tailEnd type="none" w="med" len="med"/>
                    </a:lnB>
                    <a:lnTlToBr>
                      <a:noFill/>
                    </a:lnTlToBr>
                    <a:lnBlToTr>
                      <a:noFill/>
                    </a:lnBlToTr>
                    <a:solidFill>
                      <a:schemeClr val="bg1"/>
                    </a:solidFill>
                  </a:tcPr>
                </a:tc>
              </a:tr>
              <a:tr h="52863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rgbClr val="585858"/>
                          </a:solidFill>
                          <a:effectLst/>
                          <a:latin typeface="+mn-lt"/>
                        </a:rPr>
                        <a:t>1</a:t>
                      </a:r>
                    </a:p>
                  </a:txBody>
                  <a:tcPr horzOverflow="overflow">
                    <a:lnL w="76200" cap="flat" cmpd="sng" algn="ctr">
                      <a:solidFill>
                        <a:srgbClr val="585858"/>
                      </a:solidFill>
                      <a:prstDash val="solid"/>
                      <a:round/>
                      <a:headEnd type="none" w="med" len="med"/>
                      <a:tailEnd type="none" w="med" len="med"/>
                    </a:lnL>
                    <a:lnR w="38100" cap="flat" cmpd="sng" algn="ctr">
                      <a:solidFill>
                        <a:srgbClr val="585858"/>
                      </a:solidFill>
                      <a:prstDash val="solid"/>
                      <a:round/>
                      <a:headEnd type="none" w="med" len="med"/>
                      <a:tailEnd type="none" w="med" len="med"/>
                    </a:lnR>
                    <a:lnT w="38100" cap="flat" cmpd="sng" algn="ctr">
                      <a:solidFill>
                        <a:srgbClr val="585858"/>
                      </a:solidFill>
                      <a:prstDash val="solid"/>
                      <a:round/>
                      <a:headEnd type="none" w="med" len="med"/>
                      <a:tailEnd type="none" w="med" len="med"/>
                    </a:lnT>
                    <a:lnB w="76200" cap="flat" cmpd="sng" algn="ctr">
                      <a:solidFill>
                        <a:srgbClr val="585858"/>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38100" cap="flat" cmpd="sng" algn="ctr">
                      <a:solidFill>
                        <a:srgbClr val="585858"/>
                      </a:solidFill>
                      <a:prstDash val="solid"/>
                      <a:round/>
                      <a:headEnd type="none" w="med" len="med"/>
                      <a:tailEnd type="none" w="med" len="med"/>
                    </a:lnL>
                    <a:lnR w="76200" cap="flat" cmpd="sng" algn="ctr">
                      <a:solidFill>
                        <a:srgbClr val="585858"/>
                      </a:solidFill>
                      <a:prstDash val="solid"/>
                      <a:round/>
                      <a:headEnd type="none" w="med" len="med"/>
                      <a:tailEnd type="none" w="med" len="med"/>
                    </a:lnR>
                    <a:lnT w="38100" cap="flat" cmpd="sng" algn="ctr">
                      <a:solidFill>
                        <a:srgbClr val="585858"/>
                      </a:solidFill>
                      <a:prstDash val="solid"/>
                      <a:round/>
                      <a:headEnd type="none" w="med" len="med"/>
                      <a:tailEnd type="none" w="med" len="med"/>
                    </a:lnT>
                    <a:lnB w="76200" cap="flat" cmpd="sng" algn="ctr">
                      <a:solidFill>
                        <a:srgbClr val="585858"/>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773724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33"/>
                                        </p:tgtEl>
                                      </p:cBhvr>
                                    </p:animEffect>
                                    <p:set>
                                      <p:cBhvr>
                                        <p:cTn id="15"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C00000"/>
                </a:solidFill>
                <a:latin typeface="+mn-lt"/>
              </a:rPr>
              <a:t>Logic Gates</a:t>
            </a:r>
            <a:endParaRPr lang="en-GB" b="1" dirty="0">
              <a:solidFill>
                <a:srgbClr val="C00000"/>
              </a:solidFill>
              <a:latin typeface="+mn-lt"/>
            </a:endParaRPr>
          </a:p>
        </p:txBody>
      </p:sp>
      <p:graphicFrame>
        <p:nvGraphicFramePr>
          <p:cNvPr id="4" name="Group 2"/>
          <p:cNvGraphicFramePr>
            <a:graphicFrameLocks/>
          </p:cNvGraphicFramePr>
          <p:nvPr>
            <p:extLst/>
          </p:nvPr>
        </p:nvGraphicFramePr>
        <p:xfrm>
          <a:off x="252251" y="262160"/>
          <a:ext cx="2490950" cy="2590800"/>
        </p:xfrm>
        <a:graphic>
          <a:graphicData uri="http://schemas.openxmlformats.org/drawingml/2006/table">
            <a:tbl>
              <a:tblPr/>
              <a:tblGrid>
                <a:gridCol w="805872"/>
                <a:gridCol w="805872"/>
                <a:gridCol w="879206"/>
              </a:tblGrid>
              <a:tr h="45836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A</a:t>
                      </a: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rgbClr val="58585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rgbClr val="58585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Q</a:t>
                      </a: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76200" cap="flat" cmpd="sng" algn="ctr">
                      <a:solidFill>
                        <a:srgbClr val="58585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5836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5836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5836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5836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585858"/>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585858"/>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585858"/>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5" name="Group 2"/>
          <p:cNvGraphicFramePr>
            <a:graphicFrameLocks/>
          </p:cNvGraphicFramePr>
          <p:nvPr>
            <p:extLst/>
          </p:nvPr>
        </p:nvGraphicFramePr>
        <p:xfrm>
          <a:off x="3350175" y="262160"/>
          <a:ext cx="2490950" cy="2590800"/>
        </p:xfrm>
        <a:graphic>
          <a:graphicData uri="http://schemas.openxmlformats.org/drawingml/2006/table">
            <a:tbl>
              <a:tblPr/>
              <a:tblGrid>
                <a:gridCol w="805872"/>
                <a:gridCol w="805872"/>
                <a:gridCol w="879206"/>
              </a:tblGrid>
              <a:tr h="46876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A</a:t>
                      </a: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rgbClr val="58585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rgbClr val="58585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Q</a:t>
                      </a: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76200" cap="flat" cmpd="sng" algn="ctr">
                      <a:solidFill>
                        <a:srgbClr val="58585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6876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6876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6876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6876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76200" cap="flat" cmpd="sng" algn="ctr">
                      <a:solidFill>
                        <a:srgbClr val="58585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585858"/>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585858"/>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76200" cap="flat" cmpd="sng" algn="ctr">
                      <a:solidFill>
                        <a:srgbClr val="585858"/>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rgbClr val="585858"/>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6" name="Group 3"/>
          <p:cNvGraphicFramePr>
            <a:graphicFrameLocks/>
          </p:cNvGraphicFramePr>
          <p:nvPr>
            <p:extLst/>
          </p:nvPr>
        </p:nvGraphicFramePr>
        <p:xfrm>
          <a:off x="6448098" y="1298480"/>
          <a:ext cx="2490948" cy="1554480"/>
        </p:xfrm>
        <a:graphic>
          <a:graphicData uri="http://schemas.openxmlformats.org/drawingml/2006/table">
            <a:tbl>
              <a:tblPr/>
              <a:tblGrid>
                <a:gridCol w="1197158"/>
                <a:gridCol w="1293790"/>
              </a:tblGrid>
              <a:tr h="29717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A</a:t>
                      </a:r>
                    </a:p>
                  </a:txBody>
                  <a:tcPr horzOverflow="overflow">
                    <a:lnL w="76200" cap="flat" cmpd="sng" algn="ctr">
                      <a:solidFill>
                        <a:srgbClr val="585858"/>
                      </a:solidFill>
                      <a:prstDash val="solid"/>
                      <a:round/>
                      <a:headEnd type="none" w="med" len="med"/>
                      <a:tailEnd type="none" w="med" len="med"/>
                    </a:lnL>
                    <a:lnR w="38100" cap="flat" cmpd="sng" algn="ctr">
                      <a:solidFill>
                        <a:srgbClr val="585858"/>
                      </a:solidFill>
                      <a:prstDash val="solid"/>
                      <a:round/>
                      <a:headEnd type="none" w="med" len="med"/>
                      <a:tailEnd type="none" w="med" len="med"/>
                    </a:lnR>
                    <a:lnT w="76200" cap="flat" cmpd="sng" algn="ctr">
                      <a:solidFill>
                        <a:srgbClr val="585858"/>
                      </a:solidFill>
                      <a:prstDash val="solid"/>
                      <a:round/>
                      <a:headEnd type="none" w="med" len="med"/>
                      <a:tailEnd type="none" w="med" len="med"/>
                    </a:lnT>
                    <a:lnB w="38100" cap="flat" cmpd="sng" algn="ctr">
                      <a:solidFill>
                        <a:srgbClr val="585858"/>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Q</a:t>
                      </a:r>
                    </a:p>
                  </a:txBody>
                  <a:tcPr horzOverflow="overflow">
                    <a:lnL w="38100" cap="flat" cmpd="sng" algn="ctr">
                      <a:solidFill>
                        <a:srgbClr val="585858"/>
                      </a:solidFill>
                      <a:prstDash val="solid"/>
                      <a:round/>
                      <a:headEnd type="none" w="med" len="med"/>
                      <a:tailEnd type="none" w="med" len="med"/>
                    </a:lnL>
                    <a:lnR w="76200" cap="flat" cmpd="sng" algn="ctr">
                      <a:solidFill>
                        <a:srgbClr val="585858"/>
                      </a:solidFill>
                      <a:prstDash val="solid"/>
                      <a:round/>
                      <a:headEnd type="none" w="med" len="med"/>
                      <a:tailEnd type="none" w="med" len="med"/>
                    </a:lnR>
                    <a:lnT w="76200" cap="flat" cmpd="sng" algn="ctr">
                      <a:solidFill>
                        <a:srgbClr val="585858"/>
                      </a:solidFill>
                      <a:prstDash val="solid"/>
                      <a:round/>
                      <a:headEnd type="none" w="med" len="med"/>
                      <a:tailEnd type="none" w="med" len="med"/>
                    </a:lnT>
                    <a:lnB w="38100" cap="flat" cmpd="sng" algn="ctr">
                      <a:solidFill>
                        <a:srgbClr val="585858"/>
                      </a:solidFill>
                      <a:prstDash val="solid"/>
                      <a:round/>
                      <a:headEnd type="none" w="med" len="med"/>
                      <a:tailEnd type="none" w="med" len="med"/>
                    </a:lnB>
                    <a:lnTlToBr>
                      <a:noFill/>
                    </a:lnTlToBr>
                    <a:lnBlToTr>
                      <a:noFill/>
                    </a:lnBlToTr>
                    <a:solidFill>
                      <a:schemeClr val="bg1"/>
                    </a:solidFill>
                  </a:tcPr>
                </a:tc>
              </a:tr>
              <a:tr h="29628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76200" cap="flat" cmpd="sng" algn="ctr">
                      <a:solidFill>
                        <a:srgbClr val="585858"/>
                      </a:solidFill>
                      <a:prstDash val="solid"/>
                      <a:round/>
                      <a:headEnd type="none" w="med" len="med"/>
                      <a:tailEnd type="none" w="med" len="med"/>
                    </a:lnL>
                    <a:lnR w="38100" cap="flat" cmpd="sng" algn="ctr">
                      <a:solidFill>
                        <a:srgbClr val="585858"/>
                      </a:solidFill>
                      <a:prstDash val="solid"/>
                      <a:round/>
                      <a:headEnd type="none" w="med" len="med"/>
                      <a:tailEnd type="none" w="med" len="med"/>
                    </a:lnR>
                    <a:lnT w="38100" cap="flat" cmpd="sng" algn="ctr">
                      <a:solidFill>
                        <a:srgbClr val="585858"/>
                      </a:solidFill>
                      <a:prstDash val="solid"/>
                      <a:round/>
                      <a:headEnd type="none" w="med" len="med"/>
                      <a:tailEnd type="none" w="med" len="med"/>
                    </a:lnT>
                    <a:lnB w="38100" cap="flat" cmpd="sng" algn="ctr">
                      <a:solidFill>
                        <a:srgbClr val="585858"/>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1</a:t>
                      </a:r>
                    </a:p>
                  </a:txBody>
                  <a:tcPr horzOverflow="overflow">
                    <a:lnL w="38100" cap="flat" cmpd="sng" algn="ctr">
                      <a:solidFill>
                        <a:srgbClr val="585858"/>
                      </a:solidFill>
                      <a:prstDash val="solid"/>
                      <a:round/>
                      <a:headEnd type="none" w="med" len="med"/>
                      <a:tailEnd type="none" w="med" len="med"/>
                    </a:lnL>
                    <a:lnR w="76200" cap="flat" cmpd="sng" algn="ctr">
                      <a:solidFill>
                        <a:srgbClr val="585858"/>
                      </a:solidFill>
                      <a:prstDash val="solid"/>
                      <a:round/>
                      <a:headEnd type="none" w="med" len="med"/>
                      <a:tailEnd type="none" w="med" len="med"/>
                    </a:lnR>
                    <a:lnT w="38100" cap="flat" cmpd="sng" algn="ctr">
                      <a:solidFill>
                        <a:srgbClr val="585858"/>
                      </a:solidFill>
                      <a:prstDash val="solid"/>
                      <a:round/>
                      <a:headEnd type="none" w="med" len="med"/>
                      <a:tailEnd type="none" w="med" len="med"/>
                    </a:lnT>
                    <a:lnB w="38100" cap="flat" cmpd="sng" algn="ctr">
                      <a:solidFill>
                        <a:srgbClr val="585858"/>
                      </a:solidFill>
                      <a:prstDash val="solid"/>
                      <a:round/>
                      <a:headEnd type="none" w="med" len="med"/>
                      <a:tailEnd type="none" w="med" len="med"/>
                    </a:lnB>
                    <a:lnTlToBr>
                      <a:noFill/>
                    </a:lnTlToBr>
                    <a:lnBlToTr>
                      <a:noFill/>
                    </a:lnBlToTr>
                    <a:solidFill>
                      <a:schemeClr val="bg1"/>
                    </a:solidFill>
                  </a:tcPr>
                </a:tc>
              </a:tr>
              <a:tr h="29717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smtClean="0">
                          <a:ln>
                            <a:noFill/>
                          </a:ln>
                          <a:solidFill>
                            <a:srgbClr val="585858"/>
                          </a:solidFill>
                          <a:effectLst/>
                          <a:latin typeface="+mn-lt"/>
                        </a:rPr>
                        <a:t>1</a:t>
                      </a:r>
                    </a:p>
                  </a:txBody>
                  <a:tcPr horzOverflow="overflow">
                    <a:lnL w="76200" cap="flat" cmpd="sng" algn="ctr">
                      <a:solidFill>
                        <a:srgbClr val="585858"/>
                      </a:solidFill>
                      <a:prstDash val="solid"/>
                      <a:round/>
                      <a:headEnd type="none" w="med" len="med"/>
                      <a:tailEnd type="none" w="med" len="med"/>
                    </a:lnL>
                    <a:lnR w="38100" cap="flat" cmpd="sng" algn="ctr">
                      <a:solidFill>
                        <a:srgbClr val="585858"/>
                      </a:solidFill>
                      <a:prstDash val="solid"/>
                      <a:round/>
                      <a:headEnd type="none" w="med" len="med"/>
                      <a:tailEnd type="none" w="med" len="med"/>
                    </a:lnR>
                    <a:lnT w="38100" cap="flat" cmpd="sng" algn="ctr">
                      <a:solidFill>
                        <a:srgbClr val="585858"/>
                      </a:solidFill>
                      <a:prstDash val="solid"/>
                      <a:round/>
                      <a:headEnd type="none" w="med" len="med"/>
                      <a:tailEnd type="none" w="med" len="med"/>
                    </a:lnT>
                    <a:lnB w="76200" cap="flat" cmpd="sng" algn="ctr">
                      <a:solidFill>
                        <a:srgbClr val="585858"/>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smtClean="0">
                          <a:ln>
                            <a:noFill/>
                          </a:ln>
                          <a:solidFill>
                            <a:srgbClr val="585858"/>
                          </a:solidFill>
                          <a:effectLst/>
                          <a:latin typeface="+mn-lt"/>
                        </a:rPr>
                        <a:t>0</a:t>
                      </a:r>
                    </a:p>
                  </a:txBody>
                  <a:tcPr horzOverflow="overflow">
                    <a:lnL w="38100" cap="flat" cmpd="sng" algn="ctr">
                      <a:solidFill>
                        <a:srgbClr val="585858"/>
                      </a:solidFill>
                      <a:prstDash val="solid"/>
                      <a:round/>
                      <a:headEnd type="none" w="med" len="med"/>
                      <a:tailEnd type="none" w="med" len="med"/>
                    </a:lnL>
                    <a:lnR w="76200" cap="flat" cmpd="sng" algn="ctr">
                      <a:solidFill>
                        <a:srgbClr val="585858"/>
                      </a:solidFill>
                      <a:prstDash val="solid"/>
                      <a:round/>
                      <a:headEnd type="none" w="med" len="med"/>
                      <a:tailEnd type="none" w="med" len="med"/>
                    </a:lnR>
                    <a:lnT w="38100" cap="flat" cmpd="sng" algn="ctr">
                      <a:solidFill>
                        <a:srgbClr val="585858"/>
                      </a:solidFill>
                      <a:prstDash val="solid"/>
                      <a:round/>
                      <a:headEnd type="none" w="med" len="med"/>
                      <a:tailEnd type="none" w="med" len="med"/>
                    </a:lnT>
                    <a:lnB w="76200" cap="flat" cmpd="sng" algn="ctr">
                      <a:solidFill>
                        <a:srgbClr val="585858"/>
                      </a:solidFill>
                      <a:prstDash val="solid"/>
                      <a:round/>
                      <a:headEnd type="none" w="med" len="med"/>
                      <a:tailEnd type="none" w="med" len="med"/>
                    </a:lnB>
                    <a:lnTlToBr>
                      <a:noFill/>
                    </a:lnTlToBr>
                    <a:lnBlToTr>
                      <a:noFill/>
                    </a:lnBlToTr>
                    <a:solidFill>
                      <a:schemeClr val="bg1"/>
                    </a:solidFill>
                  </a:tcPr>
                </a:tc>
              </a:tr>
            </a:tbl>
          </a:graphicData>
        </a:graphic>
      </p:graphicFrame>
      <p:pic>
        <p:nvPicPr>
          <p:cNvPr id="7" name="Picture 6"/>
          <p:cNvPicPr>
            <a:picLocks noChangeAspect="1"/>
          </p:cNvPicPr>
          <p:nvPr/>
        </p:nvPicPr>
        <p:blipFill rotWithShape="1">
          <a:blip r:embed="rId3"/>
          <a:srcRect l="37576" t="24554" r="17496" b="11384"/>
          <a:stretch/>
        </p:blipFill>
        <p:spPr>
          <a:xfrm>
            <a:off x="252251" y="2889020"/>
            <a:ext cx="2490950" cy="1996935"/>
          </a:xfrm>
          <a:prstGeom prst="rect">
            <a:avLst/>
          </a:prstGeom>
        </p:spPr>
      </p:pic>
      <p:pic>
        <p:nvPicPr>
          <p:cNvPr id="8" name="Picture 7"/>
          <p:cNvPicPr>
            <a:picLocks noChangeAspect="1"/>
          </p:cNvPicPr>
          <p:nvPr/>
        </p:nvPicPr>
        <p:blipFill rotWithShape="1">
          <a:blip r:embed="rId4"/>
          <a:srcRect l="37952" t="22098" r="17747" b="11607"/>
          <a:stretch/>
        </p:blipFill>
        <p:spPr>
          <a:xfrm>
            <a:off x="3363299" y="2903308"/>
            <a:ext cx="2470700" cy="2078747"/>
          </a:xfrm>
          <a:prstGeom prst="rect">
            <a:avLst/>
          </a:prstGeom>
        </p:spPr>
      </p:pic>
      <p:pic>
        <p:nvPicPr>
          <p:cNvPr id="9" name="Picture 8"/>
          <p:cNvPicPr>
            <a:picLocks noChangeAspect="1"/>
          </p:cNvPicPr>
          <p:nvPr/>
        </p:nvPicPr>
        <p:blipFill rotWithShape="1">
          <a:blip r:embed="rId5"/>
          <a:srcRect l="36572" t="24554" r="17370" b="12054"/>
          <a:stretch/>
        </p:blipFill>
        <p:spPr>
          <a:xfrm>
            <a:off x="6376988" y="2888854"/>
            <a:ext cx="2547450" cy="1971323"/>
          </a:xfrm>
          <a:prstGeom prst="rect">
            <a:avLst/>
          </a:prstGeom>
        </p:spPr>
      </p:pic>
      <p:grpSp>
        <p:nvGrpSpPr>
          <p:cNvPr id="15" name="Group 14"/>
          <p:cNvGrpSpPr/>
          <p:nvPr/>
        </p:nvGrpSpPr>
        <p:grpSpPr>
          <a:xfrm>
            <a:off x="55101" y="4525054"/>
            <a:ext cx="2663825" cy="1727200"/>
            <a:chOff x="2394369" y="4736907"/>
            <a:chExt cx="2663825" cy="1727200"/>
          </a:xfrm>
        </p:grpSpPr>
        <p:sp>
          <p:nvSpPr>
            <p:cNvPr id="11" name="Oval 74"/>
            <p:cNvSpPr>
              <a:spLocks noChangeArrowheads="1"/>
            </p:cNvSpPr>
            <p:nvPr/>
          </p:nvSpPr>
          <p:spPr bwMode="auto">
            <a:xfrm>
              <a:off x="2897607" y="4736907"/>
              <a:ext cx="1728788" cy="1727200"/>
            </a:xfrm>
            <a:prstGeom prst="ellipse">
              <a:avLst/>
            </a:prstGeom>
            <a:noFill/>
            <a:ln w="76200">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400" b="1" dirty="0" smtClean="0">
                  <a:solidFill>
                    <a:srgbClr val="C00000"/>
                  </a:solidFill>
                </a:rPr>
                <a:t>AND</a:t>
              </a:r>
              <a:endParaRPr lang="en-GB" sz="4400" b="1" dirty="0">
                <a:solidFill>
                  <a:srgbClr val="C00000"/>
                </a:solidFill>
              </a:endParaRPr>
            </a:p>
          </p:txBody>
        </p:sp>
        <p:sp>
          <p:nvSpPr>
            <p:cNvPr id="12" name="Line 75"/>
            <p:cNvSpPr>
              <a:spLocks noChangeShapeType="1"/>
            </p:cNvSpPr>
            <p:nvPr/>
          </p:nvSpPr>
          <p:spPr bwMode="auto">
            <a:xfrm>
              <a:off x="2394369" y="5197282"/>
              <a:ext cx="576263"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 name="Line 76"/>
            <p:cNvSpPr>
              <a:spLocks noChangeShapeType="1"/>
            </p:cNvSpPr>
            <p:nvPr/>
          </p:nvSpPr>
          <p:spPr bwMode="auto">
            <a:xfrm>
              <a:off x="2394369" y="5987857"/>
              <a:ext cx="576263"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 name="Line 77"/>
            <p:cNvSpPr>
              <a:spLocks noChangeShapeType="1"/>
            </p:cNvSpPr>
            <p:nvPr/>
          </p:nvSpPr>
          <p:spPr bwMode="auto">
            <a:xfrm>
              <a:off x="4626394" y="5554470"/>
              <a:ext cx="431800"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6" name="Group 15"/>
          <p:cNvGrpSpPr/>
          <p:nvPr/>
        </p:nvGrpSpPr>
        <p:grpSpPr>
          <a:xfrm>
            <a:off x="3190238" y="4525054"/>
            <a:ext cx="2663825" cy="1727200"/>
            <a:chOff x="2394369" y="4736907"/>
            <a:chExt cx="2663825" cy="1727200"/>
          </a:xfrm>
        </p:grpSpPr>
        <p:sp>
          <p:nvSpPr>
            <p:cNvPr id="17" name="Oval 74"/>
            <p:cNvSpPr>
              <a:spLocks noChangeArrowheads="1"/>
            </p:cNvSpPr>
            <p:nvPr/>
          </p:nvSpPr>
          <p:spPr bwMode="auto">
            <a:xfrm>
              <a:off x="2897607" y="4736907"/>
              <a:ext cx="1728788" cy="1727200"/>
            </a:xfrm>
            <a:prstGeom prst="ellipse">
              <a:avLst/>
            </a:prstGeom>
            <a:noFill/>
            <a:ln w="76200">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400" b="1" dirty="0" smtClean="0">
                  <a:solidFill>
                    <a:srgbClr val="C00000"/>
                  </a:solidFill>
                </a:rPr>
                <a:t>OR</a:t>
              </a:r>
              <a:endParaRPr lang="en-GB" sz="4400" b="1" dirty="0">
                <a:solidFill>
                  <a:srgbClr val="C00000"/>
                </a:solidFill>
              </a:endParaRPr>
            </a:p>
          </p:txBody>
        </p:sp>
        <p:sp>
          <p:nvSpPr>
            <p:cNvPr id="18" name="Line 75"/>
            <p:cNvSpPr>
              <a:spLocks noChangeShapeType="1"/>
            </p:cNvSpPr>
            <p:nvPr/>
          </p:nvSpPr>
          <p:spPr bwMode="auto">
            <a:xfrm>
              <a:off x="2394369" y="5197282"/>
              <a:ext cx="576263"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 name="Line 76"/>
            <p:cNvSpPr>
              <a:spLocks noChangeShapeType="1"/>
            </p:cNvSpPr>
            <p:nvPr/>
          </p:nvSpPr>
          <p:spPr bwMode="auto">
            <a:xfrm>
              <a:off x="2394369" y="5987857"/>
              <a:ext cx="576263"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 name="Line 77"/>
            <p:cNvSpPr>
              <a:spLocks noChangeShapeType="1"/>
            </p:cNvSpPr>
            <p:nvPr/>
          </p:nvSpPr>
          <p:spPr bwMode="auto">
            <a:xfrm>
              <a:off x="4626394" y="5554470"/>
              <a:ext cx="431800"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26" name="Group 25"/>
          <p:cNvGrpSpPr/>
          <p:nvPr/>
        </p:nvGrpSpPr>
        <p:grpSpPr>
          <a:xfrm>
            <a:off x="6325376" y="4525054"/>
            <a:ext cx="2742655" cy="1727200"/>
            <a:chOff x="6569216" y="4890814"/>
            <a:chExt cx="2742655" cy="1727200"/>
          </a:xfrm>
        </p:grpSpPr>
        <p:sp>
          <p:nvSpPr>
            <p:cNvPr id="22" name="Oval 74"/>
            <p:cNvSpPr>
              <a:spLocks noChangeArrowheads="1"/>
            </p:cNvSpPr>
            <p:nvPr/>
          </p:nvSpPr>
          <p:spPr bwMode="auto">
            <a:xfrm>
              <a:off x="7151284" y="4890814"/>
              <a:ext cx="1728788" cy="1727200"/>
            </a:xfrm>
            <a:prstGeom prst="ellipse">
              <a:avLst/>
            </a:prstGeom>
            <a:noFill/>
            <a:ln w="76200">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400" b="1" dirty="0" smtClean="0">
                  <a:solidFill>
                    <a:srgbClr val="C00000"/>
                  </a:solidFill>
                </a:rPr>
                <a:t>NOT</a:t>
              </a:r>
              <a:endParaRPr lang="en-GB" sz="4400" b="1" dirty="0">
                <a:solidFill>
                  <a:srgbClr val="C00000"/>
                </a:solidFill>
              </a:endParaRPr>
            </a:p>
          </p:txBody>
        </p:sp>
        <p:sp>
          <p:nvSpPr>
            <p:cNvPr id="23" name="Line 75"/>
            <p:cNvSpPr>
              <a:spLocks noChangeShapeType="1"/>
            </p:cNvSpPr>
            <p:nvPr/>
          </p:nvSpPr>
          <p:spPr bwMode="auto">
            <a:xfrm>
              <a:off x="6569216" y="5761100"/>
              <a:ext cx="576263"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 name="Line 77"/>
            <p:cNvSpPr>
              <a:spLocks noChangeShapeType="1"/>
            </p:cNvSpPr>
            <p:nvPr/>
          </p:nvSpPr>
          <p:spPr bwMode="auto">
            <a:xfrm>
              <a:off x="8880071" y="5708377"/>
              <a:ext cx="431800"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Tree>
    <p:extLst>
      <p:ext uri="{BB962C8B-B14F-4D97-AF65-F5344CB8AC3E}">
        <p14:creationId xmlns:p14="http://schemas.microsoft.com/office/powerpoint/2010/main" val="582555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xit" presetSubtype="0" fill="hold" nodeType="with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xit" presetSubtype="0" fill="hold" nodeType="with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Combinational Logic</a:t>
            </a:r>
            <a:endParaRPr lang="en-GB" b="1" dirty="0">
              <a:solidFill>
                <a:srgbClr val="C00000"/>
              </a:solidFill>
              <a:latin typeface="+mn-lt"/>
            </a:endParaRPr>
          </a:p>
        </p:txBody>
      </p:sp>
      <p:graphicFrame>
        <p:nvGraphicFramePr>
          <p:cNvPr id="4" name="Group 5"/>
          <p:cNvGraphicFramePr>
            <a:graphicFrameLocks noGrp="1"/>
          </p:cNvGraphicFramePr>
          <p:nvPr>
            <p:extLst/>
          </p:nvPr>
        </p:nvGraphicFramePr>
        <p:xfrm>
          <a:off x="271298" y="3227048"/>
          <a:ext cx="2471738" cy="3291840"/>
        </p:xfrm>
        <a:graphic>
          <a:graphicData uri="http://schemas.openxmlformats.org/drawingml/2006/table">
            <a:tbl>
              <a:tblPr/>
              <a:tblGrid>
                <a:gridCol w="617538"/>
                <a:gridCol w="619125"/>
                <a:gridCol w="617537"/>
                <a:gridCol w="617538"/>
              </a:tblGrid>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585858"/>
                          </a:solidFill>
                          <a:effectLst/>
                          <a:latin typeface="+mn-lt"/>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585858"/>
                          </a:solidFill>
                          <a:effectLst/>
                          <a:latin typeface="+mn-lt"/>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585858"/>
                          </a:solidFill>
                          <a:effectLst/>
                          <a:latin typeface="+mn-lt"/>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585858"/>
                          </a:solidFill>
                          <a:effectLst/>
                          <a:latin typeface="+mn-lt"/>
                        </a:rPr>
                        <a:t>Q</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C00000"/>
                          </a:solidFill>
                          <a:effectLst/>
                          <a:latin typeface="+mn-lt"/>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C00000"/>
                          </a:solidFill>
                          <a:effectLst/>
                          <a:latin typeface="+mn-lt"/>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C00000"/>
                          </a:solidFill>
                          <a:effectLst/>
                          <a:latin typeface="+mn-lt"/>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43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rgbClr val="C00000"/>
                          </a:solidFill>
                          <a:effectLst/>
                          <a:latin typeface="+mn-lt"/>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C00000"/>
                          </a:solidFill>
                          <a:effectLst/>
                          <a:latin typeface="+mn-lt"/>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C00000"/>
                          </a:solidFill>
                          <a:effectLst/>
                          <a:latin typeface="+mn-lt"/>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C00000"/>
                          </a:solidFill>
                          <a:effectLst/>
                          <a:latin typeface="+mn-lt"/>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C00000"/>
                          </a:solidFill>
                          <a:effectLst/>
                          <a:latin typeface="+mn-lt"/>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5" name="Group 57"/>
          <p:cNvGraphicFramePr>
            <a:graphicFrameLocks noGrp="1"/>
          </p:cNvGraphicFramePr>
          <p:nvPr>
            <p:extLst/>
          </p:nvPr>
        </p:nvGraphicFramePr>
        <p:xfrm>
          <a:off x="3295487" y="3227048"/>
          <a:ext cx="2471737" cy="3291840"/>
        </p:xfrm>
        <a:graphic>
          <a:graphicData uri="http://schemas.openxmlformats.org/drawingml/2006/table">
            <a:tbl>
              <a:tblPr/>
              <a:tblGrid>
                <a:gridCol w="617537"/>
                <a:gridCol w="619125"/>
                <a:gridCol w="617538"/>
                <a:gridCol w="617537"/>
              </a:tblGrid>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585858"/>
                          </a:solidFill>
                          <a:effectLst/>
                          <a:latin typeface="+mn-lt"/>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585858"/>
                          </a:solidFill>
                          <a:effectLst/>
                          <a:latin typeface="+mn-lt"/>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585858"/>
                          </a:solidFill>
                          <a:effectLst/>
                          <a:latin typeface="+mn-lt"/>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585858"/>
                          </a:solidFill>
                          <a:effectLst/>
                          <a:latin typeface="+mn-lt"/>
                        </a:rPr>
                        <a:t>Q</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C00000"/>
                          </a:solidFill>
                          <a:effectLst/>
                          <a:latin typeface="+mn-lt"/>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C00000"/>
                          </a:solidFill>
                          <a:effectLst/>
                          <a:latin typeface="+mn-lt"/>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C00000"/>
                          </a:solidFill>
                          <a:effectLst/>
                          <a:latin typeface="+mn-lt"/>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43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C00000"/>
                          </a:solidFill>
                          <a:effectLst/>
                          <a:latin typeface="+mn-lt"/>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C00000"/>
                          </a:solidFill>
                          <a:effectLst/>
                          <a:latin typeface="+mn-lt"/>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C00000"/>
                          </a:solidFill>
                          <a:effectLst/>
                          <a:latin typeface="+mn-lt"/>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C00000"/>
                          </a:solidFill>
                          <a:effectLst/>
                          <a:latin typeface="+mn-lt"/>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C00000"/>
                          </a:solidFill>
                          <a:effectLst/>
                          <a:latin typeface="+mn-lt"/>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6" name="Group 109"/>
          <p:cNvGraphicFramePr>
            <a:graphicFrameLocks noGrp="1"/>
          </p:cNvGraphicFramePr>
          <p:nvPr>
            <p:extLst/>
          </p:nvPr>
        </p:nvGraphicFramePr>
        <p:xfrm>
          <a:off x="6319673" y="3227048"/>
          <a:ext cx="2471738" cy="3291840"/>
        </p:xfrm>
        <a:graphic>
          <a:graphicData uri="http://schemas.openxmlformats.org/drawingml/2006/table">
            <a:tbl>
              <a:tblPr/>
              <a:tblGrid>
                <a:gridCol w="617538"/>
                <a:gridCol w="619125"/>
                <a:gridCol w="617537"/>
                <a:gridCol w="617538"/>
              </a:tblGrid>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585858"/>
                          </a:solidFill>
                          <a:effectLst/>
                          <a:latin typeface="+mn-lt"/>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585858"/>
                          </a:solidFill>
                          <a:effectLst/>
                          <a:latin typeface="+mn-lt"/>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585858"/>
                          </a:solidFill>
                          <a:effectLst/>
                          <a:latin typeface="+mn-lt"/>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585858"/>
                          </a:solidFill>
                          <a:effectLst/>
                          <a:latin typeface="+mn-lt"/>
                        </a:rPr>
                        <a:t>Q</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C00000"/>
                          </a:solidFill>
                          <a:effectLst/>
                          <a:latin typeface="+mn-lt"/>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C00000"/>
                          </a:solidFill>
                          <a:effectLst/>
                          <a:latin typeface="+mn-lt"/>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C00000"/>
                          </a:solidFill>
                          <a:effectLst/>
                          <a:latin typeface="+mn-lt"/>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43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C00000"/>
                          </a:solidFill>
                          <a:effectLst/>
                          <a:latin typeface="+mn-lt"/>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C00000"/>
                          </a:solidFill>
                          <a:effectLst/>
                          <a:latin typeface="+mn-lt"/>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C00000"/>
                          </a:solidFill>
                          <a:effectLst/>
                          <a:latin typeface="+mn-lt"/>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C00000"/>
                          </a:solidFill>
                          <a:effectLst/>
                          <a:latin typeface="+mn-lt"/>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C00000"/>
                          </a:solidFill>
                          <a:effectLst/>
                          <a:latin typeface="+mn-lt"/>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7" name="Group 161"/>
          <p:cNvGraphicFramePr>
            <a:graphicFrameLocks noGrp="1"/>
          </p:cNvGraphicFramePr>
          <p:nvPr>
            <p:extLst/>
          </p:nvPr>
        </p:nvGraphicFramePr>
        <p:xfrm>
          <a:off x="271298" y="3227048"/>
          <a:ext cx="2471738" cy="3291840"/>
        </p:xfrm>
        <a:graphic>
          <a:graphicData uri="http://schemas.openxmlformats.org/drawingml/2006/table">
            <a:tbl>
              <a:tblPr/>
              <a:tblGrid>
                <a:gridCol w="617538"/>
                <a:gridCol w="619125"/>
                <a:gridCol w="617537"/>
                <a:gridCol w="617538"/>
              </a:tblGrid>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585858"/>
                          </a:solidFill>
                          <a:effectLst/>
                          <a:latin typeface="+mn-lt"/>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585858"/>
                          </a:solidFill>
                          <a:effectLst/>
                          <a:latin typeface="+mn-lt"/>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585858"/>
                          </a:solidFill>
                          <a:effectLst/>
                          <a:latin typeface="+mn-lt"/>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rgbClr val="585858"/>
                          </a:solidFill>
                          <a:effectLst/>
                          <a:latin typeface="+mn-lt"/>
                        </a:rPr>
                        <a:t>Q</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smtClean="0">
                        <a:ln>
                          <a:noFill/>
                        </a:ln>
                        <a:solidFill>
                          <a:srgbClr val="585858"/>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585858"/>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585858"/>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432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585858"/>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585858"/>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rgbClr val="585858"/>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rgbClr val="585858"/>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585858"/>
                          </a:solidFill>
                          <a:effectLst/>
                          <a:latin typeface="+mn-lt"/>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rgbClr val="585858"/>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 name="Rectangle 7"/>
          <p:cNvSpPr/>
          <p:nvPr/>
        </p:nvSpPr>
        <p:spPr>
          <a:xfrm>
            <a:off x="152400" y="3611880"/>
            <a:ext cx="2790498" cy="3002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rotWithShape="1">
          <a:blip r:embed="rId3"/>
          <a:srcRect l="36915" t="24246" r="18616" b="13039"/>
          <a:stretch/>
        </p:blipFill>
        <p:spPr>
          <a:xfrm>
            <a:off x="186800" y="800580"/>
            <a:ext cx="2692967" cy="2135295"/>
          </a:xfrm>
          <a:prstGeom prst="rect">
            <a:avLst/>
          </a:prstGeom>
        </p:spPr>
      </p:pic>
      <p:pic>
        <p:nvPicPr>
          <p:cNvPr id="11" name="Picture 10"/>
          <p:cNvPicPr>
            <a:picLocks noChangeAspect="1"/>
          </p:cNvPicPr>
          <p:nvPr/>
        </p:nvPicPr>
        <p:blipFill rotWithShape="1">
          <a:blip r:embed="rId4"/>
          <a:srcRect l="36914" t="24376" r="18617" b="12916"/>
          <a:stretch/>
        </p:blipFill>
        <p:spPr>
          <a:xfrm>
            <a:off x="3073947" y="800580"/>
            <a:ext cx="2693277" cy="2135296"/>
          </a:xfrm>
          <a:prstGeom prst="rect">
            <a:avLst/>
          </a:prstGeom>
        </p:spPr>
      </p:pic>
      <p:pic>
        <p:nvPicPr>
          <p:cNvPr id="12" name="Picture 11"/>
          <p:cNvPicPr>
            <a:picLocks noChangeAspect="1"/>
          </p:cNvPicPr>
          <p:nvPr/>
        </p:nvPicPr>
        <p:blipFill rotWithShape="1">
          <a:blip r:embed="rId5"/>
          <a:srcRect l="30128" t="25417" r="21283" b="12393"/>
          <a:stretch/>
        </p:blipFill>
        <p:spPr>
          <a:xfrm>
            <a:off x="5810486" y="723333"/>
            <a:ext cx="3296601" cy="2372292"/>
          </a:xfrm>
          <a:prstGeom prst="rect">
            <a:avLst/>
          </a:prstGeom>
        </p:spPr>
      </p:pic>
      <p:sp>
        <p:nvSpPr>
          <p:cNvPr id="19" name="Oval 18"/>
          <p:cNvSpPr/>
          <p:nvPr/>
        </p:nvSpPr>
        <p:spPr>
          <a:xfrm>
            <a:off x="3081945" y="1194352"/>
            <a:ext cx="289560" cy="2895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nchorCtr="0"/>
          <a:lstStyle/>
          <a:p>
            <a:pPr algn="ctr"/>
            <a:r>
              <a:rPr lang="en-GB" dirty="0" smtClean="0"/>
              <a:t>A</a:t>
            </a:r>
            <a:endParaRPr lang="en-GB" dirty="0"/>
          </a:p>
        </p:txBody>
      </p:sp>
      <p:sp>
        <p:nvSpPr>
          <p:cNvPr id="20" name="Oval 19"/>
          <p:cNvSpPr/>
          <p:nvPr/>
        </p:nvSpPr>
        <p:spPr>
          <a:xfrm>
            <a:off x="212862" y="1194352"/>
            <a:ext cx="289560" cy="2895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nchorCtr="0"/>
          <a:lstStyle/>
          <a:p>
            <a:pPr algn="ctr"/>
            <a:r>
              <a:rPr lang="en-GB" dirty="0" smtClean="0"/>
              <a:t>A</a:t>
            </a:r>
            <a:endParaRPr lang="en-GB" dirty="0"/>
          </a:p>
        </p:txBody>
      </p:sp>
      <p:sp>
        <p:nvSpPr>
          <p:cNvPr id="21" name="Oval 20"/>
          <p:cNvSpPr/>
          <p:nvPr/>
        </p:nvSpPr>
        <p:spPr>
          <a:xfrm>
            <a:off x="5840966" y="1194352"/>
            <a:ext cx="289560" cy="2895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nchorCtr="0"/>
          <a:lstStyle/>
          <a:p>
            <a:pPr algn="ctr"/>
            <a:r>
              <a:rPr lang="en-GB" dirty="0" smtClean="0"/>
              <a:t>A</a:t>
            </a:r>
            <a:endParaRPr lang="en-GB" dirty="0"/>
          </a:p>
        </p:txBody>
      </p:sp>
      <p:sp>
        <p:nvSpPr>
          <p:cNvPr id="22" name="Oval 21"/>
          <p:cNvSpPr/>
          <p:nvPr/>
        </p:nvSpPr>
        <p:spPr>
          <a:xfrm>
            <a:off x="3081945" y="1965960"/>
            <a:ext cx="289560" cy="2895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nchorCtr="0"/>
          <a:lstStyle/>
          <a:p>
            <a:pPr algn="ctr"/>
            <a:r>
              <a:rPr lang="en-GB" dirty="0"/>
              <a:t>B</a:t>
            </a:r>
          </a:p>
        </p:txBody>
      </p:sp>
      <p:sp>
        <p:nvSpPr>
          <p:cNvPr id="23" name="Oval 22"/>
          <p:cNvSpPr/>
          <p:nvPr/>
        </p:nvSpPr>
        <p:spPr>
          <a:xfrm>
            <a:off x="212862" y="1965960"/>
            <a:ext cx="289560" cy="2895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nchorCtr="0"/>
          <a:lstStyle/>
          <a:p>
            <a:pPr algn="ctr"/>
            <a:r>
              <a:rPr lang="en-GB" dirty="0"/>
              <a:t>B</a:t>
            </a:r>
          </a:p>
        </p:txBody>
      </p:sp>
      <p:sp>
        <p:nvSpPr>
          <p:cNvPr id="24" name="Oval 23"/>
          <p:cNvSpPr/>
          <p:nvPr/>
        </p:nvSpPr>
        <p:spPr>
          <a:xfrm>
            <a:off x="6453779" y="1194352"/>
            <a:ext cx="289560" cy="2895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nchorCtr="0"/>
          <a:lstStyle/>
          <a:p>
            <a:pPr algn="ctr"/>
            <a:r>
              <a:rPr lang="en-GB" dirty="0"/>
              <a:t>B</a:t>
            </a:r>
          </a:p>
        </p:txBody>
      </p:sp>
      <p:sp>
        <p:nvSpPr>
          <p:cNvPr id="25" name="Oval 24"/>
          <p:cNvSpPr/>
          <p:nvPr/>
        </p:nvSpPr>
        <p:spPr>
          <a:xfrm>
            <a:off x="3704246" y="1194352"/>
            <a:ext cx="289560" cy="2895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nchorCtr="0"/>
          <a:lstStyle/>
          <a:p>
            <a:pPr algn="ctr"/>
            <a:r>
              <a:rPr lang="en-GB" dirty="0" smtClean="0"/>
              <a:t>C</a:t>
            </a:r>
            <a:endParaRPr lang="en-GB" dirty="0"/>
          </a:p>
        </p:txBody>
      </p:sp>
      <p:sp>
        <p:nvSpPr>
          <p:cNvPr id="26" name="Oval 25"/>
          <p:cNvSpPr/>
          <p:nvPr/>
        </p:nvSpPr>
        <p:spPr>
          <a:xfrm>
            <a:off x="777211" y="1965960"/>
            <a:ext cx="289560" cy="2895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nchorCtr="0"/>
          <a:lstStyle/>
          <a:p>
            <a:pPr algn="ctr"/>
            <a:r>
              <a:rPr lang="en-GB" dirty="0" smtClean="0"/>
              <a:t>C</a:t>
            </a:r>
            <a:endParaRPr lang="en-GB" dirty="0"/>
          </a:p>
        </p:txBody>
      </p:sp>
      <p:sp>
        <p:nvSpPr>
          <p:cNvPr id="27" name="Oval 26"/>
          <p:cNvSpPr/>
          <p:nvPr/>
        </p:nvSpPr>
        <p:spPr>
          <a:xfrm>
            <a:off x="7039325" y="1194352"/>
            <a:ext cx="289560" cy="2895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nchorCtr="0"/>
          <a:lstStyle/>
          <a:p>
            <a:pPr algn="ctr"/>
            <a:r>
              <a:rPr lang="en-GB" dirty="0" smtClean="0"/>
              <a:t>C</a:t>
            </a:r>
            <a:endParaRPr lang="en-GB" dirty="0"/>
          </a:p>
        </p:txBody>
      </p:sp>
      <p:pic>
        <p:nvPicPr>
          <p:cNvPr id="28" name="Picture 27"/>
          <p:cNvPicPr>
            <a:picLocks noChangeAspect="1"/>
          </p:cNvPicPr>
          <p:nvPr/>
        </p:nvPicPr>
        <p:blipFill rotWithShape="1">
          <a:blip r:embed="rId6"/>
          <a:srcRect l="31219" t="23750" r="19950" b="13686"/>
          <a:stretch/>
        </p:blipFill>
        <p:spPr>
          <a:xfrm rot="21210440">
            <a:off x="4485528" y="3284122"/>
            <a:ext cx="4555658" cy="3281656"/>
          </a:xfrm>
          <a:prstGeom prst="rect">
            <a:avLst/>
          </a:prstGeom>
          <a:ln>
            <a:solidFill>
              <a:schemeClr val="bg1">
                <a:lumMod val="75000"/>
              </a:schemeClr>
            </a:solidFill>
          </a:ln>
        </p:spPr>
      </p:pic>
    </p:spTree>
    <p:extLst>
      <p:ext uri="{BB962C8B-B14F-4D97-AF65-F5344CB8AC3E}">
        <p14:creationId xmlns:p14="http://schemas.microsoft.com/office/powerpoint/2010/main" val="2971221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xit" presetSubtype="0" fill="hold" nodeType="withEffect">
                                  <p:stCondLst>
                                    <p:cond delay="0"/>
                                  </p:stCondLst>
                                  <p:childTnLst>
                                    <p:animEffect transition="out" filter="fad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26240" t="19395" r="21108" b="25645"/>
          <a:stretch/>
        </p:blipFill>
        <p:spPr>
          <a:xfrm>
            <a:off x="275772" y="418145"/>
            <a:ext cx="2749956" cy="1613852"/>
          </a:xfrm>
          <a:prstGeom prst="rect">
            <a:avLst/>
          </a:prstGeom>
          <a:ln>
            <a:solidFill>
              <a:schemeClr val="bg1">
                <a:lumMod val="50000"/>
              </a:schemeClr>
            </a:solidFill>
          </a:ln>
        </p:spPr>
      </p:pic>
      <p:sp>
        <p:nvSpPr>
          <p:cNvPr id="3" name="TextBox 2"/>
          <p:cNvSpPr txBox="1"/>
          <p:nvPr/>
        </p:nvSpPr>
        <p:spPr>
          <a:xfrm>
            <a:off x="693683" y="3846786"/>
            <a:ext cx="184731" cy="369332"/>
          </a:xfrm>
          <a:prstGeom prst="rect">
            <a:avLst/>
          </a:prstGeom>
          <a:noFill/>
        </p:spPr>
        <p:txBody>
          <a:bodyPr wrap="none" rtlCol="0">
            <a:spAutoFit/>
          </a:bodyPr>
          <a:lstStyle/>
          <a:p>
            <a:endParaRPr lang="en-GB" dirty="0"/>
          </a:p>
        </p:txBody>
      </p:sp>
      <p:sp>
        <p:nvSpPr>
          <p:cNvPr id="4" name="TextBox 3"/>
          <p:cNvSpPr txBox="1"/>
          <p:nvPr/>
        </p:nvSpPr>
        <p:spPr>
          <a:xfrm>
            <a:off x="122712" y="2031997"/>
            <a:ext cx="2082621" cy="2554545"/>
          </a:xfrm>
          <a:prstGeom prst="rect">
            <a:avLst/>
          </a:prstGeom>
          <a:noFill/>
        </p:spPr>
        <p:txBody>
          <a:bodyPr wrap="none" rtlCol="0">
            <a:spAutoFit/>
          </a:bodyPr>
          <a:lstStyle/>
          <a:p>
            <a:r>
              <a:rPr lang="en-GB" sz="8000" b="1" spc="-150" dirty="0" smtClean="0">
                <a:solidFill>
                  <a:schemeClr val="bg1">
                    <a:lumMod val="50000"/>
                  </a:schemeClr>
                </a:solidFill>
              </a:rPr>
              <a:t>Each</a:t>
            </a:r>
          </a:p>
          <a:p>
            <a:r>
              <a:rPr lang="en-GB" sz="8000" b="1" spc="-150" dirty="0" smtClean="0">
                <a:solidFill>
                  <a:schemeClr val="bg1">
                    <a:lumMod val="50000"/>
                  </a:schemeClr>
                </a:solidFill>
              </a:rPr>
              <a:t>Unit</a:t>
            </a:r>
            <a:endParaRPr lang="en-GB" sz="8000" b="1" spc="-150" dirty="0">
              <a:solidFill>
                <a:schemeClr val="bg1">
                  <a:lumMod val="50000"/>
                </a:schemeClr>
              </a:solidFill>
            </a:endParaRPr>
          </a:p>
        </p:txBody>
      </p:sp>
      <p:pic>
        <p:nvPicPr>
          <p:cNvPr id="2" name="Picture 1"/>
          <p:cNvPicPr>
            <a:picLocks noChangeAspect="1"/>
          </p:cNvPicPr>
          <p:nvPr/>
        </p:nvPicPr>
        <p:blipFill rotWithShape="1">
          <a:blip r:embed="rId4"/>
          <a:srcRect l="12563" r="12563"/>
          <a:stretch/>
        </p:blipFill>
        <p:spPr>
          <a:xfrm rot="21326296">
            <a:off x="2817249" y="1660331"/>
            <a:ext cx="6026636" cy="4525417"/>
          </a:xfrm>
          <a:prstGeom prst="rect">
            <a:avLst/>
          </a:prstGeom>
          <a:ln>
            <a:solidFill>
              <a:schemeClr val="bg1">
                <a:lumMod val="50000"/>
              </a:schemeClr>
            </a:solidFill>
          </a:ln>
        </p:spPr>
      </p:pic>
    </p:spTree>
    <p:extLst>
      <p:ext uri="{BB962C8B-B14F-4D97-AF65-F5344CB8AC3E}">
        <p14:creationId xmlns:p14="http://schemas.microsoft.com/office/powerpoint/2010/main" val="18867766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Combinational Logic</a:t>
            </a:r>
            <a:endParaRPr lang="en-GB" b="1" dirty="0">
              <a:solidFill>
                <a:srgbClr val="C00000"/>
              </a:solidFill>
              <a:latin typeface="+mn-lt"/>
            </a:endParaRPr>
          </a:p>
        </p:txBody>
      </p:sp>
      <p:graphicFrame>
        <p:nvGraphicFramePr>
          <p:cNvPr id="4" name="Group 2"/>
          <p:cNvGraphicFramePr>
            <a:graphicFrameLocks noGrp="1"/>
          </p:cNvGraphicFramePr>
          <p:nvPr>
            <p:extLst/>
          </p:nvPr>
        </p:nvGraphicFramePr>
        <p:xfrm>
          <a:off x="5279391" y="1295718"/>
          <a:ext cx="3700463" cy="5230815"/>
        </p:xfrm>
        <a:graphic>
          <a:graphicData uri="http://schemas.openxmlformats.org/drawingml/2006/table">
            <a:tbl>
              <a:tblPr/>
              <a:tblGrid>
                <a:gridCol w="544513"/>
                <a:gridCol w="542925"/>
                <a:gridCol w="544512"/>
                <a:gridCol w="544513"/>
                <a:gridCol w="796925"/>
                <a:gridCol w="727075"/>
              </a:tblGrid>
              <a:tr h="523875">
                <a:tc gridSpan="3">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Inputs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Q</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2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panose="020B0604020202020204" pitchFamily="34" charset="0"/>
                        </a:rPr>
                        <a:t>NOT 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panose="020B0604020202020204" pitchFamily="34" charset="0"/>
                        </a:rPr>
                        <a:t>B OR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panose="020B0604020202020204" pitchFamily="34"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panose="020B0604020202020204" pitchFamily="34" charset="0"/>
                        </a:rPr>
                        <a:t>D AND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panose="020B0604020202020204" pitchFamily="34" charset="0"/>
                        </a:rPr>
                        <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3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2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3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2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3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2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3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2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5" name="Group 81"/>
          <p:cNvGraphicFramePr>
            <a:graphicFrameLocks noGrp="1"/>
          </p:cNvGraphicFramePr>
          <p:nvPr>
            <p:extLst/>
          </p:nvPr>
        </p:nvGraphicFramePr>
        <p:xfrm>
          <a:off x="5279391" y="1295718"/>
          <a:ext cx="3700463" cy="5230815"/>
        </p:xfrm>
        <a:graphic>
          <a:graphicData uri="http://schemas.openxmlformats.org/drawingml/2006/table">
            <a:tbl>
              <a:tblPr/>
              <a:tblGrid>
                <a:gridCol w="544513"/>
                <a:gridCol w="542925"/>
                <a:gridCol w="544512"/>
                <a:gridCol w="544513"/>
                <a:gridCol w="796925"/>
                <a:gridCol w="727075"/>
              </a:tblGrid>
              <a:tr h="523875">
                <a:tc gridSpan="3">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Inputs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Q</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2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panose="020B0604020202020204" pitchFamily="34" charset="0"/>
                        </a:rPr>
                        <a:t>NOT 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panose="020B0604020202020204" pitchFamily="34" charset="0"/>
                        </a:rPr>
                        <a:t>B OR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panose="020B0604020202020204" pitchFamily="34"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panose="020B0604020202020204" pitchFamily="34" charset="0"/>
                        </a:rPr>
                        <a:t>D AND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panose="020B0604020202020204" pitchFamily="34" charset="0"/>
                        </a:rPr>
                        <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3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2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3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2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3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2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3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2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 name="Oval 208"/>
          <p:cNvSpPr>
            <a:spLocks noChangeArrowheads="1"/>
          </p:cNvSpPr>
          <p:nvPr/>
        </p:nvSpPr>
        <p:spPr bwMode="auto">
          <a:xfrm>
            <a:off x="864871" y="4104006"/>
            <a:ext cx="1728787" cy="1727200"/>
          </a:xfrm>
          <a:prstGeom prst="ellipse">
            <a:avLst/>
          </a:prstGeom>
          <a:noFill/>
          <a:ln w="76200">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400" b="1" dirty="0" smtClean="0">
                <a:solidFill>
                  <a:srgbClr val="C00000"/>
                </a:solidFill>
              </a:rPr>
              <a:t>OR</a:t>
            </a:r>
            <a:endParaRPr lang="en-GB" sz="4400" b="1" dirty="0">
              <a:solidFill>
                <a:srgbClr val="C00000"/>
              </a:solidFill>
            </a:endParaRPr>
          </a:p>
        </p:txBody>
      </p:sp>
      <p:sp>
        <p:nvSpPr>
          <p:cNvPr id="8" name="Line 209"/>
          <p:cNvSpPr>
            <a:spLocks noChangeShapeType="1"/>
          </p:cNvSpPr>
          <p:nvPr/>
        </p:nvSpPr>
        <p:spPr bwMode="auto">
          <a:xfrm>
            <a:off x="361634" y="4594861"/>
            <a:ext cx="576262"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 name="Line 210"/>
          <p:cNvSpPr>
            <a:spLocks noChangeShapeType="1"/>
          </p:cNvSpPr>
          <p:nvPr/>
        </p:nvSpPr>
        <p:spPr bwMode="auto">
          <a:xfrm>
            <a:off x="361634" y="5385436"/>
            <a:ext cx="576262"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 name="Oval 212"/>
          <p:cNvSpPr>
            <a:spLocks noChangeArrowheads="1"/>
          </p:cNvSpPr>
          <p:nvPr/>
        </p:nvSpPr>
        <p:spPr bwMode="auto">
          <a:xfrm>
            <a:off x="866459" y="1727519"/>
            <a:ext cx="1728787" cy="1727200"/>
          </a:xfrm>
          <a:prstGeom prst="ellipse">
            <a:avLst/>
          </a:prstGeom>
          <a:noFill/>
          <a:ln w="76200">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400" b="1" dirty="0" smtClean="0">
                <a:solidFill>
                  <a:srgbClr val="C00000"/>
                </a:solidFill>
              </a:rPr>
              <a:t>NOT</a:t>
            </a:r>
            <a:endParaRPr lang="en-GB" sz="4400" b="1" dirty="0">
              <a:solidFill>
                <a:srgbClr val="C00000"/>
              </a:solidFill>
            </a:endParaRPr>
          </a:p>
        </p:txBody>
      </p:sp>
      <p:sp>
        <p:nvSpPr>
          <p:cNvPr id="12" name="Line 213"/>
          <p:cNvSpPr>
            <a:spLocks noChangeShapeType="1"/>
          </p:cNvSpPr>
          <p:nvPr/>
        </p:nvSpPr>
        <p:spPr bwMode="auto">
          <a:xfrm>
            <a:off x="361634" y="2594294"/>
            <a:ext cx="504825"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 name="Oval 215"/>
          <p:cNvSpPr>
            <a:spLocks noChangeArrowheads="1"/>
          </p:cNvSpPr>
          <p:nvPr/>
        </p:nvSpPr>
        <p:spPr bwMode="auto">
          <a:xfrm>
            <a:off x="3025459" y="3022919"/>
            <a:ext cx="1728787" cy="1727200"/>
          </a:xfrm>
          <a:prstGeom prst="ellipse">
            <a:avLst/>
          </a:prstGeom>
          <a:noFill/>
          <a:ln w="76200">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4400" b="1" dirty="0" smtClean="0">
                <a:solidFill>
                  <a:srgbClr val="C00000"/>
                </a:solidFill>
              </a:rPr>
              <a:t>AND</a:t>
            </a:r>
            <a:endParaRPr lang="en-GB" sz="4400" b="1" dirty="0">
              <a:solidFill>
                <a:srgbClr val="C00000"/>
              </a:solidFill>
            </a:endParaRPr>
          </a:p>
        </p:txBody>
      </p:sp>
      <p:sp>
        <p:nvSpPr>
          <p:cNvPr id="15" name="Line 216"/>
          <p:cNvSpPr>
            <a:spLocks noChangeShapeType="1"/>
          </p:cNvSpPr>
          <p:nvPr/>
        </p:nvSpPr>
        <p:spPr bwMode="auto">
          <a:xfrm>
            <a:off x="4752659" y="3889694"/>
            <a:ext cx="468312"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 name="Line 218"/>
          <p:cNvSpPr>
            <a:spLocks noChangeShapeType="1"/>
          </p:cNvSpPr>
          <p:nvPr/>
        </p:nvSpPr>
        <p:spPr bwMode="auto">
          <a:xfrm flipV="1">
            <a:off x="2665096" y="4459606"/>
            <a:ext cx="504825" cy="29210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 name="Line 219"/>
          <p:cNvSpPr>
            <a:spLocks noChangeShapeType="1"/>
          </p:cNvSpPr>
          <p:nvPr/>
        </p:nvSpPr>
        <p:spPr bwMode="auto">
          <a:xfrm>
            <a:off x="2665096" y="2949894"/>
            <a:ext cx="431800" cy="433387"/>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19" name="Group 220"/>
          <p:cNvGrpSpPr>
            <a:grpSpLocks/>
          </p:cNvGrpSpPr>
          <p:nvPr/>
        </p:nvGrpSpPr>
        <p:grpSpPr bwMode="auto">
          <a:xfrm>
            <a:off x="345758" y="2022794"/>
            <a:ext cx="4819651" cy="3308349"/>
            <a:chOff x="285" y="1303"/>
            <a:chExt cx="3036" cy="2084"/>
          </a:xfrm>
        </p:grpSpPr>
        <p:sp>
          <p:nvSpPr>
            <p:cNvPr id="20" name="Text Box 221"/>
            <p:cNvSpPr txBox="1">
              <a:spLocks noChangeArrowheads="1"/>
            </p:cNvSpPr>
            <p:nvPr/>
          </p:nvSpPr>
          <p:spPr bwMode="auto">
            <a:xfrm>
              <a:off x="285" y="1303"/>
              <a:ext cx="272"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800" b="1" dirty="0">
                  <a:cs typeface="Arial" panose="020B0604020202020204" pitchFamily="34" charset="0"/>
                </a:rPr>
                <a:t>A</a:t>
              </a:r>
            </a:p>
          </p:txBody>
        </p:sp>
        <p:sp>
          <p:nvSpPr>
            <p:cNvPr id="21" name="Text Box 222"/>
            <p:cNvSpPr txBox="1">
              <a:spLocks noChangeArrowheads="1"/>
            </p:cNvSpPr>
            <p:nvPr/>
          </p:nvSpPr>
          <p:spPr bwMode="auto">
            <a:xfrm>
              <a:off x="310" y="2574"/>
              <a:ext cx="227"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800" b="1" dirty="0">
                  <a:cs typeface="Arial" panose="020B0604020202020204" pitchFamily="34" charset="0"/>
                </a:rPr>
                <a:t>B</a:t>
              </a:r>
            </a:p>
          </p:txBody>
        </p:sp>
        <p:sp>
          <p:nvSpPr>
            <p:cNvPr id="22" name="Text Box 223"/>
            <p:cNvSpPr txBox="1">
              <a:spLocks noChangeArrowheads="1"/>
            </p:cNvSpPr>
            <p:nvPr/>
          </p:nvSpPr>
          <p:spPr bwMode="auto">
            <a:xfrm>
              <a:off x="310" y="3057"/>
              <a:ext cx="239"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800" b="1" dirty="0">
                  <a:cs typeface="Arial" panose="020B0604020202020204" pitchFamily="34" charset="0"/>
                </a:rPr>
                <a:t>C</a:t>
              </a:r>
            </a:p>
          </p:txBody>
        </p:sp>
        <p:sp>
          <p:nvSpPr>
            <p:cNvPr id="23" name="Text Box 224"/>
            <p:cNvSpPr txBox="1">
              <a:spLocks noChangeArrowheads="1"/>
            </p:cNvSpPr>
            <p:nvPr/>
          </p:nvSpPr>
          <p:spPr bwMode="auto">
            <a:xfrm>
              <a:off x="1869" y="1673"/>
              <a:ext cx="259"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b="1" dirty="0">
                  <a:cs typeface="Arial" panose="020B0604020202020204" pitchFamily="34" charset="0"/>
                </a:rPr>
                <a:t>D</a:t>
              </a:r>
            </a:p>
          </p:txBody>
        </p:sp>
        <p:sp>
          <p:nvSpPr>
            <p:cNvPr id="24" name="Text Box 225"/>
            <p:cNvSpPr txBox="1">
              <a:spLocks noChangeArrowheads="1"/>
            </p:cNvSpPr>
            <p:nvPr/>
          </p:nvSpPr>
          <p:spPr bwMode="auto">
            <a:xfrm>
              <a:off x="1869" y="2964"/>
              <a:ext cx="22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b="1" dirty="0">
                  <a:cs typeface="Arial" panose="020B0604020202020204" pitchFamily="34" charset="0"/>
                </a:rPr>
                <a:t>E</a:t>
              </a:r>
            </a:p>
          </p:txBody>
        </p:sp>
        <p:sp>
          <p:nvSpPr>
            <p:cNvPr id="25" name="Text Box 226"/>
            <p:cNvSpPr txBox="1">
              <a:spLocks noChangeArrowheads="1"/>
            </p:cNvSpPr>
            <p:nvPr/>
          </p:nvSpPr>
          <p:spPr bwMode="auto">
            <a:xfrm>
              <a:off x="3049" y="2117"/>
              <a:ext cx="272"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b="1" dirty="0">
                  <a:cs typeface="Arial" panose="020B0604020202020204" pitchFamily="34" charset="0"/>
                </a:rPr>
                <a:t>Q</a:t>
              </a:r>
            </a:p>
          </p:txBody>
        </p:sp>
      </p:grpSp>
      <p:graphicFrame>
        <p:nvGraphicFramePr>
          <p:cNvPr id="26" name="Group 227"/>
          <p:cNvGraphicFramePr>
            <a:graphicFrameLocks noGrp="1"/>
          </p:cNvGraphicFramePr>
          <p:nvPr>
            <p:extLst/>
          </p:nvPr>
        </p:nvGraphicFramePr>
        <p:xfrm>
          <a:off x="5279391" y="1295718"/>
          <a:ext cx="3700463" cy="5230815"/>
        </p:xfrm>
        <a:graphic>
          <a:graphicData uri="http://schemas.openxmlformats.org/drawingml/2006/table">
            <a:tbl>
              <a:tblPr/>
              <a:tblGrid>
                <a:gridCol w="544513"/>
                <a:gridCol w="542925"/>
                <a:gridCol w="544512"/>
                <a:gridCol w="544513"/>
                <a:gridCol w="796925"/>
                <a:gridCol w="727075"/>
              </a:tblGrid>
              <a:tr h="523875">
                <a:tc gridSpan="3">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Arial" panose="020B0604020202020204" pitchFamily="34" charset="0"/>
                        </a:rPr>
                        <a:t>Inputs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Q</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2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panose="020B0604020202020204" pitchFamily="34" charset="0"/>
                        </a:rPr>
                        <a:t>NOT 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panose="020B0604020202020204" pitchFamily="34" charset="0"/>
                        </a:rPr>
                        <a:t>B OR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panose="020B0604020202020204" pitchFamily="34"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panose="020B0604020202020204" pitchFamily="34" charset="0"/>
                        </a:rPr>
                        <a:t>D AND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200" b="0" i="0" u="none" strike="noStrike" cap="none" normalizeH="0" baseline="0" smtClean="0">
                          <a:ln>
                            <a:noFill/>
                          </a:ln>
                          <a:solidFill>
                            <a:schemeClr val="tx1"/>
                          </a:solidFill>
                          <a:effectLst/>
                          <a:latin typeface="Arial" panose="020B0604020202020204" pitchFamily="34" charset="0"/>
                        </a:rPr>
                        <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3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FF33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FF33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2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FF33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FF33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3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C00000"/>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FF33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FF33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2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FF33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FF33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3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FF33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FF33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2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FF33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FF33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3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FF33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FF33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2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FF33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rgbClr val="FF3300"/>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7" name="Group 306"/>
          <p:cNvGraphicFramePr>
            <a:graphicFrameLocks noGrp="1"/>
          </p:cNvGraphicFramePr>
          <p:nvPr>
            <p:extLst/>
          </p:nvPr>
        </p:nvGraphicFramePr>
        <p:xfrm>
          <a:off x="8252779" y="2367280"/>
          <a:ext cx="727075" cy="4184652"/>
        </p:xfrm>
        <a:graphic>
          <a:graphicData uri="http://schemas.openxmlformats.org/drawingml/2006/table">
            <a:tbl>
              <a:tblPr/>
              <a:tblGrid>
                <a:gridCol w="727075"/>
              </a:tblGrid>
              <a:tr h="523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0</a:t>
                      </a:r>
                    </a:p>
                  </a:txBody>
                  <a:tcPr horzOverflow="overflow">
                    <a:lnL cap="flat">
                      <a:noFill/>
                    </a:lnL>
                    <a:lnR cap="flat">
                      <a:noFill/>
                    </a:lnR>
                    <a:lnT cap="flat">
                      <a:noFill/>
                    </a:lnT>
                    <a:lnB>
                      <a:noFill/>
                    </a:lnB>
                    <a:lnTlToBr>
                      <a:noFill/>
                    </a:lnTlToBr>
                    <a:lnBlToTr>
                      <a:noFill/>
                    </a:lnBlToTr>
                    <a:noFill/>
                  </a:tcPr>
                </a:tc>
              </a:tr>
              <a:tr h="522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rgbClr val="C00000"/>
                          </a:solidFill>
                          <a:effectLst/>
                          <a:latin typeface="Arial" panose="020B0604020202020204" pitchFamily="34" charset="0"/>
                        </a:rPr>
                        <a:t>1</a:t>
                      </a:r>
                    </a:p>
                  </a:txBody>
                  <a:tcPr horzOverflow="overflow">
                    <a:lnL cap="flat">
                      <a:noFill/>
                    </a:lnL>
                    <a:lnR cap="flat">
                      <a:noFill/>
                    </a:lnR>
                    <a:lnT>
                      <a:noFill/>
                    </a:lnT>
                    <a:lnB>
                      <a:noFill/>
                    </a:lnB>
                    <a:lnTlToBr>
                      <a:noFill/>
                    </a:lnTlToBr>
                    <a:lnBlToTr>
                      <a:noFill/>
                    </a:lnBlToTr>
                    <a:noFill/>
                  </a:tcPr>
                </a:tc>
              </a:tr>
              <a:tr h="523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1</a:t>
                      </a:r>
                    </a:p>
                  </a:txBody>
                  <a:tcPr horzOverflow="overflow">
                    <a:lnL cap="flat">
                      <a:noFill/>
                    </a:lnL>
                    <a:lnR cap="flat">
                      <a:noFill/>
                    </a:lnR>
                    <a:lnT>
                      <a:noFill/>
                    </a:lnT>
                    <a:lnB>
                      <a:noFill/>
                    </a:lnB>
                    <a:lnTlToBr>
                      <a:noFill/>
                    </a:lnTlToBr>
                    <a:lnBlToTr>
                      <a:noFill/>
                    </a:lnBlToTr>
                    <a:noFill/>
                  </a:tcPr>
                </a:tc>
              </a:tr>
              <a:tr h="522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1</a:t>
                      </a:r>
                    </a:p>
                  </a:txBody>
                  <a:tcPr horzOverflow="overflow">
                    <a:lnL cap="flat">
                      <a:noFill/>
                    </a:lnL>
                    <a:lnR cap="flat">
                      <a:noFill/>
                    </a:lnR>
                    <a:lnT>
                      <a:noFill/>
                    </a:lnT>
                    <a:lnB>
                      <a:noFill/>
                    </a:lnB>
                    <a:lnTlToBr>
                      <a:noFill/>
                    </a:lnTlToBr>
                    <a:lnBlToTr>
                      <a:noFill/>
                    </a:lnBlToTr>
                    <a:noFill/>
                  </a:tcPr>
                </a:tc>
              </a:tr>
              <a:tr h="523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0</a:t>
                      </a:r>
                    </a:p>
                  </a:txBody>
                  <a:tcPr horzOverflow="overflow">
                    <a:lnL cap="flat">
                      <a:noFill/>
                    </a:lnL>
                    <a:lnR cap="flat">
                      <a:noFill/>
                    </a:lnR>
                    <a:lnT>
                      <a:noFill/>
                    </a:lnT>
                    <a:lnB>
                      <a:noFill/>
                    </a:lnB>
                    <a:lnTlToBr>
                      <a:noFill/>
                    </a:lnTlToBr>
                    <a:lnBlToTr>
                      <a:noFill/>
                    </a:lnBlToTr>
                    <a:noFill/>
                  </a:tcPr>
                </a:tc>
              </a:tr>
              <a:tr h="522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0</a:t>
                      </a:r>
                    </a:p>
                  </a:txBody>
                  <a:tcPr horzOverflow="overflow">
                    <a:lnL cap="flat">
                      <a:noFill/>
                    </a:lnL>
                    <a:lnR cap="flat">
                      <a:noFill/>
                    </a:lnR>
                    <a:lnT>
                      <a:noFill/>
                    </a:lnT>
                    <a:lnB>
                      <a:noFill/>
                    </a:lnB>
                    <a:lnTlToBr>
                      <a:noFill/>
                    </a:lnTlToBr>
                    <a:lnBlToTr>
                      <a:noFill/>
                    </a:lnBlToTr>
                    <a:noFill/>
                  </a:tcPr>
                </a:tc>
              </a:tr>
              <a:tr h="523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0</a:t>
                      </a:r>
                    </a:p>
                  </a:txBody>
                  <a:tcPr horzOverflow="overflow">
                    <a:lnL cap="flat">
                      <a:noFill/>
                    </a:lnL>
                    <a:lnR cap="flat">
                      <a:noFill/>
                    </a:lnR>
                    <a:lnT>
                      <a:noFill/>
                    </a:lnT>
                    <a:lnB>
                      <a:noFill/>
                    </a:lnB>
                    <a:lnTlToBr>
                      <a:noFill/>
                    </a:lnTlToBr>
                    <a:lnBlToTr>
                      <a:noFill/>
                    </a:lnBlToTr>
                    <a:noFill/>
                  </a:tcPr>
                </a:tc>
              </a:tr>
              <a:tr h="522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0</a:t>
                      </a:r>
                    </a:p>
                  </a:txBody>
                  <a:tcPr horzOverflow="overflow">
                    <a:lnL cap="flat">
                      <a:noFill/>
                    </a:lnL>
                    <a:lnR cap="flat">
                      <a:noFill/>
                    </a:lnR>
                    <a:lnT>
                      <a:noFill/>
                    </a:lnT>
                    <a:lnB cap="flat">
                      <a:noFill/>
                    </a:lnB>
                    <a:lnTlToBr>
                      <a:noFill/>
                    </a:lnTlToBr>
                    <a:lnBlToTr>
                      <a:noFill/>
                    </a:lnBlToTr>
                    <a:noFill/>
                  </a:tcPr>
                </a:tc>
              </a:tr>
            </a:tbl>
          </a:graphicData>
        </a:graphic>
      </p:graphicFrame>
      <p:graphicFrame>
        <p:nvGraphicFramePr>
          <p:cNvPr id="28" name="Group 333"/>
          <p:cNvGraphicFramePr>
            <a:graphicFrameLocks noGrp="1"/>
          </p:cNvGraphicFramePr>
          <p:nvPr>
            <p:extLst/>
          </p:nvPr>
        </p:nvGraphicFramePr>
        <p:xfrm>
          <a:off x="7466966" y="2367280"/>
          <a:ext cx="796925" cy="4184652"/>
        </p:xfrm>
        <a:graphic>
          <a:graphicData uri="http://schemas.openxmlformats.org/drawingml/2006/table">
            <a:tbl>
              <a:tblPr/>
              <a:tblGrid>
                <a:gridCol w="796925"/>
              </a:tblGrid>
              <a:tr h="523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0</a:t>
                      </a:r>
                    </a:p>
                  </a:txBody>
                  <a:tcPr horzOverflow="overflow">
                    <a:lnL cap="flat">
                      <a:noFill/>
                    </a:lnL>
                    <a:lnR cap="flat">
                      <a:noFill/>
                    </a:lnR>
                    <a:lnT cap="flat">
                      <a:noFill/>
                    </a:lnT>
                    <a:lnB>
                      <a:noFill/>
                    </a:lnB>
                    <a:lnTlToBr>
                      <a:noFill/>
                    </a:lnTlToBr>
                    <a:lnBlToTr>
                      <a:noFill/>
                    </a:lnBlToTr>
                    <a:noFill/>
                  </a:tcPr>
                </a:tc>
              </a:tr>
              <a:tr h="522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1</a:t>
                      </a:r>
                    </a:p>
                  </a:txBody>
                  <a:tcPr horzOverflow="overflow">
                    <a:lnL cap="flat">
                      <a:noFill/>
                    </a:lnL>
                    <a:lnR cap="flat">
                      <a:noFill/>
                    </a:lnR>
                    <a:lnT>
                      <a:noFill/>
                    </a:lnT>
                    <a:lnB>
                      <a:noFill/>
                    </a:lnB>
                    <a:lnTlToBr>
                      <a:noFill/>
                    </a:lnTlToBr>
                    <a:lnBlToTr>
                      <a:noFill/>
                    </a:lnBlToTr>
                    <a:noFill/>
                  </a:tcPr>
                </a:tc>
              </a:tr>
              <a:tr h="523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1</a:t>
                      </a:r>
                    </a:p>
                  </a:txBody>
                  <a:tcPr horzOverflow="overflow">
                    <a:lnL cap="flat">
                      <a:noFill/>
                    </a:lnL>
                    <a:lnR cap="flat">
                      <a:noFill/>
                    </a:lnR>
                    <a:lnT>
                      <a:noFill/>
                    </a:lnT>
                    <a:lnB>
                      <a:noFill/>
                    </a:lnB>
                    <a:lnTlToBr>
                      <a:noFill/>
                    </a:lnTlToBr>
                    <a:lnBlToTr>
                      <a:noFill/>
                    </a:lnBlToTr>
                    <a:noFill/>
                  </a:tcPr>
                </a:tc>
              </a:tr>
              <a:tr h="522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1</a:t>
                      </a:r>
                    </a:p>
                  </a:txBody>
                  <a:tcPr horzOverflow="overflow">
                    <a:lnL cap="flat">
                      <a:noFill/>
                    </a:lnL>
                    <a:lnR cap="flat">
                      <a:noFill/>
                    </a:lnR>
                    <a:lnT>
                      <a:noFill/>
                    </a:lnT>
                    <a:lnB>
                      <a:noFill/>
                    </a:lnB>
                    <a:lnTlToBr>
                      <a:noFill/>
                    </a:lnTlToBr>
                    <a:lnBlToTr>
                      <a:noFill/>
                    </a:lnBlToTr>
                    <a:noFill/>
                  </a:tcPr>
                </a:tc>
              </a:tr>
              <a:tr h="523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0</a:t>
                      </a:r>
                    </a:p>
                  </a:txBody>
                  <a:tcPr horzOverflow="overflow">
                    <a:lnL cap="flat">
                      <a:noFill/>
                    </a:lnL>
                    <a:lnR cap="flat">
                      <a:noFill/>
                    </a:lnR>
                    <a:lnT>
                      <a:noFill/>
                    </a:lnT>
                    <a:lnB>
                      <a:noFill/>
                    </a:lnB>
                    <a:lnTlToBr>
                      <a:noFill/>
                    </a:lnTlToBr>
                    <a:lnBlToTr>
                      <a:noFill/>
                    </a:lnBlToTr>
                    <a:noFill/>
                  </a:tcPr>
                </a:tc>
              </a:tr>
              <a:tr h="522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1</a:t>
                      </a:r>
                    </a:p>
                  </a:txBody>
                  <a:tcPr horzOverflow="overflow">
                    <a:lnL cap="flat">
                      <a:noFill/>
                    </a:lnL>
                    <a:lnR cap="flat">
                      <a:noFill/>
                    </a:lnR>
                    <a:lnT>
                      <a:noFill/>
                    </a:lnT>
                    <a:lnB>
                      <a:noFill/>
                    </a:lnB>
                    <a:lnTlToBr>
                      <a:noFill/>
                    </a:lnTlToBr>
                    <a:lnBlToTr>
                      <a:noFill/>
                    </a:lnBlToTr>
                    <a:noFill/>
                  </a:tcPr>
                </a:tc>
              </a:tr>
              <a:tr h="5238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1</a:t>
                      </a:r>
                    </a:p>
                  </a:txBody>
                  <a:tcPr horzOverflow="overflow">
                    <a:lnL cap="flat">
                      <a:noFill/>
                    </a:lnL>
                    <a:lnR cap="flat">
                      <a:noFill/>
                    </a:lnR>
                    <a:lnT>
                      <a:noFill/>
                    </a:lnT>
                    <a:lnB>
                      <a:noFill/>
                    </a:lnB>
                    <a:lnTlToBr>
                      <a:noFill/>
                    </a:lnTlToBr>
                    <a:lnBlToTr>
                      <a:noFill/>
                    </a:lnBlToTr>
                    <a:noFill/>
                  </a:tcPr>
                </a:tc>
              </a:tr>
              <a:tr h="5222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rgbClr val="C00000"/>
                          </a:solidFill>
                          <a:effectLst/>
                          <a:latin typeface="Arial" panose="020B0604020202020204" pitchFamily="34" charset="0"/>
                        </a:rPr>
                        <a:t>1</a:t>
                      </a:r>
                    </a:p>
                  </a:txBody>
                  <a:tcPr horzOverflow="overflow">
                    <a:lnL cap="flat">
                      <a:noFill/>
                    </a:lnL>
                    <a:lnR cap="flat">
                      <a:noFill/>
                    </a:lnR>
                    <a:lnT>
                      <a:noFill/>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35276062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xit" presetSubtype="0" fill="hold"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6738" y="1127123"/>
            <a:ext cx="3814282" cy="5116027"/>
          </a:xfrm>
          <a:prstGeom prst="rect">
            <a:avLst/>
          </a:prstGeom>
        </p:spPr>
      </p:pic>
      <p:cxnSp>
        <p:nvCxnSpPr>
          <p:cNvPr id="10" name="Straight Connector 9"/>
          <p:cNvCxnSpPr/>
          <p:nvPr/>
        </p:nvCxnSpPr>
        <p:spPr>
          <a:xfrm>
            <a:off x="10866120" y="1712617"/>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404522" y="0"/>
            <a:ext cx="8673353" cy="1200329"/>
          </a:xfrm>
          <a:prstGeom prst="rect">
            <a:avLst/>
          </a:prstGeom>
          <a:noFill/>
        </p:spPr>
        <p:txBody>
          <a:bodyPr wrap="square" rtlCol="0">
            <a:spAutoFit/>
          </a:bodyPr>
          <a:lstStyle/>
          <a:p>
            <a:r>
              <a:rPr lang="en-GB" sz="7200" b="1" dirty="0" smtClean="0">
                <a:solidFill>
                  <a:schemeClr val="bg1">
                    <a:lumMod val="50000"/>
                  </a:schemeClr>
                </a:solidFill>
              </a:rPr>
              <a:t>George Boole says…</a:t>
            </a:r>
            <a:endParaRPr lang="en-GB" sz="7200" b="1" dirty="0">
              <a:solidFill>
                <a:schemeClr val="bg1">
                  <a:lumMod val="50000"/>
                </a:schemeClr>
              </a:solidFill>
            </a:endParaRPr>
          </a:p>
        </p:txBody>
      </p:sp>
      <p:sp>
        <p:nvSpPr>
          <p:cNvPr id="3" name="Rectangle 2"/>
          <p:cNvSpPr/>
          <p:nvPr/>
        </p:nvSpPr>
        <p:spPr>
          <a:xfrm>
            <a:off x="4572000" y="2067441"/>
            <a:ext cx="4572000" cy="2800767"/>
          </a:xfrm>
          <a:prstGeom prst="rect">
            <a:avLst/>
          </a:prstGeom>
        </p:spPr>
        <p:txBody>
          <a:bodyPr>
            <a:spAutoFit/>
          </a:bodyPr>
          <a:lstStyle/>
          <a:p>
            <a:r>
              <a:rPr lang="en-US" sz="4400" dirty="0" smtClean="0">
                <a:solidFill>
                  <a:srgbClr val="C00000"/>
                </a:solidFill>
              </a:rPr>
              <a:t>… put </a:t>
            </a:r>
            <a:r>
              <a:rPr lang="en-US" sz="4400" dirty="0">
                <a:solidFill>
                  <a:srgbClr val="C00000"/>
                </a:solidFill>
              </a:rPr>
              <a:t>your left hand on your head OR put your big toe in your </a:t>
            </a:r>
            <a:r>
              <a:rPr lang="en-US" sz="4400" dirty="0" smtClean="0">
                <a:solidFill>
                  <a:srgbClr val="C00000"/>
                </a:solidFill>
              </a:rPr>
              <a:t>mouth.</a:t>
            </a:r>
            <a:endParaRPr lang="en-GB" sz="4400" dirty="0">
              <a:solidFill>
                <a:srgbClr val="C00000"/>
              </a:solidFill>
            </a:endParaRPr>
          </a:p>
        </p:txBody>
      </p:sp>
      <p:sp>
        <p:nvSpPr>
          <p:cNvPr id="11" name="Rectangle 10"/>
          <p:cNvSpPr/>
          <p:nvPr/>
        </p:nvSpPr>
        <p:spPr>
          <a:xfrm>
            <a:off x="4573851" y="2064945"/>
            <a:ext cx="4572000" cy="4154984"/>
          </a:xfrm>
          <a:prstGeom prst="rect">
            <a:avLst/>
          </a:prstGeom>
          <a:solidFill>
            <a:schemeClr val="bg1"/>
          </a:solidFill>
        </p:spPr>
        <p:txBody>
          <a:bodyPr>
            <a:spAutoFit/>
          </a:bodyPr>
          <a:lstStyle/>
          <a:p>
            <a:r>
              <a:rPr lang="en-US" sz="4400" dirty="0" smtClean="0">
                <a:solidFill>
                  <a:srgbClr val="C00000"/>
                </a:solidFill>
              </a:rPr>
              <a:t>… put </a:t>
            </a:r>
            <a:r>
              <a:rPr lang="en-US" sz="4400" dirty="0">
                <a:solidFill>
                  <a:srgbClr val="C00000"/>
                </a:solidFill>
              </a:rPr>
              <a:t>your right elbow on your right knee AND do NOT lift your right foot off the ground</a:t>
            </a:r>
            <a:r>
              <a:rPr lang="en-US" sz="4400" dirty="0" smtClean="0">
                <a:solidFill>
                  <a:srgbClr val="C00000"/>
                </a:solidFill>
              </a:rPr>
              <a:t>.</a:t>
            </a:r>
            <a:endParaRPr lang="en-GB" sz="4400" dirty="0">
              <a:solidFill>
                <a:srgbClr val="C00000"/>
              </a:solidFill>
            </a:endParaRPr>
          </a:p>
        </p:txBody>
      </p:sp>
      <p:sp>
        <p:nvSpPr>
          <p:cNvPr id="4" name="Rectangle 3"/>
          <p:cNvSpPr/>
          <p:nvPr/>
        </p:nvSpPr>
        <p:spPr>
          <a:xfrm>
            <a:off x="16738" y="6481335"/>
            <a:ext cx="4382815" cy="297838"/>
          </a:xfrm>
          <a:prstGeom prst="rect">
            <a:avLst/>
          </a:prstGeom>
        </p:spPr>
        <p:txBody>
          <a:bodyPr wrap="square">
            <a:spAutoFit/>
          </a:bodyPr>
          <a:lstStyle/>
          <a:p>
            <a:pPr>
              <a:lnSpc>
                <a:spcPct val="119000"/>
              </a:lnSpc>
              <a:spcAft>
                <a:spcPts val="600"/>
              </a:spcAft>
            </a:pPr>
            <a:r>
              <a:rPr lang="en-US" sz="1200" kern="1400" dirty="0">
                <a:solidFill>
                  <a:srgbClr val="585858"/>
                </a:solidFill>
                <a:latin typeface="Calibri" panose="020F0502020204030204" pitchFamily="34" charset="0"/>
              </a:rPr>
              <a:t>Based on ideas from </a:t>
            </a:r>
            <a:r>
              <a:rPr lang="en-US" sz="1200" kern="1400" dirty="0" err="1">
                <a:solidFill>
                  <a:srgbClr val="585858"/>
                </a:solidFill>
                <a:latin typeface="Calibri" panose="020F0502020204030204" pitchFamily="34" charset="0"/>
              </a:rPr>
              <a:t>MathManiacs</a:t>
            </a:r>
            <a:r>
              <a:rPr lang="en-US" sz="1200" kern="1400" dirty="0">
                <a:solidFill>
                  <a:srgbClr val="585858"/>
                </a:solidFill>
                <a:latin typeface="Calibri" panose="020F0502020204030204" pitchFamily="34" charset="0"/>
              </a:rPr>
              <a:t>: http://</a:t>
            </a:r>
            <a:r>
              <a:rPr lang="en-US" sz="1200" kern="1400" dirty="0" smtClean="0">
                <a:solidFill>
                  <a:srgbClr val="585858"/>
                </a:solidFill>
                <a:latin typeface="Calibri" panose="020F0502020204030204" pitchFamily="34" charset="0"/>
              </a:rPr>
              <a:t>www.mathmaniacs.org</a:t>
            </a:r>
            <a:endParaRPr lang="en-US" sz="1200" kern="1400" dirty="0">
              <a:solidFill>
                <a:srgbClr val="585858"/>
              </a:solidFill>
              <a:latin typeface="Calibri" panose="020F0502020204030204" pitchFamily="34" charset="0"/>
            </a:endParaRPr>
          </a:p>
        </p:txBody>
      </p:sp>
    </p:spTree>
    <p:extLst>
      <p:ext uri="{BB962C8B-B14F-4D97-AF65-F5344CB8AC3E}">
        <p14:creationId xmlns:p14="http://schemas.microsoft.com/office/powerpoint/2010/main" val="1788273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3"/>
          <a:srcRect l="59209" t="19288" r="6743" b="10884"/>
          <a:stretch/>
        </p:blipFill>
        <p:spPr>
          <a:xfrm rot="21287788">
            <a:off x="4732703" y="2313583"/>
            <a:ext cx="3930783" cy="453229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6738" y="1127123"/>
            <a:ext cx="3814282" cy="5116027"/>
          </a:xfrm>
          <a:prstGeom prst="rect">
            <a:avLst/>
          </a:prstGeom>
        </p:spPr>
      </p:pic>
      <p:sp>
        <p:nvSpPr>
          <p:cNvPr id="8" name="TextBox 7"/>
          <p:cNvSpPr txBox="1"/>
          <p:nvPr/>
        </p:nvSpPr>
        <p:spPr>
          <a:xfrm>
            <a:off x="1404523" y="0"/>
            <a:ext cx="7298044" cy="1200329"/>
          </a:xfrm>
          <a:prstGeom prst="rect">
            <a:avLst/>
          </a:prstGeom>
          <a:noFill/>
        </p:spPr>
        <p:txBody>
          <a:bodyPr wrap="square" rtlCol="0">
            <a:spAutoFit/>
          </a:bodyPr>
          <a:lstStyle/>
          <a:p>
            <a:pPr algn="r"/>
            <a:r>
              <a:rPr lang="en-GB" sz="7200" b="1" dirty="0" smtClean="0">
                <a:solidFill>
                  <a:schemeClr val="bg1">
                    <a:lumMod val="50000"/>
                  </a:schemeClr>
                </a:solidFill>
              </a:rPr>
              <a:t>Let’s play </a:t>
            </a:r>
            <a:r>
              <a:rPr lang="en-GB" sz="7200" b="1" dirty="0" err="1" smtClean="0">
                <a:solidFill>
                  <a:schemeClr val="bg1">
                    <a:lumMod val="50000"/>
                  </a:schemeClr>
                </a:solidFill>
              </a:rPr>
              <a:t>Dotsy</a:t>
            </a:r>
            <a:endParaRPr lang="en-GB" sz="7200" b="1" dirty="0">
              <a:solidFill>
                <a:schemeClr val="bg1">
                  <a:lumMod val="50000"/>
                </a:schemeClr>
              </a:solidFill>
            </a:endParaRPr>
          </a:p>
        </p:txBody>
      </p:sp>
      <p:sp>
        <p:nvSpPr>
          <p:cNvPr id="9" name="Rectangle 8"/>
          <p:cNvSpPr/>
          <p:nvPr/>
        </p:nvSpPr>
        <p:spPr>
          <a:xfrm>
            <a:off x="16738" y="6481335"/>
            <a:ext cx="4382815" cy="297838"/>
          </a:xfrm>
          <a:prstGeom prst="rect">
            <a:avLst/>
          </a:prstGeom>
        </p:spPr>
        <p:txBody>
          <a:bodyPr wrap="square">
            <a:spAutoFit/>
          </a:bodyPr>
          <a:lstStyle/>
          <a:p>
            <a:pPr>
              <a:lnSpc>
                <a:spcPct val="119000"/>
              </a:lnSpc>
              <a:spcAft>
                <a:spcPts val="600"/>
              </a:spcAft>
            </a:pPr>
            <a:r>
              <a:rPr lang="en-US" sz="1200" kern="1400" dirty="0">
                <a:solidFill>
                  <a:srgbClr val="585858"/>
                </a:solidFill>
                <a:latin typeface="Calibri" panose="020F0502020204030204" pitchFamily="34" charset="0"/>
              </a:rPr>
              <a:t>Based on ideas from </a:t>
            </a:r>
            <a:r>
              <a:rPr lang="en-US" sz="1200" kern="1400" dirty="0" err="1">
                <a:solidFill>
                  <a:srgbClr val="585858"/>
                </a:solidFill>
                <a:latin typeface="Calibri" panose="020F0502020204030204" pitchFamily="34" charset="0"/>
              </a:rPr>
              <a:t>MathManiacs</a:t>
            </a:r>
            <a:r>
              <a:rPr lang="en-US" sz="1200" kern="1400" dirty="0">
                <a:solidFill>
                  <a:srgbClr val="585858"/>
                </a:solidFill>
                <a:latin typeface="Calibri" panose="020F0502020204030204" pitchFamily="34" charset="0"/>
              </a:rPr>
              <a:t>: http://</a:t>
            </a:r>
            <a:r>
              <a:rPr lang="en-US" sz="1200" kern="1400" dirty="0" smtClean="0">
                <a:solidFill>
                  <a:srgbClr val="585858"/>
                </a:solidFill>
                <a:latin typeface="Calibri" panose="020F0502020204030204" pitchFamily="34" charset="0"/>
              </a:rPr>
              <a:t>www.mathmaniacs.org</a:t>
            </a:r>
            <a:endParaRPr lang="en-US" sz="1200" kern="1400" dirty="0">
              <a:solidFill>
                <a:srgbClr val="585858"/>
              </a:solidFill>
              <a:latin typeface="Calibri" panose="020F0502020204030204" pitchFamily="34" charset="0"/>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32932" t="18611" r="31378" b="26308"/>
          <a:stretch/>
        </p:blipFill>
        <p:spPr>
          <a:xfrm>
            <a:off x="3515710" y="1135111"/>
            <a:ext cx="2869324" cy="2009913"/>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32932" t="18611" r="31378" b="26308"/>
          <a:stretch/>
        </p:blipFill>
        <p:spPr>
          <a:xfrm rot="21031324" flipH="1">
            <a:off x="4388919" y="1164881"/>
            <a:ext cx="2869324" cy="2009913"/>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32932" t="18611" r="48962" b="26308"/>
          <a:stretch/>
        </p:blipFill>
        <p:spPr>
          <a:xfrm rot="16200000">
            <a:off x="6827878" y="642748"/>
            <a:ext cx="1455683" cy="2009913"/>
          </a:xfrm>
          <a:prstGeom prst="rect">
            <a:avLst/>
          </a:prstGeom>
        </p:spPr>
      </p:pic>
    </p:spTree>
    <p:extLst>
      <p:ext uri="{BB962C8B-B14F-4D97-AF65-F5344CB8AC3E}">
        <p14:creationId xmlns:p14="http://schemas.microsoft.com/office/powerpoint/2010/main" val="730538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p:cNvCxnSpPr/>
          <p:nvPr/>
        </p:nvCxnSpPr>
        <p:spPr>
          <a:xfrm>
            <a:off x="10866120" y="1712617"/>
            <a:ext cx="914400" cy="91440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3"/>
          <a:srcRect l="15952" t="19289" r="49394" b="39332"/>
          <a:stretch/>
        </p:blipFill>
        <p:spPr>
          <a:xfrm>
            <a:off x="3831020" y="2950230"/>
            <a:ext cx="4861199" cy="3263462"/>
          </a:xfrm>
          <a:prstGeom prst="rect">
            <a:avLst/>
          </a:prstGeom>
        </p:spPr>
      </p:pic>
      <p:sp>
        <p:nvSpPr>
          <p:cNvPr id="9" name="Rectangle 8"/>
          <p:cNvSpPr/>
          <p:nvPr/>
        </p:nvSpPr>
        <p:spPr>
          <a:xfrm>
            <a:off x="5428" y="6294967"/>
            <a:ext cx="9143999" cy="369332"/>
          </a:xfrm>
          <a:prstGeom prst="rect">
            <a:avLst/>
          </a:prstGeom>
        </p:spPr>
        <p:txBody>
          <a:bodyPr wrap="square">
            <a:spAutoFit/>
          </a:bodyPr>
          <a:lstStyle/>
          <a:p>
            <a:r>
              <a:rPr lang="en-GB" dirty="0">
                <a:hlinkClick r:id="rId4"/>
              </a:rPr>
              <a:t>https://</a:t>
            </a:r>
            <a:r>
              <a:rPr lang="en-GB" dirty="0" smtClean="0">
                <a:hlinkClick r:id="rId4"/>
              </a:rPr>
              <a:t>youtu.be/6wU2NoAtWKM</a:t>
            </a:r>
            <a:r>
              <a:rPr lang="en-GB" dirty="0" smtClean="0"/>
              <a:t> </a:t>
            </a:r>
            <a:endParaRPr lang="en-GB"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6738" y="1127123"/>
            <a:ext cx="3814282" cy="5116027"/>
          </a:xfrm>
          <a:prstGeom prst="rect">
            <a:avLst/>
          </a:prstGeom>
        </p:spPr>
      </p:pic>
    </p:spTree>
    <p:extLst>
      <p:ext uri="{BB962C8B-B14F-4D97-AF65-F5344CB8AC3E}">
        <p14:creationId xmlns:p14="http://schemas.microsoft.com/office/powerpoint/2010/main" val="6402249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l="37006" t="34875" r="12500" b="24480"/>
          <a:stretch>
            <a:fillRect/>
          </a:stretch>
        </p:blipFill>
        <p:spPr bwMode="auto">
          <a:xfrm>
            <a:off x="2692" y="1712617"/>
            <a:ext cx="8101012" cy="407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3"/>
          <p:cNvSpPr txBox="1">
            <a:spLocks noChangeArrowheads="1"/>
          </p:cNvSpPr>
          <p:nvPr/>
        </p:nvSpPr>
        <p:spPr>
          <a:xfrm>
            <a:off x="0" y="5681050"/>
            <a:ext cx="9111504" cy="117695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lumMod val="50000"/>
                    <a:lumOff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dirty="0" smtClean="0">
                <a:solidFill>
                  <a:srgbClr val="585858"/>
                </a:solidFill>
              </a:rPr>
              <a:t>“Jane will only go to the cinema tonight if a good film is on AND she has enough money.”</a:t>
            </a:r>
            <a:endParaRPr lang="en-US" dirty="0">
              <a:solidFill>
                <a:srgbClr val="585858"/>
              </a:solidFill>
            </a:endParaRPr>
          </a:p>
        </p:txBody>
      </p:sp>
      <p:sp>
        <p:nvSpPr>
          <p:cNvPr id="6" name="Rectangle 2"/>
          <p:cNvSpPr txBox="1">
            <a:spLocks noChangeArrowheads="1"/>
          </p:cNvSpPr>
          <p:nvPr/>
        </p:nvSpPr>
        <p:spPr>
          <a:xfrm>
            <a:off x="1344332" y="5917"/>
            <a:ext cx="7799668" cy="7025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smtClean="0">
                <a:solidFill>
                  <a:srgbClr val="C00000"/>
                </a:solidFill>
                <a:latin typeface="+mn-lt"/>
              </a:rPr>
              <a:t>Logic Gates can provide answers to human questions</a:t>
            </a:r>
            <a:endParaRPr lang="en-GB" sz="3600" dirty="0">
              <a:solidFill>
                <a:srgbClr val="C00000"/>
              </a:solidFill>
              <a:latin typeface="+mn-lt"/>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2496" y="37124"/>
            <a:ext cx="1311836" cy="1759542"/>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59657" b="84032"/>
          <a:stretch/>
        </p:blipFill>
        <p:spPr>
          <a:xfrm>
            <a:off x="7441936" y="708433"/>
            <a:ext cx="1669568" cy="996231"/>
          </a:xfrm>
          <a:prstGeom prst="rect">
            <a:avLst/>
          </a:prstGeom>
        </p:spPr>
      </p:pic>
      <p:cxnSp>
        <p:nvCxnSpPr>
          <p:cNvPr id="10" name="Straight Connector 9"/>
          <p:cNvCxnSpPr/>
          <p:nvPr/>
        </p:nvCxnSpPr>
        <p:spPr>
          <a:xfrm>
            <a:off x="10866120" y="1712617"/>
            <a:ext cx="914400" cy="914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407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3"/>
          <p:cNvSpPr txBox="1">
            <a:spLocks noChangeArrowheads="1"/>
          </p:cNvSpPr>
          <p:nvPr/>
        </p:nvSpPr>
        <p:spPr>
          <a:xfrm>
            <a:off x="0" y="5681050"/>
            <a:ext cx="9111504" cy="117695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lumMod val="50000"/>
                    <a:lumOff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585858"/>
                </a:solidFill>
              </a:rPr>
              <a:t>“Stuart will only go to the birthday party on Sunday if Katie OR Sammy is going too.” </a:t>
            </a:r>
          </a:p>
        </p:txBody>
      </p:sp>
      <p:sp>
        <p:nvSpPr>
          <p:cNvPr id="6" name="Rectangle 2"/>
          <p:cNvSpPr txBox="1">
            <a:spLocks noChangeArrowheads="1"/>
          </p:cNvSpPr>
          <p:nvPr/>
        </p:nvSpPr>
        <p:spPr>
          <a:xfrm>
            <a:off x="1344332" y="5917"/>
            <a:ext cx="7799668" cy="7025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smtClean="0">
                <a:solidFill>
                  <a:srgbClr val="C00000"/>
                </a:solidFill>
                <a:latin typeface="+mn-lt"/>
              </a:rPr>
              <a:t>Logic Gates can provide answers to human questions</a:t>
            </a:r>
            <a:endParaRPr lang="en-GB" sz="3600" dirty="0">
              <a:solidFill>
                <a:srgbClr val="C00000"/>
              </a:solidFill>
              <a:latin typeface="+mn-l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2496" y="37124"/>
            <a:ext cx="1311836" cy="1759542"/>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27693" r="57079" b="55696"/>
          <a:stretch/>
        </p:blipFill>
        <p:spPr>
          <a:xfrm>
            <a:off x="7350496" y="642347"/>
            <a:ext cx="1776248" cy="1036321"/>
          </a:xfrm>
          <a:prstGeom prst="rect">
            <a:avLst/>
          </a:prstGeom>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l="37201" t="51021" r="13776" b="20042"/>
          <a:stretch>
            <a:fillRect/>
          </a:stretch>
        </p:blipFill>
        <p:spPr bwMode="auto">
          <a:xfrm>
            <a:off x="0" y="2315098"/>
            <a:ext cx="8496300"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36198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3"/>
          <p:cNvSpPr txBox="1">
            <a:spLocks noChangeArrowheads="1"/>
          </p:cNvSpPr>
          <p:nvPr/>
        </p:nvSpPr>
        <p:spPr>
          <a:xfrm>
            <a:off x="0" y="5681050"/>
            <a:ext cx="9111504" cy="117695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lumMod val="50000"/>
                    <a:lumOff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solidFill>
                  <a:srgbClr val="585858"/>
                </a:solidFill>
              </a:rPr>
              <a:t>“Zoe </a:t>
            </a:r>
            <a:r>
              <a:rPr lang="en-US" dirty="0">
                <a:solidFill>
                  <a:srgbClr val="585858"/>
                </a:solidFill>
              </a:rPr>
              <a:t>will have a dessert if the main course does NOT fill </a:t>
            </a:r>
            <a:r>
              <a:rPr lang="en-US" dirty="0" smtClean="0">
                <a:solidFill>
                  <a:srgbClr val="585858"/>
                </a:solidFill>
              </a:rPr>
              <a:t>her </a:t>
            </a:r>
            <a:r>
              <a:rPr lang="en-US" dirty="0">
                <a:solidFill>
                  <a:srgbClr val="585858"/>
                </a:solidFill>
              </a:rPr>
              <a:t>up (and vice versa).” </a:t>
            </a:r>
          </a:p>
        </p:txBody>
      </p:sp>
      <p:sp>
        <p:nvSpPr>
          <p:cNvPr id="6" name="Rectangle 2"/>
          <p:cNvSpPr txBox="1">
            <a:spLocks noChangeArrowheads="1"/>
          </p:cNvSpPr>
          <p:nvPr/>
        </p:nvSpPr>
        <p:spPr>
          <a:xfrm>
            <a:off x="1344332" y="5917"/>
            <a:ext cx="7799668" cy="7025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smtClean="0">
                <a:solidFill>
                  <a:srgbClr val="C00000"/>
                </a:solidFill>
                <a:latin typeface="+mn-lt"/>
              </a:rPr>
              <a:t>Logic Gates can provide answers to human questions</a:t>
            </a:r>
            <a:endParaRPr lang="en-GB" sz="3600" dirty="0">
              <a:solidFill>
                <a:srgbClr val="C00000"/>
              </a:solidFill>
              <a:latin typeface="+mn-l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2496" y="37124"/>
            <a:ext cx="1311836" cy="1759542"/>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 t="85550" r="65889" b="-2161"/>
          <a:stretch/>
        </p:blipFill>
        <p:spPr>
          <a:xfrm>
            <a:off x="7320749" y="502920"/>
            <a:ext cx="1762291" cy="1293746"/>
          </a:xfrm>
          <a:prstGeom prst="rect">
            <a:avLst/>
          </a:prstGeom>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l="37006" t="38667" r="28737" b="39604"/>
          <a:stretch>
            <a:fillRect/>
          </a:stretch>
        </p:blipFill>
        <p:spPr bwMode="auto">
          <a:xfrm>
            <a:off x="1292432" y="2538327"/>
            <a:ext cx="6058064" cy="240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4320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a:stretch>
            <a:fillRect/>
          </a:stretch>
        </p:blipFill>
        <p:spPr>
          <a:xfrm>
            <a:off x="-30113" y="0"/>
            <a:ext cx="5897880" cy="3785095"/>
          </a:xfrm>
          <a:prstGeom prst="rect">
            <a:avLst/>
          </a:prstGeom>
        </p:spPr>
      </p:pic>
      <p:sp>
        <p:nvSpPr>
          <p:cNvPr id="9" name="Rectangle 8"/>
          <p:cNvSpPr/>
          <p:nvPr/>
        </p:nvSpPr>
        <p:spPr>
          <a:xfrm>
            <a:off x="-30480" y="3074276"/>
            <a:ext cx="6187440" cy="726058"/>
          </a:xfrm>
          <a:prstGeom prst="rect">
            <a:avLst/>
          </a:prstGeom>
          <a:gradFill flip="none" rotWithShape="1">
            <a:gsLst>
              <a:gs pos="0">
                <a:srgbClr val="FFFFFF">
                  <a:alpha val="0"/>
                </a:srgbClr>
              </a:gs>
              <a:gs pos="50000">
                <a:srgbClr val="FFFFFF">
                  <a:alpha val="86000"/>
                </a:srgbClr>
              </a:gs>
              <a:gs pos="100000">
                <a:srgbClr val="FF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4"/>
          <a:stretch>
            <a:fillRect/>
          </a:stretch>
        </p:blipFill>
        <p:spPr>
          <a:xfrm rot="487120">
            <a:off x="5317100" y="603034"/>
            <a:ext cx="3585474" cy="5075283"/>
          </a:xfrm>
          <a:prstGeom prst="rect">
            <a:avLst/>
          </a:prstGeom>
          <a:ln>
            <a:solidFill>
              <a:srgbClr val="72807E"/>
            </a:solidFill>
          </a:ln>
        </p:spPr>
      </p:pic>
      <p:sp>
        <p:nvSpPr>
          <p:cNvPr id="3" name="TextBox 2"/>
          <p:cNvSpPr txBox="1"/>
          <p:nvPr/>
        </p:nvSpPr>
        <p:spPr>
          <a:xfrm>
            <a:off x="11624" y="4549676"/>
            <a:ext cx="6339840" cy="2308324"/>
          </a:xfrm>
          <a:prstGeom prst="rect">
            <a:avLst/>
          </a:prstGeom>
          <a:noFill/>
        </p:spPr>
        <p:txBody>
          <a:bodyPr wrap="square" rtlCol="0">
            <a:spAutoFit/>
          </a:bodyPr>
          <a:lstStyle/>
          <a:p>
            <a:r>
              <a:rPr lang="en-GB" sz="7200" b="1" dirty="0" smtClean="0">
                <a:solidFill>
                  <a:schemeClr val="bg1">
                    <a:lumMod val="50000"/>
                  </a:schemeClr>
                </a:solidFill>
              </a:rPr>
              <a:t>The Human Logic Circuit!</a:t>
            </a:r>
            <a:endParaRPr lang="en-GB" sz="7200" b="1" dirty="0">
              <a:solidFill>
                <a:schemeClr val="bg1">
                  <a:lumMod val="50000"/>
                </a:schemeClr>
              </a:solidFill>
            </a:endParaRPr>
          </a:p>
        </p:txBody>
      </p:sp>
      <p:sp>
        <p:nvSpPr>
          <p:cNvPr id="10" name="TextBox 9"/>
          <p:cNvSpPr txBox="1"/>
          <p:nvPr/>
        </p:nvSpPr>
        <p:spPr>
          <a:xfrm>
            <a:off x="7659298" y="4208331"/>
            <a:ext cx="1484702" cy="3170099"/>
          </a:xfrm>
          <a:prstGeom prst="rect">
            <a:avLst/>
          </a:prstGeom>
          <a:noFill/>
        </p:spPr>
        <p:txBody>
          <a:bodyPr wrap="none" rtlCol="0">
            <a:spAutoFit/>
          </a:bodyPr>
          <a:lstStyle/>
          <a:p>
            <a:r>
              <a:rPr lang="en-GB" sz="20000" b="1" dirty="0" smtClean="0">
                <a:solidFill>
                  <a:srgbClr val="DEDEDE"/>
                </a:solidFill>
              </a:rPr>
              <a:t>1</a:t>
            </a:r>
            <a:endParaRPr lang="en-GB" sz="20000" b="1" dirty="0">
              <a:solidFill>
                <a:srgbClr val="DEDEDE"/>
              </a:solidFill>
            </a:endParaRPr>
          </a:p>
        </p:txBody>
      </p:sp>
      <p:sp>
        <p:nvSpPr>
          <p:cNvPr id="11" name="TextBox 10"/>
          <p:cNvSpPr txBox="1"/>
          <p:nvPr/>
        </p:nvSpPr>
        <p:spPr>
          <a:xfrm>
            <a:off x="7526664" y="6009634"/>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Tree>
    <p:extLst>
      <p:ext uri="{BB962C8B-B14F-4D97-AF65-F5344CB8AC3E}">
        <p14:creationId xmlns:p14="http://schemas.microsoft.com/office/powerpoint/2010/main" val="4258192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l="26379" t="40541" r="37006" b="35834"/>
          <a:stretch>
            <a:fillRect/>
          </a:stretch>
        </p:blipFill>
        <p:spPr bwMode="auto">
          <a:xfrm>
            <a:off x="3775385" y="1416282"/>
            <a:ext cx="5181601" cy="2089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930056"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216582" y="4439314"/>
            <a:ext cx="6339840" cy="2308324"/>
          </a:xfrm>
          <a:prstGeom prst="rect">
            <a:avLst/>
          </a:prstGeom>
          <a:noFill/>
        </p:spPr>
        <p:txBody>
          <a:bodyPr wrap="square" rtlCol="0">
            <a:spAutoFit/>
          </a:bodyPr>
          <a:lstStyle/>
          <a:p>
            <a:r>
              <a:rPr lang="en-GB" sz="7200" b="1" dirty="0" smtClean="0">
                <a:solidFill>
                  <a:schemeClr val="bg1">
                    <a:lumMod val="50000"/>
                  </a:schemeClr>
                </a:solidFill>
              </a:rPr>
              <a:t>The Human Logic Circuit!</a:t>
            </a:r>
            <a:endParaRPr lang="en-GB" sz="7200" b="1" dirty="0">
              <a:solidFill>
                <a:schemeClr val="bg1">
                  <a:lumMod val="50000"/>
                </a:schemeClr>
              </a:solidFill>
            </a:endParaRPr>
          </a:p>
        </p:txBody>
      </p:sp>
      <p:sp>
        <p:nvSpPr>
          <p:cNvPr id="12" name="Rectangle 3"/>
          <p:cNvSpPr txBox="1">
            <a:spLocks noChangeArrowheads="1"/>
          </p:cNvSpPr>
          <p:nvPr/>
        </p:nvSpPr>
        <p:spPr>
          <a:xfrm>
            <a:off x="0" y="2259"/>
            <a:ext cx="9144000" cy="132397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lumMod val="50000"/>
                    <a:lumOff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dirty="0" smtClean="0">
                <a:solidFill>
                  <a:srgbClr val="585858"/>
                </a:solidFill>
              </a:rPr>
              <a:t>“I will only go to the party if both John AND Sara are going, AND NOT Peter.” </a:t>
            </a:r>
            <a:endParaRPr lang="en-US" dirty="0">
              <a:solidFill>
                <a:srgbClr val="585858"/>
              </a:solidFill>
            </a:endParaRPr>
          </a:p>
        </p:txBody>
      </p:sp>
      <p:sp>
        <p:nvSpPr>
          <p:cNvPr id="14" name="TextBox 13"/>
          <p:cNvSpPr txBox="1"/>
          <p:nvPr/>
        </p:nvSpPr>
        <p:spPr>
          <a:xfrm>
            <a:off x="106228" y="4414338"/>
            <a:ext cx="8894843" cy="2286000"/>
          </a:xfrm>
          <a:prstGeom prst="rect">
            <a:avLst/>
          </a:prstGeom>
          <a:solidFill>
            <a:schemeClr val="bg1"/>
          </a:solidFill>
          <a:ln>
            <a:solidFill>
              <a:srgbClr val="585858"/>
            </a:solidFill>
          </a:ln>
        </p:spPr>
        <p:txBody>
          <a:bodyPr wrap="square" rtlCol="0">
            <a:spAutoFit/>
          </a:bodyPr>
          <a:lstStyle/>
          <a:p>
            <a:r>
              <a:rPr lang="en-GB" sz="2800" dirty="0" smtClean="0">
                <a:solidFill>
                  <a:srgbClr val="999999"/>
                </a:solidFill>
              </a:rPr>
              <a:t>Teams of 7 to 9 </a:t>
            </a:r>
          </a:p>
          <a:p>
            <a:r>
              <a:rPr lang="en-GB" sz="2800" dirty="0" smtClean="0">
                <a:solidFill>
                  <a:srgbClr val="999999"/>
                </a:solidFill>
              </a:rPr>
              <a:t>Leader appoints 3 as John, Sara and Peter</a:t>
            </a:r>
          </a:p>
          <a:p>
            <a:r>
              <a:rPr lang="en-GB" sz="2800" dirty="0" smtClean="0">
                <a:solidFill>
                  <a:srgbClr val="999999"/>
                </a:solidFill>
              </a:rPr>
              <a:t>3 become logic gates</a:t>
            </a:r>
          </a:p>
          <a:p>
            <a:r>
              <a:rPr lang="en-GB" sz="2800" dirty="0" smtClean="0">
                <a:solidFill>
                  <a:srgbClr val="999999"/>
                </a:solidFill>
              </a:rPr>
              <a:t>1 is the output</a:t>
            </a:r>
          </a:p>
          <a:p>
            <a:r>
              <a:rPr lang="en-GB" sz="2800" dirty="0" smtClean="0">
                <a:solidFill>
                  <a:srgbClr val="999999"/>
                </a:solidFill>
              </a:rPr>
              <a:t>One records the output in a truth table</a:t>
            </a:r>
            <a:endParaRPr lang="en-GB" sz="2800" dirty="0">
              <a:solidFill>
                <a:srgbClr val="999999"/>
              </a:solidFill>
            </a:endParaRPr>
          </a:p>
        </p:txBody>
      </p:sp>
      <p:sp>
        <p:nvSpPr>
          <p:cNvPr id="15" name="TextBox 14"/>
          <p:cNvSpPr txBox="1"/>
          <p:nvPr/>
        </p:nvSpPr>
        <p:spPr>
          <a:xfrm>
            <a:off x="56818" y="2122606"/>
            <a:ext cx="3882730" cy="523220"/>
          </a:xfrm>
          <a:prstGeom prst="rect">
            <a:avLst/>
          </a:prstGeom>
          <a:noFill/>
        </p:spPr>
        <p:txBody>
          <a:bodyPr wrap="none" rtlCol="0">
            <a:spAutoFit/>
          </a:bodyPr>
          <a:lstStyle/>
          <a:p>
            <a:r>
              <a:rPr lang="en-GB" sz="2800" dirty="0" smtClean="0">
                <a:solidFill>
                  <a:srgbClr val="C00000"/>
                </a:solidFill>
              </a:rPr>
              <a:t>Can you draw the circuit?</a:t>
            </a:r>
            <a:endParaRPr lang="en-GB" sz="2800" dirty="0">
              <a:solidFill>
                <a:srgbClr val="C00000"/>
              </a:solidFill>
            </a:endParaRPr>
          </a:p>
        </p:txBody>
      </p:sp>
      <p:pic>
        <p:nvPicPr>
          <p:cNvPr id="16" name="Picture 15"/>
          <p:cNvPicPr>
            <a:picLocks noChangeAspect="1"/>
          </p:cNvPicPr>
          <p:nvPr/>
        </p:nvPicPr>
        <p:blipFill rotWithShape="1">
          <a:blip r:embed="rId4"/>
          <a:srcRect t="14578" r="30524"/>
          <a:stretch/>
        </p:blipFill>
        <p:spPr>
          <a:xfrm>
            <a:off x="6366186" y="4579855"/>
            <a:ext cx="2513275" cy="1983148"/>
          </a:xfrm>
          <a:prstGeom prst="rect">
            <a:avLst/>
          </a:prstGeom>
          <a:ln>
            <a:solidFill>
              <a:srgbClr val="585858"/>
            </a:solidFill>
          </a:ln>
        </p:spPr>
      </p:pic>
    </p:spTree>
    <p:extLst>
      <p:ext uri="{BB962C8B-B14F-4D97-AF65-F5344CB8AC3E}">
        <p14:creationId xmlns:p14="http://schemas.microsoft.com/office/powerpoint/2010/main" val="71702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l="26379" t="40541" r="37006" b="35834"/>
          <a:stretch>
            <a:fillRect/>
          </a:stretch>
        </p:blipFill>
        <p:spPr bwMode="auto">
          <a:xfrm>
            <a:off x="4521620" y="816947"/>
            <a:ext cx="4540470" cy="183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930056"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3"/>
          <p:cNvSpPr txBox="1">
            <a:spLocks noChangeArrowheads="1"/>
          </p:cNvSpPr>
          <p:nvPr/>
        </p:nvSpPr>
        <p:spPr>
          <a:xfrm>
            <a:off x="0" y="2259"/>
            <a:ext cx="9144000" cy="1323975"/>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lumMod val="50000"/>
                    <a:lumOff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dirty="0" smtClean="0">
                <a:solidFill>
                  <a:srgbClr val="585858"/>
                </a:solidFill>
              </a:rPr>
              <a:t>“I will only go to the party if both John AND Sara are going, AND NOT Peter.” </a:t>
            </a:r>
            <a:endParaRPr lang="en-US" dirty="0">
              <a:solidFill>
                <a:srgbClr val="585858"/>
              </a:solidFill>
            </a:endParaRP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l="21654" t="31104" r="12500" b="10312"/>
          <a:stretch>
            <a:fillRect/>
          </a:stretch>
        </p:blipFill>
        <p:spPr bwMode="auto">
          <a:xfrm>
            <a:off x="767822" y="2648297"/>
            <a:ext cx="7343775" cy="408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83916" y="3801459"/>
            <a:ext cx="914401" cy="369332"/>
          </a:xfrm>
          <a:prstGeom prst="rect">
            <a:avLst/>
          </a:prstGeom>
          <a:noFill/>
        </p:spPr>
        <p:txBody>
          <a:bodyPr wrap="square" rtlCol="0">
            <a:spAutoFit/>
          </a:bodyPr>
          <a:lstStyle/>
          <a:p>
            <a:r>
              <a:rPr lang="en-GB" dirty="0" smtClean="0"/>
              <a:t>0</a:t>
            </a:r>
            <a:endParaRPr lang="en-GB" dirty="0"/>
          </a:p>
        </p:txBody>
      </p:sp>
      <p:sp>
        <p:nvSpPr>
          <p:cNvPr id="11" name="TextBox 10"/>
          <p:cNvSpPr txBox="1"/>
          <p:nvPr/>
        </p:nvSpPr>
        <p:spPr>
          <a:xfrm>
            <a:off x="6883916" y="6209144"/>
            <a:ext cx="914401" cy="369332"/>
          </a:xfrm>
          <a:prstGeom prst="rect">
            <a:avLst/>
          </a:prstGeom>
          <a:noFill/>
        </p:spPr>
        <p:txBody>
          <a:bodyPr wrap="square" rtlCol="0">
            <a:spAutoFit/>
          </a:bodyPr>
          <a:lstStyle/>
          <a:p>
            <a:r>
              <a:rPr lang="en-GB" dirty="0" smtClean="0"/>
              <a:t>0</a:t>
            </a:r>
            <a:endParaRPr lang="en-GB" dirty="0"/>
          </a:p>
        </p:txBody>
      </p:sp>
      <p:sp>
        <p:nvSpPr>
          <p:cNvPr id="17" name="TextBox 16"/>
          <p:cNvSpPr txBox="1"/>
          <p:nvPr/>
        </p:nvSpPr>
        <p:spPr>
          <a:xfrm>
            <a:off x="6883916" y="5865189"/>
            <a:ext cx="914401" cy="369332"/>
          </a:xfrm>
          <a:prstGeom prst="rect">
            <a:avLst/>
          </a:prstGeom>
          <a:noFill/>
        </p:spPr>
        <p:txBody>
          <a:bodyPr wrap="square" rtlCol="0">
            <a:spAutoFit/>
          </a:bodyPr>
          <a:lstStyle/>
          <a:p>
            <a:r>
              <a:rPr lang="en-GB" dirty="0" smtClean="0"/>
              <a:t>0</a:t>
            </a:r>
            <a:endParaRPr lang="en-GB" dirty="0"/>
          </a:p>
        </p:txBody>
      </p:sp>
      <p:sp>
        <p:nvSpPr>
          <p:cNvPr id="18" name="TextBox 17"/>
          <p:cNvSpPr txBox="1"/>
          <p:nvPr/>
        </p:nvSpPr>
        <p:spPr>
          <a:xfrm>
            <a:off x="6883916" y="4145414"/>
            <a:ext cx="914401" cy="369332"/>
          </a:xfrm>
          <a:prstGeom prst="rect">
            <a:avLst/>
          </a:prstGeom>
          <a:noFill/>
        </p:spPr>
        <p:txBody>
          <a:bodyPr wrap="square" rtlCol="0">
            <a:spAutoFit/>
          </a:bodyPr>
          <a:lstStyle/>
          <a:p>
            <a:r>
              <a:rPr lang="en-GB" dirty="0" smtClean="0"/>
              <a:t>0</a:t>
            </a:r>
            <a:endParaRPr lang="en-GB" dirty="0"/>
          </a:p>
        </p:txBody>
      </p:sp>
      <p:sp>
        <p:nvSpPr>
          <p:cNvPr id="19" name="TextBox 18"/>
          <p:cNvSpPr txBox="1"/>
          <p:nvPr/>
        </p:nvSpPr>
        <p:spPr>
          <a:xfrm>
            <a:off x="6883916" y="4489369"/>
            <a:ext cx="914401" cy="369332"/>
          </a:xfrm>
          <a:prstGeom prst="rect">
            <a:avLst/>
          </a:prstGeom>
          <a:noFill/>
        </p:spPr>
        <p:txBody>
          <a:bodyPr wrap="square" rtlCol="0">
            <a:spAutoFit/>
          </a:bodyPr>
          <a:lstStyle/>
          <a:p>
            <a:r>
              <a:rPr lang="en-GB" dirty="0" smtClean="0"/>
              <a:t>0</a:t>
            </a:r>
            <a:endParaRPr lang="en-GB" dirty="0"/>
          </a:p>
        </p:txBody>
      </p:sp>
      <p:sp>
        <p:nvSpPr>
          <p:cNvPr id="20" name="TextBox 19"/>
          <p:cNvSpPr txBox="1"/>
          <p:nvPr/>
        </p:nvSpPr>
        <p:spPr>
          <a:xfrm>
            <a:off x="6883916" y="4833324"/>
            <a:ext cx="914401" cy="369332"/>
          </a:xfrm>
          <a:prstGeom prst="rect">
            <a:avLst/>
          </a:prstGeom>
          <a:noFill/>
        </p:spPr>
        <p:txBody>
          <a:bodyPr wrap="square" rtlCol="0">
            <a:spAutoFit/>
          </a:bodyPr>
          <a:lstStyle/>
          <a:p>
            <a:r>
              <a:rPr lang="en-GB" dirty="0" smtClean="0"/>
              <a:t>0</a:t>
            </a:r>
            <a:endParaRPr lang="en-GB" dirty="0"/>
          </a:p>
        </p:txBody>
      </p:sp>
      <p:sp>
        <p:nvSpPr>
          <p:cNvPr id="21" name="TextBox 20"/>
          <p:cNvSpPr txBox="1"/>
          <p:nvPr/>
        </p:nvSpPr>
        <p:spPr>
          <a:xfrm>
            <a:off x="6883916" y="5177279"/>
            <a:ext cx="914401" cy="369332"/>
          </a:xfrm>
          <a:prstGeom prst="rect">
            <a:avLst/>
          </a:prstGeom>
          <a:noFill/>
        </p:spPr>
        <p:txBody>
          <a:bodyPr wrap="square" rtlCol="0">
            <a:spAutoFit/>
          </a:bodyPr>
          <a:lstStyle/>
          <a:p>
            <a:r>
              <a:rPr lang="en-GB" dirty="0" smtClean="0"/>
              <a:t>0</a:t>
            </a:r>
            <a:endParaRPr lang="en-GB" dirty="0"/>
          </a:p>
        </p:txBody>
      </p:sp>
      <p:sp>
        <p:nvSpPr>
          <p:cNvPr id="22" name="TextBox 21"/>
          <p:cNvSpPr txBox="1"/>
          <p:nvPr/>
        </p:nvSpPr>
        <p:spPr>
          <a:xfrm>
            <a:off x="6883916" y="5521234"/>
            <a:ext cx="914401" cy="369332"/>
          </a:xfrm>
          <a:prstGeom prst="rect">
            <a:avLst/>
          </a:prstGeom>
          <a:noFill/>
        </p:spPr>
        <p:txBody>
          <a:bodyPr wrap="square" rtlCol="0">
            <a:spAutoFit/>
          </a:bodyPr>
          <a:lstStyle/>
          <a:p>
            <a:r>
              <a:rPr lang="en-GB" dirty="0" smtClean="0"/>
              <a:t>1</a:t>
            </a:r>
            <a:endParaRPr lang="en-GB" dirty="0"/>
          </a:p>
        </p:txBody>
      </p:sp>
    </p:spTree>
    <p:extLst>
      <p:ext uri="{BB962C8B-B14F-4D97-AF65-F5344CB8AC3E}">
        <p14:creationId xmlns:p14="http://schemas.microsoft.com/office/powerpoint/2010/main" val="3989169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7" grpId="0"/>
      <p:bldP spid="18" grpId="0"/>
      <p:bldP spid="19" grpId="0"/>
      <p:bldP spid="20"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26240" t="19395" r="21108" b="25645"/>
          <a:stretch/>
        </p:blipFill>
        <p:spPr>
          <a:xfrm>
            <a:off x="275772" y="418145"/>
            <a:ext cx="2749956" cy="1613852"/>
          </a:xfrm>
          <a:prstGeom prst="rect">
            <a:avLst/>
          </a:prstGeom>
          <a:ln>
            <a:solidFill>
              <a:schemeClr val="bg1">
                <a:lumMod val="50000"/>
              </a:schemeClr>
            </a:solidFill>
          </a:ln>
        </p:spPr>
      </p:pic>
      <p:sp>
        <p:nvSpPr>
          <p:cNvPr id="3" name="TextBox 2"/>
          <p:cNvSpPr txBox="1"/>
          <p:nvPr/>
        </p:nvSpPr>
        <p:spPr>
          <a:xfrm>
            <a:off x="693683" y="3846786"/>
            <a:ext cx="184731" cy="369332"/>
          </a:xfrm>
          <a:prstGeom prst="rect">
            <a:avLst/>
          </a:prstGeom>
          <a:noFill/>
        </p:spPr>
        <p:txBody>
          <a:bodyPr wrap="none" rtlCol="0">
            <a:spAutoFit/>
          </a:bodyPr>
          <a:lstStyle/>
          <a:p>
            <a:endParaRPr lang="en-GB" dirty="0"/>
          </a:p>
        </p:txBody>
      </p:sp>
      <p:pic>
        <p:nvPicPr>
          <p:cNvPr id="2" name="Picture 1"/>
          <p:cNvPicPr>
            <a:picLocks noChangeAspect="1"/>
          </p:cNvPicPr>
          <p:nvPr/>
        </p:nvPicPr>
        <p:blipFill rotWithShape="1">
          <a:blip r:embed="rId4"/>
          <a:srcRect t="18510" r="1346" b="8173"/>
          <a:stretch/>
        </p:blipFill>
        <p:spPr>
          <a:xfrm>
            <a:off x="275771" y="2430604"/>
            <a:ext cx="8604459" cy="3595219"/>
          </a:xfrm>
          <a:prstGeom prst="rect">
            <a:avLst/>
          </a:prstGeom>
          <a:ln>
            <a:solidFill>
              <a:schemeClr val="bg1">
                <a:lumMod val="50000"/>
              </a:schemeClr>
            </a:solidFill>
          </a:ln>
        </p:spPr>
      </p:pic>
      <p:sp>
        <p:nvSpPr>
          <p:cNvPr id="6" name="Rectangle 5"/>
          <p:cNvSpPr/>
          <p:nvPr/>
        </p:nvSpPr>
        <p:spPr>
          <a:xfrm>
            <a:off x="1213338" y="5046785"/>
            <a:ext cx="7797927" cy="105904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39705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3"/>
          <p:cNvSpPr txBox="1">
            <a:spLocks noChangeArrowheads="1"/>
          </p:cNvSpPr>
          <p:nvPr/>
        </p:nvSpPr>
        <p:spPr>
          <a:xfrm>
            <a:off x="838200" y="2926971"/>
            <a:ext cx="6849036" cy="13239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lumMod val="50000"/>
                    <a:lumOff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en-GB" dirty="0" smtClean="0"/>
          </a:p>
          <a:p>
            <a:pPr>
              <a:buFontTx/>
              <a:buNone/>
            </a:pPr>
            <a:endParaRPr lang="en-US" dirty="0"/>
          </a:p>
        </p:txBody>
      </p:sp>
      <p:sp>
        <p:nvSpPr>
          <p:cNvPr id="4" name="Rectangle 3"/>
          <p:cNvSpPr txBox="1">
            <a:spLocks noChangeArrowheads="1"/>
          </p:cNvSpPr>
          <p:nvPr/>
        </p:nvSpPr>
        <p:spPr>
          <a:xfrm>
            <a:off x="838200" y="4477871"/>
            <a:ext cx="6849036" cy="13239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en-GB" dirty="0" smtClean="0"/>
          </a:p>
          <a:p>
            <a:pPr>
              <a:buFontTx/>
              <a:buNone/>
            </a:pPr>
            <a:endParaRPr lang="en-US" dirty="0"/>
          </a:p>
        </p:txBody>
      </p:sp>
      <p:sp>
        <p:nvSpPr>
          <p:cNvPr id="5" name="TextBox 4"/>
          <p:cNvSpPr txBox="1"/>
          <p:nvPr/>
        </p:nvSpPr>
        <p:spPr>
          <a:xfrm>
            <a:off x="229644" y="1039592"/>
            <a:ext cx="8899260" cy="6186309"/>
          </a:xfrm>
          <a:prstGeom prst="rect">
            <a:avLst/>
          </a:prstGeom>
          <a:noFill/>
        </p:spPr>
        <p:txBody>
          <a:bodyPr wrap="square" rtlCol="0">
            <a:spAutoFit/>
          </a:bodyPr>
          <a:lstStyle/>
          <a:p>
            <a:r>
              <a:rPr lang="en-GB" sz="3600" dirty="0" smtClean="0">
                <a:solidFill>
                  <a:srgbClr val="585858"/>
                </a:solidFill>
              </a:rPr>
              <a:t>In groups construct truth</a:t>
            </a:r>
          </a:p>
          <a:p>
            <a:r>
              <a:rPr lang="en-GB" sz="3600" dirty="0" smtClean="0">
                <a:solidFill>
                  <a:srgbClr val="585858"/>
                </a:solidFill>
              </a:rPr>
              <a:t>tables, build human circuit </a:t>
            </a:r>
          </a:p>
          <a:p>
            <a:r>
              <a:rPr lang="en-GB" sz="3600" dirty="0" smtClean="0">
                <a:solidFill>
                  <a:srgbClr val="585858"/>
                </a:solidFill>
              </a:rPr>
              <a:t>and work out results for </a:t>
            </a:r>
          </a:p>
          <a:p>
            <a:r>
              <a:rPr lang="en-GB" sz="3600" dirty="0" smtClean="0">
                <a:solidFill>
                  <a:srgbClr val="585858"/>
                </a:solidFill>
              </a:rPr>
              <a:t>these scenarios. </a:t>
            </a:r>
          </a:p>
          <a:p>
            <a:endParaRPr lang="en-GB" sz="3600" dirty="0">
              <a:solidFill>
                <a:srgbClr val="585858"/>
              </a:solidFill>
            </a:endParaRPr>
          </a:p>
          <a:p>
            <a:r>
              <a:rPr lang="en-US" sz="3600" dirty="0">
                <a:solidFill>
                  <a:srgbClr val="C00000"/>
                </a:solidFill>
              </a:rPr>
              <a:t>“I will NOT go to the party </a:t>
            </a:r>
            <a:r>
              <a:rPr lang="en-US" sz="3600" dirty="0" smtClean="0">
                <a:solidFill>
                  <a:srgbClr val="C00000"/>
                </a:solidFill>
              </a:rPr>
              <a:t>if</a:t>
            </a:r>
          </a:p>
          <a:p>
            <a:r>
              <a:rPr lang="en-US" sz="3600" dirty="0" smtClean="0">
                <a:solidFill>
                  <a:srgbClr val="C00000"/>
                </a:solidFill>
              </a:rPr>
              <a:t>either </a:t>
            </a:r>
            <a:r>
              <a:rPr lang="en-US" sz="3600" dirty="0">
                <a:solidFill>
                  <a:srgbClr val="C00000"/>
                </a:solidFill>
              </a:rPr>
              <a:t>Sean OR Rob are going.” </a:t>
            </a:r>
            <a:endParaRPr lang="en-US" sz="3600" dirty="0" smtClean="0">
              <a:solidFill>
                <a:srgbClr val="C00000"/>
              </a:solidFill>
            </a:endParaRPr>
          </a:p>
          <a:p>
            <a:endParaRPr lang="en-US" sz="3600" dirty="0">
              <a:solidFill>
                <a:srgbClr val="C00000"/>
              </a:solidFill>
            </a:endParaRPr>
          </a:p>
          <a:p>
            <a:r>
              <a:rPr lang="en-US" sz="3600" dirty="0">
                <a:solidFill>
                  <a:srgbClr val="C00000"/>
                </a:solidFill>
              </a:rPr>
              <a:t>“I will NOT go to the party if either Sean OR Rob are going AND Melissa is NOT going” </a:t>
            </a:r>
          </a:p>
          <a:p>
            <a:endParaRPr lang="en-GB" sz="3600" dirty="0">
              <a:solidFill>
                <a:srgbClr val="585858"/>
              </a:solidFill>
            </a:endParaRPr>
          </a:p>
        </p:txBody>
      </p:sp>
      <p:sp>
        <p:nvSpPr>
          <p:cNvPr id="6"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Challenge</a:t>
            </a:r>
            <a:endParaRPr lang="en-GB" b="1" dirty="0">
              <a:solidFill>
                <a:srgbClr val="C00000"/>
              </a:solidFill>
              <a:latin typeface="+mn-lt"/>
            </a:endParaRPr>
          </a:p>
        </p:txBody>
      </p:sp>
      <p:pic>
        <p:nvPicPr>
          <p:cNvPr id="8" name="Picture 7"/>
          <p:cNvPicPr>
            <a:picLocks noChangeAspect="1"/>
          </p:cNvPicPr>
          <p:nvPr/>
        </p:nvPicPr>
        <p:blipFill>
          <a:blip r:embed="rId3"/>
          <a:stretch>
            <a:fillRect/>
          </a:stretch>
        </p:blipFill>
        <p:spPr>
          <a:xfrm rot="487120">
            <a:off x="5838837" y="94359"/>
            <a:ext cx="3193479" cy="4520409"/>
          </a:xfrm>
          <a:prstGeom prst="rect">
            <a:avLst/>
          </a:prstGeom>
          <a:ln>
            <a:solidFill>
              <a:srgbClr val="72807E"/>
            </a:solidFill>
          </a:ln>
        </p:spPr>
      </p:pic>
    </p:spTree>
    <p:extLst>
      <p:ext uri="{BB962C8B-B14F-4D97-AF65-F5344CB8AC3E}">
        <p14:creationId xmlns:p14="http://schemas.microsoft.com/office/powerpoint/2010/main" val="2840497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l="21571" t="7605" r="21035" b="16007"/>
          <a:stretch/>
        </p:blipFill>
        <p:spPr>
          <a:xfrm>
            <a:off x="0" y="1"/>
            <a:ext cx="9144000" cy="6842234"/>
          </a:xfrm>
          <a:prstGeom prst="rect">
            <a:avLst/>
          </a:prstGeom>
        </p:spPr>
      </p:pic>
      <p:pic>
        <p:nvPicPr>
          <p:cNvPr id="4" name="Picture 3"/>
          <p:cNvPicPr>
            <a:picLocks noChangeAspect="1"/>
          </p:cNvPicPr>
          <p:nvPr/>
        </p:nvPicPr>
        <p:blipFill>
          <a:blip r:embed="rId4"/>
          <a:stretch>
            <a:fillRect/>
          </a:stretch>
        </p:blipFill>
        <p:spPr>
          <a:xfrm rot="600000">
            <a:off x="6609695" y="278529"/>
            <a:ext cx="2802953" cy="3986258"/>
          </a:xfrm>
          <a:prstGeom prst="rect">
            <a:avLst/>
          </a:prstGeom>
          <a:ln>
            <a:solidFill>
              <a:srgbClr val="585858"/>
            </a:solidFill>
          </a:ln>
        </p:spPr>
      </p:pic>
      <p:sp>
        <p:nvSpPr>
          <p:cNvPr id="5" name="Rectangle 4"/>
          <p:cNvSpPr/>
          <p:nvPr/>
        </p:nvSpPr>
        <p:spPr>
          <a:xfrm>
            <a:off x="0" y="1"/>
            <a:ext cx="4154727" cy="923330"/>
          </a:xfrm>
          <a:prstGeom prst="rect">
            <a:avLst/>
          </a:prstGeom>
        </p:spPr>
        <p:txBody>
          <a:bodyPr wrap="none">
            <a:spAutoFit/>
          </a:bodyPr>
          <a:lstStyle/>
          <a:p>
            <a:r>
              <a:rPr lang="en-GB" dirty="0">
                <a:solidFill>
                  <a:schemeClr val="bg1"/>
                </a:solidFill>
                <a:hlinkClick r:id="rId5"/>
              </a:rPr>
              <a:t>http://www.rigb.org/christmaslectures08</a:t>
            </a:r>
            <a:r>
              <a:rPr lang="en-GB" dirty="0" smtClean="0">
                <a:solidFill>
                  <a:schemeClr val="bg1"/>
                </a:solidFill>
                <a:hlinkClick r:id="rId5"/>
              </a:rPr>
              <a:t>/</a:t>
            </a:r>
            <a:endParaRPr lang="en-GB" dirty="0" smtClean="0">
              <a:solidFill>
                <a:schemeClr val="bg1"/>
              </a:solidFill>
            </a:endParaRPr>
          </a:p>
          <a:p>
            <a:r>
              <a:rPr lang="en-GB" dirty="0">
                <a:solidFill>
                  <a:schemeClr val="bg1"/>
                </a:solidFill>
                <a:hlinkClick r:id="rId6"/>
              </a:rPr>
              <a:t>http://</a:t>
            </a:r>
            <a:r>
              <a:rPr lang="en-GB" dirty="0" smtClean="0">
                <a:solidFill>
                  <a:schemeClr val="bg1"/>
                </a:solidFill>
                <a:hlinkClick r:id="rId6"/>
              </a:rPr>
              <a:t>goo.gl/FQCjH4</a:t>
            </a:r>
            <a:r>
              <a:rPr lang="en-GB" dirty="0" smtClean="0">
                <a:solidFill>
                  <a:schemeClr val="bg1"/>
                </a:solidFill>
              </a:rPr>
              <a:t>  </a:t>
            </a:r>
          </a:p>
          <a:p>
            <a:endParaRPr lang="en-GB" dirty="0"/>
          </a:p>
        </p:txBody>
      </p:sp>
    </p:spTree>
    <p:extLst>
      <p:ext uri="{BB962C8B-B14F-4D97-AF65-F5344CB8AC3E}">
        <p14:creationId xmlns:p14="http://schemas.microsoft.com/office/powerpoint/2010/main" val="2582913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4"/>
          <p:cNvSpPr>
            <a:spLocks noChangeArrowheads="1"/>
          </p:cNvSpPr>
          <p:nvPr/>
        </p:nvSpPr>
        <p:spPr bwMode="auto">
          <a:xfrm>
            <a:off x="3332163" y="1958341"/>
            <a:ext cx="2089150" cy="1943100"/>
          </a:xfrm>
          <a:prstGeom prst="ellipse">
            <a:avLst/>
          </a:prstGeom>
          <a:noFill/>
          <a:ln w="76200">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 name="Line 5"/>
          <p:cNvSpPr>
            <a:spLocks noChangeShapeType="1"/>
          </p:cNvSpPr>
          <p:nvPr/>
        </p:nvSpPr>
        <p:spPr bwMode="auto">
          <a:xfrm flipH="1">
            <a:off x="615728" y="3580320"/>
            <a:ext cx="2853329" cy="0"/>
          </a:xfrm>
          <a:prstGeom prst="line">
            <a:avLst/>
          </a:prstGeom>
          <a:noFill/>
          <a:ln w="76200">
            <a:solidFill>
              <a:srgbClr val="C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 name="Line 6"/>
          <p:cNvSpPr>
            <a:spLocks noChangeShapeType="1"/>
          </p:cNvSpPr>
          <p:nvPr/>
        </p:nvSpPr>
        <p:spPr bwMode="auto">
          <a:xfrm>
            <a:off x="5421313" y="2926037"/>
            <a:ext cx="2159000" cy="0"/>
          </a:xfrm>
          <a:prstGeom prst="line">
            <a:avLst/>
          </a:prstGeom>
          <a:noFill/>
          <a:ln w="762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Line 7"/>
          <p:cNvSpPr>
            <a:spLocks noChangeShapeType="1"/>
          </p:cNvSpPr>
          <p:nvPr/>
        </p:nvSpPr>
        <p:spPr bwMode="auto">
          <a:xfrm>
            <a:off x="615728" y="2254779"/>
            <a:ext cx="2879725" cy="0"/>
          </a:xfrm>
          <a:prstGeom prst="line">
            <a:avLst/>
          </a:prstGeom>
          <a:noFill/>
          <a:ln w="76200">
            <a:solidFill>
              <a:srgbClr val="C0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 name="Text Box 9"/>
          <p:cNvSpPr txBox="1">
            <a:spLocks noChangeArrowheads="1"/>
          </p:cNvSpPr>
          <p:nvPr/>
        </p:nvSpPr>
        <p:spPr bwMode="auto">
          <a:xfrm>
            <a:off x="272974" y="2655687"/>
            <a:ext cx="33257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2800" dirty="0">
                <a:solidFill>
                  <a:srgbClr val="585858"/>
                </a:solidFill>
              </a:rPr>
              <a:t>One or </a:t>
            </a:r>
            <a:r>
              <a:rPr lang="en-GB" sz="2800" dirty="0" smtClean="0">
                <a:solidFill>
                  <a:srgbClr val="585858"/>
                </a:solidFill>
              </a:rPr>
              <a:t>more inputs</a:t>
            </a:r>
            <a:endParaRPr lang="en-US" sz="2800" dirty="0">
              <a:solidFill>
                <a:srgbClr val="585858"/>
              </a:solidFill>
            </a:endParaRPr>
          </a:p>
        </p:txBody>
      </p:sp>
      <p:sp>
        <p:nvSpPr>
          <p:cNvPr id="8" name="Text Box 10"/>
          <p:cNvSpPr txBox="1">
            <a:spLocks noChangeArrowheads="1"/>
          </p:cNvSpPr>
          <p:nvPr/>
        </p:nvSpPr>
        <p:spPr bwMode="auto">
          <a:xfrm>
            <a:off x="5424246" y="2155331"/>
            <a:ext cx="186781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800" dirty="0">
                <a:solidFill>
                  <a:srgbClr val="585858"/>
                </a:solidFill>
              </a:rPr>
              <a:t>One </a:t>
            </a:r>
            <a:r>
              <a:rPr lang="en-GB" sz="2800" dirty="0" smtClean="0">
                <a:solidFill>
                  <a:srgbClr val="585858"/>
                </a:solidFill>
              </a:rPr>
              <a:t>output</a:t>
            </a:r>
            <a:endParaRPr lang="en-US" sz="2800" dirty="0">
              <a:solidFill>
                <a:srgbClr val="585858"/>
              </a:solidFill>
            </a:endParaRPr>
          </a:p>
        </p:txBody>
      </p:sp>
      <p:sp>
        <p:nvSpPr>
          <p:cNvPr id="11"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Logic Gates Recap</a:t>
            </a:r>
            <a:endParaRPr lang="en-GB" b="1" dirty="0">
              <a:solidFill>
                <a:srgbClr val="C00000"/>
              </a:solidFill>
              <a:latin typeface="+mn-lt"/>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5565257" y="4764777"/>
            <a:ext cx="3673528" cy="1979272"/>
          </a:xfrm>
          <a:prstGeom prst="rect">
            <a:avLst/>
          </a:prstGeom>
        </p:spPr>
      </p:pic>
    </p:spTree>
    <p:extLst>
      <p:ext uri="{BB962C8B-B14F-4D97-AF65-F5344CB8AC3E}">
        <p14:creationId xmlns:p14="http://schemas.microsoft.com/office/powerpoint/2010/main" val="215195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26736" t="20151" r="28674" b="32005"/>
          <a:stretch/>
        </p:blipFill>
        <p:spPr>
          <a:xfrm>
            <a:off x="504720" y="811374"/>
            <a:ext cx="8003565" cy="4828238"/>
          </a:xfrm>
          <a:prstGeom prst="rect">
            <a:avLst/>
          </a:prstGeom>
        </p:spPr>
      </p:pic>
      <p:pic>
        <p:nvPicPr>
          <p:cNvPr id="12" name="Picture 11"/>
          <p:cNvPicPr>
            <a:picLocks noChangeAspect="1"/>
          </p:cNvPicPr>
          <p:nvPr/>
        </p:nvPicPr>
        <p:blipFill rotWithShape="1">
          <a:blip r:embed="rId4"/>
          <a:srcRect l="26493" t="19936" r="28795" b="32004"/>
          <a:stretch/>
        </p:blipFill>
        <p:spPr>
          <a:xfrm>
            <a:off x="469683" y="791501"/>
            <a:ext cx="8025319" cy="4849989"/>
          </a:xfrm>
          <a:prstGeom prst="rect">
            <a:avLst/>
          </a:prstGeom>
        </p:spPr>
      </p:pic>
      <p:pic>
        <p:nvPicPr>
          <p:cNvPr id="14" name="Picture 13"/>
          <p:cNvPicPr>
            <a:picLocks noChangeAspect="1"/>
          </p:cNvPicPr>
          <p:nvPr/>
        </p:nvPicPr>
        <p:blipFill rotWithShape="1">
          <a:blip r:embed="rId3"/>
          <a:srcRect l="26736" t="20151" r="28674" b="32005"/>
          <a:stretch/>
        </p:blipFill>
        <p:spPr>
          <a:xfrm>
            <a:off x="504720" y="826614"/>
            <a:ext cx="8003565" cy="4828238"/>
          </a:xfrm>
          <a:prstGeom prst="rect">
            <a:avLst/>
          </a:prstGeom>
        </p:spPr>
      </p:pic>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Logic Gates Recap</a:t>
            </a:r>
            <a:endParaRPr lang="en-GB" b="1" dirty="0">
              <a:solidFill>
                <a:srgbClr val="C00000"/>
              </a:solidFill>
              <a:latin typeface="+mn-lt"/>
            </a:endParaRPr>
          </a:p>
        </p:txBody>
      </p:sp>
      <p:sp>
        <p:nvSpPr>
          <p:cNvPr id="4" name="Rectangle 3"/>
          <p:cNvSpPr/>
          <p:nvPr/>
        </p:nvSpPr>
        <p:spPr>
          <a:xfrm>
            <a:off x="2941320" y="4419600"/>
            <a:ext cx="4876800" cy="838200"/>
          </a:xfrm>
          <a:prstGeom prst="rect">
            <a:avLst/>
          </a:prstGeom>
          <a:solidFill>
            <a:srgbClr val="C3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39223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srcRect l="26493" t="19936" r="28795" b="32004"/>
          <a:stretch/>
        </p:blipFill>
        <p:spPr>
          <a:xfrm>
            <a:off x="469683" y="791501"/>
            <a:ext cx="8025319" cy="4849989"/>
          </a:xfrm>
          <a:prstGeom prst="rect">
            <a:avLst/>
          </a:prstGeom>
        </p:spPr>
      </p:pic>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Logic Gates Recap</a:t>
            </a:r>
            <a:endParaRPr lang="en-GB" b="1" dirty="0">
              <a:solidFill>
                <a:srgbClr val="C00000"/>
              </a:solidFill>
              <a:latin typeface="+mn-lt"/>
            </a:endParaRPr>
          </a:p>
        </p:txBody>
      </p:sp>
      <p:sp>
        <p:nvSpPr>
          <p:cNvPr id="13" name="Rectangle 12"/>
          <p:cNvSpPr/>
          <p:nvPr/>
        </p:nvSpPr>
        <p:spPr>
          <a:xfrm>
            <a:off x="2941320" y="4419600"/>
            <a:ext cx="4876800" cy="838200"/>
          </a:xfrm>
          <a:prstGeom prst="rect">
            <a:avLst/>
          </a:prstGeom>
          <a:solidFill>
            <a:srgbClr val="C3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4855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6735" t="20000" r="28675" b="32004"/>
          <a:stretch/>
        </p:blipFill>
        <p:spPr>
          <a:xfrm>
            <a:off x="504720" y="814208"/>
            <a:ext cx="8003565" cy="4843463"/>
          </a:xfrm>
          <a:prstGeom prst="rect">
            <a:avLst/>
          </a:prstGeom>
        </p:spPr>
      </p:pic>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Box 11"/>
          <p:cNvSpPr txBox="1">
            <a:spLocks noChangeArrowheads="1"/>
          </p:cNvSpPr>
          <p:nvPr/>
        </p:nvSpPr>
        <p:spPr bwMode="auto">
          <a:xfrm>
            <a:off x="0" y="5657671"/>
            <a:ext cx="927285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3600" dirty="0">
                <a:solidFill>
                  <a:srgbClr val="C00000"/>
                </a:solidFill>
              </a:rPr>
              <a:t>Can be made out of anything!</a:t>
            </a:r>
          </a:p>
          <a:p>
            <a:r>
              <a:rPr lang="en-GB" sz="3600" dirty="0">
                <a:solidFill>
                  <a:srgbClr val="C00000"/>
                </a:solidFill>
              </a:rPr>
              <a:t>Mechanical, electrical or electronic components.</a:t>
            </a:r>
            <a:endParaRPr lang="en-US" sz="3600" dirty="0">
              <a:solidFill>
                <a:srgbClr val="C00000"/>
              </a:solidFill>
            </a:endParaRPr>
          </a:p>
        </p:txBody>
      </p:sp>
      <p:sp>
        <p:nvSpPr>
          <p:cNvPr id="11"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Logic Gates Recap</a:t>
            </a:r>
            <a:endParaRPr lang="en-GB" b="1" dirty="0">
              <a:solidFill>
                <a:srgbClr val="C00000"/>
              </a:solidFill>
              <a:latin typeface="+mn-lt"/>
            </a:endParaRPr>
          </a:p>
        </p:txBody>
      </p:sp>
      <p:sp>
        <p:nvSpPr>
          <p:cNvPr id="15" name="Rectangle 14"/>
          <p:cNvSpPr/>
          <p:nvPr/>
        </p:nvSpPr>
        <p:spPr>
          <a:xfrm>
            <a:off x="2941320" y="4419600"/>
            <a:ext cx="4876800" cy="838200"/>
          </a:xfrm>
          <a:prstGeom prst="rect">
            <a:avLst/>
          </a:prstGeom>
          <a:solidFill>
            <a:srgbClr val="C3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983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Box 11"/>
          <p:cNvSpPr txBox="1">
            <a:spLocks noChangeArrowheads="1"/>
          </p:cNvSpPr>
          <p:nvPr/>
        </p:nvSpPr>
        <p:spPr bwMode="auto">
          <a:xfrm>
            <a:off x="0" y="5657671"/>
            <a:ext cx="927285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3600" dirty="0">
                <a:solidFill>
                  <a:srgbClr val="C00000"/>
                </a:solidFill>
              </a:rPr>
              <a:t>Can be made out of anything!</a:t>
            </a:r>
          </a:p>
          <a:p>
            <a:r>
              <a:rPr lang="en-GB" sz="3600" dirty="0">
                <a:solidFill>
                  <a:srgbClr val="C00000"/>
                </a:solidFill>
              </a:rPr>
              <a:t>Mechanical, electrical or electronic components.</a:t>
            </a:r>
            <a:endParaRPr lang="en-US" sz="3600" dirty="0">
              <a:solidFill>
                <a:srgbClr val="C00000"/>
              </a:solidFill>
            </a:endParaRPr>
          </a:p>
        </p:txBody>
      </p:sp>
      <p:sp>
        <p:nvSpPr>
          <p:cNvPr id="11"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Logic Gates Recap</a:t>
            </a:r>
            <a:endParaRPr lang="en-GB" b="1" dirty="0">
              <a:solidFill>
                <a:srgbClr val="C00000"/>
              </a:solidFill>
              <a:latin typeface="+mn-lt"/>
            </a:endParaRPr>
          </a:p>
        </p:txBody>
      </p:sp>
      <p:pic>
        <p:nvPicPr>
          <p:cNvPr id="6" name="Picture 5"/>
          <p:cNvPicPr>
            <a:picLocks noChangeAspect="1"/>
          </p:cNvPicPr>
          <p:nvPr/>
        </p:nvPicPr>
        <p:blipFill rotWithShape="1">
          <a:blip r:embed="rId3"/>
          <a:srcRect l="13406" t="19935" r="14256" b="39117"/>
          <a:stretch/>
        </p:blipFill>
        <p:spPr>
          <a:xfrm>
            <a:off x="152400" y="1445965"/>
            <a:ext cx="8732520" cy="2779194"/>
          </a:xfrm>
          <a:prstGeom prst="rect">
            <a:avLst/>
          </a:prstGeom>
        </p:spPr>
      </p:pic>
      <p:sp>
        <p:nvSpPr>
          <p:cNvPr id="7" name="TextBox 6"/>
          <p:cNvSpPr txBox="1"/>
          <p:nvPr/>
        </p:nvSpPr>
        <p:spPr>
          <a:xfrm>
            <a:off x="2560320" y="3383280"/>
            <a:ext cx="2240279" cy="1754326"/>
          </a:xfrm>
          <a:prstGeom prst="rect">
            <a:avLst/>
          </a:prstGeom>
          <a:solidFill>
            <a:schemeClr val="bg1"/>
          </a:solidFill>
          <a:ln>
            <a:solidFill>
              <a:srgbClr val="585858"/>
            </a:solidFill>
          </a:ln>
        </p:spPr>
        <p:txBody>
          <a:bodyPr wrap="square" rtlCol="0">
            <a:spAutoFit/>
          </a:bodyPr>
          <a:lstStyle/>
          <a:p>
            <a:r>
              <a:rPr lang="en-GB" sz="3600" dirty="0" smtClean="0">
                <a:solidFill>
                  <a:schemeClr val="bg1">
                    <a:lumMod val="50000"/>
                  </a:schemeClr>
                </a:solidFill>
              </a:rPr>
              <a:t>Try making one from dominoes!</a:t>
            </a:r>
            <a:endParaRPr lang="en-GB" sz="3600" dirty="0">
              <a:solidFill>
                <a:schemeClr val="bg1">
                  <a:lumMod val="50000"/>
                </a:schemeClr>
              </a:solidFill>
            </a:endParaRPr>
          </a:p>
        </p:txBody>
      </p:sp>
    </p:spTree>
    <p:extLst>
      <p:ext uri="{BB962C8B-B14F-4D97-AF65-F5344CB8AC3E}">
        <p14:creationId xmlns:p14="http://schemas.microsoft.com/office/powerpoint/2010/main" val="567418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Box 11"/>
          <p:cNvSpPr txBox="1">
            <a:spLocks noChangeArrowheads="1"/>
          </p:cNvSpPr>
          <p:nvPr/>
        </p:nvSpPr>
        <p:spPr bwMode="auto">
          <a:xfrm>
            <a:off x="0" y="5657671"/>
            <a:ext cx="927285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3600" dirty="0">
                <a:solidFill>
                  <a:srgbClr val="C00000"/>
                </a:solidFill>
              </a:rPr>
              <a:t>Can be made out of anything!</a:t>
            </a:r>
          </a:p>
          <a:p>
            <a:r>
              <a:rPr lang="en-GB" sz="3600" dirty="0">
                <a:solidFill>
                  <a:srgbClr val="C00000"/>
                </a:solidFill>
              </a:rPr>
              <a:t>Mechanical, electrical or electronic components.</a:t>
            </a:r>
            <a:endParaRPr lang="en-US" sz="3600" dirty="0">
              <a:solidFill>
                <a:srgbClr val="C00000"/>
              </a:solidFill>
            </a:endParaRPr>
          </a:p>
        </p:txBody>
      </p:sp>
      <p:pic>
        <p:nvPicPr>
          <p:cNvPr id="3" name="Picture 2"/>
          <p:cNvPicPr>
            <a:picLocks noChangeAspect="1"/>
          </p:cNvPicPr>
          <p:nvPr/>
        </p:nvPicPr>
        <p:blipFill rotWithShape="1">
          <a:blip r:embed="rId3"/>
          <a:srcRect l="12316" t="21875" r="55816" b="20797"/>
          <a:stretch/>
        </p:blipFill>
        <p:spPr>
          <a:xfrm>
            <a:off x="4251693" y="187003"/>
            <a:ext cx="4787586" cy="4842198"/>
          </a:xfrm>
          <a:prstGeom prst="rect">
            <a:avLst/>
          </a:prstGeom>
        </p:spPr>
      </p:pic>
      <p:sp>
        <p:nvSpPr>
          <p:cNvPr id="11"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Logic Gates Recap</a:t>
            </a:r>
            <a:endParaRPr lang="en-GB" b="1" dirty="0">
              <a:solidFill>
                <a:srgbClr val="C00000"/>
              </a:solidFill>
              <a:latin typeface="+mn-lt"/>
            </a:endParaRPr>
          </a:p>
        </p:txBody>
      </p:sp>
      <p:pic>
        <p:nvPicPr>
          <p:cNvPr id="4" name="Picture 3"/>
          <p:cNvPicPr>
            <a:picLocks noChangeAspect="1"/>
          </p:cNvPicPr>
          <p:nvPr/>
        </p:nvPicPr>
        <p:blipFill rotWithShape="1">
          <a:blip r:embed="rId4"/>
          <a:srcRect l="10377" t="18858" r="42730" b="34375"/>
          <a:stretch/>
        </p:blipFill>
        <p:spPr>
          <a:xfrm>
            <a:off x="114300" y="814208"/>
            <a:ext cx="4092484" cy="2294752"/>
          </a:xfrm>
          <a:prstGeom prst="rect">
            <a:avLst/>
          </a:prstGeom>
        </p:spPr>
      </p:pic>
      <p:sp>
        <p:nvSpPr>
          <p:cNvPr id="6" name="Rectangle 5"/>
          <p:cNvSpPr/>
          <p:nvPr/>
        </p:nvSpPr>
        <p:spPr>
          <a:xfrm>
            <a:off x="37740" y="3131759"/>
            <a:ext cx="3249608" cy="369332"/>
          </a:xfrm>
          <a:prstGeom prst="rect">
            <a:avLst/>
          </a:prstGeom>
        </p:spPr>
        <p:txBody>
          <a:bodyPr wrap="none">
            <a:spAutoFit/>
          </a:bodyPr>
          <a:lstStyle/>
          <a:p>
            <a:r>
              <a:rPr lang="en-GB" dirty="0">
                <a:hlinkClick r:id="rId5"/>
              </a:rPr>
              <a:t>https://</a:t>
            </a:r>
            <a:r>
              <a:rPr lang="en-GB" dirty="0" smtClean="0">
                <a:hlinkClick r:id="rId5"/>
              </a:rPr>
              <a:t>youtu.be/H-53TVR9EOw</a:t>
            </a:r>
            <a:r>
              <a:rPr lang="en-GB" dirty="0" smtClean="0"/>
              <a:t> </a:t>
            </a:r>
            <a:endParaRPr lang="en-GB" dirty="0"/>
          </a:p>
        </p:txBody>
      </p:sp>
    </p:spTree>
    <p:extLst>
      <p:ext uri="{BB962C8B-B14F-4D97-AF65-F5344CB8AC3E}">
        <p14:creationId xmlns:p14="http://schemas.microsoft.com/office/powerpoint/2010/main" val="11035706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Box 11"/>
          <p:cNvSpPr txBox="1">
            <a:spLocks noChangeArrowheads="1"/>
          </p:cNvSpPr>
          <p:nvPr/>
        </p:nvSpPr>
        <p:spPr bwMode="auto">
          <a:xfrm>
            <a:off x="0" y="5657671"/>
            <a:ext cx="927285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3600" dirty="0">
                <a:solidFill>
                  <a:srgbClr val="C00000"/>
                </a:solidFill>
              </a:rPr>
              <a:t>Can be made out of anything!</a:t>
            </a:r>
          </a:p>
          <a:p>
            <a:r>
              <a:rPr lang="en-GB" sz="3600" dirty="0">
                <a:solidFill>
                  <a:srgbClr val="C00000"/>
                </a:solidFill>
              </a:rPr>
              <a:t>Mechanical, electrical or electronic components.</a:t>
            </a:r>
            <a:endParaRPr lang="en-US" sz="3600" dirty="0">
              <a:solidFill>
                <a:srgbClr val="C00000"/>
              </a:solidFill>
            </a:endParaRPr>
          </a:p>
        </p:txBody>
      </p:sp>
      <p:sp>
        <p:nvSpPr>
          <p:cNvPr id="11"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Logic Gates Recap</a:t>
            </a:r>
            <a:endParaRPr lang="en-GB" b="1" dirty="0">
              <a:solidFill>
                <a:srgbClr val="C00000"/>
              </a:solidFill>
              <a:latin typeface="+mn-lt"/>
            </a:endParaRPr>
          </a:p>
        </p:txBody>
      </p:sp>
      <p:pic>
        <p:nvPicPr>
          <p:cNvPr id="12" name="Picture 11"/>
          <p:cNvPicPr>
            <a:picLocks noChangeAspect="1"/>
          </p:cNvPicPr>
          <p:nvPr/>
        </p:nvPicPr>
        <p:blipFill rotWithShape="1">
          <a:blip r:embed="rId3"/>
          <a:srcRect l="62953" t="31802" r="6456" b="35600"/>
          <a:stretch/>
        </p:blipFill>
        <p:spPr>
          <a:xfrm>
            <a:off x="167641" y="783728"/>
            <a:ext cx="4831080" cy="2894296"/>
          </a:xfrm>
          <a:prstGeom prst="rect">
            <a:avLst/>
          </a:prstGeom>
          <a:ln>
            <a:solidFill>
              <a:schemeClr val="bg1">
                <a:lumMod val="50000"/>
              </a:schemeClr>
            </a:solidFill>
          </a:ln>
        </p:spPr>
      </p:pic>
      <p:pic>
        <p:nvPicPr>
          <p:cNvPr id="13" name="Picture 12"/>
          <p:cNvPicPr>
            <a:picLocks noChangeAspect="1"/>
          </p:cNvPicPr>
          <p:nvPr/>
        </p:nvPicPr>
        <p:blipFill rotWithShape="1">
          <a:blip r:embed="rId4"/>
          <a:srcRect l="30157" t="30331" r="44212" b="27022"/>
          <a:stretch/>
        </p:blipFill>
        <p:spPr>
          <a:xfrm>
            <a:off x="5242560" y="216549"/>
            <a:ext cx="3700199" cy="3461476"/>
          </a:xfrm>
          <a:prstGeom prst="rect">
            <a:avLst/>
          </a:prstGeom>
          <a:ln>
            <a:solidFill>
              <a:schemeClr val="bg1">
                <a:lumMod val="50000"/>
              </a:schemeClr>
            </a:solidFill>
          </a:ln>
        </p:spPr>
      </p:pic>
      <p:pic>
        <p:nvPicPr>
          <p:cNvPr id="14" name="Picture 13"/>
          <p:cNvPicPr>
            <a:picLocks noChangeAspect="1"/>
          </p:cNvPicPr>
          <p:nvPr/>
        </p:nvPicPr>
        <p:blipFill>
          <a:blip r:embed="rId5"/>
          <a:stretch>
            <a:fillRect/>
          </a:stretch>
        </p:blipFill>
        <p:spPr>
          <a:xfrm rot="20988394">
            <a:off x="6813839" y="2678556"/>
            <a:ext cx="2327067" cy="3514027"/>
          </a:xfrm>
          <a:prstGeom prst="rect">
            <a:avLst/>
          </a:prstGeom>
          <a:ln w="28575">
            <a:solidFill>
              <a:schemeClr val="bg1"/>
            </a:solidFill>
          </a:ln>
        </p:spPr>
      </p:pic>
      <p:sp>
        <p:nvSpPr>
          <p:cNvPr id="10" name="Rectangle 9"/>
          <p:cNvSpPr/>
          <p:nvPr/>
        </p:nvSpPr>
        <p:spPr>
          <a:xfrm>
            <a:off x="7977352" y="1280160"/>
            <a:ext cx="724688" cy="121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p:cNvCxnSpPr/>
          <p:nvPr/>
        </p:nvCxnSpPr>
        <p:spPr>
          <a:xfrm flipH="1">
            <a:off x="8138160" y="1280160"/>
            <a:ext cx="563880" cy="0"/>
          </a:xfrm>
          <a:prstGeom prst="straightConnector1">
            <a:avLst/>
          </a:prstGeom>
          <a:ln w="28575">
            <a:solidFill>
              <a:srgbClr val="373737"/>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102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Box 11"/>
          <p:cNvSpPr txBox="1">
            <a:spLocks noChangeArrowheads="1"/>
          </p:cNvSpPr>
          <p:nvPr/>
        </p:nvSpPr>
        <p:spPr bwMode="auto">
          <a:xfrm>
            <a:off x="0" y="5657671"/>
            <a:ext cx="927285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3600" dirty="0">
                <a:solidFill>
                  <a:srgbClr val="C00000"/>
                </a:solidFill>
              </a:rPr>
              <a:t>Can be made out of anything!</a:t>
            </a:r>
          </a:p>
          <a:p>
            <a:r>
              <a:rPr lang="en-GB" sz="3600" dirty="0">
                <a:solidFill>
                  <a:srgbClr val="C00000"/>
                </a:solidFill>
              </a:rPr>
              <a:t>Mechanical, electrical or electronic components.</a:t>
            </a:r>
            <a:endParaRPr lang="en-US" sz="3600" dirty="0">
              <a:solidFill>
                <a:srgbClr val="C00000"/>
              </a:solidFill>
            </a:endParaRPr>
          </a:p>
        </p:txBody>
      </p:sp>
      <p:sp>
        <p:nvSpPr>
          <p:cNvPr id="11"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Logic Gates Recap</a:t>
            </a:r>
            <a:endParaRPr lang="en-GB" b="1" dirty="0">
              <a:solidFill>
                <a:srgbClr val="C00000"/>
              </a:solidFill>
              <a:latin typeface="+mn-lt"/>
            </a:endParaRPr>
          </a:p>
        </p:txBody>
      </p:sp>
      <p:pic>
        <p:nvPicPr>
          <p:cNvPr id="15" name="Picture 14"/>
          <p:cNvPicPr>
            <a:picLocks noChangeAspect="1"/>
          </p:cNvPicPr>
          <p:nvPr/>
        </p:nvPicPr>
        <p:blipFill rotWithShape="1">
          <a:blip r:embed="rId3"/>
          <a:srcRect l="62996" t="37500" r="9252" b="38438"/>
          <a:stretch/>
        </p:blipFill>
        <p:spPr>
          <a:xfrm>
            <a:off x="172630" y="838200"/>
            <a:ext cx="8792783" cy="4286514"/>
          </a:xfrm>
          <a:prstGeom prst="rect">
            <a:avLst/>
          </a:prstGeom>
          <a:ln>
            <a:solidFill>
              <a:schemeClr val="bg1">
                <a:lumMod val="50000"/>
              </a:schemeClr>
            </a:solidFill>
          </a:ln>
        </p:spPr>
      </p:pic>
      <p:sp>
        <p:nvSpPr>
          <p:cNvPr id="16" name="Rectangle 15"/>
          <p:cNvSpPr/>
          <p:nvPr/>
        </p:nvSpPr>
        <p:spPr>
          <a:xfrm>
            <a:off x="0" y="5657671"/>
            <a:ext cx="9128904" cy="1200329"/>
          </a:xfrm>
          <a:prstGeom prst="rect">
            <a:avLst/>
          </a:prstGeom>
          <a:solidFill>
            <a:schemeClr val="bg1"/>
          </a:solidFill>
        </p:spPr>
        <p:txBody>
          <a:bodyPr wrap="square">
            <a:spAutoFit/>
          </a:bodyPr>
          <a:lstStyle/>
          <a:p>
            <a:r>
              <a:rPr lang="en-GB" sz="3600" dirty="0">
                <a:solidFill>
                  <a:srgbClr val="585858"/>
                </a:solidFill>
              </a:rPr>
              <a:t>Key idea: </a:t>
            </a:r>
            <a:r>
              <a:rPr lang="en-GB" sz="3600" dirty="0" smtClean="0">
                <a:solidFill>
                  <a:srgbClr val="585858"/>
                </a:solidFill>
              </a:rPr>
              <a:t>Every </a:t>
            </a:r>
            <a:r>
              <a:rPr lang="en-GB" sz="3600" dirty="0">
                <a:solidFill>
                  <a:srgbClr val="585858"/>
                </a:solidFill>
              </a:rPr>
              <a:t>possible Boolean function </a:t>
            </a:r>
            <a:r>
              <a:rPr lang="en-GB" sz="3600" dirty="0" smtClean="0">
                <a:solidFill>
                  <a:srgbClr val="585858"/>
                </a:solidFill>
              </a:rPr>
              <a:t>can</a:t>
            </a:r>
          </a:p>
          <a:p>
            <a:r>
              <a:rPr lang="en-GB" sz="3600" dirty="0" smtClean="0">
                <a:solidFill>
                  <a:srgbClr val="585858"/>
                </a:solidFill>
              </a:rPr>
              <a:t>be </a:t>
            </a:r>
            <a:r>
              <a:rPr lang="en-GB" sz="3600" dirty="0">
                <a:solidFill>
                  <a:srgbClr val="585858"/>
                </a:solidFill>
              </a:rPr>
              <a:t>constructed </a:t>
            </a:r>
            <a:r>
              <a:rPr lang="en-GB" sz="3600" dirty="0" smtClean="0">
                <a:solidFill>
                  <a:srgbClr val="585858"/>
                </a:solidFill>
              </a:rPr>
              <a:t>using </a:t>
            </a:r>
            <a:r>
              <a:rPr lang="en-GB" sz="3600" dirty="0">
                <a:solidFill>
                  <a:srgbClr val="585858"/>
                </a:solidFill>
              </a:rPr>
              <a:t>AND, OR and NOT</a:t>
            </a:r>
          </a:p>
        </p:txBody>
      </p:sp>
      <p:pic>
        <p:nvPicPr>
          <p:cNvPr id="14" name="Picture 13"/>
          <p:cNvPicPr>
            <a:picLocks noChangeAspect="1"/>
          </p:cNvPicPr>
          <p:nvPr/>
        </p:nvPicPr>
        <p:blipFill>
          <a:blip r:embed="rId4"/>
          <a:stretch>
            <a:fillRect/>
          </a:stretch>
        </p:blipFill>
        <p:spPr>
          <a:xfrm rot="20988394">
            <a:off x="6813839" y="2678556"/>
            <a:ext cx="2327067" cy="3514027"/>
          </a:xfrm>
          <a:prstGeom prst="rect">
            <a:avLst/>
          </a:prstGeom>
          <a:ln w="28575">
            <a:solidFill>
              <a:schemeClr val="bg1"/>
            </a:solidFill>
          </a:ln>
        </p:spPr>
      </p:pic>
    </p:spTree>
    <p:extLst>
      <p:ext uri="{BB962C8B-B14F-4D97-AF65-F5344CB8AC3E}">
        <p14:creationId xmlns:p14="http://schemas.microsoft.com/office/powerpoint/2010/main" val="38960742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26240" t="19395" r="21108" b="25645"/>
          <a:stretch/>
        </p:blipFill>
        <p:spPr>
          <a:xfrm>
            <a:off x="275772" y="418145"/>
            <a:ext cx="2749956" cy="1613852"/>
          </a:xfrm>
          <a:prstGeom prst="rect">
            <a:avLst/>
          </a:prstGeom>
          <a:ln>
            <a:solidFill>
              <a:schemeClr val="bg1">
                <a:lumMod val="50000"/>
              </a:schemeClr>
            </a:solidFill>
          </a:ln>
        </p:spPr>
      </p:pic>
      <p:pic>
        <p:nvPicPr>
          <p:cNvPr id="14" name="Picture 13"/>
          <p:cNvPicPr>
            <a:picLocks noChangeAspect="1"/>
          </p:cNvPicPr>
          <p:nvPr/>
        </p:nvPicPr>
        <p:blipFill>
          <a:blip r:embed="rId4"/>
          <a:stretch>
            <a:fillRect/>
          </a:stretch>
        </p:blipFill>
        <p:spPr>
          <a:xfrm rot="720000">
            <a:off x="3885456" y="1033611"/>
            <a:ext cx="4257675" cy="6029325"/>
          </a:xfrm>
          <a:prstGeom prst="rect">
            <a:avLst/>
          </a:prstGeom>
          <a:ln>
            <a:solidFill>
              <a:schemeClr val="bg1">
                <a:lumMod val="50000"/>
              </a:schemeClr>
            </a:solidFill>
          </a:ln>
        </p:spPr>
      </p:pic>
      <p:pic>
        <p:nvPicPr>
          <p:cNvPr id="13" name="Picture 12"/>
          <p:cNvPicPr>
            <a:picLocks noChangeAspect="1"/>
          </p:cNvPicPr>
          <p:nvPr/>
        </p:nvPicPr>
        <p:blipFill>
          <a:blip r:embed="rId4"/>
          <a:stretch>
            <a:fillRect/>
          </a:stretch>
        </p:blipFill>
        <p:spPr>
          <a:xfrm rot="540000">
            <a:off x="3733056" y="881211"/>
            <a:ext cx="4257675" cy="6029325"/>
          </a:xfrm>
          <a:prstGeom prst="rect">
            <a:avLst/>
          </a:prstGeom>
          <a:ln>
            <a:solidFill>
              <a:schemeClr val="bg1">
                <a:lumMod val="50000"/>
              </a:schemeClr>
            </a:solidFill>
          </a:ln>
        </p:spPr>
      </p:pic>
      <p:pic>
        <p:nvPicPr>
          <p:cNvPr id="12" name="Picture 11"/>
          <p:cNvPicPr>
            <a:picLocks noChangeAspect="1"/>
          </p:cNvPicPr>
          <p:nvPr/>
        </p:nvPicPr>
        <p:blipFill>
          <a:blip r:embed="rId4"/>
          <a:stretch>
            <a:fillRect/>
          </a:stretch>
        </p:blipFill>
        <p:spPr>
          <a:xfrm rot="360000">
            <a:off x="3580656" y="728811"/>
            <a:ext cx="4257675" cy="6029325"/>
          </a:xfrm>
          <a:prstGeom prst="rect">
            <a:avLst/>
          </a:prstGeom>
          <a:ln>
            <a:solidFill>
              <a:schemeClr val="bg1">
                <a:lumMod val="50000"/>
              </a:schemeClr>
            </a:solidFill>
          </a:ln>
        </p:spPr>
      </p:pic>
      <p:pic>
        <p:nvPicPr>
          <p:cNvPr id="11" name="Picture 10"/>
          <p:cNvPicPr>
            <a:picLocks noChangeAspect="1"/>
          </p:cNvPicPr>
          <p:nvPr/>
        </p:nvPicPr>
        <p:blipFill>
          <a:blip r:embed="rId4"/>
          <a:stretch>
            <a:fillRect/>
          </a:stretch>
        </p:blipFill>
        <p:spPr>
          <a:xfrm rot="180000">
            <a:off x="3428256" y="576411"/>
            <a:ext cx="4257675" cy="6029325"/>
          </a:xfrm>
          <a:prstGeom prst="rect">
            <a:avLst/>
          </a:prstGeom>
          <a:ln>
            <a:solidFill>
              <a:schemeClr val="bg1">
                <a:lumMod val="50000"/>
              </a:schemeClr>
            </a:solidFill>
          </a:ln>
        </p:spPr>
      </p:pic>
      <p:sp>
        <p:nvSpPr>
          <p:cNvPr id="3" name="TextBox 2"/>
          <p:cNvSpPr txBox="1"/>
          <p:nvPr/>
        </p:nvSpPr>
        <p:spPr>
          <a:xfrm>
            <a:off x="693683" y="3846786"/>
            <a:ext cx="184731" cy="369332"/>
          </a:xfrm>
          <a:prstGeom prst="rect">
            <a:avLst/>
          </a:prstGeom>
          <a:noFill/>
        </p:spPr>
        <p:txBody>
          <a:bodyPr wrap="none" rtlCol="0">
            <a:spAutoFit/>
          </a:bodyPr>
          <a:lstStyle/>
          <a:p>
            <a:endParaRPr lang="en-GB" dirty="0"/>
          </a:p>
        </p:txBody>
      </p:sp>
      <p:sp>
        <p:nvSpPr>
          <p:cNvPr id="4" name="TextBox 3"/>
          <p:cNvSpPr txBox="1"/>
          <p:nvPr/>
        </p:nvSpPr>
        <p:spPr>
          <a:xfrm>
            <a:off x="122712" y="2031997"/>
            <a:ext cx="2082621" cy="2554545"/>
          </a:xfrm>
          <a:prstGeom prst="rect">
            <a:avLst/>
          </a:prstGeom>
          <a:noFill/>
        </p:spPr>
        <p:txBody>
          <a:bodyPr wrap="none" rtlCol="0">
            <a:spAutoFit/>
          </a:bodyPr>
          <a:lstStyle/>
          <a:p>
            <a:r>
              <a:rPr lang="en-GB" sz="8000" b="1" spc="-150" dirty="0" smtClean="0">
                <a:solidFill>
                  <a:schemeClr val="bg1">
                    <a:lumMod val="50000"/>
                  </a:schemeClr>
                </a:solidFill>
              </a:rPr>
              <a:t>Each</a:t>
            </a:r>
          </a:p>
          <a:p>
            <a:r>
              <a:rPr lang="en-GB" sz="8000" b="1" spc="-150" dirty="0" smtClean="0">
                <a:solidFill>
                  <a:schemeClr val="bg1">
                    <a:lumMod val="50000"/>
                  </a:schemeClr>
                </a:solidFill>
              </a:rPr>
              <a:t>Unit</a:t>
            </a:r>
            <a:endParaRPr lang="en-GB" sz="8000" b="1" spc="-150" dirty="0">
              <a:solidFill>
                <a:schemeClr val="bg1">
                  <a:lumMod val="50000"/>
                </a:schemeClr>
              </a:solidFill>
            </a:endParaRPr>
          </a:p>
        </p:txBody>
      </p:sp>
      <p:pic>
        <p:nvPicPr>
          <p:cNvPr id="2" name="Picture 1"/>
          <p:cNvPicPr>
            <a:picLocks noChangeAspect="1"/>
          </p:cNvPicPr>
          <p:nvPr/>
        </p:nvPicPr>
        <p:blipFill>
          <a:blip r:embed="rId5"/>
          <a:stretch>
            <a:fillRect/>
          </a:stretch>
        </p:blipFill>
        <p:spPr>
          <a:xfrm>
            <a:off x="3221299" y="418143"/>
            <a:ext cx="4262774" cy="6035191"/>
          </a:xfrm>
          <a:prstGeom prst="rect">
            <a:avLst/>
          </a:prstGeom>
          <a:ln>
            <a:solidFill>
              <a:srgbClr val="808080"/>
            </a:solidFill>
          </a:ln>
        </p:spPr>
      </p:pic>
    </p:spTree>
    <p:extLst>
      <p:ext uri="{BB962C8B-B14F-4D97-AF65-F5344CB8AC3E}">
        <p14:creationId xmlns:p14="http://schemas.microsoft.com/office/powerpoint/2010/main" val="25355053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Boolean Algebra</a:t>
            </a:r>
            <a:endParaRPr lang="en-GB" b="1" dirty="0">
              <a:solidFill>
                <a:srgbClr val="C00000"/>
              </a:solidFill>
              <a:latin typeface="+mn-lt"/>
            </a:endParaRPr>
          </a:p>
        </p:txBody>
      </p:sp>
      <p:sp>
        <p:nvSpPr>
          <p:cNvPr id="4" name="Rectangle 3"/>
          <p:cNvSpPr/>
          <p:nvPr/>
        </p:nvSpPr>
        <p:spPr>
          <a:xfrm>
            <a:off x="0" y="5657671"/>
            <a:ext cx="9128904" cy="1200329"/>
          </a:xfrm>
          <a:prstGeom prst="rect">
            <a:avLst/>
          </a:prstGeom>
        </p:spPr>
        <p:txBody>
          <a:bodyPr wrap="square">
            <a:spAutoFit/>
          </a:bodyPr>
          <a:lstStyle/>
          <a:p>
            <a:r>
              <a:rPr lang="en-GB" sz="3600" dirty="0">
                <a:solidFill>
                  <a:srgbClr val="585858"/>
                </a:solidFill>
              </a:rPr>
              <a:t>Key idea: </a:t>
            </a:r>
            <a:r>
              <a:rPr lang="en-GB" sz="3600" dirty="0" smtClean="0">
                <a:solidFill>
                  <a:srgbClr val="585858"/>
                </a:solidFill>
              </a:rPr>
              <a:t>Every </a:t>
            </a:r>
            <a:r>
              <a:rPr lang="en-GB" sz="3600" dirty="0">
                <a:solidFill>
                  <a:srgbClr val="585858"/>
                </a:solidFill>
              </a:rPr>
              <a:t>possible Boolean function </a:t>
            </a:r>
            <a:r>
              <a:rPr lang="en-GB" sz="3600" dirty="0" smtClean="0">
                <a:solidFill>
                  <a:srgbClr val="585858"/>
                </a:solidFill>
              </a:rPr>
              <a:t>can</a:t>
            </a:r>
          </a:p>
          <a:p>
            <a:r>
              <a:rPr lang="en-GB" sz="3600" dirty="0" smtClean="0">
                <a:solidFill>
                  <a:srgbClr val="585858"/>
                </a:solidFill>
              </a:rPr>
              <a:t>be </a:t>
            </a:r>
            <a:r>
              <a:rPr lang="en-GB" sz="3600" dirty="0">
                <a:solidFill>
                  <a:srgbClr val="585858"/>
                </a:solidFill>
              </a:rPr>
              <a:t>constructed </a:t>
            </a:r>
            <a:r>
              <a:rPr lang="en-GB" sz="3600" dirty="0" smtClean="0">
                <a:solidFill>
                  <a:srgbClr val="585858"/>
                </a:solidFill>
              </a:rPr>
              <a:t>using </a:t>
            </a:r>
            <a:r>
              <a:rPr lang="en-GB" sz="3600" dirty="0">
                <a:solidFill>
                  <a:srgbClr val="585858"/>
                </a:solidFill>
              </a:rPr>
              <a:t>AND, OR and NOT</a:t>
            </a:r>
          </a:p>
        </p:txBody>
      </p:sp>
      <p:sp>
        <p:nvSpPr>
          <p:cNvPr id="5" name="Text Box 94"/>
          <p:cNvSpPr txBox="1">
            <a:spLocks noChangeArrowheads="1"/>
          </p:cNvSpPr>
          <p:nvPr/>
        </p:nvSpPr>
        <p:spPr bwMode="auto">
          <a:xfrm>
            <a:off x="873887" y="971911"/>
            <a:ext cx="99257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sz="4400" b="1" dirty="0" err="1"/>
              <a:t>A·B</a:t>
            </a:r>
            <a:endParaRPr lang="en-GB" sz="4400" b="1" dirty="0"/>
          </a:p>
        </p:txBody>
      </p:sp>
      <p:sp>
        <p:nvSpPr>
          <p:cNvPr id="6" name="Text Box 100"/>
          <p:cNvSpPr txBox="1">
            <a:spLocks noChangeArrowheads="1"/>
          </p:cNvSpPr>
          <p:nvPr/>
        </p:nvSpPr>
        <p:spPr bwMode="auto">
          <a:xfrm>
            <a:off x="4267047" y="982389"/>
            <a:ext cx="112242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4400" b="1" dirty="0"/>
              <a:t>A+B</a:t>
            </a:r>
          </a:p>
        </p:txBody>
      </p:sp>
      <p:grpSp>
        <p:nvGrpSpPr>
          <p:cNvPr id="7" name="Group 103"/>
          <p:cNvGrpSpPr>
            <a:grpSpLocks/>
          </p:cNvGrpSpPr>
          <p:nvPr/>
        </p:nvGrpSpPr>
        <p:grpSpPr bwMode="auto">
          <a:xfrm>
            <a:off x="7119467" y="923651"/>
            <a:ext cx="720725" cy="828675"/>
            <a:chOff x="4649" y="1162"/>
            <a:chExt cx="454" cy="522"/>
          </a:xfrm>
        </p:grpSpPr>
        <p:sp>
          <p:nvSpPr>
            <p:cNvPr id="8" name="Text Box 101"/>
            <p:cNvSpPr txBox="1">
              <a:spLocks noChangeArrowheads="1"/>
            </p:cNvSpPr>
            <p:nvPr/>
          </p:nvSpPr>
          <p:spPr bwMode="auto">
            <a:xfrm>
              <a:off x="4714" y="1199"/>
              <a:ext cx="331" cy="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sz="4400" b="1" dirty="0"/>
                <a:t>A</a:t>
              </a:r>
            </a:p>
          </p:txBody>
        </p:sp>
        <p:sp>
          <p:nvSpPr>
            <p:cNvPr id="9" name="Line 102"/>
            <p:cNvSpPr>
              <a:spLocks noChangeShapeType="1"/>
            </p:cNvSpPr>
            <p:nvPr/>
          </p:nvSpPr>
          <p:spPr bwMode="auto">
            <a:xfrm>
              <a:off x="4649" y="1162"/>
              <a:ext cx="454"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86509" r="65148"/>
          <a:stretch/>
        </p:blipFill>
        <p:spPr>
          <a:xfrm>
            <a:off x="6488571" y="4065771"/>
            <a:ext cx="2528086" cy="1475337"/>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27824" r="56300" b="55104"/>
          <a:stretch/>
        </p:blipFill>
        <p:spPr>
          <a:xfrm>
            <a:off x="3596640" y="4236491"/>
            <a:ext cx="2484120" cy="1463040"/>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r="59517" b="83380"/>
          <a:stretch/>
        </p:blipFill>
        <p:spPr>
          <a:xfrm>
            <a:off x="407811" y="4354469"/>
            <a:ext cx="2301240" cy="1424336"/>
          </a:xfrm>
          <a:prstGeom prst="rect">
            <a:avLst/>
          </a:prstGeom>
        </p:spPr>
      </p:pic>
      <p:sp>
        <p:nvSpPr>
          <p:cNvPr id="15" name="TextBox 14"/>
          <p:cNvSpPr txBox="1"/>
          <p:nvPr/>
        </p:nvSpPr>
        <p:spPr>
          <a:xfrm>
            <a:off x="1041527" y="4663920"/>
            <a:ext cx="865943" cy="523220"/>
          </a:xfrm>
          <a:prstGeom prst="rect">
            <a:avLst/>
          </a:prstGeom>
          <a:noFill/>
        </p:spPr>
        <p:txBody>
          <a:bodyPr wrap="none" rtlCol="0">
            <a:spAutoFit/>
          </a:bodyPr>
          <a:lstStyle/>
          <a:p>
            <a:r>
              <a:rPr lang="en-GB" sz="2800" b="1" dirty="0" smtClean="0">
                <a:solidFill>
                  <a:srgbClr val="C00000"/>
                </a:solidFill>
              </a:rPr>
              <a:t>AND</a:t>
            </a:r>
            <a:endParaRPr lang="en-GB" sz="2800" b="1" dirty="0">
              <a:solidFill>
                <a:srgbClr val="C00000"/>
              </a:solidFill>
            </a:endParaRPr>
          </a:p>
        </p:txBody>
      </p:sp>
      <p:graphicFrame>
        <p:nvGraphicFramePr>
          <p:cNvPr id="16" name="Group 3"/>
          <p:cNvGraphicFramePr>
            <a:graphicFrameLocks/>
          </p:cNvGraphicFramePr>
          <p:nvPr>
            <p:extLst/>
          </p:nvPr>
        </p:nvGraphicFramePr>
        <p:xfrm>
          <a:off x="205801" y="1758634"/>
          <a:ext cx="2674937" cy="2189163"/>
        </p:xfrm>
        <a:graphic>
          <a:graphicData uri="http://schemas.openxmlformats.org/drawingml/2006/table">
            <a:tbl>
              <a:tblPr/>
              <a:tblGrid>
                <a:gridCol w="865187"/>
                <a:gridCol w="865188"/>
                <a:gridCol w="944562"/>
              </a:tblGrid>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A</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Q</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0</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0</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a:noFill/>
                    </a:lnTlToBr>
                    <a:lnBlToTr>
                      <a:noFill/>
                    </a:lnBlToTr>
                    <a:noFill/>
                  </a:tcPr>
                </a:tc>
              </a:tr>
            </a:tbl>
          </a:graphicData>
        </a:graphic>
      </p:graphicFrame>
      <p:graphicFrame>
        <p:nvGraphicFramePr>
          <p:cNvPr id="17" name="Group 29"/>
          <p:cNvGraphicFramePr>
            <a:graphicFrameLocks/>
          </p:cNvGraphicFramePr>
          <p:nvPr>
            <p:extLst/>
          </p:nvPr>
        </p:nvGraphicFramePr>
        <p:xfrm>
          <a:off x="3421983" y="1758634"/>
          <a:ext cx="2660650" cy="2185989"/>
        </p:xfrm>
        <a:graphic>
          <a:graphicData uri="http://schemas.openxmlformats.org/drawingml/2006/table">
            <a:tbl>
              <a:tblPr/>
              <a:tblGrid>
                <a:gridCol w="860425"/>
                <a:gridCol w="860425"/>
                <a:gridCol w="939800"/>
              </a:tblGrid>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A</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Q</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0</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0</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a:noFill/>
                    </a:lnTlToBr>
                    <a:lnBlToTr>
                      <a:noFill/>
                    </a:lnBlToTr>
                    <a:noFill/>
                  </a:tcPr>
                </a:tc>
              </a:tr>
            </a:tbl>
          </a:graphicData>
        </a:graphic>
      </p:graphicFrame>
      <p:graphicFrame>
        <p:nvGraphicFramePr>
          <p:cNvPr id="18" name="Group 29"/>
          <p:cNvGraphicFramePr>
            <a:graphicFrameLocks/>
          </p:cNvGraphicFramePr>
          <p:nvPr>
            <p:extLst/>
          </p:nvPr>
        </p:nvGraphicFramePr>
        <p:xfrm>
          <a:off x="6623878" y="1759105"/>
          <a:ext cx="1720850" cy="1311276"/>
        </p:xfrm>
        <a:graphic>
          <a:graphicData uri="http://schemas.openxmlformats.org/drawingml/2006/table">
            <a:tbl>
              <a:tblPr/>
              <a:tblGrid>
                <a:gridCol w="860425"/>
                <a:gridCol w="860425"/>
              </a:tblGrid>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A</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Q</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0</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1</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a:noFill/>
                    </a:lnTlToBr>
                    <a:lnBlToTr>
                      <a:noFill/>
                    </a:lnBlToTr>
                    <a:noFill/>
                  </a:tcPr>
                </a:tc>
              </a:tr>
            </a:tbl>
          </a:graphicData>
        </a:graphic>
      </p:graphicFrame>
      <p:sp>
        <p:nvSpPr>
          <p:cNvPr id="19" name="TextBox 18"/>
          <p:cNvSpPr txBox="1"/>
          <p:nvPr/>
        </p:nvSpPr>
        <p:spPr>
          <a:xfrm>
            <a:off x="4405717" y="4669418"/>
            <a:ext cx="628698" cy="523220"/>
          </a:xfrm>
          <a:prstGeom prst="rect">
            <a:avLst/>
          </a:prstGeom>
          <a:noFill/>
        </p:spPr>
        <p:txBody>
          <a:bodyPr wrap="none" rtlCol="0">
            <a:spAutoFit/>
          </a:bodyPr>
          <a:lstStyle/>
          <a:p>
            <a:r>
              <a:rPr lang="en-GB" sz="2800" b="1" dirty="0" smtClean="0">
                <a:solidFill>
                  <a:srgbClr val="C00000"/>
                </a:solidFill>
              </a:rPr>
              <a:t>OR</a:t>
            </a:r>
            <a:endParaRPr lang="en-GB" sz="2800" b="1" dirty="0">
              <a:solidFill>
                <a:srgbClr val="C00000"/>
              </a:solidFill>
            </a:endParaRPr>
          </a:p>
        </p:txBody>
      </p:sp>
      <p:sp>
        <p:nvSpPr>
          <p:cNvPr id="20" name="TextBox 19"/>
          <p:cNvSpPr txBox="1"/>
          <p:nvPr/>
        </p:nvSpPr>
        <p:spPr>
          <a:xfrm>
            <a:off x="6992043" y="4670584"/>
            <a:ext cx="834011" cy="523220"/>
          </a:xfrm>
          <a:prstGeom prst="rect">
            <a:avLst/>
          </a:prstGeom>
          <a:noFill/>
        </p:spPr>
        <p:txBody>
          <a:bodyPr wrap="none" rtlCol="0">
            <a:spAutoFit/>
          </a:bodyPr>
          <a:lstStyle/>
          <a:p>
            <a:r>
              <a:rPr lang="en-GB" sz="2800" b="1" dirty="0" smtClean="0">
                <a:solidFill>
                  <a:srgbClr val="C00000"/>
                </a:solidFill>
              </a:rPr>
              <a:t>NOT</a:t>
            </a:r>
            <a:endParaRPr lang="en-GB" sz="2800" b="1" dirty="0">
              <a:solidFill>
                <a:srgbClr val="C00000"/>
              </a:solidFill>
            </a:endParaRPr>
          </a:p>
        </p:txBody>
      </p:sp>
    </p:spTree>
    <p:extLst>
      <p:ext uri="{BB962C8B-B14F-4D97-AF65-F5344CB8AC3E}">
        <p14:creationId xmlns:p14="http://schemas.microsoft.com/office/powerpoint/2010/main" val="3711509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Boolean Algebra</a:t>
            </a:r>
            <a:endParaRPr lang="en-GB" b="1" dirty="0">
              <a:solidFill>
                <a:srgbClr val="C00000"/>
              </a:solidFill>
              <a:latin typeface="+mn-lt"/>
            </a:endParaRPr>
          </a:p>
        </p:txBody>
      </p:sp>
      <p:sp>
        <p:nvSpPr>
          <p:cNvPr id="4" name="Rectangle 3"/>
          <p:cNvSpPr/>
          <p:nvPr/>
        </p:nvSpPr>
        <p:spPr>
          <a:xfrm>
            <a:off x="0" y="5657671"/>
            <a:ext cx="9128904" cy="1200329"/>
          </a:xfrm>
          <a:prstGeom prst="rect">
            <a:avLst/>
          </a:prstGeom>
        </p:spPr>
        <p:txBody>
          <a:bodyPr wrap="square">
            <a:spAutoFit/>
          </a:bodyPr>
          <a:lstStyle/>
          <a:p>
            <a:r>
              <a:rPr lang="en-GB" sz="3600" dirty="0">
                <a:solidFill>
                  <a:srgbClr val="585858"/>
                </a:solidFill>
              </a:rPr>
              <a:t>Key idea: </a:t>
            </a:r>
            <a:r>
              <a:rPr lang="en-GB" sz="3600" dirty="0" smtClean="0">
                <a:solidFill>
                  <a:srgbClr val="585858"/>
                </a:solidFill>
              </a:rPr>
              <a:t>Every </a:t>
            </a:r>
            <a:r>
              <a:rPr lang="en-GB" sz="3600" dirty="0">
                <a:solidFill>
                  <a:srgbClr val="585858"/>
                </a:solidFill>
              </a:rPr>
              <a:t>possible Boolean function </a:t>
            </a:r>
            <a:r>
              <a:rPr lang="en-GB" sz="3600" dirty="0" smtClean="0">
                <a:solidFill>
                  <a:srgbClr val="585858"/>
                </a:solidFill>
              </a:rPr>
              <a:t>can</a:t>
            </a:r>
          </a:p>
          <a:p>
            <a:r>
              <a:rPr lang="en-GB" sz="3600" dirty="0" smtClean="0">
                <a:solidFill>
                  <a:srgbClr val="585858"/>
                </a:solidFill>
              </a:rPr>
              <a:t>be </a:t>
            </a:r>
            <a:r>
              <a:rPr lang="en-GB" sz="3600" dirty="0">
                <a:solidFill>
                  <a:srgbClr val="585858"/>
                </a:solidFill>
              </a:rPr>
              <a:t>constructed </a:t>
            </a:r>
            <a:r>
              <a:rPr lang="en-GB" sz="3600" dirty="0" smtClean="0">
                <a:solidFill>
                  <a:srgbClr val="585858"/>
                </a:solidFill>
              </a:rPr>
              <a:t>using </a:t>
            </a:r>
            <a:r>
              <a:rPr lang="en-GB" sz="3600" dirty="0">
                <a:solidFill>
                  <a:srgbClr val="585858"/>
                </a:solidFill>
              </a:rPr>
              <a:t>AND, OR and NOT</a:t>
            </a:r>
          </a:p>
        </p:txBody>
      </p:sp>
      <p:grpSp>
        <p:nvGrpSpPr>
          <p:cNvPr id="30" name="Group 29"/>
          <p:cNvGrpSpPr/>
          <p:nvPr/>
        </p:nvGrpSpPr>
        <p:grpSpPr>
          <a:xfrm>
            <a:off x="677907" y="4354469"/>
            <a:ext cx="2427890" cy="1424336"/>
            <a:chOff x="677907" y="4354469"/>
            <a:chExt cx="2427890" cy="1424336"/>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56338" r="951" b="83380"/>
            <a:stretch/>
          </p:blipFill>
          <p:spPr>
            <a:xfrm>
              <a:off x="677907" y="4354469"/>
              <a:ext cx="2427890" cy="1424336"/>
            </a:xfrm>
            <a:prstGeom prst="rect">
              <a:avLst/>
            </a:prstGeom>
          </p:spPr>
        </p:pic>
        <p:sp>
          <p:nvSpPr>
            <p:cNvPr id="15" name="TextBox 14"/>
            <p:cNvSpPr txBox="1"/>
            <p:nvPr/>
          </p:nvSpPr>
          <p:spPr>
            <a:xfrm>
              <a:off x="931165" y="4663920"/>
              <a:ext cx="1103187" cy="523220"/>
            </a:xfrm>
            <a:prstGeom prst="rect">
              <a:avLst/>
            </a:prstGeom>
            <a:noFill/>
          </p:spPr>
          <p:txBody>
            <a:bodyPr wrap="none" rtlCol="0">
              <a:spAutoFit/>
            </a:bodyPr>
            <a:lstStyle/>
            <a:p>
              <a:r>
                <a:rPr lang="en-GB" sz="2800" b="1" dirty="0" smtClean="0">
                  <a:solidFill>
                    <a:srgbClr val="C00000"/>
                  </a:solidFill>
                </a:rPr>
                <a:t>NAND</a:t>
              </a:r>
              <a:endParaRPr lang="en-GB" sz="2800" b="1" dirty="0">
                <a:solidFill>
                  <a:srgbClr val="C00000"/>
                </a:solidFill>
              </a:endParaRPr>
            </a:p>
          </p:txBody>
        </p:sp>
      </p:grpSp>
      <p:graphicFrame>
        <p:nvGraphicFramePr>
          <p:cNvPr id="16" name="Group 3"/>
          <p:cNvGraphicFramePr>
            <a:graphicFrameLocks/>
          </p:cNvGraphicFramePr>
          <p:nvPr>
            <p:extLst/>
          </p:nvPr>
        </p:nvGraphicFramePr>
        <p:xfrm>
          <a:off x="205801" y="1758634"/>
          <a:ext cx="2674937" cy="2189163"/>
        </p:xfrm>
        <a:graphic>
          <a:graphicData uri="http://schemas.openxmlformats.org/drawingml/2006/table">
            <a:tbl>
              <a:tblPr/>
              <a:tblGrid>
                <a:gridCol w="865187"/>
                <a:gridCol w="865188"/>
                <a:gridCol w="944562"/>
              </a:tblGrid>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A</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Q</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0</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0</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a:noFill/>
                    </a:lnTlToBr>
                    <a:lnBlToTr>
                      <a:noFill/>
                    </a:lnBlToTr>
                    <a:noFill/>
                  </a:tcPr>
                </a:tc>
              </a:tr>
            </a:tbl>
          </a:graphicData>
        </a:graphic>
      </p:graphicFrame>
      <p:graphicFrame>
        <p:nvGraphicFramePr>
          <p:cNvPr id="17" name="Group 29"/>
          <p:cNvGraphicFramePr>
            <a:graphicFrameLocks/>
          </p:cNvGraphicFramePr>
          <p:nvPr>
            <p:extLst/>
          </p:nvPr>
        </p:nvGraphicFramePr>
        <p:xfrm>
          <a:off x="3275519" y="1758634"/>
          <a:ext cx="2660650" cy="2185989"/>
        </p:xfrm>
        <a:graphic>
          <a:graphicData uri="http://schemas.openxmlformats.org/drawingml/2006/table">
            <a:tbl>
              <a:tblPr/>
              <a:tblGrid>
                <a:gridCol w="860425"/>
                <a:gridCol w="860425"/>
                <a:gridCol w="939800"/>
              </a:tblGrid>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A</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Q</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0</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0</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a:noFill/>
                    </a:lnTlToBr>
                    <a:lnBlToTr>
                      <a:noFill/>
                    </a:lnBlToTr>
                    <a:noFill/>
                  </a:tcPr>
                </a:tc>
              </a:tr>
            </a:tbl>
          </a:graphicData>
        </a:graphic>
      </p:graphicFrame>
      <p:grpSp>
        <p:nvGrpSpPr>
          <p:cNvPr id="31" name="Group 30"/>
          <p:cNvGrpSpPr/>
          <p:nvPr/>
        </p:nvGrpSpPr>
        <p:grpSpPr>
          <a:xfrm>
            <a:off x="3378395" y="4236491"/>
            <a:ext cx="2364828" cy="1463040"/>
            <a:chOff x="3378395" y="4236491"/>
            <a:chExt cx="2364828" cy="146304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52657" t="27824" r="5741" b="55104"/>
            <a:stretch/>
          </p:blipFill>
          <p:spPr>
            <a:xfrm>
              <a:off x="3378395" y="4236491"/>
              <a:ext cx="2364828" cy="1463040"/>
            </a:xfrm>
            <a:prstGeom prst="rect">
              <a:avLst/>
            </a:prstGeom>
          </p:spPr>
        </p:pic>
        <p:sp>
          <p:nvSpPr>
            <p:cNvPr id="19" name="TextBox 18"/>
            <p:cNvSpPr txBox="1"/>
            <p:nvPr/>
          </p:nvSpPr>
          <p:spPr>
            <a:xfrm>
              <a:off x="4047705" y="4669418"/>
              <a:ext cx="865943" cy="523220"/>
            </a:xfrm>
            <a:prstGeom prst="rect">
              <a:avLst/>
            </a:prstGeom>
            <a:noFill/>
          </p:spPr>
          <p:txBody>
            <a:bodyPr wrap="none" rtlCol="0">
              <a:spAutoFit/>
            </a:bodyPr>
            <a:lstStyle/>
            <a:p>
              <a:r>
                <a:rPr lang="en-GB" sz="2800" b="1" dirty="0" smtClean="0">
                  <a:solidFill>
                    <a:srgbClr val="C00000"/>
                  </a:solidFill>
                </a:rPr>
                <a:t>NOR</a:t>
              </a:r>
              <a:endParaRPr lang="en-GB" sz="2800" b="1" dirty="0">
                <a:solidFill>
                  <a:srgbClr val="C00000"/>
                </a:solidFill>
              </a:endParaRPr>
            </a:p>
          </p:txBody>
        </p:sp>
      </p:grpSp>
      <p:grpSp>
        <p:nvGrpSpPr>
          <p:cNvPr id="32" name="Group 31"/>
          <p:cNvGrpSpPr/>
          <p:nvPr/>
        </p:nvGrpSpPr>
        <p:grpSpPr>
          <a:xfrm>
            <a:off x="6343650" y="4133850"/>
            <a:ext cx="2647950" cy="1432951"/>
            <a:chOff x="6343650" y="4133850"/>
            <a:chExt cx="2647950" cy="1432951"/>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1958" t="56063" r="51459" b="27215"/>
            <a:stretch/>
          </p:blipFill>
          <p:spPr>
            <a:xfrm>
              <a:off x="6343650" y="4133850"/>
              <a:ext cx="2647950" cy="1432951"/>
            </a:xfrm>
            <a:prstGeom prst="rect">
              <a:avLst/>
            </a:prstGeom>
          </p:spPr>
        </p:pic>
        <p:sp>
          <p:nvSpPr>
            <p:cNvPr id="20" name="TextBox 19"/>
            <p:cNvSpPr txBox="1"/>
            <p:nvPr/>
          </p:nvSpPr>
          <p:spPr>
            <a:xfrm>
              <a:off x="7144443" y="4670584"/>
              <a:ext cx="813621" cy="523220"/>
            </a:xfrm>
            <a:prstGeom prst="rect">
              <a:avLst/>
            </a:prstGeom>
            <a:noFill/>
          </p:spPr>
          <p:txBody>
            <a:bodyPr wrap="none" rtlCol="0">
              <a:spAutoFit/>
            </a:bodyPr>
            <a:lstStyle/>
            <a:p>
              <a:r>
                <a:rPr lang="en-GB" sz="2800" b="1" dirty="0" smtClean="0">
                  <a:solidFill>
                    <a:srgbClr val="C00000"/>
                  </a:solidFill>
                </a:rPr>
                <a:t>XOR</a:t>
              </a:r>
              <a:endParaRPr lang="en-GB" sz="2800" b="1" dirty="0">
                <a:solidFill>
                  <a:srgbClr val="C00000"/>
                </a:solidFill>
              </a:endParaRPr>
            </a:p>
          </p:txBody>
        </p:sp>
      </p:grpSp>
      <p:graphicFrame>
        <p:nvGraphicFramePr>
          <p:cNvPr id="23" name="Group 29"/>
          <p:cNvGraphicFramePr>
            <a:graphicFrameLocks/>
          </p:cNvGraphicFramePr>
          <p:nvPr>
            <p:extLst/>
          </p:nvPr>
        </p:nvGraphicFramePr>
        <p:xfrm>
          <a:off x="6330950" y="1758633"/>
          <a:ext cx="2660650" cy="2185989"/>
        </p:xfrm>
        <a:graphic>
          <a:graphicData uri="http://schemas.openxmlformats.org/drawingml/2006/table">
            <a:tbl>
              <a:tblPr/>
              <a:tblGrid>
                <a:gridCol w="860425"/>
                <a:gridCol w="860425"/>
                <a:gridCol w="939800"/>
              </a:tblGrid>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A</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Q</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0</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0</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a:noFill/>
                    </a:lnTlToBr>
                    <a:lnBlToTr>
                      <a:noFill/>
                    </a:lnBlToTr>
                    <a:noFill/>
                  </a:tcPr>
                </a:tc>
              </a:tr>
            </a:tbl>
          </a:graphicData>
        </a:graphic>
      </p:graphicFrame>
      <p:grpSp>
        <p:nvGrpSpPr>
          <p:cNvPr id="27" name="Group 80"/>
          <p:cNvGrpSpPr>
            <a:grpSpLocks/>
          </p:cNvGrpSpPr>
          <p:nvPr/>
        </p:nvGrpSpPr>
        <p:grpSpPr bwMode="auto">
          <a:xfrm>
            <a:off x="6920706" y="978424"/>
            <a:ext cx="1379538" cy="769938"/>
            <a:chOff x="782" y="981"/>
            <a:chExt cx="869" cy="485"/>
          </a:xfrm>
        </p:grpSpPr>
        <p:sp>
          <p:nvSpPr>
            <p:cNvPr id="28" name="Text Box 29"/>
            <p:cNvSpPr txBox="1">
              <a:spLocks noChangeArrowheads="1"/>
            </p:cNvSpPr>
            <p:nvPr/>
          </p:nvSpPr>
          <p:spPr bwMode="auto">
            <a:xfrm>
              <a:off x="782" y="981"/>
              <a:ext cx="869" cy="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sz="4400" b="1" dirty="0"/>
                <a:t>A + B</a:t>
              </a:r>
            </a:p>
          </p:txBody>
        </p:sp>
        <p:sp>
          <p:nvSpPr>
            <p:cNvPr id="29" name="Oval 77"/>
            <p:cNvSpPr>
              <a:spLocks noChangeArrowheads="1"/>
            </p:cNvSpPr>
            <p:nvPr/>
          </p:nvSpPr>
          <p:spPr bwMode="auto">
            <a:xfrm>
              <a:off x="1066" y="1071"/>
              <a:ext cx="318" cy="318"/>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36" name="Group 35"/>
          <p:cNvGrpSpPr/>
          <p:nvPr/>
        </p:nvGrpSpPr>
        <p:grpSpPr>
          <a:xfrm>
            <a:off x="1007237" y="971911"/>
            <a:ext cx="1011629" cy="769441"/>
            <a:chOff x="1007237" y="971911"/>
            <a:chExt cx="1011629" cy="769441"/>
          </a:xfrm>
        </p:grpSpPr>
        <p:sp>
          <p:nvSpPr>
            <p:cNvPr id="5" name="Text Box 94"/>
            <p:cNvSpPr txBox="1">
              <a:spLocks noChangeArrowheads="1"/>
            </p:cNvSpPr>
            <p:nvPr/>
          </p:nvSpPr>
          <p:spPr bwMode="auto">
            <a:xfrm>
              <a:off x="1007237" y="971911"/>
              <a:ext cx="99257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sz="4400" b="1" dirty="0" err="1"/>
                <a:t>A·B</a:t>
              </a:r>
              <a:endParaRPr lang="en-GB" sz="4400" b="1" dirty="0"/>
            </a:p>
          </p:txBody>
        </p:sp>
        <p:cxnSp>
          <p:nvCxnSpPr>
            <p:cNvPr id="34" name="Straight Connector 33"/>
            <p:cNvCxnSpPr/>
            <p:nvPr/>
          </p:nvCxnSpPr>
          <p:spPr>
            <a:xfrm>
              <a:off x="1026287" y="997474"/>
              <a:ext cx="992579" cy="0"/>
            </a:xfrm>
            <a:prstGeom prst="line">
              <a:avLst/>
            </a:prstGeom>
            <a:ln w="76200">
              <a:solidFill>
                <a:srgbClr val="373737"/>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3981297" y="982389"/>
            <a:ext cx="1122423" cy="769441"/>
            <a:chOff x="3981297" y="982389"/>
            <a:chExt cx="1122423" cy="769441"/>
          </a:xfrm>
        </p:grpSpPr>
        <p:sp>
          <p:nvSpPr>
            <p:cNvPr id="6" name="Text Box 100"/>
            <p:cNvSpPr txBox="1">
              <a:spLocks noChangeArrowheads="1"/>
            </p:cNvSpPr>
            <p:nvPr/>
          </p:nvSpPr>
          <p:spPr bwMode="auto">
            <a:xfrm>
              <a:off x="3981297" y="982389"/>
              <a:ext cx="112242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4400" b="1" dirty="0"/>
                <a:t>A+B</a:t>
              </a:r>
            </a:p>
          </p:txBody>
        </p:sp>
        <p:cxnSp>
          <p:nvCxnSpPr>
            <p:cNvPr id="35" name="Straight Connector 34"/>
            <p:cNvCxnSpPr/>
            <p:nvPr/>
          </p:nvCxnSpPr>
          <p:spPr>
            <a:xfrm>
              <a:off x="4014562" y="997474"/>
              <a:ext cx="992579" cy="0"/>
            </a:xfrm>
            <a:prstGeom prst="line">
              <a:avLst/>
            </a:prstGeom>
            <a:ln w="76200">
              <a:solidFill>
                <a:srgbClr val="37373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5676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79097" y="2098744"/>
            <a:ext cx="1918768" cy="765942"/>
            <a:chOff x="332138" y="2746957"/>
            <a:chExt cx="1918768" cy="765942"/>
          </a:xfrm>
        </p:grpSpPr>
        <p:pic>
          <p:nvPicPr>
            <p:cNvPr id="39" name="Picture 38"/>
            <p:cNvPicPr>
              <a:picLocks noChangeAspect="1"/>
            </p:cNvPicPr>
            <p:nvPr/>
          </p:nvPicPr>
          <p:blipFill rotWithShape="1">
            <a:blip r:embed="rId3" cstate="print">
              <a:extLst>
                <a:ext uri="{28A0092B-C50C-407E-A947-70E740481C1C}">
                  <a14:useLocalDpi xmlns:a14="http://schemas.microsoft.com/office/drawing/2010/main" val="0"/>
                </a:ext>
              </a:extLst>
            </a:blip>
            <a:srcRect r="59517" b="83380"/>
            <a:stretch/>
          </p:blipFill>
          <p:spPr>
            <a:xfrm>
              <a:off x="332138" y="2810577"/>
              <a:ext cx="1134712" cy="702322"/>
            </a:xfrm>
            <a:prstGeom prst="rect">
              <a:avLst/>
            </a:prstGeom>
          </p:spPr>
        </p:pic>
        <p:pic>
          <p:nvPicPr>
            <p:cNvPr id="40" name="Picture 39"/>
            <p:cNvPicPr>
              <a:picLocks noChangeAspect="1"/>
            </p:cNvPicPr>
            <p:nvPr/>
          </p:nvPicPr>
          <p:blipFill rotWithShape="1">
            <a:blip r:embed="rId3" cstate="print">
              <a:extLst>
                <a:ext uri="{28A0092B-C50C-407E-A947-70E740481C1C}">
                  <a14:useLocalDpi xmlns:a14="http://schemas.microsoft.com/office/drawing/2010/main" val="0"/>
                </a:ext>
              </a:extLst>
            </a:blip>
            <a:srcRect t="86509" r="65148"/>
            <a:stretch/>
          </p:blipFill>
          <p:spPr>
            <a:xfrm>
              <a:off x="1215027" y="2746957"/>
              <a:ext cx="1035879" cy="604517"/>
            </a:xfrm>
            <a:prstGeom prst="rect">
              <a:avLst/>
            </a:prstGeom>
          </p:spPr>
        </p:pic>
      </p:grpSp>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Boolean Algebra</a:t>
            </a:r>
            <a:endParaRPr lang="en-GB" b="1" dirty="0">
              <a:solidFill>
                <a:srgbClr val="C00000"/>
              </a:solidFill>
              <a:latin typeface="+mn-lt"/>
            </a:endParaRPr>
          </a:p>
        </p:txBody>
      </p:sp>
      <p:sp>
        <p:nvSpPr>
          <p:cNvPr id="4" name="Rectangle 3"/>
          <p:cNvSpPr/>
          <p:nvPr/>
        </p:nvSpPr>
        <p:spPr>
          <a:xfrm>
            <a:off x="0" y="5657671"/>
            <a:ext cx="9128904" cy="1200329"/>
          </a:xfrm>
          <a:prstGeom prst="rect">
            <a:avLst/>
          </a:prstGeom>
        </p:spPr>
        <p:txBody>
          <a:bodyPr wrap="square">
            <a:spAutoFit/>
          </a:bodyPr>
          <a:lstStyle/>
          <a:p>
            <a:r>
              <a:rPr lang="en-GB" sz="3600" dirty="0">
                <a:solidFill>
                  <a:srgbClr val="585858"/>
                </a:solidFill>
              </a:rPr>
              <a:t>Key idea: </a:t>
            </a:r>
            <a:r>
              <a:rPr lang="en-GB" sz="3600" dirty="0" smtClean="0">
                <a:solidFill>
                  <a:srgbClr val="585858"/>
                </a:solidFill>
              </a:rPr>
              <a:t>Every </a:t>
            </a:r>
            <a:r>
              <a:rPr lang="en-GB" sz="3600" dirty="0">
                <a:solidFill>
                  <a:srgbClr val="585858"/>
                </a:solidFill>
              </a:rPr>
              <a:t>possible Boolean function </a:t>
            </a:r>
            <a:r>
              <a:rPr lang="en-GB" sz="3600" dirty="0" smtClean="0">
                <a:solidFill>
                  <a:srgbClr val="585858"/>
                </a:solidFill>
              </a:rPr>
              <a:t>can</a:t>
            </a:r>
          </a:p>
          <a:p>
            <a:r>
              <a:rPr lang="en-GB" sz="3600" dirty="0" smtClean="0">
                <a:solidFill>
                  <a:srgbClr val="585858"/>
                </a:solidFill>
              </a:rPr>
              <a:t>be </a:t>
            </a:r>
            <a:r>
              <a:rPr lang="en-GB" sz="3600" dirty="0">
                <a:solidFill>
                  <a:srgbClr val="585858"/>
                </a:solidFill>
              </a:rPr>
              <a:t>constructed </a:t>
            </a:r>
            <a:r>
              <a:rPr lang="en-GB" sz="3600" dirty="0" smtClean="0">
                <a:solidFill>
                  <a:srgbClr val="585858"/>
                </a:solidFill>
              </a:rPr>
              <a:t>using </a:t>
            </a:r>
            <a:r>
              <a:rPr lang="en-GB" sz="3600" dirty="0">
                <a:solidFill>
                  <a:srgbClr val="585858"/>
                </a:solidFill>
              </a:rPr>
              <a:t>AND, OR and NOT</a:t>
            </a:r>
          </a:p>
        </p:txBody>
      </p:sp>
      <p:grpSp>
        <p:nvGrpSpPr>
          <p:cNvPr id="30" name="Group 29"/>
          <p:cNvGrpSpPr/>
          <p:nvPr/>
        </p:nvGrpSpPr>
        <p:grpSpPr>
          <a:xfrm>
            <a:off x="677907" y="4354469"/>
            <a:ext cx="2427890" cy="1424336"/>
            <a:chOff x="677907" y="4354469"/>
            <a:chExt cx="2427890" cy="1424336"/>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56338" r="951" b="83380"/>
            <a:stretch/>
          </p:blipFill>
          <p:spPr>
            <a:xfrm>
              <a:off x="677907" y="4354469"/>
              <a:ext cx="2427890" cy="1424336"/>
            </a:xfrm>
            <a:prstGeom prst="rect">
              <a:avLst/>
            </a:prstGeom>
          </p:spPr>
        </p:pic>
        <p:sp>
          <p:nvSpPr>
            <p:cNvPr id="15" name="TextBox 14"/>
            <p:cNvSpPr txBox="1"/>
            <p:nvPr/>
          </p:nvSpPr>
          <p:spPr>
            <a:xfrm>
              <a:off x="931165" y="4663920"/>
              <a:ext cx="1103187" cy="523220"/>
            </a:xfrm>
            <a:prstGeom prst="rect">
              <a:avLst/>
            </a:prstGeom>
            <a:noFill/>
          </p:spPr>
          <p:txBody>
            <a:bodyPr wrap="none" rtlCol="0">
              <a:spAutoFit/>
            </a:bodyPr>
            <a:lstStyle/>
            <a:p>
              <a:r>
                <a:rPr lang="en-GB" sz="2800" b="1" dirty="0" smtClean="0">
                  <a:solidFill>
                    <a:srgbClr val="C00000"/>
                  </a:solidFill>
                </a:rPr>
                <a:t>NAND</a:t>
              </a:r>
              <a:endParaRPr lang="en-GB" sz="2800" b="1" dirty="0">
                <a:solidFill>
                  <a:srgbClr val="C00000"/>
                </a:solidFill>
              </a:endParaRPr>
            </a:p>
          </p:txBody>
        </p:sp>
      </p:grpSp>
      <p:graphicFrame>
        <p:nvGraphicFramePr>
          <p:cNvPr id="17" name="Group 29"/>
          <p:cNvGraphicFramePr>
            <a:graphicFrameLocks/>
          </p:cNvGraphicFramePr>
          <p:nvPr>
            <p:extLst/>
          </p:nvPr>
        </p:nvGraphicFramePr>
        <p:xfrm>
          <a:off x="3275519" y="1758634"/>
          <a:ext cx="2660650" cy="2185989"/>
        </p:xfrm>
        <a:graphic>
          <a:graphicData uri="http://schemas.openxmlformats.org/drawingml/2006/table">
            <a:tbl>
              <a:tblPr/>
              <a:tblGrid>
                <a:gridCol w="860425"/>
                <a:gridCol w="860425"/>
                <a:gridCol w="939800"/>
              </a:tblGrid>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A</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Q</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0</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0</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a:noFill/>
                    </a:lnTlToBr>
                    <a:lnBlToTr>
                      <a:noFill/>
                    </a:lnBlToTr>
                    <a:noFill/>
                  </a:tcPr>
                </a:tc>
              </a:tr>
            </a:tbl>
          </a:graphicData>
        </a:graphic>
      </p:graphicFrame>
      <p:grpSp>
        <p:nvGrpSpPr>
          <p:cNvPr id="31" name="Group 30"/>
          <p:cNvGrpSpPr/>
          <p:nvPr/>
        </p:nvGrpSpPr>
        <p:grpSpPr>
          <a:xfrm>
            <a:off x="3378395" y="4236491"/>
            <a:ext cx="2364828" cy="1463040"/>
            <a:chOff x="3378395" y="4236491"/>
            <a:chExt cx="2364828" cy="146304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52657" t="27824" r="5741" b="55104"/>
            <a:stretch/>
          </p:blipFill>
          <p:spPr>
            <a:xfrm>
              <a:off x="3378395" y="4236491"/>
              <a:ext cx="2364828" cy="1463040"/>
            </a:xfrm>
            <a:prstGeom prst="rect">
              <a:avLst/>
            </a:prstGeom>
          </p:spPr>
        </p:pic>
        <p:sp>
          <p:nvSpPr>
            <p:cNvPr id="19" name="TextBox 18"/>
            <p:cNvSpPr txBox="1"/>
            <p:nvPr/>
          </p:nvSpPr>
          <p:spPr>
            <a:xfrm>
              <a:off x="4047705" y="4669418"/>
              <a:ext cx="865943" cy="523220"/>
            </a:xfrm>
            <a:prstGeom prst="rect">
              <a:avLst/>
            </a:prstGeom>
            <a:noFill/>
          </p:spPr>
          <p:txBody>
            <a:bodyPr wrap="none" rtlCol="0">
              <a:spAutoFit/>
            </a:bodyPr>
            <a:lstStyle/>
            <a:p>
              <a:r>
                <a:rPr lang="en-GB" sz="2800" b="1" dirty="0" smtClean="0">
                  <a:solidFill>
                    <a:srgbClr val="C00000"/>
                  </a:solidFill>
                </a:rPr>
                <a:t>NOR</a:t>
              </a:r>
              <a:endParaRPr lang="en-GB" sz="2800" b="1" dirty="0">
                <a:solidFill>
                  <a:srgbClr val="C00000"/>
                </a:solidFill>
              </a:endParaRPr>
            </a:p>
          </p:txBody>
        </p:sp>
      </p:grpSp>
      <p:grpSp>
        <p:nvGrpSpPr>
          <p:cNvPr id="32" name="Group 31"/>
          <p:cNvGrpSpPr/>
          <p:nvPr/>
        </p:nvGrpSpPr>
        <p:grpSpPr>
          <a:xfrm>
            <a:off x="6343650" y="4133850"/>
            <a:ext cx="2647950" cy="1432951"/>
            <a:chOff x="6343650" y="4133850"/>
            <a:chExt cx="2647950" cy="1432951"/>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1958" t="56063" r="51459" b="27215"/>
            <a:stretch/>
          </p:blipFill>
          <p:spPr>
            <a:xfrm>
              <a:off x="6343650" y="4133850"/>
              <a:ext cx="2647950" cy="1432951"/>
            </a:xfrm>
            <a:prstGeom prst="rect">
              <a:avLst/>
            </a:prstGeom>
          </p:spPr>
        </p:pic>
        <p:sp>
          <p:nvSpPr>
            <p:cNvPr id="20" name="TextBox 19"/>
            <p:cNvSpPr txBox="1"/>
            <p:nvPr/>
          </p:nvSpPr>
          <p:spPr>
            <a:xfrm>
              <a:off x="7144443" y="4670584"/>
              <a:ext cx="813621" cy="523220"/>
            </a:xfrm>
            <a:prstGeom prst="rect">
              <a:avLst/>
            </a:prstGeom>
            <a:noFill/>
          </p:spPr>
          <p:txBody>
            <a:bodyPr wrap="none" rtlCol="0">
              <a:spAutoFit/>
            </a:bodyPr>
            <a:lstStyle/>
            <a:p>
              <a:r>
                <a:rPr lang="en-GB" sz="2800" b="1" dirty="0" smtClean="0">
                  <a:solidFill>
                    <a:srgbClr val="C00000"/>
                  </a:solidFill>
                </a:rPr>
                <a:t>XOR</a:t>
              </a:r>
              <a:endParaRPr lang="en-GB" sz="2800" b="1" dirty="0">
                <a:solidFill>
                  <a:srgbClr val="C00000"/>
                </a:solidFill>
              </a:endParaRPr>
            </a:p>
          </p:txBody>
        </p:sp>
      </p:grpSp>
      <p:graphicFrame>
        <p:nvGraphicFramePr>
          <p:cNvPr id="23" name="Group 29"/>
          <p:cNvGraphicFramePr>
            <a:graphicFrameLocks/>
          </p:cNvGraphicFramePr>
          <p:nvPr>
            <p:extLst/>
          </p:nvPr>
        </p:nvGraphicFramePr>
        <p:xfrm>
          <a:off x="6330950" y="1758633"/>
          <a:ext cx="2660650" cy="2185989"/>
        </p:xfrm>
        <a:graphic>
          <a:graphicData uri="http://schemas.openxmlformats.org/drawingml/2006/table">
            <a:tbl>
              <a:tblPr/>
              <a:tblGrid>
                <a:gridCol w="860425"/>
                <a:gridCol w="860425"/>
                <a:gridCol w="939800"/>
              </a:tblGrid>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A</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Q</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0</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0</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a:noFill/>
                    </a:lnTlToBr>
                    <a:lnBlToTr>
                      <a:noFill/>
                    </a:lnBlToTr>
                    <a:noFill/>
                  </a:tcPr>
                </a:tc>
              </a:tr>
            </a:tbl>
          </a:graphicData>
        </a:graphic>
      </p:graphicFrame>
      <p:grpSp>
        <p:nvGrpSpPr>
          <p:cNvPr id="27" name="Group 80"/>
          <p:cNvGrpSpPr>
            <a:grpSpLocks/>
          </p:cNvGrpSpPr>
          <p:nvPr/>
        </p:nvGrpSpPr>
        <p:grpSpPr bwMode="auto">
          <a:xfrm>
            <a:off x="6920706" y="978424"/>
            <a:ext cx="1379538" cy="769938"/>
            <a:chOff x="782" y="981"/>
            <a:chExt cx="869" cy="485"/>
          </a:xfrm>
        </p:grpSpPr>
        <p:sp>
          <p:nvSpPr>
            <p:cNvPr id="28" name="Text Box 29"/>
            <p:cNvSpPr txBox="1">
              <a:spLocks noChangeArrowheads="1"/>
            </p:cNvSpPr>
            <p:nvPr/>
          </p:nvSpPr>
          <p:spPr bwMode="auto">
            <a:xfrm>
              <a:off x="782" y="981"/>
              <a:ext cx="869" cy="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sz="4400" b="1" dirty="0"/>
                <a:t>A + B</a:t>
              </a:r>
            </a:p>
          </p:txBody>
        </p:sp>
        <p:sp>
          <p:nvSpPr>
            <p:cNvPr id="29" name="Oval 77"/>
            <p:cNvSpPr>
              <a:spLocks noChangeArrowheads="1"/>
            </p:cNvSpPr>
            <p:nvPr/>
          </p:nvSpPr>
          <p:spPr bwMode="auto">
            <a:xfrm>
              <a:off x="1066" y="1071"/>
              <a:ext cx="318" cy="318"/>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36" name="Group 35"/>
          <p:cNvGrpSpPr/>
          <p:nvPr/>
        </p:nvGrpSpPr>
        <p:grpSpPr>
          <a:xfrm>
            <a:off x="1007237" y="971911"/>
            <a:ext cx="1011629" cy="769441"/>
            <a:chOff x="1007237" y="971911"/>
            <a:chExt cx="1011629" cy="769441"/>
          </a:xfrm>
        </p:grpSpPr>
        <p:sp>
          <p:nvSpPr>
            <p:cNvPr id="5" name="Text Box 94"/>
            <p:cNvSpPr txBox="1">
              <a:spLocks noChangeArrowheads="1"/>
            </p:cNvSpPr>
            <p:nvPr/>
          </p:nvSpPr>
          <p:spPr bwMode="auto">
            <a:xfrm>
              <a:off x="1007237" y="971911"/>
              <a:ext cx="99257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sz="4400" b="1" dirty="0" err="1"/>
                <a:t>A·B</a:t>
              </a:r>
              <a:endParaRPr lang="en-GB" sz="4400" b="1" dirty="0"/>
            </a:p>
          </p:txBody>
        </p:sp>
        <p:cxnSp>
          <p:nvCxnSpPr>
            <p:cNvPr id="34" name="Straight Connector 33"/>
            <p:cNvCxnSpPr/>
            <p:nvPr/>
          </p:nvCxnSpPr>
          <p:spPr>
            <a:xfrm>
              <a:off x="1026287" y="997474"/>
              <a:ext cx="992579" cy="0"/>
            </a:xfrm>
            <a:prstGeom prst="line">
              <a:avLst/>
            </a:prstGeom>
            <a:ln w="76200">
              <a:solidFill>
                <a:srgbClr val="373737"/>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3981297" y="982389"/>
            <a:ext cx="1122423" cy="769441"/>
            <a:chOff x="3981297" y="982389"/>
            <a:chExt cx="1122423" cy="769441"/>
          </a:xfrm>
        </p:grpSpPr>
        <p:sp>
          <p:nvSpPr>
            <p:cNvPr id="6" name="Text Box 100"/>
            <p:cNvSpPr txBox="1">
              <a:spLocks noChangeArrowheads="1"/>
            </p:cNvSpPr>
            <p:nvPr/>
          </p:nvSpPr>
          <p:spPr bwMode="auto">
            <a:xfrm>
              <a:off x="3981297" y="982389"/>
              <a:ext cx="112242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4400" b="1" dirty="0"/>
                <a:t>A+B</a:t>
              </a:r>
            </a:p>
          </p:txBody>
        </p:sp>
        <p:cxnSp>
          <p:nvCxnSpPr>
            <p:cNvPr id="35" name="Straight Connector 34"/>
            <p:cNvCxnSpPr/>
            <p:nvPr/>
          </p:nvCxnSpPr>
          <p:spPr>
            <a:xfrm>
              <a:off x="4014562" y="997474"/>
              <a:ext cx="992579" cy="0"/>
            </a:xfrm>
            <a:prstGeom prst="line">
              <a:avLst/>
            </a:prstGeom>
            <a:ln w="76200">
              <a:solidFill>
                <a:srgbClr val="373737"/>
              </a:solidFill>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3605785" y="2098744"/>
            <a:ext cx="1973992" cy="731520"/>
            <a:chOff x="310135" y="2098744"/>
            <a:chExt cx="1973992" cy="731520"/>
          </a:xfrm>
        </p:grpSpPr>
        <p:pic>
          <p:nvPicPr>
            <p:cNvPr id="41" name="Picture 40"/>
            <p:cNvPicPr>
              <a:picLocks noChangeAspect="1"/>
            </p:cNvPicPr>
            <p:nvPr/>
          </p:nvPicPr>
          <p:blipFill rotWithShape="1">
            <a:blip r:embed="rId3" cstate="print">
              <a:extLst>
                <a:ext uri="{28A0092B-C50C-407E-A947-70E740481C1C}">
                  <a14:useLocalDpi xmlns:a14="http://schemas.microsoft.com/office/drawing/2010/main" val="0"/>
                </a:ext>
              </a:extLst>
            </a:blip>
            <a:srcRect t="27824" r="56300" b="55104"/>
            <a:stretch/>
          </p:blipFill>
          <p:spPr>
            <a:xfrm>
              <a:off x="310135" y="2098744"/>
              <a:ext cx="1242060" cy="731520"/>
            </a:xfrm>
            <a:prstGeom prst="rect">
              <a:avLst/>
            </a:prstGeom>
          </p:spPr>
        </p:pic>
        <p:pic>
          <p:nvPicPr>
            <p:cNvPr id="42" name="Picture 41"/>
            <p:cNvPicPr>
              <a:picLocks noChangeAspect="1"/>
            </p:cNvPicPr>
            <p:nvPr/>
          </p:nvPicPr>
          <p:blipFill rotWithShape="1">
            <a:blip r:embed="rId3" cstate="print">
              <a:extLst>
                <a:ext uri="{28A0092B-C50C-407E-A947-70E740481C1C}">
                  <a14:useLocalDpi xmlns:a14="http://schemas.microsoft.com/office/drawing/2010/main" val="0"/>
                </a:ext>
              </a:extLst>
            </a:blip>
            <a:srcRect t="86509" r="65148"/>
            <a:stretch/>
          </p:blipFill>
          <p:spPr>
            <a:xfrm>
              <a:off x="1248248" y="2098744"/>
              <a:ext cx="1035879" cy="604517"/>
            </a:xfrm>
            <a:prstGeom prst="rect">
              <a:avLst/>
            </a:prstGeom>
          </p:spPr>
        </p:pic>
      </p:grpSp>
      <p:sp>
        <p:nvSpPr>
          <p:cNvPr id="9" name="TextBox 8"/>
          <p:cNvSpPr txBox="1"/>
          <p:nvPr/>
        </p:nvSpPr>
        <p:spPr>
          <a:xfrm>
            <a:off x="7034340" y="1315817"/>
            <a:ext cx="1253869" cy="2862322"/>
          </a:xfrm>
          <a:prstGeom prst="rect">
            <a:avLst/>
          </a:prstGeom>
          <a:noFill/>
        </p:spPr>
        <p:txBody>
          <a:bodyPr wrap="none" rtlCol="0">
            <a:spAutoFit/>
          </a:bodyPr>
          <a:lstStyle/>
          <a:p>
            <a:r>
              <a:rPr lang="en-GB" sz="18000" dirty="0" smtClean="0">
                <a:solidFill>
                  <a:srgbClr val="585858"/>
                </a:solidFill>
              </a:rPr>
              <a:t>?</a:t>
            </a:r>
            <a:endParaRPr lang="en-GB" sz="18000" dirty="0">
              <a:solidFill>
                <a:srgbClr val="585858"/>
              </a:solidFill>
            </a:endParaRPr>
          </a:p>
        </p:txBody>
      </p:sp>
    </p:spTree>
    <p:extLst>
      <p:ext uri="{BB962C8B-B14F-4D97-AF65-F5344CB8AC3E}">
        <p14:creationId xmlns:p14="http://schemas.microsoft.com/office/powerpoint/2010/main" val="1322473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Interface and Implementation</a:t>
            </a:r>
            <a:endParaRPr lang="en-GB" b="1" dirty="0">
              <a:solidFill>
                <a:srgbClr val="C00000"/>
              </a:solidFill>
              <a:latin typeface="+mn-lt"/>
            </a:endParaRPr>
          </a:p>
        </p:txBody>
      </p:sp>
      <p:sp>
        <p:nvSpPr>
          <p:cNvPr id="4" name="Rectangle 3"/>
          <p:cNvSpPr/>
          <p:nvPr/>
        </p:nvSpPr>
        <p:spPr>
          <a:xfrm>
            <a:off x="0" y="5657671"/>
            <a:ext cx="9128904" cy="1200329"/>
          </a:xfrm>
          <a:prstGeom prst="rect">
            <a:avLst/>
          </a:prstGeom>
        </p:spPr>
        <p:txBody>
          <a:bodyPr wrap="square">
            <a:spAutoFit/>
          </a:bodyPr>
          <a:lstStyle/>
          <a:p>
            <a:r>
              <a:rPr lang="en-GB" sz="3600" dirty="0">
                <a:solidFill>
                  <a:srgbClr val="585858"/>
                </a:solidFill>
              </a:rPr>
              <a:t>Key idea: </a:t>
            </a:r>
            <a:r>
              <a:rPr lang="en-GB" sz="3600" dirty="0" smtClean="0">
                <a:solidFill>
                  <a:srgbClr val="585858"/>
                </a:solidFill>
              </a:rPr>
              <a:t>Every </a:t>
            </a:r>
            <a:r>
              <a:rPr lang="en-GB" sz="3600" dirty="0">
                <a:solidFill>
                  <a:srgbClr val="585858"/>
                </a:solidFill>
              </a:rPr>
              <a:t>possible Boolean function </a:t>
            </a:r>
            <a:r>
              <a:rPr lang="en-GB" sz="3600" dirty="0" smtClean="0">
                <a:solidFill>
                  <a:srgbClr val="585858"/>
                </a:solidFill>
              </a:rPr>
              <a:t>can</a:t>
            </a:r>
          </a:p>
          <a:p>
            <a:r>
              <a:rPr lang="en-GB" sz="3600" dirty="0" smtClean="0">
                <a:solidFill>
                  <a:srgbClr val="585858"/>
                </a:solidFill>
              </a:rPr>
              <a:t>be </a:t>
            </a:r>
            <a:r>
              <a:rPr lang="en-GB" sz="3600" dirty="0">
                <a:solidFill>
                  <a:srgbClr val="585858"/>
                </a:solidFill>
              </a:rPr>
              <a:t>constructed </a:t>
            </a:r>
            <a:r>
              <a:rPr lang="en-GB" sz="3600" dirty="0" smtClean="0">
                <a:solidFill>
                  <a:srgbClr val="585858"/>
                </a:solidFill>
              </a:rPr>
              <a:t>using </a:t>
            </a:r>
            <a:r>
              <a:rPr lang="en-GB" sz="3600" dirty="0">
                <a:solidFill>
                  <a:srgbClr val="585858"/>
                </a:solidFill>
              </a:rPr>
              <a:t>AND, OR and NOT</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226" t="54957" r="17065" b="13391"/>
          <a:stretch/>
        </p:blipFill>
        <p:spPr bwMode="auto">
          <a:xfrm>
            <a:off x="3276600" y="2385071"/>
            <a:ext cx="5852304" cy="2843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014626" y="2385071"/>
            <a:ext cx="4213411" cy="3100208"/>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 y="814208"/>
            <a:ext cx="9128904" cy="1200329"/>
          </a:xfrm>
          <a:prstGeom prst="rect">
            <a:avLst/>
          </a:prstGeom>
          <a:noFill/>
        </p:spPr>
        <p:txBody>
          <a:bodyPr wrap="square" rtlCol="0">
            <a:spAutoFit/>
          </a:bodyPr>
          <a:lstStyle/>
          <a:p>
            <a:r>
              <a:rPr lang="en-GB" sz="3600" dirty="0" smtClean="0">
                <a:solidFill>
                  <a:srgbClr val="585858"/>
                </a:solidFill>
              </a:rPr>
              <a:t>Every combination of gates, up to the most complex chips, can be described by its interface.</a:t>
            </a:r>
            <a:endParaRPr lang="en-GB" sz="3600" dirty="0">
              <a:solidFill>
                <a:srgbClr val="585858"/>
              </a:solidFill>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958" t="56063" r="51459" b="27215"/>
          <a:stretch/>
        </p:blipFill>
        <p:spPr>
          <a:xfrm>
            <a:off x="1159373" y="4733926"/>
            <a:ext cx="1393327" cy="754006"/>
          </a:xfrm>
          <a:prstGeom prst="rect">
            <a:avLst/>
          </a:prstGeom>
        </p:spPr>
      </p:pic>
      <p:graphicFrame>
        <p:nvGraphicFramePr>
          <p:cNvPr id="11" name="Group 29"/>
          <p:cNvGraphicFramePr>
            <a:graphicFrameLocks/>
          </p:cNvGraphicFramePr>
          <p:nvPr>
            <p:extLst/>
          </p:nvPr>
        </p:nvGraphicFramePr>
        <p:xfrm>
          <a:off x="441823" y="2433637"/>
          <a:ext cx="2660650" cy="2185989"/>
        </p:xfrm>
        <a:graphic>
          <a:graphicData uri="http://schemas.openxmlformats.org/drawingml/2006/table">
            <a:tbl>
              <a:tblPr/>
              <a:tblGrid>
                <a:gridCol w="860425"/>
                <a:gridCol w="860425"/>
                <a:gridCol w="939800"/>
              </a:tblGrid>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A</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Q</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0</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0</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65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3810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5931964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Interface and Implementation</a:t>
            </a:r>
            <a:endParaRPr lang="en-GB" b="1" dirty="0">
              <a:solidFill>
                <a:srgbClr val="C00000"/>
              </a:solidFill>
              <a:latin typeface="+mn-lt"/>
            </a:endParaRPr>
          </a:p>
        </p:txBody>
      </p:sp>
      <p:sp>
        <p:nvSpPr>
          <p:cNvPr id="4" name="TextBox 3"/>
          <p:cNvSpPr txBox="1"/>
          <p:nvPr/>
        </p:nvSpPr>
        <p:spPr>
          <a:xfrm>
            <a:off x="1" y="814208"/>
            <a:ext cx="9128904" cy="6186309"/>
          </a:xfrm>
          <a:prstGeom prst="rect">
            <a:avLst/>
          </a:prstGeom>
          <a:noFill/>
        </p:spPr>
        <p:txBody>
          <a:bodyPr wrap="square" rtlCol="0">
            <a:spAutoFit/>
          </a:bodyPr>
          <a:lstStyle/>
          <a:p>
            <a:r>
              <a:rPr lang="en-GB" sz="3600" dirty="0" smtClean="0">
                <a:solidFill>
                  <a:srgbClr val="585858"/>
                </a:solidFill>
              </a:rPr>
              <a:t>Every combination of gates, up to the most complex chips, can be described by its interface.</a:t>
            </a:r>
          </a:p>
          <a:p>
            <a:endParaRPr lang="en-GB" sz="3600" dirty="0">
              <a:solidFill>
                <a:srgbClr val="585858"/>
              </a:solidFill>
            </a:endParaRPr>
          </a:p>
          <a:p>
            <a:r>
              <a:rPr lang="en-GB" sz="3600" dirty="0">
                <a:solidFill>
                  <a:srgbClr val="585858"/>
                </a:solidFill>
              </a:rPr>
              <a:t>C</a:t>
            </a:r>
            <a:r>
              <a:rPr lang="en-GB" sz="3600" dirty="0" smtClean="0">
                <a:solidFill>
                  <a:srgbClr val="585858"/>
                </a:solidFill>
              </a:rPr>
              <a:t>omplex chips combine smaller chips which …</a:t>
            </a:r>
          </a:p>
          <a:p>
            <a:endParaRPr lang="en-GB" sz="3600" dirty="0">
              <a:solidFill>
                <a:srgbClr val="585858"/>
              </a:solidFill>
            </a:endParaRPr>
          </a:p>
          <a:p>
            <a:r>
              <a:rPr lang="en-GB" sz="3600" dirty="0" smtClean="0">
                <a:solidFill>
                  <a:srgbClr val="585858"/>
                </a:solidFill>
              </a:rPr>
              <a:t>… are designed by combining smaller chips …</a:t>
            </a:r>
          </a:p>
          <a:p>
            <a:endParaRPr lang="en-GB" sz="3600" dirty="0">
              <a:solidFill>
                <a:srgbClr val="585858"/>
              </a:solidFill>
            </a:endParaRPr>
          </a:p>
          <a:p>
            <a:r>
              <a:rPr lang="en-GB" sz="3600" dirty="0" smtClean="0">
                <a:solidFill>
                  <a:srgbClr val="585858"/>
                </a:solidFill>
              </a:rPr>
              <a:t>… are designed by combining smaller chips …</a:t>
            </a:r>
          </a:p>
          <a:p>
            <a:endParaRPr lang="en-GB" sz="3600" dirty="0">
              <a:solidFill>
                <a:srgbClr val="585858"/>
              </a:solidFill>
            </a:endParaRPr>
          </a:p>
          <a:p>
            <a:r>
              <a:rPr lang="en-GB" sz="3600" dirty="0" smtClean="0">
                <a:solidFill>
                  <a:srgbClr val="585858"/>
                </a:solidFill>
              </a:rPr>
              <a:t>… all the way down to individual combinations of gates.</a:t>
            </a:r>
            <a:endParaRPr lang="en-GB" sz="3600" dirty="0">
              <a:solidFill>
                <a:srgbClr val="585858"/>
              </a:solidFill>
            </a:endParaRPr>
          </a:p>
        </p:txBody>
      </p:sp>
      <p:sp>
        <p:nvSpPr>
          <p:cNvPr id="9" name="Down Arrow 8"/>
          <p:cNvSpPr/>
          <p:nvPr/>
        </p:nvSpPr>
        <p:spPr>
          <a:xfrm flipV="1">
            <a:off x="99204" y="1352550"/>
            <a:ext cx="1619250" cy="4401864"/>
          </a:xfrm>
          <a:prstGeom prst="downArrow">
            <a:avLst>
              <a:gd name="adj1" fmla="val 20000"/>
              <a:gd name="adj2" fmla="val 45000"/>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141812" y="4840978"/>
            <a:ext cx="3673528" cy="1979272"/>
          </a:xfrm>
          <a:prstGeom prst="rect">
            <a:avLst/>
          </a:prstGeom>
        </p:spPr>
      </p:pic>
      <p:sp>
        <p:nvSpPr>
          <p:cNvPr id="8" name="Down Arrow 7"/>
          <p:cNvSpPr/>
          <p:nvPr/>
        </p:nvSpPr>
        <p:spPr>
          <a:xfrm>
            <a:off x="7210953" y="2114550"/>
            <a:ext cx="1619250" cy="4343400"/>
          </a:xfrm>
          <a:prstGeom prst="downArrow">
            <a:avLst>
              <a:gd name="adj1" fmla="val 20000"/>
              <a:gd name="adj2" fmla="val 45000"/>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706990" y="213237"/>
            <a:ext cx="3665611" cy="1995106"/>
          </a:xfrm>
          <a:prstGeom prst="rect">
            <a:avLst/>
          </a:prstGeom>
        </p:spPr>
      </p:pic>
    </p:spTree>
    <p:extLst>
      <p:ext uri="{BB962C8B-B14F-4D97-AF65-F5344CB8AC3E}">
        <p14:creationId xmlns:p14="http://schemas.microsoft.com/office/powerpoint/2010/main" val="1333347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fade">
                                      <p:cBhvr>
                                        <p:cTn id="11" dur="500"/>
                                        <p:tgtEl>
                                          <p:spTgt spid="4">
                                            <p:txEl>
                                              <p:pRg st="4" end="4"/>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500"/>
                                        <p:tgtEl>
                                          <p:spTgt spid="4">
                                            <p:txEl>
                                              <p:pRg st="6" end="6"/>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fade">
                                      <p:cBhvr>
                                        <p:cTn id="19" dur="500"/>
                                        <p:tgtEl>
                                          <p:spTgt spid="4">
                                            <p:txEl>
                                              <p:pRg st="8" end="8"/>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par>
                          <p:cTn id="34" fill="hold">
                            <p:stCondLst>
                              <p:cond delay="500"/>
                            </p:stCondLst>
                            <p:childTnLst>
                              <p:par>
                                <p:cTn id="35" presetID="22" presetClass="entr" presetSubtype="4"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52011" y="5526760"/>
            <a:ext cx="1491989" cy="1331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576" t="22471" r="32066" b="10529"/>
          <a:stretch/>
        </p:blipFill>
        <p:spPr bwMode="auto">
          <a:xfrm>
            <a:off x="2016470" y="304800"/>
            <a:ext cx="6765579" cy="653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4678752" y="1416805"/>
            <a:ext cx="1626798" cy="5193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686550" y="2025270"/>
            <a:ext cx="1695450" cy="4623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4404323" y="323850"/>
            <a:ext cx="4263427" cy="109295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txBox="1">
            <a:spLocks/>
          </p:cNvSpPr>
          <p:nvPr/>
        </p:nvSpPr>
        <p:spPr>
          <a:xfrm>
            <a:off x="0" y="4123"/>
            <a:ext cx="9128904" cy="81008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Interface</a:t>
            </a:r>
            <a:endParaRPr lang="en-GB" b="1" dirty="0">
              <a:solidFill>
                <a:srgbClr val="C00000"/>
              </a:solidFill>
              <a:latin typeface="+mn-lt"/>
            </a:endParaRPr>
          </a:p>
        </p:txBody>
      </p:sp>
      <p:sp>
        <p:nvSpPr>
          <p:cNvPr id="9" name="Rectangle 8"/>
          <p:cNvSpPr/>
          <p:nvPr/>
        </p:nvSpPr>
        <p:spPr>
          <a:xfrm>
            <a:off x="2687147" y="2025270"/>
            <a:ext cx="1695450" cy="4623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2226" t="54957" r="17065" b="13391"/>
          <a:stretch/>
        </p:blipFill>
        <p:spPr bwMode="auto">
          <a:xfrm>
            <a:off x="62935" y="2938430"/>
            <a:ext cx="2329818" cy="113218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flipH="1">
            <a:off x="2202253" y="3048000"/>
            <a:ext cx="6389296" cy="870327"/>
          </a:xfrm>
          <a:prstGeom prst="rightArrow">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9871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22" presetClass="exit" presetSubtype="1" fill="hold" grpId="0" nodeType="afterEffect">
                                  <p:stCondLst>
                                    <p:cond delay="0"/>
                                  </p:stCondLst>
                                  <p:childTnLst>
                                    <p:animEffect transition="out" filter="wipe(up)">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1" fill="hold" grpId="0" nodeType="clickEffect">
                                  <p:stCondLst>
                                    <p:cond delay="0"/>
                                  </p:stCondLst>
                                  <p:childTnLst>
                                    <p:animEffect transition="out" filter="wipe(up)">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8" grpId="0" animBg="1"/>
      <p:bldP spid="9" grpId="0" animBg="1"/>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4" name="TextBox 3"/>
          <p:cNvSpPr txBox="1"/>
          <p:nvPr/>
        </p:nvSpPr>
        <p:spPr>
          <a:xfrm>
            <a:off x="377898" y="2213523"/>
            <a:ext cx="7599454" cy="2308324"/>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a:solidFill>
                  <a:schemeClr val="bg1">
                    <a:lumMod val="50000"/>
                  </a:schemeClr>
                </a:solidFill>
              </a:rPr>
              <a:t>Does </a:t>
            </a:r>
            <a:r>
              <a:rPr lang="en-GB" sz="3600" dirty="0" smtClean="0">
                <a:solidFill>
                  <a:schemeClr val="bg1">
                    <a:lumMod val="50000"/>
                  </a:schemeClr>
                </a:solidFill>
              </a:rPr>
              <a:t>an understanding </a:t>
            </a:r>
            <a:r>
              <a:rPr lang="en-GB" sz="3600" dirty="0">
                <a:solidFill>
                  <a:schemeClr val="bg1">
                    <a:lumMod val="50000"/>
                  </a:schemeClr>
                </a:solidFill>
              </a:rPr>
              <a:t>of electricity impede or support understanding of logic circuits?</a:t>
            </a:r>
          </a:p>
          <a:p>
            <a:pPr lvl="0" eaLnBrk="0" fontAlgn="base" hangingPunct="0">
              <a:spcBef>
                <a:spcPct val="0"/>
              </a:spcBef>
              <a:spcAft>
                <a:spcPct val="0"/>
              </a:spcAft>
              <a:tabLst>
                <a:tab pos="457200" algn="l"/>
              </a:tabLst>
            </a:pPr>
            <a:endParaRPr kumimoji="0" lang="en-GB" altLang="ja-JP" sz="3600" b="0" i="0" u="none" strike="noStrike" cap="none" normalizeH="0" baseline="0" dirty="0">
              <a:ln>
                <a:noFill/>
              </a:ln>
              <a:solidFill>
                <a:schemeClr val="bg1">
                  <a:lumMod val="50000"/>
                </a:schemeClr>
              </a:solidFill>
              <a:effectLst/>
              <a:ea typeface="Calibri" panose="020F0502020204030204" pitchFamily="34" charset="0"/>
              <a:cs typeface="Times New Roman" panose="02020603050405020304" pitchFamily="18" charset="0"/>
            </a:endParaRPr>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9921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07863" y="575846"/>
            <a:ext cx="8721041" cy="3416320"/>
          </a:xfrm>
          <a:prstGeom prst="rect">
            <a:avLst/>
          </a:prstGeom>
          <a:noFill/>
        </p:spPr>
        <p:txBody>
          <a:bodyPr wrap="square" rtlCol="0">
            <a:spAutoFit/>
          </a:bodyPr>
          <a:lstStyle/>
          <a:p>
            <a:r>
              <a:rPr lang="en-GB" sz="7200" b="1" dirty="0" smtClean="0">
                <a:solidFill>
                  <a:srgbClr val="C00000"/>
                </a:solidFill>
              </a:rPr>
              <a:t>Adders </a:t>
            </a:r>
          </a:p>
          <a:p>
            <a:r>
              <a:rPr lang="en-GB" sz="7200" b="1" dirty="0" smtClean="0">
                <a:solidFill>
                  <a:srgbClr val="C00000"/>
                </a:solidFill>
              </a:rPr>
              <a:t>And</a:t>
            </a:r>
          </a:p>
          <a:p>
            <a:r>
              <a:rPr lang="en-GB" sz="7200" b="1" dirty="0" smtClean="0">
                <a:solidFill>
                  <a:srgbClr val="C00000"/>
                </a:solidFill>
              </a:rPr>
              <a:t>Ladders</a:t>
            </a:r>
            <a:endParaRPr lang="en-GB" sz="7200" b="1" dirty="0">
              <a:solidFill>
                <a:srgbClr val="C00000"/>
              </a:solidFill>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Simple Ideas That Make Computers Tick</a:t>
            </a:r>
            <a:endParaRPr lang="en-GB" sz="4400" b="1" spc="-150" dirty="0">
              <a:solidFill>
                <a:schemeClr val="bg1">
                  <a:lumMod val="50000"/>
                </a:schemeClr>
              </a:solidFill>
            </a:endParaRPr>
          </a:p>
        </p:txBody>
      </p:sp>
      <p:sp>
        <p:nvSpPr>
          <p:cNvPr id="13" name="TextBox 12"/>
          <p:cNvSpPr txBox="1"/>
          <p:nvPr/>
        </p:nvSpPr>
        <p:spPr>
          <a:xfrm>
            <a:off x="1211462" y="1447742"/>
            <a:ext cx="1709122" cy="369332"/>
          </a:xfrm>
          <a:prstGeom prst="rect">
            <a:avLst/>
          </a:prstGeom>
          <a:noFill/>
        </p:spPr>
        <p:txBody>
          <a:bodyPr wrap="none" rtlCol="0">
            <a:spAutoFit/>
          </a:bodyPr>
          <a:lstStyle/>
          <a:p>
            <a:r>
              <a:rPr lang="en-GB" dirty="0" smtClean="0">
                <a:solidFill>
                  <a:schemeClr val="bg1"/>
                </a:solidFill>
              </a:rPr>
              <a:t>Claude Shannon</a:t>
            </a:r>
            <a:endParaRPr lang="en-GB" dirty="0">
              <a:solidFill>
                <a:schemeClr val="bg1"/>
              </a:solidFill>
            </a:endParaRPr>
          </a:p>
        </p:txBody>
      </p:sp>
      <p:sp>
        <p:nvSpPr>
          <p:cNvPr id="14" name="TextBox 13"/>
          <p:cNvSpPr txBox="1"/>
          <p:nvPr/>
        </p:nvSpPr>
        <p:spPr>
          <a:xfrm>
            <a:off x="129181" y="5056191"/>
            <a:ext cx="1191352" cy="369332"/>
          </a:xfrm>
          <a:prstGeom prst="rect">
            <a:avLst/>
          </a:prstGeom>
          <a:noFill/>
        </p:spPr>
        <p:txBody>
          <a:bodyPr wrap="none" rtlCol="0">
            <a:spAutoFit/>
          </a:bodyPr>
          <a:lstStyle/>
          <a:p>
            <a:r>
              <a:rPr lang="en-GB" dirty="0" smtClean="0">
                <a:solidFill>
                  <a:schemeClr val="bg1"/>
                </a:solidFill>
              </a:rPr>
              <a:t>1916-2001</a:t>
            </a:r>
            <a:endParaRPr lang="en-GB" dirty="0">
              <a:solidFill>
                <a:schemeClr val="bg1"/>
              </a:solidFill>
            </a:endParaRPr>
          </a:p>
        </p:txBody>
      </p:sp>
      <p:sp>
        <p:nvSpPr>
          <p:cNvPr id="2" name="Rectangle 1"/>
          <p:cNvSpPr/>
          <p:nvPr/>
        </p:nvSpPr>
        <p:spPr>
          <a:xfrm>
            <a:off x="7909560" y="5745480"/>
            <a:ext cx="1234584" cy="1112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7659298" y="4208331"/>
            <a:ext cx="1484702" cy="3170099"/>
          </a:xfrm>
          <a:prstGeom prst="rect">
            <a:avLst/>
          </a:prstGeom>
          <a:noFill/>
        </p:spPr>
        <p:txBody>
          <a:bodyPr wrap="none" rtlCol="0">
            <a:spAutoFit/>
          </a:bodyPr>
          <a:lstStyle/>
          <a:p>
            <a:r>
              <a:rPr lang="en-GB" sz="20000" b="1" dirty="0">
                <a:solidFill>
                  <a:srgbClr val="DEDEDE"/>
                </a:solidFill>
              </a:rPr>
              <a:t>2</a:t>
            </a:r>
          </a:p>
        </p:txBody>
      </p:sp>
      <p:sp>
        <p:nvSpPr>
          <p:cNvPr id="16" name="TextBox 15"/>
          <p:cNvSpPr txBox="1"/>
          <p:nvPr/>
        </p:nvSpPr>
        <p:spPr>
          <a:xfrm>
            <a:off x="7526664" y="6009634"/>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6020" t="13333" r="6020" b="3888"/>
          <a:stretch/>
        </p:blipFill>
        <p:spPr>
          <a:xfrm rot="864227">
            <a:off x="3781901" y="1070684"/>
            <a:ext cx="4364085" cy="5510580"/>
          </a:xfrm>
          <a:prstGeom prst="rect">
            <a:avLst/>
          </a:prstGeom>
        </p:spPr>
      </p:pic>
    </p:spTree>
    <p:extLst>
      <p:ext uri="{BB962C8B-B14F-4D97-AF65-F5344CB8AC3E}">
        <p14:creationId xmlns:p14="http://schemas.microsoft.com/office/powerpoint/2010/main" val="3215754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307135" y="5653827"/>
            <a:ext cx="1386625" cy="1204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0"/>
            <a:ext cx="4032777" cy="1582615"/>
          </a:xfrm>
        </p:spPr>
        <p:txBody>
          <a:bodyPr/>
          <a:lstStyle/>
          <a:p>
            <a:r>
              <a:rPr lang="en-GB" b="1" dirty="0" smtClean="0">
                <a:solidFill>
                  <a:srgbClr val="C00000"/>
                </a:solidFill>
                <a:latin typeface="+mn-lt"/>
              </a:rPr>
              <a:t>Adders And </a:t>
            </a:r>
            <a:br>
              <a:rPr lang="en-GB" b="1" dirty="0" smtClean="0">
                <a:solidFill>
                  <a:srgbClr val="C00000"/>
                </a:solidFill>
                <a:latin typeface="+mn-lt"/>
              </a:rPr>
            </a:br>
            <a:r>
              <a:rPr lang="en-GB" b="1" dirty="0" smtClean="0">
                <a:solidFill>
                  <a:srgbClr val="C00000"/>
                </a:solidFill>
                <a:latin typeface="+mn-lt"/>
              </a:rPr>
              <a:t>Ladders</a:t>
            </a:r>
            <a:endParaRPr lang="en-GB" b="1" dirty="0">
              <a:solidFill>
                <a:srgbClr val="C00000"/>
              </a:solidFill>
              <a:latin typeface="+mn-lt"/>
            </a:endParaRPr>
          </a:p>
        </p:txBody>
      </p:sp>
      <p:sp>
        <p:nvSpPr>
          <p:cNvPr id="6" name="TextBox 5"/>
          <p:cNvSpPr txBox="1"/>
          <p:nvPr/>
        </p:nvSpPr>
        <p:spPr>
          <a:xfrm>
            <a:off x="0" y="6210194"/>
            <a:ext cx="3882986" cy="646331"/>
          </a:xfrm>
          <a:prstGeom prst="rect">
            <a:avLst/>
          </a:prstGeom>
          <a:noFill/>
        </p:spPr>
        <p:txBody>
          <a:bodyPr wrap="none" rtlCol="0">
            <a:spAutoFit/>
          </a:bodyPr>
          <a:lstStyle/>
          <a:p>
            <a:r>
              <a:rPr lang="en-GB" dirty="0">
                <a:solidFill>
                  <a:schemeClr val="bg1">
                    <a:lumMod val="50000"/>
                  </a:schemeClr>
                </a:solidFill>
              </a:rPr>
              <a:t>Developed by Emma Partridge </a:t>
            </a:r>
            <a:r>
              <a:rPr lang="en-GB" dirty="0" smtClean="0">
                <a:solidFill>
                  <a:schemeClr val="bg1">
                    <a:lumMod val="50000"/>
                  </a:schemeClr>
                </a:solidFill>
              </a:rPr>
              <a:t>from an</a:t>
            </a:r>
            <a:endParaRPr lang="en-GB" dirty="0">
              <a:solidFill>
                <a:schemeClr val="bg1">
                  <a:lumMod val="50000"/>
                </a:schemeClr>
              </a:solidFill>
            </a:endParaRPr>
          </a:p>
          <a:p>
            <a:r>
              <a:rPr lang="en-GB" dirty="0">
                <a:solidFill>
                  <a:schemeClr val="bg1">
                    <a:lumMod val="50000"/>
                  </a:schemeClr>
                </a:solidFill>
              </a:rPr>
              <a:t>i</a:t>
            </a:r>
            <a:r>
              <a:rPr lang="en-GB" dirty="0" smtClean="0">
                <a:solidFill>
                  <a:schemeClr val="bg1">
                    <a:lumMod val="50000"/>
                  </a:schemeClr>
                </a:solidFill>
              </a:rPr>
              <a:t>dea in Bits </a:t>
            </a:r>
            <a:r>
              <a:rPr lang="en-GB" dirty="0">
                <a:solidFill>
                  <a:schemeClr val="bg1">
                    <a:lumMod val="50000"/>
                  </a:schemeClr>
                </a:solidFill>
              </a:rPr>
              <a:t>and </a:t>
            </a:r>
            <a:r>
              <a:rPr lang="en-GB" dirty="0" smtClean="0">
                <a:solidFill>
                  <a:schemeClr val="bg1">
                    <a:lumMod val="50000"/>
                  </a:schemeClr>
                </a:solidFill>
              </a:rPr>
              <a:t>Chips, </a:t>
            </a:r>
            <a:r>
              <a:rPr lang="en-GB" dirty="0">
                <a:solidFill>
                  <a:schemeClr val="bg1">
                    <a:lumMod val="50000"/>
                  </a:schemeClr>
                </a:solidFill>
              </a:rPr>
              <a:t>Neil </a:t>
            </a:r>
            <a:r>
              <a:rPr lang="en-GB" dirty="0" err="1" smtClean="0">
                <a:solidFill>
                  <a:schemeClr val="bg1">
                    <a:lumMod val="50000"/>
                  </a:schemeClr>
                </a:solidFill>
              </a:rPr>
              <a:t>Ardley</a:t>
            </a:r>
            <a:r>
              <a:rPr lang="en-GB" dirty="0" smtClean="0">
                <a:solidFill>
                  <a:schemeClr val="bg1">
                    <a:lumMod val="50000"/>
                  </a:schemeClr>
                </a:solidFill>
              </a:rPr>
              <a:t>, 1991</a:t>
            </a:r>
            <a:endParaRPr lang="en-GB" dirty="0">
              <a:solidFill>
                <a:schemeClr val="bg1">
                  <a:lumMod val="50000"/>
                </a:schemeClr>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3015" t="773" r="1509" b="5701"/>
          <a:stretch/>
        </p:blipFill>
        <p:spPr>
          <a:xfrm rot="20912053">
            <a:off x="111092" y="1593097"/>
            <a:ext cx="2752164" cy="4269383"/>
          </a:xfrm>
          <a:prstGeom prst="rect">
            <a:avLst/>
          </a:prstGeom>
          <a:ln>
            <a:solidFill>
              <a:schemeClr val="bg1">
                <a:lumMod val="65000"/>
              </a:schemeClr>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2777" y="0"/>
            <a:ext cx="5111223" cy="6858000"/>
          </a:xfrm>
          <a:prstGeom prst="rect">
            <a:avLst/>
          </a:prstGeom>
        </p:spPr>
      </p:pic>
    </p:spTree>
    <p:extLst>
      <p:ext uri="{BB962C8B-B14F-4D97-AF65-F5344CB8AC3E}">
        <p14:creationId xmlns:p14="http://schemas.microsoft.com/office/powerpoint/2010/main" val="606134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966731"/>
            <a:ext cx="4032777" cy="4154984"/>
          </a:xfrm>
          <a:prstGeom prst="rect">
            <a:avLst/>
          </a:prstGeom>
          <a:noFill/>
        </p:spPr>
        <p:txBody>
          <a:bodyPr wrap="square" rtlCol="0">
            <a:spAutoFit/>
          </a:bodyPr>
          <a:lstStyle/>
          <a:p>
            <a:r>
              <a:rPr lang="en-GB" sz="4400" dirty="0">
                <a:solidFill>
                  <a:srgbClr val="C00000"/>
                </a:solidFill>
              </a:rPr>
              <a:t>Let’s try 5 + </a:t>
            </a:r>
            <a:r>
              <a:rPr lang="en-GB" sz="4400" dirty="0" smtClean="0">
                <a:solidFill>
                  <a:srgbClr val="C00000"/>
                </a:solidFill>
              </a:rPr>
              <a:t>7</a:t>
            </a:r>
          </a:p>
          <a:p>
            <a:pPr lvl="0"/>
            <a:r>
              <a:rPr lang="en-GB" sz="4400" dirty="0">
                <a:solidFill>
                  <a:schemeClr val="tx1">
                    <a:lumMod val="50000"/>
                    <a:lumOff val="50000"/>
                  </a:schemeClr>
                </a:solidFill>
              </a:rPr>
              <a:t>Input  5 (101) by adding a counter at 4 and 1</a:t>
            </a:r>
            <a:endParaRPr lang="en-GB" sz="5400" dirty="0">
              <a:solidFill>
                <a:schemeClr val="tx1">
                  <a:lumMod val="50000"/>
                  <a:lumOff val="50000"/>
                </a:schemeClr>
              </a:solidFill>
              <a:latin typeface="Calibri" panose="020F0502020204030204" pitchFamily="34" charset="0"/>
              <a:ea typeface="Calibri" panose="020F0502020204030204" pitchFamily="34" charset="0"/>
              <a:cs typeface="Times New Roman" panose="02020603050405020304" pitchFamily="18" charset="0"/>
            </a:endParaRPr>
          </a:p>
          <a:p>
            <a:endParaRPr lang="en-GB" sz="4400" dirty="0" smtClean="0">
              <a:solidFill>
                <a:schemeClr val="tx1">
                  <a:lumMod val="50000"/>
                  <a:lumOff val="50000"/>
                </a:schemeClr>
              </a:solidFill>
            </a:endParaRPr>
          </a:p>
          <a:p>
            <a:endParaRPr lang="en-GB" sz="4400" dirty="0">
              <a:solidFill>
                <a:schemeClr val="tx1">
                  <a:lumMod val="50000"/>
                  <a:lumOff val="50000"/>
                </a:schemeClr>
              </a:solidFill>
            </a:endParaRPr>
          </a:p>
        </p:txBody>
      </p:sp>
      <p:sp>
        <p:nvSpPr>
          <p:cNvPr id="8" name="Title 1"/>
          <p:cNvSpPr txBox="1">
            <a:spLocks/>
          </p:cNvSpPr>
          <p:nvPr/>
        </p:nvSpPr>
        <p:spPr>
          <a:xfrm>
            <a:off x="0" y="0"/>
            <a:ext cx="4032777" cy="1582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Adders And </a:t>
            </a:r>
            <a:br>
              <a:rPr lang="en-GB" smtClean="0"/>
            </a:br>
            <a:r>
              <a:rPr lang="en-GB" smtClean="0"/>
              <a:t>Ladders</a:t>
            </a:r>
            <a:endParaRPr lang="en-GB"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2777" y="0"/>
            <a:ext cx="5111223" cy="6858000"/>
          </a:xfrm>
          <a:prstGeom prst="rect">
            <a:avLst/>
          </a:prstGeom>
        </p:spPr>
      </p:pic>
      <p:sp>
        <p:nvSpPr>
          <p:cNvPr id="7" name="Oval 6"/>
          <p:cNvSpPr/>
          <p:nvPr/>
        </p:nvSpPr>
        <p:spPr>
          <a:xfrm>
            <a:off x="4558994" y="1441797"/>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529055" y="4489797"/>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239145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288998">
            <a:off x="4045194" y="220812"/>
            <a:ext cx="4256437" cy="6027971"/>
          </a:xfrm>
          <a:prstGeom prst="rect">
            <a:avLst/>
          </a:prstGeom>
          <a:ln>
            <a:solidFill>
              <a:srgbClr val="808080"/>
            </a:solidFill>
          </a:ln>
        </p:spPr>
      </p:pic>
      <p:pic>
        <p:nvPicPr>
          <p:cNvPr id="2" name="Picture 1"/>
          <p:cNvPicPr>
            <a:picLocks noChangeAspect="1"/>
          </p:cNvPicPr>
          <p:nvPr/>
        </p:nvPicPr>
        <p:blipFill>
          <a:blip r:embed="rId4"/>
          <a:stretch>
            <a:fillRect/>
          </a:stretch>
        </p:blipFill>
        <p:spPr>
          <a:xfrm>
            <a:off x="3266650" y="607770"/>
            <a:ext cx="4256437" cy="6027971"/>
          </a:xfrm>
          <a:prstGeom prst="rect">
            <a:avLst/>
          </a:prstGeom>
          <a:ln>
            <a:solidFill>
              <a:srgbClr val="808080"/>
            </a:solidFill>
          </a:ln>
        </p:spPr>
      </p:pic>
      <p:pic>
        <p:nvPicPr>
          <p:cNvPr id="8" name="Picture 7"/>
          <p:cNvPicPr>
            <a:picLocks noChangeAspect="1"/>
          </p:cNvPicPr>
          <p:nvPr/>
        </p:nvPicPr>
        <p:blipFill rotWithShape="1">
          <a:blip r:embed="rId5"/>
          <a:srcRect l="26240" t="19395" r="21108" b="25645"/>
          <a:stretch/>
        </p:blipFill>
        <p:spPr>
          <a:xfrm>
            <a:off x="275772" y="418145"/>
            <a:ext cx="2749956" cy="1613852"/>
          </a:xfrm>
          <a:prstGeom prst="rect">
            <a:avLst/>
          </a:prstGeom>
          <a:ln>
            <a:solidFill>
              <a:schemeClr val="bg1">
                <a:lumMod val="50000"/>
              </a:schemeClr>
            </a:solidFill>
          </a:ln>
        </p:spPr>
      </p:pic>
    </p:spTree>
    <p:extLst>
      <p:ext uri="{BB962C8B-B14F-4D97-AF65-F5344CB8AC3E}">
        <p14:creationId xmlns:p14="http://schemas.microsoft.com/office/powerpoint/2010/main" val="2897490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966731"/>
            <a:ext cx="4032777" cy="4154984"/>
          </a:xfrm>
          <a:prstGeom prst="rect">
            <a:avLst/>
          </a:prstGeom>
          <a:noFill/>
        </p:spPr>
        <p:txBody>
          <a:bodyPr wrap="square" rtlCol="0">
            <a:spAutoFit/>
          </a:bodyPr>
          <a:lstStyle/>
          <a:p>
            <a:r>
              <a:rPr lang="en-GB" sz="4400" dirty="0">
                <a:solidFill>
                  <a:srgbClr val="C00000"/>
                </a:solidFill>
              </a:rPr>
              <a:t>Let’s try 5 + </a:t>
            </a:r>
            <a:r>
              <a:rPr lang="en-GB" sz="4400" dirty="0" smtClean="0">
                <a:solidFill>
                  <a:srgbClr val="C00000"/>
                </a:solidFill>
              </a:rPr>
              <a:t>7</a:t>
            </a:r>
          </a:p>
          <a:p>
            <a:r>
              <a:rPr lang="en-GB" sz="4400" dirty="0">
                <a:solidFill>
                  <a:schemeClr val="tx1">
                    <a:lumMod val="50000"/>
                    <a:lumOff val="50000"/>
                  </a:schemeClr>
                </a:solidFill>
              </a:rPr>
              <a:t>Move the 2 counters as far across as they will go</a:t>
            </a:r>
            <a:endParaRPr lang="en-GB" sz="4400" dirty="0" smtClean="0">
              <a:solidFill>
                <a:schemeClr val="tx1">
                  <a:lumMod val="50000"/>
                  <a:lumOff val="50000"/>
                </a:schemeClr>
              </a:solidFill>
            </a:endParaRPr>
          </a:p>
          <a:p>
            <a:endParaRPr lang="en-GB" sz="4400" dirty="0">
              <a:solidFill>
                <a:schemeClr val="tx1">
                  <a:lumMod val="50000"/>
                  <a:lumOff val="50000"/>
                </a:schemeClr>
              </a:solidFill>
            </a:endParaRPr>
          </a:p>
        </p:txBody>
      </p:sp>
      <p:sp>
        <p:nvSpPr>
          <p:cNvPr id="8" name="Title 1"/>
          <p:cNvSpPr txBox="1">
            <a:spLocks/>
          </p:cNvSpPr>
          <p:nvPr/>
        </p:nvSpPr>
        <p:spPr>
          <a:xfrm>
            <a:off x="0" y="0"/>
            <a:ext cx="4032777" cy="1582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Adders And </a:t>
            </a:r>
            <a:br>
              <a:rPr lang="en-GB" smtClean="0"/>
            </a:br>
            <a:r>
              <a:rPr lang="en-GB" smtClean="0"/>
              <a:t>Ladders</a:t>
            </a:r>
            <a:endParaRPr lang="en-GB"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2777" y="0"/>
            <a:ext cx="5111223" cy="6858000"/>
          </a:xfrm>
          <a:prstGeom prst="rect">
            <a:avLst/>
          </a:prstGeom>
        </p:spPr>
      </p:pic>
      <p:sp>
        <p:nvSpPr>
          <p:cNvPr id="7" name="Oval 6"/>
          <p:cNvSpPr/>
          <p:nvPr/>
        </p:nvSpPr>
        <p:spPr>
          <a:xfrm>
            <a:off x="4558994" y="1441797"/>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529055" y="4489797"/>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Arrow Connector 2"/>
          <p:cNvCxnSpPr/>
          <p:nvPr/>
        </p:nvCxnSpPr>
        <p:spPr>
          <a:xfrm flipV="1">
            <a:off x="4791522" y="4735332"/>
            <a:ext cx="1120194" cy="16932"/>
          </a:xfrm>
          <a:prstGeom prst="straightConnector1">
            <a:avLst/>
          </a:prstGeom>
          <a:ln w="12700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869705" y="1704264"/>
            <a:ext cx="2818028" cy="16932"/>
          </a:xfrm>
          <a:prstGeom prst="straightConnector1">
            <a:avLst/>
          </a:prstGeom>
          <a:ln w="12700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965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05556E-6 3.7037E-7 L 0.35416 0.00093 " pathEditMode="relative" rAng="0" ptsTypes="AA">
                                      <p:cBhvr>
                                        <p:cTn id="6" dur="2000" fill="hold"/>
                                        <p:tgtEl>
                                          <p:spTgt spid="7"/>
                                        </p:tgtEl>
                                        <p:attrNameLst>
                                          <p:attrName>ppt_x</p:attrName>
                                          <p:attrName>ppt_y</p:attrName>
                                        </p:attrNameLst>
                                      </p:cBhvr>
                                      <p:rCtr x="17708" y="46"/>
                                    </p:animMotion>
                                  </p:childTnLst>
                                </p:cTn>
                              </p:par>
                              <p:par>
                                <p:cTn id="7" presetID="42" presetClass="path" presetSubtype="0" accel="50000" decel="50000" fill="hold" grpId="0" nodeType="withEffect">
                                  <p:stCondLst>
                                    <p:cond delay="0"/>
                                  </p:stCondLst>
                                  <p:childTnLst>
                                    <p:animMotion origin="layout" path="M -0.00174 0.00093 L 0.1408 -0.00138 " pathEditMode="relative" rAng="0" ptsTypes="AA">
                                      <p:cBhvr>
                                        <p:cTn id="8" dur="2000" fill="hold"/>
                                        <p:tgtEl>
                                          <p:spTgt spid="13"/>
                                        </p:tgtEl>
                                        <p:attrNameLst>
                                          <p:attrName>ppt_x</p:attrName>
                                          <p:attrName>ppt_y</p:attrName>
                                        </p:attrNameLst>
                                      </p:cBhvr>
                                      <p:rCtr x="7118" y="-116"/>
                                    </p:animMotion>
                                  </p:childTnLst>
                                </p:cTn>
                              </p:par>
                            </p:childTnLst>
                          </p:cTn>
                        </p:par>
                        <p:par>
                          <p:cTn id="9" fill="hold">
                            <p:stCondLst>
                              <p:cond delay="2000"/>
                            </p:stCondLst>
                            <p:childTnLst>
                              <p:par>
                                <p:cTn id="10" presetID="2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966731"/>
            <a:ext cx="4032777" cy="2800767"/>
          </a:xfrm>
          <a:prstGeom prst="rect">
            <a:avLst/>
          </a:prstGeom>
          <a:noFill/>
        </p:spPr>
        <p:txBody>
          <a:bodyPr wrap="square" rtlCol="0">
            <a:spAutoFit/>
          </a:bodyPr>
          <a:lstStyle/>
          <a:p>
            <a:r>
              <a:rPr lang="en-GB" sz="4400" dirty="0">
                <a:solidFill>
                  <a:srgbClr val="C00000"/>
                </a:solidFill>
              </a:rPr>
              <a:t>Let’s try 5 + </a:t>
            </a:r>
            <a:r>
              <a:rPr lang="en-GB" sz="4400" dirty="0" smtClean="0">
                <a:solidFill>
                  <a:srgbClr val="C00000"/>
                </a:solidFill>
              </a:rPr>
              <a:t>7</a:t>
            </a:r>
          </a:p>
          <a:p>
            <a:r>
              <a:rPr lang="en-GB" sz="4400" dirty="0">
                <a:solidFill>
                  <a:schemeClr val="tx1">
                    <a:lumMod val="50000"/>
                    <a:lumOff val="50000"/>
                  </a:schemeClr>
                </a:solidFill>
              </a:rPr>
              <a:t>Input 7 (111</a:t>
            </a:r>
            <a:r>
              <a:rPr lang="en-GB" sz="4400" dirty="0" smtClean="0">
                <a:solidFill>
                  <a:schemeClr val="tx1">
                    <a:lumMod val="50000"/>
                    <a:lumOff val="50000"/>
                  </a:schemeClr>
                </a:solidFill>
              </a:rPr>
              <a:t>) </a:t>
            </a:r>
            <a:r>
              <a:rPr lang="en-GB" sz="4400" dirty="0">
                <a:solidFill>
                  <a:schemeClr val="tx1">
                    <a:lumMod val="50000"/>
                    <a:lumOff val="50000"/>
                  </a:schemeClr>
                </a:solidFill>
              </a:rPr>
              <a:t>by adding a counter at 1, 2 and 4</a:t>
            </a:r>
          </a:p>
        </p:txBody>
      </p:sp>
      <p:sp>
        <p:nvSpPr>
          <p:cNvPr id="8" name="Title 1"/>
          <p:cNvSpPr txBox="1">
            <a:spLocks/>
          </p:cNvSpPr>
          <p:nvPr/>
        </p:nvSpPr>
        <p:spPr>
          <a:xfrm>
            <a:off x="0" y="0"/>
            <a:ext cx="4032777" cy="1582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Adders And </a:t>
            </a:r>
            <a:br>
              <a:rPr lang="en-GB" smtClean="0"/>
            </a:br>
            <a:r>
              <a:rPr lang="en-GB" smtClean="0"/>
              <a:t>Ladders</a:t>
            </a:r>
            <a:endParaRPr lang="en-GB"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777" y="0"/>
            <a:ext cx="5111223" cy="6858000"/>
          </a:xfrm>
          <a:prstGeom prst="rect">
            <a:avLst/>
          </a:prstGeom>
        </p:spPr>
      </p:pic>
      <p:sp>
        <p:nvSpPr>
          <p:cNvPr id="7" name="Oval 6"/>
          <p:cNvSpPr/>
          <p:nvPr/>
        </p:nvSpPr>
        <p:spPr>
          <a:xfrm>
            <a:off x="7803087" y="1441797"/>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5800987" y="4489797"/>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390485" y="4490112"/>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558497" y="3112823"/>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559032" y="1425178"/>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95347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966731"/>
            <a:ext cx="4032777" cy="2800767"/>
          </a:xfrm>
          <a:prstGeom prst="rect">
            <a:avLst/>
          </a:prstGeom>
          <a:noFill/>
        </p:spPr>
        <p:txBody>
          <a:bodyPr wrap="square" rtlCol="0">
            <a:spAutoFit/>
          </a:bodyPr>
          <a:lstStyle/>
          <a:p>
            <a:r>
              <a:rPr lang="en-GB" sz="4400" dirty="0">
                <a:solidFill>
                  <a:srgbClr val="C00000"/>
                </a:solidFill>
              </a:rPr>
              <a:t>Let’s try 5 + </a:t>
            </a:r>
            <a:r>
              <a:rPr lang="en-GB" sz="4400" dirty="0" smtClean="0">
                <a:solidFill>
                  <a:srgbClr val="C00000"/>
                </a:solidFill>
              </a:rPr>
              <a:t>7</a:t>
            </a:r>
          </a:p>
          <a:p>
            <a:r>
              <a:rPr lang="en-GB" sz="4400" dirty="0" smtClean="0">
                <a:solidFill>
                  <a:schemeClr val="tx1">
                    <a:lumMod val="50000"/>
                    <a:lumOff val="50000"/>
                  </a:schemeClr>
                </a:solidFill>
              </a:rPr>
              <a:t>Again, slide as far as possible to the right</a:t>
            </a:r>
            <a:endParaRPr lang="en-GB" sz="4400" dirty="0">
              <a:solidFill>
                <a:schemeClr val="tx1">
                  <a:lumMod val="50000"/>
                  <a:lumOff val="50000"/>
                </a:schemeClr>
              </a:solidFill>
            </a:endParaRPr>
          </a:p>
        </p:txBody>
      </p:sp>
      <p:sp>
        <p:nvSpPr>
          <p:cNvPr id="8" name="Title 1"/>
          <p:cNvSpPr txBox="1">
            <a:spLocks/>
          </p:cNvSpPr>
          <p:nvPr/>
        </p:nvSpPr>
        <p:spPr>
          <a:xfrm>
            <a:off x="0" y="0"/>
            <a:ext cx="4032777" cy="1582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Adders And </a:t>
            </a:r>
            <a:br>
              <a:rPr lang="en-GB" smtClean="0"/>
            </a:br>
            <a:r>
              <a:rPr lang="en-GB" smtClean="0"/>
              <a:t>Ladders</a:t>
            </a:r>
            <a:endParaRPr lang="en-GB"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777" y="0"/>
            <a:ext cx="5111223" cy="6858000"/>
          </a:xfrm>
          <a:prstGeom prst="rect">
            <a:avLst/>
          </a:prstGeom>
        </p:spPr>
      </p:pic>
      <p:sp>
        <p:nvSpPr>
          <p:cNvPr id="7" name="Oval 6"/>
          <p:cNvSpPr/>
          <p:nvPr/>
        </p:nvSpPr>
        <p:spPr>
          <a:xfrm>
            <a:off x="7803087" y="1441797"/>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5800987" y="4489797"/>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390485" y="4490112"/>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558497" y="3112823"/>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559032" y="1425178"/>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6569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05556E-6 -4.81481E-6 L 0.2875 0.00325 " pathEditMode="relative" rAng="0" ptsTypes="AA">
                                      <p:cBhvr>
                                        <p:cTn id="6" dur="2000" fill="hold"/>
                                        <p:tgtEl>
                                          <p:spTgt spid="14"/>
                                        </p:tgtEl>
                                        <p:attrNameLst>
                                          <p:attrName>ppt_x</p:attrName>
                                          <p:attrName>ppt_y</p:attrName>
                                        </p:attrNameLst>
                                      </p:cBhvr>
                                      <p:rCtr x="14375" y="162"/>
                                    </p:animMotion>
                                  </p:childTnLst>
                                </p:cTn>
                              </p:par>
                              <p:par>
                                <p:cTn id="7" presetID="42" presetClass="path" presetSubtype="0" accel="50000" decel="50000" fill="hold" grpId="0" nodeType="withEffect">
                                  <p:stCondLst>
                                    <p:cond delay="0"/>
                                  </p:stCondLst>
                                  <p:childTnLst>
                                    <p:animMotion origin="layout" path="M -3.33333E-6 3.7037E-7 L 0.2507 3.7037E-7 " pathEditMode="relative" rAng="0" ptsTypes="AA">
                                      <p:cBhvr>
                                        <p:cTn id="8" dur="2000" fill="hold"/>
                                        <p:tgtEl>
                                          <p:spTgt spid="10"/>
                                        </p:tgtEl>
                                        <p:attrNameLst>
                                          <p:attrName>ppt_x</p:attrName>
                                          <p:attrName>ppt_y</p:attrName>
                                        </p:attrNameLst>
                                      </p:cBhvr>
                                      <p:rCtr x="12535" y="0"/>
                                    </p:animMotion>
                                  </p:childTnLst>
                                </p:cTn>
                              </p:par>
                              <p:par>
                                <p:cTn id="9" presetID="42" presetClass="path" presetSubtype="0" accel="50000" decel="50000" fill="hold" grpId="0" nodeType="withEffect">
                                  <p:stCondLst>
                                    <p:cond delay="0"/>
                                  </p:stCondLst>
                                  <p:childTnLst>
                                    <p:animMotion origin="layout" path="M -4.16667E-6 -4.07407E-6 L 0.09115 0.00232 " pathEditMode="relative" rAng="0" ptsTypes="AA">
                                      <p:cBhvr>
                                        <p:cTn id="10" dur="2000" fill="hold"/>
                                        <p:tgtEl>
                                          <p:spTgt spid="9"/>
                                        </p:tgtEl>
                                        <p:attrNameLst>
                                          <p:attrName>ppt_x</p:attrName>
                                          <p:attrName>ppt_y</p:attrName>
                                        </p:attrNameLst>
                                      </p:cBhvr>
                                      <p:rCtr x="4549"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966731"/>
            <a:ext cx="4032777" cy="4832092"/>
          </a:xfrm>
          <a:prstGeom prst="rect">
            <a:avLst/>
          </a:prstGeom>
          <a:noFill/>
        </p:spPr>
        <p:txBody>
          <a:bodyPr wrap="square" rtlCol="0">
            <a:spAutoFit/>
          </a:bodyPr>
          <a:lstStyle/>
          <a:p>
            <a:r>
              <a:rPr lang="en-GB" sz="4400" dirty="0">
                <a:solidFill>
                  <a:srgbClr val="C00000"/>
                </a:solidFill>
              </a:rPr>
              <a:t>Let’s try 5 + </a:t>
            </a:r>
            <a:r>
              <a:rPr lang="en-GB" sz="4400" dirty="0" smtClean="0">
                <a:solidFill>
                  <a:srgbClr val="C00000"/>
                </a:solidFill>
              </a:rPr>
              <a:t>7</a:t>
            </a:r>
          </a:p>
          <a:p>
            <a:r>
              <a:rPr lang="en-GB" sz="4400" dirty="0">
                <a:solidFill>
                  <a:schemeClr val="tx1">
                    <a:lumMod val="50000"/>
                    <a:lumOff val="50000"/>
                  </a:schemeClr>
                </a:solidFill>
                <a:ea typeface="Calibri" panose="020F0502020204030204" pitchFamily="34" charset="0"/>
                <a:cs typeface="Times New Roman" panose="02020603050405020304" pitchFamily="18" charset="0"/>
              </a:rPr>
              <a:t>Working from the bottom up, (level 1, 2 then 4) counters go down the snake or up the </a:t>
            </a:r>
            <a:r>
              <a:rPr lang="en-GB" sz="4400" dirty="0" smtClean="0">
                <a:solidFill>
                  <a:schemeClr val="tx1">
                    <a:lumMod val="50000"/>
                    <a:lumOff val="50000"/>
                  </a:schemeClr>
                </a:solidFill>
                <a:ea typeface="Calibri" panose="020F0502020204030204" pitchFamily="34" charset="0"/>
                <a:cs typeface="Times New Roman" panose="02020603050405020304" pitchFamily="18" charset="0"/>
              </a:rPr>
              <a:t>ladder</a:t>
            </a:r>
            <a:endParaRPr lang="en-GB" sz="4400" dirty="0">
              <a:solidFill>
                <a:schemeClr val="tx1">
                  <a:lumMod val="50000"/>
                  <a:lumOff val="50000"/>
                </a:schemeClr>
              </a:solidFill>
            </a:endParaRPr>
          </a:p>
        </p:txBody>
      </p:sp>
      <p:sp>
        <p:nvSpPr>
          <p:cNvPr id="8" name="Title 1"/>
          <p:cNvSpPr txBox="1">
            <a:spLocks/>
          </p:cNvSpPr>
          <p:nvPr/>
        </p:nvSpPr>
        <p:spPr>
          <a:xfrm>
            <a:off x="0" y="0"/>
            <a:ext cx="4032777" cy="1582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Adders And </a:t>
            </a:r>
            <a:br>
              <a:rPr lang="en-GB" smtClean="0"/>
            </a:br>
            <a:r>
              <a:rPr lang="en-GB" smtClean="0"/>
              <a:t>Ladders</a:t>
            </a:r>
            <a:endParaRPr lang="en-GB"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777" y="0"/>
            <a:ext cx="5111223" cy="6858000"/>
          </a:xfrm>
          <a:prstGeom prst="rect">
            <a:avLst/>
          </a:prstGeom>
        </p:spPr>
      </p:pic>
      <p:sp>
        <p:nvSpPr>
          <p:cNvPr id="7" name="Oval 6"/>
          <p:cNvSpPr/>
          <p:nvPr/>
        </p:nvSpPr>
        <p:spPr>
          <a:xfrm>
            <a:off x="7803087" y="1441797"/>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5800987" y="4489797"/>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5237150" y="4490112"/>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759829" y="3112823"/>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200625" y="1425178"/>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333230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966731"/>
            <a:ext cx="4032777" cy="4832092"/>
          </a:xfrm>
          <a:prstGeom prst="rect">
            <a:avLst/>
          </a:prstGeom>
          <a:noFill/>
        </p:spPr>
        <p:txBody>
          <a:bodyPr wrap="square" rtlCol="0">
            <a:spAutoFit/>
          </a:bodyPr>
          <a:lstStyle/>
          <a:p>
            <a:r>
              <a:rPr lang="en-GB" sz="4400" dirty="0">
                <a:solidFill>
                  <a:srgbClr val="C00000"/>
                </a:solidFill>
              </a:rPr>
              <a:t>Let’s try 5 + </a:t>
            </a:r>
            <a:r>
              <a:rPr lang="en-GB" sz="4400" dirty="0" smtClean="0">
                <a:solidFill>
                  <a:srgbClr val="C00000"/>
                </a:solidFill>
              </a:rPr>
              <a:t>7</a:t>
            </a:r>
          </a:p>
          <a:p>
            <a:r>
              <a:rPr lang="en-GB" sz="4400" dirty="0" smtClean="0">
                <a:solidFill>
                  <a:schemeClr val="tx1">
                    <a:lumMod val="50000"/>
                    <a:lumOff val="50000"/>
                  </a:schemeClr>
                </a:solidFill>
                <a:cs typeface="Times New Roman" panose="02020603050405020304" pitchFamily="18" charset="0"/>
              </a:rPr>
              <a:t>The yellow counter on level 1 can’t go down the snake as the red counter blocks it…</a:t>
            </a:r>
            <a:endParaRPr lang="en-GB" sz="4400" dirty="0">
              <a:solidFill>
                <a:schemeClr val="tx1">
                  <a:lumMod val="50000"/>
                  <a:lumOff val="50000"/>
                </a:schemeClr>
              </a:solidFill>
            </a:endParaRPr>
          </a:p>
        </p:txBody>
      </p:sp>
      <p:sp>
        <p:nvSpPr>
          <p:cNvPr id="8" name="Title 1"/>
          <p:cNvSpPr txBox="1">
            <a:spLocks/>
          </p:cNvSpPr>
          <p:nvPr/>
        </p:nvSpPr>
        <p:spPr>
          <a:xfrm>
            <a:off x="0" y="0"/>
            <a:ext cx="4032777" cy="1582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Adders And </a:t>
            </a:r>
            <a:br>
              <a:rPr lang="en-GB" smtClean="0"/>
            </a:br>
            <a:r>
              <a:rPr lang="en-GB" smtClean="0"/>
              <a:t>Ladders</a:t>
            </a:r>
            <a:endParaRPr lang="en-GB"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777" y="0"/>
            <a:ext cx="5111223" cy="6858000"/>
          </a:xfrm>
          <a:prstGeom prst="rect">
            <a:avLst/>
          </a:prstGeom>
        </p:spPr>
      </p:pic>
      <p:sp>
        <p:nvSpPr>
          <p:cNvPr id="7" name="Oval 6"/>
          <p:cNvSpPr/>
          <p:nvPr/>
        </p:nvSpPr>
        <p:spPr>
          <a:xfrm>
            <a:off x="7803087" y="1441797"/>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5800987" y="4489797"/>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5237150" y="4490112"/>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759829" y="3112823"/>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200625" y="1425178"/>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839162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966731"/>
            <a:ext cx="4032777" cy="3477875"/>
          </a:xfrm>
          <a:prstGeom prst="rect">
            <a:avLst/>
          </a:prstGeom>
          <a:noFill/>
        </p:spPr>
        <p:txBody>
          <a:bodyPr wrap="square" rtlCol="0">
            <a:spAutoFit/>
          </a:bodyPr>
          <a:lstStyle/>
          <a:p>
            <a:r>
              <a:rPr lang="en-GB" sz="4400" dirty="0">
                <a:solidFill>
                  <a:srgbClr val="C00000"/>
                </a:solidFill>
              </a:rPr>
              <a:t>Let’s try 5 + </a:t>
            </a:r>
            <a:r>
              <a:rPr lang="en-GB" sz="4400" dirty="0" smtClean="0">
                <a:solidFill>
                  <a:srgbClr val="C00000"/>
                </a:solidFill>
              </a:rPr>
              <a:t>7</a:t>
            </a:r>
          </a:p>
          <a:p>
            <a:r>
              <a:rPr lang="en-GB" sz="4400" dirty="0">
                <a:solidFill>
                  <a:schemeClr val="tx1">
                    <a:lumMod val="50000"/>
                    <a:lumOff val="50000"/>
                  </a:schemeClr>
                </a:solidFill>
                <a:cs typeface="Times New Roman" panose="02020603050405020304" pitchFamily="18" charset="0"/>
              </a:rPr>
              <a:t>…so it goes up the ladder and slides right as far as </a:t>
            </a:r>
            <a:r>
              <a:rPr lang="en-GB" sz="4400" dirty="0" smtClean="0">
                <a:solidFill>
                  <a:schemeClr val="tx1">
                    <a:lumMod val="50000"/>
                    <a:lumOff val="50000"/>
                  </a:schemeClr>
                </a:solidFill>
                <a:cs typeface="Times New Roman" panose="02020603050405020304" pitchFamily="18" charset="0"/>
              </a:rPr>
              <a:t>possible</a:t>
            </a:r>
            <a:endParaRPr lang="en-GB" sz="4400" dirty="0">
              <a:solidFill>
                <a:schemeClr val="tx1">
                  <a:lumMod val="50000"/>
                  <a:lumOff val="50000"/>
                </a:schemeClr>
              </a:solidFill>
            </a:endParaRPr>
          </a:p>
        </p:txBody>
      </p:sp>
      <p:sp>
        <p:nvSpPr>
          <p:cNvPr id="8" name="Title 1"/>
          <p:cNvSpPr txBox="1">
            <a:spLocks/>
          </p:cNvSpPr>
          <p:nvPr/>
        </p:nvSpPr>
        <p:spPr>
          <a:xfrm>
            <a:off x="0" y="0"/>
            <a:ext cx="4032777" cy="1582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Adders And </a:t>
            </a:r>
            <a:br>
              <a:rPr lang="en-GB" smtClean="0"/>
            </a:br>
            <a:r>
              <a:rPr lang="en-GB" smtClean="0"/>
              <a:t>Ladders</a:t>
            </a:r>
            <a:endParaRPr lang="en-GB"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777" y="0"/>
            <a:ext cx="5111223" cy="6858000"/>
          </a:xfrm>
          <a:prstGeom prst="rect">
            <a:avLst/>
          </a:prstGeom>
        </p:spPr>
      </p:pic>
      <p:sp>
        <p:nvSpPr>
          <p:cNvPr id="7" name="Oval 6"/>
          <p:cNvSpPr/>
          <p:nvPr/>
        </p:nvSpPr>
        <p:spPr>
          <a:xfrm>
            <a:off x="7803087" y="1441797"/>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5800987" y="4489797"/>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5237150" y="4490112"/>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759829" y="3112823"/>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200625" y="1425178"/>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82396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8.33333E-7 -4.07407E-6 L -0.07604 -0.19398 " pathEditMode="relative" rAng="0" ptsTypes="AA">
                                      <p:cBhvr>
                                        <p:cTn id="6" dur="2000" fill="hold"/>
                                        <p:tgtEl>
                                          <p:spTgt spid="13"/>
                                        </p:tgtEl>
                                        <p:attrNameLst>
                                          <p:attrName>ppt_x</p:attrName>
                                          <p:attrName>ppt_y</p:attrName>
                                        </p:attrNameLst>
                                      </p:cBhvr>
                                      <p:rCtr x="-3802"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966731"/>
            <a:ext cx="4032777" cy="3477875"/>
          </a:xfrm>
          <a:prstGeom prst="rect">
            <a:avLst/>
          </a:prstGeom>
          <a:noFill/>
        </p:spPr>
        <p:txBody>
          <a:bodyPr wrap="square" rtlCol="0">
            <a:spAutoFit/>
          </a:bodyPr>
          <a:lstStyle/>
          <a:p>
            <a:r>
              <a:rPr lang="en-GB" sz="4400" dirty="0">
                <a:solidFill>
                  <a:srgbClr val="C00000"/>
                </a:solidFill>
              </a:rPr>
              <a:t>Let’s try 5 + </a:t>
            </a:r>
            <a:r>
              <a:rPr lang="en-GB" sz="4400" dirty="0" smtClean="0">
                <a:solidFill>
                  <a:srgbClr val="C00000"/>
                </a:solidFill>
              </a:rPr>
              <a:t>7</a:t>
            </a:r>
          </a:p>
          <a:p>
            <a:r>
              <a:rPr lang="en-GB" sz="4400" dirty="0">
                <a:solidFill>
                  <a:schemeClr val="tx1">
                    <a:lumMod val="50000"/>
                    <a:lumOff val="50000"/>
                  </a:schemeClr>
                </a:solidFill>
                <a:cs typeface="Times New Roman" panose="02020603050405020304" pitchFamily="18" charset="0"/>
              </a:rPr>
              <a:t>…so it goes up the ladder and slides right as far as </a:t>
            </a:r>
            <a:r>
              <a:rPr lang="en-GB" sz="4400" dirty="0" smtClean="0">
                <a:solidFill>
                  <a:schemeClr val="tx1">
                    <a:lumMod val="50000"/>
                    <a:lumOff val="50000"/>
                  </a:schemeClr>
                </a:solidFill>
                <a:cs typeface="Times New Roman" panose="02020603050405020304" pitchFamily="18" charset="0"/>
              </a:rPr>
              <a:t>possible</a:t>
            </a:r>
            <a:endParaRPr lang="en-GB" sz="4400" dirty="0">
              <a:solidFill>
                <a:schemeClr val="tx1">
                  <a:lumMod val="50000"/>
                  <a:lumOff val="50000"/>
                </a:schemeClr>
              </a:solidFill>
            </a:endParaRPr>
          </a:p>
        </p:txBody>
      </p:sp>
      <p:sp>
        <p:nvSpPr>
          <p:cNvPr id="8" name="Title 1"/>
          <p:cNvSpPr txBox="1">
            <a:spLocks/>
          </p:cNvSpPr>
          <p:nvPr/>
        </p:nvSpPr>
        <p:spPr>
          <a:xfrm>
            <a:off x="0" y="0"/>
            <a:ext cx="4032777" cy="1582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Adders And </a:t>
            </a:r>
            <a:br>
              <a:rPr lang="en-GB" smtClean="0"/>
            </a:br>
            <a:r>
              <a:rPr lang="en-GB" smtClean="0"/>
              <a:t>Ladders</a:t>
            </a:r>
            <a:endParaRPr lang="en-GB"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777" y="0"/>
            <a:ext cx="5111223" cy="6858000"/>
          </a:xfrm>
          <a:prstGeom prst="rect">
            <a:avLst/>
          </a:prstGeom>
        </p:spPr>
      </p:pic>
      <p:sp>
        <p:nvSpPr>
          <p:cNvPr id="7" name="Oval 6"/>
          <p:cNvSpPr/>
          <p:nvPr/>
        </p:nvSpPr>
        <p:spPr>
          <a:xfrm>
            <a:off x="7803087" y="1441797"/>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5130531" y="3166533"/>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5237150" y="4490112"/>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759829" y="3112823"/>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200625" y="1425178"/>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57594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05556E-6 0 L 0.1158 -0.00856 " pathEditMode="relative" rAng="0" ptsTypes="AA">
                                      <p:cBhvr>
                                        <p:cTn id="6" dur="2000" fill="hold"/>
                                        <p:tgtEl>
                                          <p:spTgt spid="13"/>
                                        </p:tgtEl>
                                        <p:attrNameLst>
                                          <p:attrName>ppt_x</p:attrName>
                                          <p:attrName>ppt_y</p:attrName>
                                        </p:attrNameLst>
                                      </p:cBhvr>
                                      <p:rCtr x="5781" y="-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966731"/>
            <a:ext cx="4032777" cy="4832092"/>
          </a:xfrm>
          <a:prstGeom prst="rect">
            <a:avLst/>
          </a:prstGeom>
          <a:noFill/>
        </p:spPr>
        <p:txBody>
          <a:bodyPr wrap="square" rtlCol="0">
            <a:spAutoFit/>
          </a:bodyPr>
          <a:lstStyle/>
          <a:p>
            <a:r>
              <a:rPr lang="en-GB" sz="4400" dirty="0">
                <a:solidFill>
                  <a:srgbClr val="C00000"/>
                </a:solidFill>
              </a:rPr>
              <a:t>Let’s try 5 + </a:t>
            </a:r>
            <a:r>
              <a:rPr lang="en-GB" sz="4400" dirty="0" smtClean="0">
                <a:solidFill>
                  <a:srgbClr val="C00000"/>
                </a:solidFill>
              </a:rPr>
              <a:t>7</a:t>
            </a:r>
            <a:endParaRPr lang="en-GB" sz="4400" dirty="0" smtClean="0">
              <a:solidFill>
                <a:schemeClr val="tx1">
                  <a:lumMod val="50000"/>
                  <a:lumOff val="50000"/>
                </a:schemeClr>
              </a:solidFill>
            </a:endParaRPr>
          </a:p>
          <a:p>
            <a:r>
              <a:rPr lang="en-GB" sz="4400" dirty="0" smtClean="0">
                <a:solidFill>
                  <a:schemeClr val="tx1">
                    <a:lumMod val="50000"/>
                    <a:lumOff val="50000"/>
                  </a:schemeClr>
                </a:solidFill>
              </a:rPr>
              <a:t>The red counter on level 2 cannot go down the snake as the yellow counter now blocks it…</a:t>
            </a:r>
          </a:p>
        </p:txBody>
      </p:sp>
      <p:sp>
        <p:nvSpPr>
          <p:cNvPr id="8" name="Title 1"/>
          <p:cNvSpPr txBox="1">
            <a:spLocks/>
          </p:cNvSpPr>
          <p:nvPr/>
        </p:nvSpPr>
        <p:spPr>
          <a:xfrm>
            <a:off x="0" y="0"/>
            <a:ext cx="4032777" cy="1582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Adders And </a:t>
            </a:r>
            <a:br>
              <a:rPr lang="en-GB" smtClean="0"/>
            </a:br>
            <a:r>
              <a:rPr lang="en-GB" smtClean="0"/>
              <a:t>Ladders</a:t>
            </a:r>
            <a:endParaRPr lang="en-GB"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777" y="0"/>
            <a:ext cx="5111223" cy="6858000"/>
          </a:xfrm>
          <a:prstGeom prst="rect">
            <a:avLst/>
          </a:prstGeom>
        </p:spPr>
      </p:pic>
      <p:sp>
        <p:nvSpPr>
          <p:cNvPr id="7" name="Oval 6"/>
          <p:cNvSpPr/>
          <p:nvPr/>
        </p:nvSpPr>
        <p:spPr>
          <a:xfrm>
            <a:off x="7803087" y="1441797"/>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6217962" y="3112823"/>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5237150" y="4490112"/>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759829" y="3112823"/>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200625" y="1425178"/>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88582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966731"/>
            <a:ext cx="4032777" cy="3477875"/>
          </a:xfrm>
          <a:prstGeom prst="rect">
            <a:avLst/>
          </a:prstGeom>
          <a:noFill/>
        </p:spPr>
        <p:txBody>
          <a:bodyPr wrap="square" rtlCol="0">
            <a:spAutoFit/>
          </a:bodyPr>
          <a:lstStyle/>
          <a:p>
            <a:r>
              <a:rPr lang="en-GB" sz="4400" dirty="0">
                <a:solidFill>
                  <a:srgbClr val="C00000"/>
                </a:solidFill>
              </a:rPr>
              <a:t>Let’s try 5 + </a:t>
            </a:r>
            <a:r>
              <a:rPr lang="en-GB" sz="4400" dirty="0" smtClean="0">
                <a:solidFill>
                  <a:srgbClr val="C00000"/>
                </a:solidFill>
              </a:rPr>
              <a:t>7</a:t>
            </a:r>
            <a:endParaRPr lang="en-GB" sz="4400" dirty="0" smtClean="0">
              <a:solidFill>
                <a:schemeClr val="tx1">
                  <a:lumMod val="50000"/>
                  <a:lumOff val="50000"/>
                </a:schemeClr>
              </a:solidFill>
            </a:endParaRPr>
          </a:p>
          <a:p>
            <a:r>
              <a:rPr lang="en-GB" sz="4400" dirty="0" smtClean="0">
                <a:solidFill>
                  <a:schemeClr val="tx1">
                    <a:lumMod val="50000"/>
                    <a:lumOff val="50000"/>
                  </a:schemeClr>
                </a:solidFill>
              </a:rPr>
              <a:t>… so it goes up the ladder and to the right as far as possible</a:t>
            </a:r>
          </a:p>
        </p:txBody>
      </p:sp>
      <p:sp>
        <p:nvSpPr>
          <p:cNvPr id="8" name="Title 1"/>
          <p:cNvSpPr txBox="1">
            <a:spLocks/>
          </p:cNvSpPr>
          <p:nvPr/>
        </p:nvSpPr>
        <p:spPr>
          <a:xfrm>
            <a:off x="0" y="0"/>
            <a:ext cx="4032777" cy="1582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Adders And </a:t>
            </a:r>
            <a:br>
              <a:rPr lang="en-GB" smtClean="0"/>
            </a:br>
            <a:r>
              <a:rPr lang="en-GB" smtClean="0"/>
              <a:t>Ladders</a:t>
            </a:r>
            <a:endParaRPr lang="en-GB"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777" y="0"/>
            <a:ext cx="5111223" cy="6858000"/>
          </a:xfrm>
          <a:prstGeom prst="rect">
            <a:avLst/>
          </a:prstGeom>
        </p:spPr>
      </p:pic>
      <p:sp>
        <p:nvSpPr>
          <p:cNvPr id="7" name="Oval 6"/>
          <p:cNvSpPr/>
          <p:nvPr/>
        </p:nvSpPr>
        <p:spPr>
          <a:xfrm>
            <a:off x="7803087" y="1441797"/>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6234895" y="3112823"/>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5237150" y="4490112"/>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759829" y="3112823"/>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200625" y="1425178"/>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4980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94444E-6 3.7037E-7 L -0.08611 -0.24282 " pathEditMode="relative" rAng="0" ptsTypes="AA">
                                      <p:cBhvr>
                                        <p:cTn id="6" dur="2000" fill="hold"/>
                                        <p:tgtEl>
                                          <p:spTgt spid="10"/>
                                        </p:tgtEl>
                                        <p:attrNameLst>
                                          <p:attrName>ppt_x</p:attrName>
                                          <p:attrName>ppt_y</p:attrName>
                                        </p:attrNameLst>
                                      </p:cBhvr>
                                      <p:rCtr x="-4306" y="-121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966731"/>
            <a:ext cx="4032777" cy="3477875"/>
          </a:xfrm>
          <a:prstGeom prst="rect">
            <a:avLst/>
          </a:prstGeom>
          <a:noFill/>
        </p:spPr>
        <p:txBody>
          <a:bodyPr wrap="square" rtlCol="0">
            <a:spAutoFit/>
          </a:bodyPr>
          <a:lstStyle/>
          <a:p>
            <a:r>
              <a:rPr lang="en-GB" sz="4400" dirty="0">
                <a:solidFill>
                  <a:srgbClr val="C00000"/>
                </a:solidFill>
              </a:rPr>
              <a:t>Let’s try 5 + </a:t>
            </a:r>
            <a:r>
              <a:rPr lang="en-GB" sz="4400" dirty="0" smtClean="0">
                <a:solidFill>
                  <a:srgbClr val="C00000"/>
                </a:solidFill>
              </a:rPr>
              <a:t>7</a:t>
            </a:r>
            <a:endParaRPr lang="en-GB" sz="4400" dirty="0" smtClean="0">
              <a:solidFill>
                <a:schemeClr val="tx1">
                  <a:lumMod val="50000"/>
                  <a:lumOff val="50000"/>
                </a:schemeClr>
              </a:solidFill>
            </a:endParaRPr>
          </a:p>
          <a:p>
            <a:r>
              <a:rPr lang="en-GB" sz="4400" dirty="0" smtClean="0">
                <a:solidFill>
                  <a:schemeClr val="tx1">
                    <a:lumMod val="50000"/>
                    <a:lumOff val="50000"/>
                  </a:schemeClr>
                </a:solidFill>
              </a:rPr>
              <a:t>… so it goes up the ladder and to the right as far as possible</a:t>
            </a:r>
          </a:p>
        </p:txBody>
      </p:sp>
      <p:sp>
        <p:nvSpPr>
          <p:cNvPr id="8" name="Title 1"/>
          <p:cNvSpPr txBox="1">
            <a:spLocks/>
          </p:cNvSpPr>
          <p:nvPr/>
        </p:nvSpPr>
        <p:spPr>
          <a:xfrm>
            <a:off x="0" y="0"/>
            <a:ext cx="4032777" cy="1582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dirty="0" smtClean="0"/>
              <a:t>Adders And </a:t>
            </a:r>
            <a:br>
              <a:rPr lang="en-GB" dirty="0" smtClean="0"/>
            </a:br>
            <a:r>
              <a:rPr lang="en-GB" dirty="0" smtClean="0"/>
              <a:t>Ladders</a:t>
            </a:r>
            <a:endParaRPr lang="en-GB"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777" y="0"/>
            <a:ext cx="5111223" cy="6858000"/>
          </a:xfrm>
          <a:prstGeom prst="rect">
            <a:avLst/>
          </a:prstGeom>
        </p:spPr>
      </p:pic>
      <p:sp>
        <p:nvSpPr>
          <p:cNvPr id="7" name="Oval 6"/>
          <p:cNvSpPr/>
          <p:nvPr/>
        </p:nvSpPr>
        <p:spPr>
          <a:xfrm>
            <a:off x="7803087" y="1441797"/>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6217962" y="3112823"/>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5237150" y="4490112"/>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938562" y="1444239"/>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200625" y="1425178"/>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96164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01528 -2.59259E-6 L 0.07275 0.00047 " pathEditMode="relative" rAng="0" ptsTypes="AA">
                                      <p:cBhvr>
                                        <p:cTn id="6" dur="2000" fill="hold"/>
                                        <p:tgtEl>
                                          <p:spTgt spid="10"/>
                                        </p:tgtEl>
                                        <p:attrNameLst>
                                          <p:attrName>ppt_x</p:attrName>
                                          <p:attrName>ppt_y</p:attrName>
                                        </p:attrNameLst>
                                      </p:cBhvr>
                                      <p:rCtr x="2865"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501450">
            <a:off x="4032599" y="468811"/>
            <a:ext cx="4270242" cy="6048672"/>
          </a:xfrm>
          <a:prstGeom prst="rect">
            <a:avLst/>
          </a:prstGeom>
          <a:ln>
            <a:solidFill>
              <a:schemeClr val="bg1">
                <a:lumMod val="50000"/>
              </a:schemeClr>
            </a:solidFill>
          </a:ln>
        </p:spPr>
      </p:pic>
      <p:pic>
        <p:nvPicPr>
          <p:cNvPr id="8" name="Picture 7"/>
          <p:cNvPicPr>
            <a:picLocks noChangeAspect="1"/>
          </p:cNvPicPr>
          <p:nvPr/>
        </p:nvPicPr>
        <p:blipFill rotWithShape="1">
          <a:blip r:embed="rId4"/>
          <a:srcRect l="26240" t="19395" r="21108" b="25645"/>
          <a:stretch/>
        </p:blipFill>
        <p:spPr>
          <a:xfrm>
            <a:off x="275772" y="418145"/>
            <a:ext cx="2749956" cy="1613852"/>
          </a:xfrm>
          <a:prstGeom prst="rect">
            <a:avLst/>
          </a:prstGeom>
          <a:ln>
            <a:solidFill>
              <a:schemeClr val="bg1">
                <a:lumMod val="50000"/>
              </a:schemeClr>
            </a:solidFill>
          </a:ln>
        </p:spPr>
      </p:pic>
      <p:pic>
        <p:nvPicPr>
          <p:cNvPr id="2" name="Picture 1"/>
          <p:cNvPicPr>
            <a:picLocks noChangeAspect="1"/>
          </p:cNvPicPr>
          <p:nvPr/>
        </p:nvPicPr>
        <p:blipFill>
          <a:blip r:embed="rId5"/>
          <a:stretch>
            <a:fillRect/>
          </a:stretch>
        </p:blipFill>
        <p:spPr>
          <a:xfrm>
            <a:off x="3254086" y="580513"/>
            <a:ext cx="4272296" cy="6050430"/>
          </a:xfrm>
          <a:prstGeom prst="rect">
            <a:avLst/>
          </a:prstGeom>
          <a:ln>
            <a:solidFill>
              <a:srgbClr val="808080"/>
            </a:solidFill>
          </a:ln>
        </p:spPr>
      </p:pic>
    </p:spTree>
    <p:extLst>
      <p:ext uri="{BB962C8B-B14F-4D97-AF65-F5344CB8AC3E}">
        <p14:creationId xmlns:p14="http://schemas.microsoft.com/office/powerpoint/2010/main" val="335261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966731"/>
            <a:ext cx="4032777" cy="4154984"/>
          </a:xfrm>
          <a:prstGeom prst="rect">
            <a:avLst/>
          </a:prstGeom>
          <a:noFill/>
        </p:spPr>
        <p:txBody>
          <a:bodyPr wrap="square" rtlCol="0">
            <a:spAutoFit/>
          </a:bodyPr>
          <a:lstStyle/>
          <a:p>
            <a:r>
              <a:rPr lang="en-GB" sz="4400" dirty="0">
                <a:solidFill>
                  <a:srgbClr val="C00000"/>
                </a:solidFill>
              </a:rPr>
              <a:t>Let’s try 5 + </a:t>
            </a:r>
            <a:r>
              <a:rPr lang="en-GB" sz="4400" dirty="0" smtClean="0">
                <a:solidFill>
                  <a:srgbClr val="C00000"/>
                </a:solidFill>
              </a:rPr>
              <a:t>7</a:t>
            </a:r>
            <a:endParaRPr lang="en-GB" sz="4400" dirty="0" smtClean="0">
              <a:solidFill>
                <a:schemeClr val="tx1">
                  <a:lumMod val="50000"/>
                  <a:lumOff val="50000"/>
                </a:schemeClr>
              </a:solidFill>
            </a:endParaRPr>
          </a:p>
          <a:p>
            <a:r>
              <a:rPr lang="en-GB" sz="4400" dirty="0" smtClean="0">
                <a:solidFill>
                  <a:schemeClr val="tx1">
                    <a:lumMod val="50000"/>
                    <a:lumOff val="50000"/>
                  </a:schemeClr>
                </a:solidFill>
              </a:rPr>
              <a:t>The yellow counter on the top level is blocked so goes up the ladder…</a:t>
            </a:r>
          </a:p>
        </p:txBody>
      </p:sp>
      <p:sp>
        <p:nvSpPr>
          <p:cNvPr id="8" name="Title 1"/>
          <p:cNvSpPr txBox="1">
            <a:spLocks/>
          </p:cNvSpPr>
          <p:nvPr/>
        </p:nvSpPr>
        <p:spPr>
          <a:xfrm>
            <a:off x="0" y="0"/>
            <a:ext cx="4032777" cy="1582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Adders And </a:t>
            </a:r>
            <a:br>
              <a:rPr lang="en-GB" smtClean="0"/>
            </a:br>
            <a:r>
              <a:rPr lang="en-GB" smtClean="0"/>
              <a:t>Ladders</a:t>
            </a:r>
            <a:endParaRPr lang="en-GB"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777" y="0"/>
            <a:ext cx="5111223" cy="6858000"/>
          </a:xfrm>
          <a:prstGeom prst="rect">
            <a:avLst/>
          </a:prstGeom>
        </p:spPr>
      </p:pic>
      <p:sp>
        <p:nvSpPr>
          <p:cNvPr id="7" name="Oval 6"/>
          <p:cNvSpPr/>
          <p:nvPr/>
        </p:nvSpPr>
        <p:spPr>
          <a:xfrm>
            <a:off x="7803087" y="1441797"/>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6217962" y="3112823"/>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5237150" y="4490112"/>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588388" y="1425178"/>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200625" y="1425178"/>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39987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4.44444E-6 3.7037E-7 L 0.03837 -0.10764 " pathEditMode="relative" rAng="0" ptsTypes="AA">
                                      <p:cBhvr>
                                        <p:cTn id="6" dur="2000" fill="hold"/>
                                        <p:tgtEl>
                                          <p:spTgt spid="7"/>
                                        </p:tgtEl>
                                        <p:attrNameLst>
                                          <p:attrName>ppt_x</p:attrName>
                                          <p:attrName>ppt_y</p:attrName>
                                        </p:attrNameLst>
                                      </p:cBhvr>
                                      <p:rCtr x="1910" y="-5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966731"/>
            <a:ext cx="4032777" cy="2123658"/>
          </a:xfrm>
          <a:prstGeom prst="rect">
            <a:avLst/>
          </a:prstGeom>
          <a:noFill/>
        </p:spPr>
        <p:txBody>
          <a:bodyPr wrap="square" rtlCol="0">
            <a:spAutoFit/>
          </a:bodyPr>
          <a:lstStyle/>
          <a:p>
            <a:r>
              <a:rPr lang="en-GB" sz="4400" dirty="0">
                <a:solidFill>
                  <a:srgbClr val="C00000"/>
                </a:solidFill>
              </a:rPr>
              <a:t>Let’s try 5 + </a:t>
            </a:r>
            <a:r>
              <a:rPr lang="en-GB" sz="4400" dirty="0" smtClean="0">
                <a:solidFill>
                  <a:srgbClr val="C00000"/>
                </a:solidFill>
              </a:rPr>
              <a:t>7</a:t>
            </a:r>
            <a:endParaRPr lang="en-GB" sz="4400" dirty="0" smtClean="0">
              <a:solidFill>
                <a:schemeClr val="tx1">
                  <a:lumMod val="50000"/>
                  <a:lumOff val="50000"/>
                </a:schemeClr>
              </a:solidFill>
            </a:endParaRPr>
          </a:p>
          <a:p>
            <a:r>
              <a:rPr lang="en-GB" sz="4400" dirty="0" smtClean="0">
                <a:solidFill>
                  <a:schemeClr val="tx1">
                    <a:lumMod val="50000"/>
                    <a:lumOff val="50000"/>
                  </a:schemeClr>
                </a:solidFill>
              </a:rPr>
              <a:t>… and down the snake!</a:t>
            </a:r>
          </a:p>
        </p:txBody>
      </p:sp>
      <p:sp>
        <p:nvSpPr>
          <p:cNvPr id="8" name="Title 1"/>
          <p:cNvSpPr txBox="1">
            <a:spLocks/>
          </p:cNvSpPr>
          <p:nvPr/>
        </p:nvSpPr>
        <p:spPr>
          <a:xfrm>
            <a:off x="0" y="0"/>
            <a:ext cx="4032777" cy="1582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Adders And </a:t>
            </a:r>
            <a:br>
              <a:rPr lang="en-GB" smtClean="0"/>
            </a:br>
            <a:r>
              <a:rPr lang="en-GB" smtClean="0"/>
              <a:t>Ladders</a:t>
            </a:r>
            <a:endParaRPr lang="en-GB"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777" y="0"/>
            <a:ext cx="5111223" cy="6858000"/>
          </a:xfrm>
          <a:prstGeom prst="rect">
            <a:avLst/>
          </a:prstGeom>
        </p:spPr>
      </p:pic>
      <p:sp>
        <p:nvSpPr>
          <p:cNvPr id="7" name="Oval 6"/>
          <p:cNvSpPr/>
          <p:nvPr/>
        </p:nvSpPr>
        <p:spPr>
          <a:xfrm>
            <a:off x="8158688" y="706642"/>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6217962" y="3112823"/>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5237150" y="4490112"/>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588388" y="1425178"/>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200625" y="1425178"/>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368151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 0 L 0 0 C 0.00434 0.00394 0.00851 0.00857 0.01303 0.01227 C 0.01476 0.01366 0.01684 0.01343 0.01858 0.01482 C 0.02066 0.01598 0.02223 0.01806 0.02414 0.01968 C 0.02483 0.02223 0.02483 0.025 0.02605 0.02709 C 0.03785 0.047 0.02726 0.02061 0.03351 0.03704 L 0.03351 0.06412 C 0.03091 0.07061 0.029 0.07755 0.02605 0.0838 C 0.02466 0.08681 0.02171 0.0882 0.02049 0.09121 C 0.01858 0.09584 0.01893 0.10186 0.01667 0.10602 L 0.01303 0.11343 L 0.00747 0.13565 C 0.00695 0.1382 0.00678 0.14098 0.00556 0.14306 L 0.00191 0.15047 C -0.00191 0.16621 -0.00173 0.16019 -0.00173 0.16783 L 0.01667 0.28889 L -0.04253 0.3926 L -0.06666 0.47408 L -0.21111 0.69375 L -0.21284 0.70625 " pathEditMode="relative" ptsTypes="AAAAAAAAAAAAAAAAAAAAA">
                                      <p:cBhvr>
                                        <p:cTn id="6"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966731"/>
            <a:ext cx="4032777" cy="2800767"/>
          </a:xfrm>
          <a:prstGeom prst="rect">
            <a:avLst/>
          </a:prstGeom>
          <a:noFill/>
        </p:spPr>
        <p:txBody>
          <a:bodyPr wrap="square" rtlCol="0">
            <a:spAutoFit/>
          </a:bodyPr>
          <a:lstStyle/>
          <a:p>
            <a:r>
              <a:rPr lang="en-GB" sz="4400" dirty="0">
                <a:solidFill>
                  <a:srgbClr val="C00000"/>
                </a:solidFill>
              </a:rPr>
              <a:t>Let’s try 5 + </a:t>
            </a:r>
            <a:r>
              <a:rPr lang="en-GB" sz="4400" dirty="0" smtClean="0">
                <a:solidFill>
                  <a:srgbClr val="C00000"/>
                </a:solidFill>
              </a:rPr>
              <a:t>7</a:t>
            </a:r>
            <a:endParaRPr lang="en-GB" sz="4400" dirty="0" smtClean="0">
              <a:solidFill>
                <a:schemeClr val="tx1">
                  <a:lumMod val="50000"/>
                  <a:lumOff val="50000"/>
                </a:schemeClr>
              </a:solidFill>
            </a:endParaRPr>
          </a:p>
          <a:p>
            <a:r>
              <a:rPr lang="en-GB" sz="4400" dirty="0" smtClean="0">
                <a:solidFill>
                  <a:schemeClr val="tx1">
                    <a:lumMod val="50000"/>
                    <a:lumOff val="50000"/>
                  </a:schemeClr>
                </a:solidFill>
              </a:rPr>
              <a:t>All the other counters are also checked.</a:t>
            </a:r>
          </a:p>
        </p:txBody>
      </p:sp>
      <p:sp>
        <p:nvSpPr>
          <p:cNvPr id="8" name="Title 1"/>
          <p:cNvSpPr txBox="1">
            <a:spLocks/>
          </p:cNvSpPr>
          <p:nvPr/>
        </p:nvSpPr>
        <p:spPr>
          <a:xfrm>
            <a:off x="0" y="0"/>
            <a:ext cx="4032777" cy="1582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Adders And </a:t>
            </a:r>
            <a:br>
              <a:rPr lang="en-GB" smtClean="0"/>
            </a:br>
            <a:r>
              <a:rPr lang="en-GB" smtClean="0"/>
              <a:t>Ladders</a:t>
            </a:r>
            <a:endParaRPr lang="en-GB"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777" y="0"/>
            <a:ext cx="5111223" cy="6858000"/>
          </a:xfrm>
          <a:prstGeom prst="rect">
            <a:avLst/>
          </a:prstGeom>
        </p:spPr>
      </p:pic>
      <p:sp>
        <p:nvSpPr>
          <p:cNvPr id="7" name="Oval 6"/>
          <p:cNvSpPr/>
          <p:nvPr/>
        </p:nvSpPr>
        <p:spPr>
          <a:xfrm>
            <a:off x="6217962" y="5532642"/>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6217962" y="3112823"/>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5237150" y="4490112"/>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588388" y="1425178"/>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200625" y="1425178"/>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25940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966731"/>
            <a:ext cx="4032777" cy="4154984"/>
          </a:xfrm>
          <a:prstGeom prst="rect">
            <a:avLst/>
          </a:prstGeom>
          <a:noFill/>
        </p:spPr>
        <p:txBody>
          <a:bodyPr wrap="square" rtlCol="0">
            <a:spAutoFit/>
          </a:bodyPr>
          <a:lstStyle/>
          <a:p>
            <a:r>
              <a:rPr lang="en-GB" sz="4400" dirty="0">
                <a:solidFill>
                  <a:srgbClr val="C00000"/>
                </a:solidFill>
              </a:rPr>
              <a:t>Let’s try 5 + </a:t>
            </a:r>
            <a:r>
              <a:rPr lang="en-GB" sz="4400" dirty="0" smtClean="0">
                <a:solidFill>
                  <a:srgbClr val="C00000"/>
                </a:solidFill>
              </a:rPr>
              <a:t>7</a:t>
            </a:r>
            <a:endParaRPr lang="en-GB" sz="4400" dirty="0" smtClean="0">
              <a:solidFill>
                <a:schemeClr val="tx1">
                  <a:lumMod val="50000"/>
                  <a:lumOff val="50000"/>
                </a:schemeClr>
              </a:solidFill>
            </a:endParaRPr>
          </a:p>
          <a:p>
            <a:r>
              <a:rPr lang="en-GB" sz="4400" dirty="0" smtClean="0">
                <a:solidFill>
                  <a:schemeClr val="tx1">
                    <a:lumMod val="50000"/>
                    <a:lumOff val="50000"/>
                  </a:schemeClr>
                </a:solidFill>
              </a:rPr>
              <a:t>The next red is not on the head of a snake, or ladder, so stays where it is.</a:t>
            </a:r>
          </a:p>
        </p:txBody>
      </p:sp>
      <p:sp>
        <p:nvSpPr>
          <p:cNvPr id="8" name="Title 1"/>
          <p:cNvSpPr txBox="1">
            <a:spLocks/>
          </p:cNvSpPr>
          <p:nvPr/>
        </p:nvSpPr>
        <p:spPr>
          <a:xfrm>
            <a:off x="0" y="0"/>
            <a:ext cx="4032777" cy="1582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Adders And </a:t>
            </a:r>
            <a:br>
              <a:rPr lang="en-GB" smtClean="0"/>
            </a:br>
            <a:r>
              <a:rPr lang="en-GB" smtClean="0"/>
              <a:t>Ladders</a:t>
            </a:r>
            <a:endParaRPr lang="en-GB"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777" y="0"/>
            <a:ext cx="5111223" cy="6858000"/>
          </a:xfrm>
          <a:prstGeom prst="rect">
            <a:avLst/>
          </a:prstGeom>
        </p:spPr>
      </p:pic>
      <p:sp>
        <p:nvSpPr>
          <p:cNvPr id="7" name="Oval 6"/>
          <p:cNvSpPr/>
          <p:nvPr/>
        </p:nvSpPr>
        <p:spPr>
          <a:xfrm>
            <a:off x="6217962" y="5532642"/>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6217962" y="3112823"/>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5237150" y="4490112"/>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588388" y="1425178"/>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200625" y="1425178"/>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7183695" y="1425181"/>
            <a:ext cx="524934" cy="524934"/>
          </a:xfrm>
          <a:prstGeom prst="ellipse">
            <a:avLst/>
          </a:prstGeom>
          <a:solidFill>
            <a:srgbClr val="C00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7885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966731"/>
            <a:ext cx="4032777" cy="4154984"/>
          </a:xfrm>
          <a:prstGeom prst="rect">
            <a:avLst/>
          </a:prstGeom>
          <a:noFill/>
        </p:spPr>
        <p:txBody>
          <a:bodyPr wrap="square" rtlCol="0">
            <a:spAutoFit/>
          </a:bodyPr>
          <a:lstStyle/>
          <a:p>
            <a:r>
              <a:rPr lang="en-GB" sz="4400" dirty="0">
                <a:solidFill>
                  <a:srgbClr val="C00000"/>
                </a:solidFill>
              </a:rPr>
              <a:t>Let’s try 5 + </a:t>
            </a:r>
            <a:r>
              <a:rPr lang="en-GB" sz="4400" dirty="0" smtClean="0">
                <a:solidFill>
                  <a:srgbClr val="C00000"/>
                </a:solidFill>
              </a:rPr>
              <a:t>7</a:t>
            </a:r>
            <a:endParaRPr lang="en-GB" sz="4400" dirty="0" smtClean="0">
              <a:solidFill>
                <a:schemeClr val="tx1">
                  <a:lumMod val="50000"/>
                  <a:lumOff val="50000"/>
                </a:schemeClr>
              </a:solidFill>
            </a:endParaRPr>
          </a:p>
          <a:p>
            <a:r>
              <a:rPr lang="en-GB" sz="4400" dirty="0" smtClean="0">
                <a:solidFill>
                  <a:schemeClr val="tx1">
                    <a:lumMod val="50000"/>
                    <a:lumOff val="50000"/>
                  </a:schemeClr>
                </a:solidFill>
              </a:rPr>
              <a:t>The top level counter on the left is on a snake, so down it goes!</a:t>
            </a:r>
          </a:p>
        </p:txBody>
      </p:sp>
      <p:sp>
        <p:nvSpPr>
          <p:cNvPr id="8" name="Title 1"/>
          <p:cNvSpPr txBox="1">
            <a:spLocks/>
          </p:cNvSpPr>
          <p:nvPr/>
        </p:nvSpPr>
        <p:spPr>
          <a:xfrm>
            <a:off x="0" y="0"/>
            <a:ext cx="4032777" cy="1582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Adders And </a:t>
            </a:r>
            <a:br>
              <a:rPr lang="en-GB" smtClean="0"/>
            </a:br>
            <a:r>
              <a:rPr lang="en-GB" smtClean="0"/>
              <a:t>Ladders</a:t>
            </a:r>
            <a:endParaRPr lang="en-GB"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777" y="0"/>
            <a:ext cx="5111223" cy="6858000"/>
          </a:xfrm>
          <a:prstGeom prst="rect">
            <a:avLst/>
          </a:prstGeom>
        </p:spPr>
      </p:pic>
      <p:sp>
        <p:nvSpPr>
          <p:cNvPr id="7" name="Oval 6"/>
          <p:cNvSpPr/>
          <p:nvPr/>
        </p:nvSpPr>
        <p:spPr>
          <a:xfrm>
            <a:off x="6217962" y="5532642"/>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6217962" y="3112823"/>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5237150" y="4490112"/>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588388" y="1425178"/>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6591033" y="1425181"/>
            <a:ext cx="524934" cy="524934"/>
          </a:xfrm>
          <a:prstGeom prst="ellipse">
            <a:avLst/>
          </a:prstGeom>
          <a:solidFill>
            <a:srgbClr val="C00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200625" y="1425178"/>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24400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0" presetClass="path" presetSubtype="0" accel="50000" decel="50000" fill="hold" grpId="0" nodeType="afterEffect">
                                  <p:stCondLst>
                                    <p:cond delay="0"/>
                                  </p:stCondLst>
                                  <p:childTnLst>
                                    <p:animMotion origin="layout" path="M 0.00087 0.00093 L 0.00087 0.00093 C 0.00139 0.00811 0.00122 0.01575 0.00261 0.02292 C 0.00313 0.02593 0.00538 0.02778 0.00643 0.03033 C 0.01406 0.05093 0.00122 0.02408 0.01198 0.04514 C 0.0132 0.05024 0.01511 0.05487 0.01563 0.05996 C 0.01788 0.08056 0.01754 0.07153 0.01754 0.08727 L 0.08976 0.1588 L 0.10643 0.2551 L 0.06563 0.35625 L 0.08976 0.44028 L 0.0415 0.53403 L 0.0415 0.60325 " pathEditMode="relative" ptsTypes="AAAAAAAAAAAAA">
                                      <p:cBhvr>
                                        <p:cTn id="10" dur="2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966731"/>
            <a:ext cx="4032777" cy="4832092"/>
          </a:xfrm>
          <a:prstGeom prst="rect">
            <a:avLst/>
          </a:prstGeom>
          <a:noFill/>
        </p:spPr>
        <p:txBody>
          <a:bodyPr wrap="square" rtlCol="0">
            <a:spAutoFit/>
          </a:bodyPr>
          <a:lstStyle/>
          <a:p>
            <a:r>
              <a:rPr lang="en-GB" sz="4400" dirty="0">
                <a:solidFill>
                  <a:srgbClr val="C00000"/>
                </a:solidFill>
              </a:rPr>
              <a:t>Let’s try 5 + </a:t>
            </a:r>
            <a:r>
              <a:rPr lang="en-GB" sz="4400" dirty="0" smtClean="0">
                <a:solidFill>
                  <a:srgbClr val="C00000"/>
                </a:solidFill>
              </a:rPr>
              <a:t>7</a:t>
            </a:r>
            <a:endParaRPr lang="en-GB" sz="4400" dirty="0" smtClean="0">
              <a:solidFill>
                <a:schemeClr val="tx1">
                  <a:lumMod val="50000"/>
                  <a:lumOff val="50000"/>
                </a:schemeClr>
              </a:solidFill>
            </a:endParaRPr>
          </a:p>
          <a:p>
            <a:r>
              <a:rPr lang="en-GB" sz="4400" dirty="0" smtClean="0">
                <a:solidFill>
                  <a:schemeClr val="tx1">
                    <a:lumMod val="50000"/>
                    <a:lumOff val="50000"/>
                  </a:schemeClr>
                </a:solidFill>
              </a:rPr>
              <a:t>Neither of the other two counters are on either a snake or a ladder, so they don’t move…</a:t>
            </a:r>
          </a:p>
        </p:txBody>
      </p:sp>
      <p:sp>
        <p:nvSpPr>
          <p:cNvPr id="8" name="Title 1"/>
          <p:cNvSpPr txBox="1">
            <a:spLocks/>
          </p:cNvSpPr>
          <p:nvPr/>
        </p:nvSpPr>
        <p:spPr>
          <a:xfrm>
            <a:off x="0" y="0"/>
            <a:ext cx="4032777" cy="1582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Adders And </a:t>
            </a:r>
            <a:br>
              <a:rPr lang="en-GB" smtClean="0"/>
            </a:br>
            <a:r>
              <a:rPr lang="en-GB" smtClean="0"/>
              <a:t>Ladders</a:t>
            </a:r>
            <a:endParaRPr lang="en-GB"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777" y="0"/>
            <a:ext cx="5111223" cy="6858000"/>
          </a:xfrm>
          <a:prstGeom prst="rect">
            <a:avLst/>
          </a:prstGeom>
        </p:spPr>
      </p:pic>
      <p:sp>
        <p:nvSpPr>
          <p:cNvPr id="7" name="Oval 6"/>
          <p:cNvSpPr/>
          <p:nvPr/>
        </p:nvSpPr>
        <p:spPr>
          <a:xfrm>
            <a:off x="6217962" y="5532642"/>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6217962" y="3112823"/>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5237150" y="4490112"/>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938158" y="5532642"/>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200625" y="1425178"/>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15452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966731"/>
            <a:ext cx="4032777" cy="4154984"/>
          </a:xfrm>
          <a:prstGeom prst="rect">
            <a:avLst/>
          </a:prstGeom>
          <a:noFill/>
        </p:spPr>
        <p:txBody>
          <a:bodyPr wrap="square" rtlCol="0">
            <a:spAutoFit/>
          </a:bodyPr>
          <a:lstStyle/>
          <a:p>
            <a:r>
              <a:rPr lang="en-GB" sz="4400" dirty="0" smtClean="0">
                <a:solidFill>
                  <a:srgbClr val="C00000"/>
                </a:solidFill>
              </a:rPr>
              <a:t>Let’s try 5 + 7</a:t>
            </a:r>
          </a:p>
          <a:p>
            <a:r>
              <a:rPr lang="en-GB" sz="4400" dirty="0" smtClean="0">
                <a:solidFill>
                  <a:schemeClr val="tx1">
                    <a:lumMod val="50000"/>
                    <a:lumOff val="50000"/>
                  </a:schemeClr>
                </a:solidFill>
              </a:rPr>
              <a:t>… leaving a counter in the 8 and 4 positions in the ‘tray’</a:t>
            </a:r>
          </a:p>
          <a:p>
            <a:r>
              <a:rPr lang="en-GB" sz="4400" dirty="0" smtClean="0">
                <a:solidFill>
                  <a:schemeClr val="tx1">
                    <a:lumMod val="50000"/>
                    <a:lumOff val="50000"/>
                  </a:schemeClr>
                </a:solidFill>
              </a:rPr>
              <a:t>1100</a:t>
            </a:r>
            <a:r>
              <a:rPr lang="en-GB" sz="2800" baseline="-25000" dirty="0" smtClean="0">
                <a:solidFill>
                  <a:schemeClr val="tx1">
                    <a:lumMod val="50000"/>
                    <a:lumOff val="50000"/>
                  </a:schemeClr>
                </a:solidFill>
              </a:rPr>
              <a:t>2</a:t>
            </a:r>
            <a:r>
              <a:rPr lang="en-GB" sz="4400" dirty="0" smtClean="0">
                <a:solidFill>
                  <a:schemeClr val="tx1">
                    <a:lumMod val="50000"/>
                    <a:lumOff val="50000"/>
                  </a:schemeClr>
                </a:solidFill>
              </a:rPr>
              <a:t> = 12</a:t>
            </a:r>
            <a:r>
              <a:rPr lang="en-GB" sz="2800" baseline="-25000" dirty="0" smtClean="0">
                <a:solidFill>
                  <a:schemeClr val="tx1">
                    <a:lumMod val="50000"/>
                    <a:lumOff val="50000"/>
                  </a:schemeClr>
                </a:solidFill>
              </a:rPr>
              <a:t>10</a:t>
            </a:r>
          </a:p>
        </p:txBody>
      </p:sp>
      <p:sp>
        <p:nvSpPr>
          <p:cNvPr id="8" name="Title 1"/>
          <p:cNvSpPr txBox="1">
            <a:spLocks/>
          </p:cNvSpPr>
          <p:nvPr/>
        </p:nvSpPr>
        <p:spPr>
          <a:xfrm>
            <a:off x="0" y="0"/>
            <a:ext cx="4032777" cy="1582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Adders And </a:t>
            </a:r>
            <a:br>
              <a:rPr lang="en-GB" smtClean="0"/>
            </a:br>
            <a:r>
              <a:rPr lang="en-GB" smtClean="0"/>
              <a:t>Ladders</a:t>
            </a:r>
            <a:endParaRPr lang="en-GB"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2777" y="0"/>
            <a:ext cx="5111223" cy="6858000"/>
          </a:xfrm>
          <a:prstGeom prst="rect">
            <a:avLst/>
          </a:prstGeom>
        </p:spPr>
      </p:pic>
      <p:sp>
        <p:nvSpPr>
          <p:cNvPr id="7" name="Oval 6"/>
          <p:cNvSpPr/>
          <p:nvPr/>
        </p:nvSpPr>
        <p:spPr>
          <a:xfrm>
            <a:off x="6217962" y="5532642"/>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p:cNvSpPr/>
          <p:nvPr/>
        </p:nvSpPr>
        <p:spPr>
          <a:xfrm>
            <a:off x="6217962" y="3112823"/>
            <a:ext cx="524934" cy="524934"/>
          </a:xfrm>
          <a:prstGeom prst="ellipse">
            <a:avLst/>
          </a:prstGeom>
          <a:solidFill>
            <a:srgbClr val="FFC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5237150" y="4490112"/>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6938158" y="5532642"/>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200625" y="1425178"/>
            <a:ext cx="524934" cy="524934"/>
          </a:xfrm>
          <a:prstGeom prst="ellipse">
            <a:avLst/>
          </a:prstGeom>
          <a:solidFill>
            <a:srgbClr val="C00000"/>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6225413" y="3844997"/>
            <a:ext cx="2475358" cy="1107996"/>
          </a:xfrm>
          <a:prstGeom prst="rect">
            <a:avLst/>
          </a:prstGeom>
          <a:solidFill>
            <a:srgbClr val="FFFFFF">
              <a:alpha val="74902"/>
            </a:srgbClr>
          </a:solidFill>
          <a:ln>
            <a:solidFill>
              <a:srgbClr val="C00000"/>
            </a:solidFill>
          </a:ln>
        </p:spPr>
        <p:txBody>
          <a:bodyPr wrap="none" rtlCol="0">
            <a:spAutoFit/>
          </a:bodyPr>
          <a:lstStyle/>
          <a:p>
            <a:r>
              <a:rPr lang="en-GB" sz="6600" b="1" dirty="0" smtClean="0">
                <a:solidFill>
                  <a:srgbClr val="C00000"/>
                </a:solidFill>
              </a:rPr>
              <a:t>1 1 0 0</a:t>
            </a:r>
            <a:endParaRPr lang="en-GB" sz="6600" b="1" dirty="0">
              <a:solidFill>
                <a:srgbClr val="C00000"/>
              </a:solidFill>
            </a:endParaRPr>
          </a:p>
        </p:txBody>
      </p:sp>
      <p:grpSp>
        <p:nvGrpSpPr>
          <p:cNvPr id="21" name="Group 20"/>
          <p:cNvGrpSpPr/>
          <p:nvPr/>
        </p:nvGrpSpPr>
        <p:grpSpPr>
          <a:xfrm>
            <a:off x="6514295" y="4752579"/>
            <a:ext cx="1896533" cy="780063"/>
            <a:chOff x="6514295" y="4752579"/>
            <a:chExt cx="1896533" cy="780063"/>
          </a:xfrm>
        </p:grpSpPr>
        <p:cxnSp>
          <p:nvCxnSpPr>
            <p:cNvPr id="4" name="Straight Arrow Connector 3"/>
            <p:cNvCxnSpPr/>
            <p:nvPr/>
          </p:nvCxnSpPr>
          <p:spPr>
            <a:xfrm>
              <a:off x="6514295" y="4752579"/>
              <a:ext cx="0" cy="78005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410828" y="4752579"/>
              <a:ext cx="0" cy="78005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778651" y="4752584"/>
              <a:ext cx="0" cy="78005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146473" y="4752579"/>
              <a:ext cx="0" cy="78005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672803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64932" y="0"/>
            <a:ext cx="5287206" cy="5509200"/>
          </a:xfrm>
          <a:prstGeom prst="rect">
            <a:avLst/>
          </a:prstGeom>
          <a:noFill/>
        </p:spPr>
        <p:txBody>
          <a:bodyPr wrap="square" rtlCol="0">
            <a:spAutoFit/>
          </a:bodyPr>
          <a:lstStyle/>
          <a:p>
            <a:pPr algn="r"/>
            <a:r>
              <a:rPr lang="en-GB" sz="4400" dirty="0">
                <a:solidFill>
                  <a:srgbClr val="585858"/>
                </a:solidFill>
              </a:rPr>
              <a:t>Try any two 3 bit numbers yourself.</a:t>
            </a:r>
          </a:p>
          <a:p>
            <a:pPr algn="r"/>
            <a:r>
              <a:rPr lang="en-GB" sz="4400" dirty="0">
                <a:solidFill>
                  <a:srgbClr val="585858"/>
                </a:solidFill>
              </a:rPr>
              <a:t>Read the instructions carefully</a:t>
            </a:r>
            <a:r>
              <a:rPr lang="en-GB" sz="4400" dirty="0" smtClean="0">
                <a:solidFill>
                  <a:srgbClr val="585858"/>
                </a:solidFill>
              </a:rPr>
              <a:t>.</a:t>
            </a:r>
          </a:p>
          <a:p>
            <a:pPr algn="r"/>
            <a:endParaRPr lang="en-GB" sz="4400" dirty="0">
              <a:solidFill>
                <a:srgbClr val="585858"/>
              </a:solidFill>
            </a:endParaRPr>
          </a:p>
          <a:p>
            <a:pPr algn="r"/>
            <a:r>
              <a:rPr lang="en-GB" sz="4400" dirty="0" smtClean="0">
                <a:solidFill>
                  <a:srgbClr val="585858"/>
                </a:solidFill>
              </a:rPr>
              <a:t>Remember,</a:t>
            </a:r>
          </a:p>
          <a:p>
            <a:pPr algn="r"/>
            <a:r>
              <a:rPr lang="en-GB" sz="4400" dirty="0" smtClean="0">
                <a:solidFill>
                  <a:srgbClr val="585858"/>
                </a:solidFill>
              </a:rPr>
              <a:t>slide before</a:t>
            </a:r>
          </a:p>
          <a:p>
            <a:pPr algn="r"/>
            <a:r>
              <a:rPr lang="en-GB" sz="4400" dirty="0" smtClean="0">
                <a:solidFill>
                  <a:srgbClr val="585858"/>
                </a:solidFill>
              </a:rPr>
              <a:t>you </a:t>
            </a:r>
            <a:r>
              <a:rPr lang="en-GB" sz="4400" dirty="0">
                <a:solidFill>
                  <a:srgbClr val="585858"/>
                </a:solidFill>
              </a:rPr>
              <a:t>glide.</a:t>
            </a:r>
          </a:p>
        </p:txBody>
      </p:sp>
      <p:sp>
        <p:nvSpPr>
          <p:cNvPr id="6" name="Title 1"/>
          <p:cNvSpPr>
            <a:spLocks noGrp="1"/>
          </p:cNvSpPr>
          <p:nvPr>
            <p:ph type="title"/>
          </p:nvPr>
        </p:nvSpPr>
        <p:spPr>
          <a:xfrm>
            <a:off x="0" y="0"/>
            <a:ext cx="4032777" cy="1582615"/>
          </a:xfrm>
        </p:spPr>
        <p:txBody>
          <a:bodyPr/>
          <a:lstStyle/>
          <a:p>
            <a:r>
              <a:rPr lang="en-GB" b="1" dirty="0" smtClean="0">
                <a:solidFill>
                  <a:srgbClr val="C00000"/>
                </a:solidFill>
                <a:latin typeface="+mn-lt"/>
              </a:rPr>
              <a:t>Adders And </a:t>
            </a:r>
            <a:br>
              <a:rPr lang="en-GB" b="1" dirty="0" smtClean="0">
                <a:solidFill>
                  <a:srgbClr val="C00000"/>
                </a:solidFill>
                <a:latin typeface="+mn-lt"/>
              </a:rPr>
            </a:br>
            <a:r>
              <a:rPr lang="en-GB" b="1" dirty="0" smtClean="0">
                <a:solidFill>
                  <a:srgbClr val="C00000"/>
                </a:solidFill>
                <a:latin typeface="+mn-lt"/>
              </a:rPr>
              <a:t>Ladders</a:t>
            </a:r>
            <a:endParaRPr lang="en-GB" b="1" dirty="0">
              <a:solidFill>
                <a:srgbClr val="C00000"/>
              </a:solidFill>
              <a:latin typeface="+mn-lt"/>
            </a:endParaRPr>
          </a:p>
        </p:txBody>
      </p:sp>
      <p:sp>
        <p:nvSpPr>
          <p:cNvPr id="7" name="Rectangle 6"/>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rot="21035028">
            <a:off x="573732" y="1424358"/>
            <a:ext cx="3941179" cy="5577334"/>
          </a:xfrm>
          <a:prstGeom prst="rect">
            <a:avLst/>
          </a:prstGeom>
          <a:ln>
            <a:solidFill>
              <a:schemeClr val="bg1">
                <a:lumMod val="50000"/>
              </a:schemeClr>
            </a:solidFill>
          </a:ln>
        </p:spPr>
      </p:pic>
    </p:spTree>
    <p:extLst>
      <p:ext uri="{BB962C8B-B14F-4D97-AF65-F5344CB8AC3E}">
        <p14:creationId xmlns:p14="http://schemas.microsoft.com/office/powerpoint/2010/main" val="40362185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5408061" y="19763"/>
            <a:ext cx="3720890" cy="2677656"/>
          </a:xfrm>
          <a:prstGeom prst="rect">
            <a:avLst/>
          </a:prstGeom>
          <a:noFill/>
        </p:spPr>
        <p:txBody>
          <a:bodyPr wrap="none" rtlCol="0">
            <a:spAutoFit/>
          </a:bodyPr>
          <a:lstStyle/>
          <a:p>
            <a:pPr algn="r"/>
            <a:r>
              <a:rPr lang="en-GB" b="1" dirty="0" smtClean="0">
                <a:solidFill>
                  <a:srgbClr val="585858"/>
                </a:solidFill>
                <a:latin typeface="Courier New" panose="02070309020205020404" pitchFamily="49" charset="0"/>
                <a:cs typeface="Courier New" panose="02070309020205020404" pitchFamily="49" charset="0"/>
              </a:rPr>
              <a:t>		</a:t>
            </a:r>
            <a:r>
              <a:rPr lang="en-GB" sz="2800" b="1" dirty="0" smtClean="0">
                <a:solidFill>
                  <a:srgbClr val="585858"/>
                </a:solidFill>
                <a:latin typeface="Courier New" panose="02070309020205020404" pitchFamily="49" charset="0"/>
                <a:cs typeface="Courier New" panose="02070309020205020404" pitchFamily="49" charset="0"/>
              </a:rPr>
              <a:t>  </a:t>
            </a:r>
            <a:r>
              <a:rPr lang="en-GB" b="1" dirty="0" smtClean="0">
                <a:solidFill>
                  <a:srgbClr val="C00000"/>
                </a:solidFill>
                <a:latin typeface="Courier New" panose="02070309020205020404" pitchFamily="49" charset="0"/>
                <a:cs typeface="Courier New" panose="02070309020205020404" pitchFamily="49" charset="0"/>
              </a:rPr>
              <a:t>SUM   CARRY</a:t>
            </a:r>
          </a:p>
          <a:p>
            <a:pPr algn="r"/>
            <a:r>
              <a:rPr lang="en-GB" sz="2800" b="1" dirty="0" smtClean="0">
                <a:solidFill>
                  <a:srgbClr val="585858"/>
                </a:solidFill>
                <a:latin typeface="Courier New" panose="02070309020205020404" pitchFamily="49" charset="0"/>
                <a:cs typeface="Courier New" panose="02070309020205020404" pitchFamily="49" charset="0"/>
              </a:rPr>
              <a:t>0 + 0 = 0  &amp;  0</a:t>
            </a:r>
          </a:p>
          <a:p>
            <a:pPr algn="r"/>
            <a:r>
              <a:rPr lang="en-GB" sz="2800" b="1" dirty="0" smtClean="0">
                <a:solidFill>
                  <a:srgbClr val="585858"/>
                </a:solidFill>
                <a:latin typeface="Courier New" panose="02070309020205020404" pitchFamily="49" charset="0"/>
                <a:cs typeface="Courier New" panose="02070309020205020404" pitchFamily="49" charset="0"/>
              </a:rPr>
              <a:t>0 + 1 = 1  &amp;  0</a:t>
            </a:r>
          </a:p>
          <a:p>
            <a:pPr algn="r"/>
            <a:r>
              <a:rPr lang="en-GB" sz="2800" b="1" dirty="0" smtClean="0">
                <a:solidFill>
                  <a:srgbClr val="585858"/>
                </a:solidFill>
                <a:latin typeface="Courier New" panose="02070309020205020404" pitchFamily="49" charset="0"/>
                <a:cs typeface="Courier New" panose="02070309020205020404" pitchFamily="49" charset="0"/>
              </a:rPr>
              <a:t>1 + 0 = 1  &amp;  0</a:t>
            </a:r>
          </a:p>
          <a:p>
            <a:pPr algn="r"/>
            <a:r>
              <a:rPr lang="en-GB" sz="2800" b="1" dirty="0" smtClean="0">
                <a:solidFill>
                  <a:srgbClr val="585858"/>
                </a:solidFill>
                <a:latin typeface="Courier New" panose="02070309020205020404" pitchFamily="49" charset="0"/>
                <a:cs typeface="Courier New" panose="02070309020205020404" pitchFamily="49" charset="0"/>
              </a:rPr>
              <a:t>1 + 1 = 0  &amp;  1</a:t>
            </a:r>
          </a:p>
          <a:p>
            <a:pPr algn="r"/>
            <a:r>
              <a:rPr lang="en-GB" sz="2800" dirty="0" smtClean="0">
                <a:solidFill>
                  <a:srgbClr val="C00000"/>
                </a:solidFill>
              </a:rPr>
              <a:t>  </a:t>
            </a:r>
            <a:endParaRPr lang="en-GB" sz="2800" dirty="0">
              <a:solidFill>
                <a:srgbClr val="C00000"/>
              </a:solidFill>
            </a:endParaRPr>
          </a:p>
        </p:txBody>
      </p:sp>
      <p:sp>
        <p:nvSpPr>
          <p:cNvPr id="4" name="TextBox 3"/>
          <p:cNvSpPr txBox="1"/>
          <p:nvPr/>
        </p:nvSpPr>
        <p:spPr>
          <a:xfrm>
            <a:off x="1037380" y="1559118"/>
            <a:ext cx="3087705" cy="3416320"/>
          </a:xfrm>
          <a:prstGeom prst="rect">
            <a:avLst/>
          </a:prstGeom>
          <a:noFill/>
        </p:spPr>
        <p:txBody>
          <a:bodyPr wrap="none" rtlCol="0">
            <a:spAutoFit/>
          </a:bodyPr>
          <a:lstStyle/>
          <a:p>
            <a:r>
              <a:rPr lang="en-GB" sz="6600" b="1" dirty="0" smtClean="0">
                <a:solidFill>
                  <a:schemeClr val="bg1">
                    <a:lumMod val="50000"/>
                  </a:schemeClr>
                </a:solidFill>
              </a:rPr>
              <a:t>0</a:t>
            </a:r>
            <a:r>
              <a:rPr lang="en-GB" sz="6600" b="1" dirty="0" smtClean="0">
                <a:solidFill>
                  <a:srgbClr val="C00000"/>
                </a:solidFill>
              </a:rPr>
              <a:t> 1 0 1 </a:t>
            </a:r>
          </a:p>
          <a:p>
            <a:r>
              <a:rPr lang="en-GB" sz="6600" b="1" dirty="0" smtClean="0">
                <a:solidFill>
                  <a:schemeClr val="bg1">
                    <a:lumMod val="50000"/>
                  </a:schemeClr>
                </a:solidFill>
              </a:rPr>
              <a:t>0</a:t>
            </a:r>
            <a:r>
              <a:rPr lang="en-GB" sz="6600" b="1" dirty="0" smtClean="0">
                <a:solidFill>
                  <a:srgbClr val="C00000"/>
                </a:solidFill>
              </a:rPr>
              <a:t> 1 1 0 +</a:t>
            </a:r>
          </a:p>
          <a:p>
            <a:r>
              <a:rPr lang="en-GB" sz="6600" b="1" dirty="0" smtClean="0">
                <a:solidFill>
                  <a:srgbClr val="C00000"/>
                </a:solidFill>
              </a:rPr>
              <a:t>1 0 1 1</a:t>
            </a:r>
          </a:p>
          <a:p>
            <a:endParaRPr lang="en-GB" dirty="0"/>
          </a:p>
        </p:txBody>
      </p:sp>
      <p:cxnSp>
        <p:nvCxnSpPr>
          <p:cNvPr id="5" name="Straight Connector 4"/>
          <p:cNvCxnSpPr/>
          <p:nvPr/>
        </p:nvCxnSpPr>
        <p:spPr>
          <a:xfrm>
            <a:off x="1037380" y="3547765"/>
            <a:ext cx="257360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947599" y="3681805"/>
            <a:ext cx="502024" cy="785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109827" y="3672844"/>
            <a:ext cx="502024" cy="785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1701509" y="3672844"/>
            <a:ext cx="502024" cy="785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293181" y="3672844"/>
            <a:ext cx="502024" cy="785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416969" y="3157170"/>
            <a:ext cx="340158" cy="461665"/>
          </a:xfrm>
          <a:prstGeom prst="rect">
            <a:avLst/>
          </a:prstGeom>
          <a:noFill/>
        </p:spPr>
        <p:txBody>
          <a:bodyPr wrap="none" rtlCol="0">
            <a:spAutoFit/>
          </a:bodyPr>
          <a:lstStyle/>
          <a:p>
            <a:r>
              <a:rPr lang="en-GB" sz="2400" b="1" dirty="0" smtClean="0">
                <a:solidFill>
                  <a:srgbClr val="C00000"/>
                </a:solidFill>
              </a:rPr>
              <a:t>1</a:t>
            </a:r>
            <a:endParaRPr lang="en-GB" sz="2400" b="1" dirty="0">
              <a:solidFill>
                <a:srgbClr val="C00000"/>
              </a:solidFill>
            </a:endParaRPr>
          </a:p>
        </p:txBody>
      </p:sp>
      <p:sp>
        <p:nvSpPr>
          <p:cNvPr id="11" name="Rectangle 10"/>
          <p:cNvSpPr/>
          <p:nvPr/>
        </p:nvSpPr>
        <p:spPr>
          <a:xfrm>
            <a:off x="1084525" y="1727370"/>
            <a:ext cx="616984" cy="1766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7470292" y="528166"/>
            <a:ext cx="1643228" cy="370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7461327" y="1780535"/>
            <a:ext cx="1643228" cy="370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7461331" y="1345753"/>
            <a:ext cx="1643228" cy="370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461331" y="910947"/>
            <a:ext cx="1643228" cy="370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1"/>
          <p:cNvSpPr txBox="1">
            <a:spLocks/>
          </p:cNvSpPr>
          <p:nvPr/>
        </p:nvSpPr>
        <p:spPr>
          <a:xfrm>
            <a:off x="0" y="0"/>
            <a:ext cx="4032777" cy="1582615"/>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Adders And </a:t>
            </a:r>
            <a:br>
              <a:rPr lang="en-GB" smtClean="0"/>
            </a:br>
            <a:r>
              <a:rPr lang="en-GB" smtClean="0"/>
              <a:t>Ladders</a:t>
            </a:r>
            <a:endParaRPr lang="en-GB" dirty="0"/>
          </a:p>
        </p:txBody>
      </p:sp>
    </p:spTree>
    <p:extLst>
      <p:ext uri="{BB962C8B-B14F-4D97-AF65-F5344CB8AC3E}">
        <p14:creationId xmlns:p14="http://schemas.microsoft.com/office/powerpoint/2010/main" val="206578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P spid="9" grpId="0" animBg="1"/>
      <p:bldP spid="11" grpId="0" animBg="1"/>
      <p:bldP spid="12" grpId="0" animBg="1"/>
      <p:bldP spid="13" grpId="0" animBg="1"/>
      <p:bldP spid="14" grpId="0" animBg="1"/>
      <p:bldP spid="1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5408061" y="19763"/>
            <a:ext cx="3720890" cy="2677656"/>
          </a:xfrm>
          <a:prstGeom prst="rect">
            <a:avLst/>
          </a:prstGeom>
          <a:noFill/>
        </p:spPr>
        <p:txBody>
          <a:bodyPr wrap="none" rtlCol="0">
            <a:spAutoFit/>
          </a:bodyPr>
          <a:lstStyle/>
          <a:p>
            <a:pPr algn="r"/>
            <a:r>
              <a:rPr lang="en-GB" b="1" dirty="0" smtClean="0">
                <a:solidFill>
                  <a:srgbClr val="585858"/>
                </a:solidFill>
                <a:latin typeface="Courier New" panose="02070309020205020404" pitchFamily="49" charset="0"/>
                <a:cs typeface="Courier New" panose="02070309020205020404" pitchFamily="49" charset="0"/>
              </a:rPr>
              <a:t>		</a:t>
            </a:r>
            <a:r>
              <a:rPr lang="en-GB" sz="2800" b="1" dirty="0" smtClean="0">
                <a:solidFill>
                  <a:srgbClr val="585858"/>
                </a:solidFill>
                <a:latin typeface="Courier New" panose="02070309020205020404" pitchFamily="49" charset="0"/>
                <a:cs typeface="Courier New" panose="02070309020205020404" pitchFamily="49" charset="0"/>
              </a:rPr>
              <a:t>  </a:t>
            </a:r>
            <a:r>
              <a:rPr lang="en-GB" b="1" dirty="0" smtClean="0">
                <a:solidFill>
                  <a:srgbClr val="C00000"/>
                </a:solidFill>
                <a:latin typeface="Courier New" panose="02070309020205020404" pitchFamily="49" charset="0"/>
                <a:cs typeface="Courier New" panose="02070309020205020404" pitchFamily="49" charset="0"/>
              </a:rPr>
              <a:t>SUM  CARRY</a:t>
            </a:r>
          </a:p>
          <a:p>
            <a:pPr algn="r"/>
            <a:r>
              <a:rPr lang="en-GB" sz="2800" b="1" dirty="0" smtClean="0">
                <a:solidFill>
                  <a:srgbClr val="585858"/>
                </a:solidFill>
                <a:latin typeface="Courier New" panose="02070309020205020404" pitchFamily="49" charset="0"/>
                <a:cs typeface="Courier New" panose="02070309020205020404" pitchFamily="49" charset="0"/>
              </a:rPr>
              <a:t>0 + 0 = 0 &amp; 0 </a:t>
            </a:r>
          </a:p>
          <a:p>
            <a:pPr algn="r"/>
            <a:r>
              <a:rPr lang="en-GB" sz="2800" b="1" dirty="0" smtClean="0">
                <a:solidFill>
                  <a:srgbClr val="585858"/>
                </a:solidFill>
                <a:latin typeface="Courier New" panose="02070309020205020404" pitchFamily="49" charset="0"/>
                <a:cs typeface="Courier New" panose="02070309020205020404" pitchFamily="49" charset="0"/>
              </a:rPr>
              <a:t>0 + 1 = 1 &amp; 0 </a:t>
            </a:r>
          </a:p>
          <a:p>
            <a:pPr algn="r"/>
            <a:r>
              <a:rPr lang="en-GB" sz="2800" b="1" dirty="0" smtClean="0">
                <a:solidFill>
                  <a:srgbClr val="585858"/>
                </a:solidFill>
                <a:latin typeface="Courier New" panose="02070309020205020404" pitchFamily="49" charset="0"/>
                <a:cs typeface="Courier New" panose="02070309020205020404" pitchFamily="49" charset="0"/>
              </a:rPr>
              <a:t>1 + 0 = 1 &amp; 0 </a:t>
            </a:r>
          </a:p>
          <a:p>
            <a:pPr algn="r"/>
            <a:r>
              <a:rPr lang="en-GB" sz="2800" b="1" dirty="0" smtClean="0">
                <a:solidFill>
                  <a:srgbClr val="585858"/>
                </a:solidFill>
                <a:latin typeface="Courier New" panose="02070309020205020404" pitchFamily="49" charset="0"/>
                <a:cs typeface="Courier New" panose="02070309020205020404" pitchFamily="49" charset="0"/>
              </a:rPr>
              <a:t>1 + 1 = 0 &amp; 1 </a:t>
            </a:r>
          </a:p>
          <a:p>
            <a:pPr algn="r"/>
            <a:r>
              <a:rPr lang="en-GB" sz="2800" dirty="0" smtClean="0">
                <a:solidFill>
                  <a:srgbClr val="C00000"/>
                </a:solidFill>
              </a:rPr>
              <a:t>  </a:t>
            </a:r>
            <a:endParaRPr lang="en-GB" sz="2800" dirty="0">
              <a:solidFill>
                <a:srgbClr val="C00000"/>
              </a:solidFill>
            </a:endParaRPr>
          </a:p>
        </p:txBody>
      </p:sp>
      <p:sp>
        <p:nvSpPr>
          <p:cNvPr id="17" name="Title 1"/>
          <p:cNvSpPr txBox="1">
            <a:spLocks/>
          </p:cNvSpPr>
          <p:nvPr/>
        </p:nvSpPr>
        <p:spPr>
          <a:xfrm>
            <a:off x="0" y="0"/>
            <a:ext cx="4032777" cy="1582615"/>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Adders And </a:t>
            </a:r>
            <a:br>
              <a:rPr lang="en-GB" smtClean="0"/>
            </a:br>
            <a:r>
              <a:rPr lang="en-GB" smtClean="0"/>
              <a:t>Ladders</a:t>
            </a:r>
            <a:endParaRPr lang="en-GB" dirty="0"/>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3" y="2425388"/>
            <a:ext cx="7237486" cy="4085678"/>
          </a:xfrm>
          <a:prstGeom prst="rect">
            <a:avLst/>
          </a:prstGeom>
        </p:spPr>
      </p:pic>
      <p:sp>
        <p:nvSpPr>
          <p:cNvPr id="19" name="Rectangle 18"/>
          <p:cNvSpPr/>
          <p:nvPr/>
        </p:nvSpPr>
        <p:spPr>
          <a:xfrm>
            <a:off x="1343809" y="2425387"/>
            <a:ext cx="4105836" cy="4300831"/>
          </a:xfrm>
          <a:prstGeom prst="rect">
            <a:avLst/>
          </a:prstGeom>
          <a:solidFill>
            <a:schemeClr val="bg1"/>
          </a:solid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p:cNvGrpSpPr/>
          <p:nvPr/>
        </p:nvGrpSpPr>
        <p:grpSpPr>
          <a:xfrm>
            <a:off x="1334848" y="2536061"/>
            <a:ext cx="5253551" cy="1775011"/>
            <a:chOff x="1532968" y="2246501"/>
            <a:chExt cx="5253551" cy="1775011"/>
          </a:xfrm>
        </p:grpSpPr>
        <p:sp>
          <p:nvSpPr>
            <p:cNvPr id="21" name="Oval 20"/>
            <p:cNvSpPr/>
            <p:nvPr/>
          </p:nvSpPr>
          <p:spPr>
            <a:xfrm>
              <a:off x="3281338" y="2246501"/>
              <a:ext cx="1775011" cy="1775011"/>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p:cNvCxnSpPr/>
            <p:nvPr/>
          </p:nvCxnSpPr>
          <p:spPr>
            <a:xfrm>
              <a:off x="1559858" y="2779059"/>
              <a:ext cx="1739409" cy="0"/>
            </a:xfrm>
            <a:prstGeom prst="line">
              <a:avLst/>
            </a:prstGeom>
            <a:ln w="889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32968" y="3415550"/>
              <a:ext cx="1739409" cy="0"/>
            </a:xfrm>
            <a:prstGeom prst="line">
              <a:avLst/>
            </a:prstGeom>
            <a:ln w="889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541929" y="2779059"/>
              <a:ext cx="1739409" cy="0"/>
            </a:xfrm>
            <a:prstGeom prst="line">
              <a:avLst/>
            </a:prstGeom>
            <a:ln w="889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47110" y="3093164"/>
              <a:ext cx="1739409" cy="0"/>
            </a:xfrm>
            <a:prstGeom prst="line">
              <a:avLst/>
            </a:prstGeom>
            <a:ln w="889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7502222" y="64976"/>
            <a:ext cx="696898" cy="2360411"/>
          </a:xfrm>
          <a:prstGeom prst="rect">
            <a:avLst/>
          </a:pr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151004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73395" y="418145"/>
            <a:ext cx="4278019" cy="6056774"/>
          </a:xfrm>
          <a:prstGeom prst="rect">
            <a:avLst/>
          </a:prstGeom>
          <a:ln>
            <a:solidFill>
              <a:srgbClr val="808080"/>
            </a:solidFill>
          </a:ln>
        </p:spPr>
      </p:pic>
      <p:pic>
        <p:nvPicPr>
          <p:cNvPr id="8" name="Picture 7"/>
          <p:cNvPicPr>
            <a:picLocks noChangeAspect="1"/>
          </p:cNvPicPr>
          <p:nvPr/>
        </p:nvPicPr>
        <p:blipFill rotWithShape="1">
          <a:blip r:embed="rId4"/>
          <a:srcRect l="26240" t="19395" r="21108" b="25645"/>
          <a:stretch/>
        </p:blipFill>
        <p:spPr>
          <a:xfrm>
            <a:off x="275772" y="418145"/>
            <a:ext cx="2749956" cy="1613852"/>
          </a:xfrm>
          <a:prstGeom prst="rect">
            <a:avLst/>
          </a:prstGeom>
          <a:ln>
            <a:solidFill>
              <a:schemeClr val="bg1">
                <a:lumMod val="50000"/>
              </a:schemeClr>
            </a:solidFill>
          </a:ln>
        </p:spPr>
      </p:pic>
    </p:spTree>
    <p:extLst>
      <p:ext uri="{BB962C8B-B14F-4D97-AF65-F5344CB8AC3E}">
        <p14:creationId xmlns:p14="http://schemas.microsoft.com/office/powerpoint/2010/main" val="1074121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1"/>
          <p:cNvSpPr txBox="1">
            <a:spLocks/>
          </p:cNvSpPr>
          <p:nvPr/>
        </p:nvSpPr>
        <p:spPr>
          <a:xfrm>
            <a:off x="0" y="0"/>
            <a:ext cx="4032777" cy="1582615"/>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dirty="0" smtClean="0"/>
              <a:t>Adders And </a:t>
            </a:r>
            <a:br>
              <a:rPr lang="en-GB" dirty="0" smtClean="0"/>
            </a:br>
            <a:r>
              <a:rPr lang="en-GB" dirty="0" smtClean="0"/>
              <a:t>Ladders</a:t>
            </a:r>
            <a:endParaRPr lang="en-GB" dirty="0"/>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3" y="2410148"/>
            <a:ext cx="7237486" cy="4085678"/>
          </a:xfrm>
          <a:prstGeom prst="rect">
            <a:avLst/>
          </a:prstGeom>
        </p:spPr>
      </p:pic>
      <p:sp>
        <p:nvSpPr>
          <p:cNvPr id="36" name="Rectangle 35"/>
          <p:cNvSpPr/>
          <p:nvPr/>
        </p:nvSpPr>
        <p:spPr>
          <a:xfrm>
            <a:off x="1343809" y="2410147"/>
            <a:ext cx="4105836" cy="4300831"/>
          </a:xfrm>
          <a:prstGeom prst="rect">
            <a:avLst/>
          </a:prstGeom>
          <a:solidFill>
            <a:schemeClr val="bg1"/>
          </a:solid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oup 36"/>
          <p:cNvGrpSpPr/>
          <p:nvPr/>
        </p:nvGrpSpPr>
        <p:grpSpPr>
          <a:xfrm>
            <a:off x="1343809" y="3022900"/>
            <a:ext cx="5244590" cy="3488416"/>
            <a:chOff x="1541929" y="2748580"/>
            <a:chExt cx="5244590" cy="3488416"/>
          </a:xfrm>
        </p:grpSpPr>
        <p:sp>
          <p:nvSpPr>
            <p:cNvPr id="38" name="Oval 37"/>
            <p:cNvSpPr/>
            <p:nvPr/>
          </p:nvSpPr>
          <p:spPr>
            <a:xfrm>
              <a:off x="3254193" y="4461985"/>
              <a:ext cx="1775011" cy="1775011"/>
            </a:xfrm>
            <a:prstGeom prst="ellipse">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 name="Straight Connector 38"/>
            <p:cNvCxnSpPr/>
            <p:nvPr/>
          </p:nvCxnSpPr>
          <p:spPr>
            <a:xfrm>
              <a:off x="1559858" y="2779059"/>
              <a:ext cx="661099" cy="0"/>
            </a:xfrm>
            <a:prstGeom prst="line">
              <a:avLst/>
            </a:prstGeom>
            <a:ln w="889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541929" y="2779059"/>
              <a:ext cx="679028" cy="0"/>
            </a:xfrm>
            <a:prstGeom prst="line">
              <a:avLst/>
            </a:prstGeom>
            <a:ln w="889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047110" y="5361578"/>
              <a:ext cx="1739409" cy="0"/>
            </a:xfrm>
            <a:prstGeom prst="line">
              <a:avLst/>
            </a:prstGeom>
            <a:ln w="889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627923" y="5783627"/>
              <a:ext cx="1739409" cy="0"/>
            </a:xfrm>
            <a:prstGeom prst="line">
              <a:avLst/>
            </a:prstGeom>
            <a:ln w="889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162908" y="5062648"/>
              <a:ext cx="1138774" cy="0"/>
            </a:xfrm>
            <a:prstGeom prst="line">
              <a:avLst/>
            </a:prstGeom>
            <a:ln w="889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2205717" y="2748580"/>
              <a:ext cx="1" cy="2291641"/>
            </a:xfrm>
            <a:prstGeom prst="line">
              <a:avLst/>
            </a:prstGeom>
            <a:ln w="889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1676469" y="3360451"/>
              <a:ext cx="7170" cy="2438416"/>
            </a:xfrm>
            <a:prstGeom prst="line">
              <a:avLst/>
            </a:prstGeom>
            <a:ln w="889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46" name="TextBox 45"/>
          <p:cNvSpPr txBox="1"/>
          <p:nvPr/>
        </p:nvSpPr>
        <p:spPr>
          <a:xfrm>
            <a:off x="5408061" y="19763"/>
            <a:ext cx="3720890" cy="2677656"/>
          </a:xfrm>
          <a:prstGeom prst="rect">
            <a:avLst/>
          </a:prstGeom>
          <a:noFill/>
        </p:spPr>
        <p:txBody>
          <a:bodyPr wrap="none" rtlCol="0">
            <a:spAutoFit/>
          </a:bodyPr>
          <a:lstStyle/>
          <a:p>
            <a:pPr algn="r"/>
            <a:r>
              <a:rPr lang="en-GB" b="1" dirty="0" smtClean="0">
                <a:solidFill>
                  <a:srgbClr val="585858"/>
                </a:solidFill>
                <a:latin typeface="Courier New" panose="02070309020205020404" pitchFamily="49" charset="0"/>
                <a:cs typeface="Courier New" panose="02070309020205020404" pitchFamily="49" charset="0"/>
              </a:rPr>
              <a:t>		</a:t>
            </a:r>
            <a:r>
              <a:rPr lang="en-GB" sz="2800" b="1" dirty="0" smtClean="0">
                <a:solidFill>
                  <a:srgbClr val="585858"/>
                </a:solidFill>
                <a:latin typeface="Courier New" panose="02070309020205020404" pitchFamily="49" charset="0"/>
                <a:cs typeface="Courier New" panose="02070309020205020404" pitchFamily="49" charset="0"/>
              </a:rPr>
              <a:t>  </a:t>
            </a:r>
            <a:r>
              <a:rPr lang="en-GB" b="1" dirty="0" smtClean="0">
                <a:solidFill>
                  <a:srgbClr val="C00000"/>
                </a:solidFill>
                <a:latin typeface="Courier New" panose="02070309020205020404" pitchFamily="49" charset="0"/>
                <a:cs typeface="Courier New" panose="02070309020205020404" pitchFamily="49" charset="0"/>
              </a:rPr>
              <a:t>SUM  CARRY</a:t>
            </a:r>
          </a:p>
          <a:p>
            <a:pPr algn="r"/>
            <a:r>
              <a:rPr lang="en-GB" sz="2800" b="1" dirty="0" smtClean="0">
                <a:solidFill>
                  <a:srgbClr val="585858"/>
                </a:solidFill>
                <a:latin typeface="Courier New" panose="02070309020205020404" pitchFamily="49" charset="0"/>
                <a:cs typeface="Courier New" panose="02070309020205020404" pitchFamily="49" charset="0"/>
              </a:rPr>
              <a:t>0 + 0 = 0 &amp; 0 </a:t>
            </a:r>
          </a:p>
          <a:p>
            <a:pPr algn="r"/>
            <a:r>
              <a:rPr lang="en-GB" sz="2800" b="1" dirty="0" smtClean="0">
                <a:solidFill>
                  <a:srgbClr val="585858"/>
                </a:solidFill>
                <a:latin typeface="Courier New" panose="02070309020205020404" pitchFamily="49" charset="0"/>
                <a:cs typeface="Courier New" panose="02070309020205020404" pitchFamily="49" charset="0"/>
              </a:rPr>
              <a:t>0 + 1 = 1 &amp; 0 </a:t>
            </a:r>
          </a:p>
          <a:p>
            <a:pPr algn="r"/>
            <a:r>
              <a:rPr lang="en-GB" sz="2800" b="1" dirty="0" smtClean="0">
                <a:solidFill>
                  <a:srgbClr val="585858"/>
                </a:solidFill>
                <a:latin typeface="Courier New" panose="02070309020205020404" pitchFamily="49" charset="0"/>
                <a:cs typeface="Courier New" panose="02070309020205020404" pitchFamily="49" charset="0"/>
              </a:rPr>
              <a:t>1 + 0 = 1 &amp; 0 </a:t>
            </a:r>
          </a:p>
          <a:p>
            <a:pPr algn="r"/>
            <a:r>
              <a:rPr lang="en-GB" sz="2800" b="1" dirty="0" smtClean="0">
                <a:solidFill>
                  <a:srgbClr val="585858"/>
                </a:solidFill>
                <a:latin typeface="Courier New" panose="02070309020205020404" pitchFamily="49" charset="0"/>
                <a:cs typeface="Courier New" panose="02070309020205020404" pitchFamily="49" charset="0"/>
              </a:rPr>
              <a:t>1 + 1 = 0 &amp; 1 </a:t>
            </a:r>
          </a:p>
          <a:p>
            <a:pPr algn="r"/>
            <a:r>
              <a:rPr lang="en-GB" sz="2800" dirty="0" smtClean="0">
                <a:solidFill>
                  <a:srgbClr val="C00000"/>
                </a:solidFill>
              </a:rPr>
              <a:t>  </a:t>
            </a:r>
            <a:endParaRPr lang="en-GB" sz="2800" dirty="0">
              <a:solidFill>
                <a:srgbClr val="C00000"/>
              </a:solidFill>
            </a:endParaRPr>
          </a:p>
        </p:txBody>
      </p:sp>
      <p:sp>
        <p:nvSpPr>
          <p:cNvPr id="47" name="Rectangle 46"/>
          <p:cNvSpPr/>
          <p:nvPr/>
        </p:nvSpPr>
        <p:spPr>
          <a:xfrm>
            <a:off x="8290560" y="64976"/>
            <a:ext cx="807720" cy="2360411"/>
          </a:xfrm>
          <a:prstGeom prst="rect">
            <a:avLst/>
          </a:pr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p:cNvCxnSpPr/>
          <p:nvPr/>
        </p:nvCxnSpPr>
        <p:spPr>
          <a:xfrm>
            <a:off x="1361738" y="3693459"/>
            <a:ext cx="123781" cy="0"/>
          </a:xfrm>
          <a:prstGeom prst="line">
            <a:avLst/>
          </a:prstGeom>
          <a:ln w="889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8284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1"/>
          <p:cNvSpPr txBox="1">
            <a:spLocks/>
          </p:cNvSpPr>
          <p:nvPr/>
        </p:nvSpPr>
        <p:spPr>
          <a:xfrm>
            <a:off x="0" y="0"/>
            <a:ext cx="4032777" cy="1582615"/>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Adders And </a:t>
            </a:r>
            <a:br>
              <a:rPr lang="en-GB" smtClean="0"/>
            </a:br>
            <a:r>
              <a:rPr lang="en-GB" smtClean="0"/>
              <a:t>Ladders</a:t>
            </a:r>
            <a:endParaRPr lang="en-GB" dirty="0"/>
          </a:p>
        </p:txBody>
      </p:sp>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3" y="2410148"/>
            <a:ext cx="7237486" cy="4085678"/>
          </a:xfrm>
          <a:prstGeom prst="rect">
            <a:avLst/>
          </a:prstGeom>
        </p:spPr>
      </p:pic>
      <p:sp>
        <p:nvSpPr>
          <p:cNvPr id="46" name="TextBox 45"/>
          <p:cNvSpPr txBox="1"/>
          <p:nvPr/>
        </p:nvSpPr>
        <p:spPr>
          <a:xfrm>
            <a:off x="5408061" y="19763"/>
            <a:ext cx="3720890" cy="2677656"/>
          </a:xfrm>
          <a:prstGeom prst="rect">
            <a:avLst/>
          </a:prstGeom>
          <a:noFill/>
        </p:spPr>
        <p:txBody>
          <a:bodyPr wrap="none" rtlCol="0">
            <a:spAutoFit/>
          </a:bodyPr>
          <a:lstStyle/>
          <a:p>
            <a:pPr algn="r"/>
            <a:r>
              <a:rPr lang="en-GB" b="1" dirty="0" smtClean="0">
                <a:solidFill>
                  <a:srgbClr val="585858"/>
                </a:solidFill>
                <a:latin typeface="Courier New" panose="02070309020205020404" pitchFamily="49" charset="0"/>
                <a:cs typeface="Courier New" panose="02070309020205020404" pitchFamily="49" charset="0"/>
              </a:rPr>
              <a:t>		</a:t>
            </a:r>
            <a:r>
              <a:rPr lang="en-GB" sz="2800" b="1" dirty="0" smtClean="0">
                <a:solidFill>
                  <a:srgbClr val="585858"/>
                </a:solidFill>
                <a:latin typeface="Courier New" panose="02070309020205020404" pitchFamily="49" charset="0"/>
                <a:cs typeface="Courier New" panose="02070309020205020404" pitchFamily="49" charset="0"/>
              </a:rPr>
              <a:t>  </a:t>
            </a:r>
            <a:r>
              <a:rPr lang="en-GB" b="1" dirty="0" smtClean="0">
                <a:solidFill>
                  <a:srgbClr val="C00000"/>
                </a:solidFill>
                <a:latin typeface="Courier New" panose="02070309020205020404" pitchFamily="49" charset="0"/>
                <a:cs typeface="Courier New" panose="02070309020205020404" pitchFamily="49" charset="0"/>
              </a:rPr>
              <a:t>SUM  CARRY</a:t>
            </a:r>
          </a:p>
          <a:p>
            <a:pPr algn="r"/>
            <a:r>
              <a:rPr lang="en-GB" sz="2800" b="1" dirty="0" smtClean="0">
                <a:solidFill>
                  <a:srgbClr val="585858"/>
                </a:solidFill>
                <a:latin typeface="Courier New" panose="02070309020205020404" pitchFamily="49" charset="0"/>
                <a:cs typeface="Courier New" panose="02070309020205020404" pitchFamily="49" charset="0"/>
              </a:rPr>
              <a:t>0 + 0 = 0 &amp; 0 </a:t>
            </a:r>
          </a:p>
          <a:p>
            <a:pPr algn="r"/>
            <a:r>
              <a:rPr lang="en-GB" sz="2800" b="1" dirty="0" smtClean="0">
                <a:solidFill>
                  <a:srgbClr val="585858"/>
                </a:solidFill>
                <a:latin typeface="Courier New" panose="02070309020205020404" pitchFamily="49" charset="0"/>
                <a:cs typeface="Courier New" panose="02070309020205020404" pitchFamily="49" charset="0"/>
              </a:rPr>
              <a:t>0 + 1 = 1 &amp; 0 </a:t>
            </a:r>
          </a:p>
          <a:p>
            <a:pPr algn="r"/>
            <a:r>
              <a:rPr lang="en-GB" sz="2800" b="1" dirty="0" smtClean="0">
                <a:solidFill>
                  <a:srgbClr val="585858"/>
                </a:solidFill>
                <a:latin typeface="Courier New" panose="02070309020205020404" pitchFamily="49" charset="0"/>
                <a:cs typeface="Courier New" panose="02070309020205020404" pitchFamily="49" charset="0"/>
              </a:rPr>
              <a:t>1 + 0 = 1 &amp; 0 </a:t>
            </a:r>
          </a:p>
          <a:p>
            <a:pPr algn="r"/>
            <a:r>
              <a:rPr lang="en-GB" sz="2800" b="1" dirty="0" smtClean="0">
                <a:solidFill>
                  <a:srgbClr val="585858"/>
                </a:solidFill>
                <a:latin typeface="Courier New" panose="02070309020205020404" pitchFamily="49" charset="0"/>
                <a:cs typeface="Courier New" panose="02070309020205020404" pitchFamily="49" charset="0"/>
              </a:rPr>
              <a:t>1 + 1 = 0 &amp; 1 </a:t>
            </a:r>
          </a:p>
          <a:p>
            <a:pPr algn="r"/>
            <a:r>
              <a:rPr lang="en-GB" sz="2800" dirty="0" smtClean="0">
                <a:solidFill>
                  <a:srgbClr val="C00000"/>
                </a:solidFill>
              </a:rPr>
              <a:t>  </a:t>
            </a:r>
            <a:endParaRPr lang="en-GB" sz="2800" dirty="0">
              <a:solidFill>
                <a:srgbClr val="C00000"/>
              </a:solidFill>
            </a:endParaRPr>
          </a:p>
        </p:txBody>
      </p:sp>
      <p:sp>
        <p:nvSpPr>
          <p:cNvPr id="18" name="Rectangle 17"/>
          <p:cNvSpPr/>
          <p:nvPr/>
        </p:nvSpPr>
        <p:spPr>
          <a:xfrm>
            <a:off x="1343809" y="2410147"/>
            <a:ext cx="4105836" cy="4300831"/>
          </a:xfrm>
          <a:prstGeom prst="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92533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a:stretch>
            <a:fillRect/>
          </a:stretch>
        </p:blipFill>
        <p:spPr>
          <a:xfrm rot="535649">
            <a:off x="5710111" y="2439459"/>
            <a:ext cx="3003530" cy="3930850"/>
          </a:xfrm>
          <a:prstGeom prst="rect">
            <a:avLst/>
          </a:prstGeom>
          <a:ln>
            <a:solidFill>
              <a:schemeClr val="bg1">
                <a:lumMod val="50000"/>
              </a:schemeClr>
            </a:solidFill>
          </a:ln>
        </p:spPr>
      </p:pic>
      <p:sp>
        <p:nvSpPr>
          <p:cNvPr id="17" name="Title 1"/>
          <p:cNvSpPr txBox="1">
            <a:spLocks/>
          </p:cNvSpPr>
          <p:nvPr/>
        </p:nvSpPr>
        <p:spPr>
          <a:xfrm>
            <a:off x="0" y="0"/>
            <a:ext cx="4032777" cy="1582615"/>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mtClean="0"/>
              <a:t>Adders And </a:t>
            </a:r>
            <a:br>
              <a:rPr lang="en-GB" smtClean="0"/>
            </a:br>
            <a:r>
              <a:rPr lang="en-GB" smtClean="0"/>
              <a:t>Ladders</a:t>
            </a:r>
            <a:endParaRPr lang="en-GB" dirty="0"/>
          </a:p>
        </p:txBody>
      </p:sp>
      <p:sp>
        <p:nvSpPr>
          <p:cNvPr id="46" name="TextBox 45"/>
          <p:cNvSpPr txBox="1"/>
          <p:nvPr/>
        </p:nvSpPr>
        <p:spPr>
          <a:xfrm>
            <a:off x="5408061" y="19763"/>
            <a:ext cx="3720890" cy="2677656"/>
          </a:xfrm>
          <a:prstGeom prst="rect">
            <a:avLst/>
          </a:prstGeom>
          <a:noFill/>
        </p:spPr>
        <p:txBody>
          <a:bodyPr wrap="none" rtlCol="0">
            <a:spAutoFit/>
          </a:bodyPr>
          <a:lstStyle/>
          <a:p>
            <a:pPr algn="r"/>
            <a:r>
              <a:rPr lang="en-GB" b="1" dirty="0" smtClean="0">
                <a:solidFill>
                  <a:srgbClr val="585858"/>
                </a:solidFill>
                <a:latin typeface="Courier New" panose="02070309020205020404" pitchFamily="49" charset="0"/>
                <a:cs typeface="Courier New" panose="02070309020205020404" pitchFamily="49" charset="0"/>
              </a:rPr>
              <a:t>		</a:t>
            </a:r>
            <a:r>
              <a:rPr lang="en-GB" sz="2800" b="1" dirty="0" smtClean="0">
                <a:solidFill>
                  <a:srgbClr val="585858"/>
                </a:solidFill>
                <a:latin typeface="Courier New" panose="02070309020205020404" pitchFamily="49" charset="0"/>
                <a:cs typeface="Courier New" panose="02070309020205020404" pitchFamily="49" charset="0"/>
              </a:rPr>
              <a:t>  </a:t>
            </a:r>
            <a:r>
              <a:rPr lang="en-GB" b="1" dirty="0" smtClean="0">
                <a:solidFill>
                  <a:srgbClr val="C00000"/>
                </a:solidFill>
                <a:latin typeface="Courier New" panose="02070309020205020404" pitchFamily="49" charset="0"/>
                <a:cs typeface="Courier New" panose="02070309020205020404" pitchFamily="49" charset="0"/>
              </a:rPr>
              <a:t>SUM  CARRY</a:t>
            </a:r>
          </a:p>
          <a:p>
            <a:pPr algn="r"/>
            <a:r>
              <a:rPr lang="en-GB" sz="2800" b="1" dirty="0" smtClean="0">
                <a:solidFill>
                  <a:srgbClr val="585858"/>
                </a:solidFill>
                <a:latin typeface="Courier New" panose="02070309020205020404" pitchFamily="49" charset="0"/>
                <a:cs typeface="Courier New" panose="02070309020205020404" pitchFamily="49" charset="0"/>
              </a:rPr>
              <a:t>0 + 0 = 0 &amp; 0 </a:t>
            </a:r>
          </a:p>
          <a:p>
            <a:pPr algn="r"/>
            <a:r>
              <a:rPr lang="en-GB" sz="2800" b="1" dirty="0" smtClean="0">
                <a:solidFill>
                  <a:srgbClr val="585858"/>
                </a:solidFill>
                <a:latin typeface="Courier New" panose="02070309020205020404" pitchFamily="49" charset="0"/>
                <a:cs typeface="Courier New" panose="02070309020205020404" pitchFamily="49" charset="0"/>
              </a:rPr>
              <a:t>0 + 1 = 1 &amp; 0 </a:t>
            </a:r>
          </a:p>
          <a:p>
            <a:pPr algn="r"/>
            <a:r>
              <a:rPr lang="en-GB" sz="2800" b="1" dirty="0" smtClean="0">
                <a:solidFill>
                  <a:srgbClr val="585858"/>
                </a:solidFill>
                <a:latin typeface="Courier New" panose="02070309020205020404" pitchFamily="49" charset="0"/>
                <a:cs typeface="Courier New" panose="02070309020205020404" pitchFamily="49" charset="0"/>
              </a:rPr>
              <a:t>1 + 0 = 1 &amp; 0 </a:t>
            </a:r>
          </a:p>
          <a:p>
            <a:pPr algn="r"/>
            <a:r>
              <a:rPr lang="en-GB" sz="2800" b="1" dirty="0" smtClean="0">
                <a:solidFill>
                  <a:srgbClr val="585858"/>
                </a:solidFill>
                <a:latin typeface="Courier New" panose="02070309020205020404" pitchFamily="49" charset="0"/>
                <a:cs typeface="Courier New" panose="02070309020205020404" pitchFamily="49" charset="0"/>
              </a:rPr>
              <a:t>1 + 1 = 0 &amp; 1 </a:t>
            </a:r>
          </a:p>
          <a:p>
            <a:pPr algn="r"/>
            <a:r>
              <a:rPr lang="en-GB" sz="2800" dirty="0" smtClean="0">
                <a:solidFill>
                  <a:srgbClr val="C00000"/>
                </a:solidFill>
              </a:rPr>
              <a:t>  </a:t>
            </a:r>
            <a:endParaRPr lang="en-GB" sz="2800" dirty="0">
              <a:solidFill>
                <a:srgbClr val="C00000"/>
              </a:solidFill>
            </a:endParaRPr>
          </a:p>
        </p:txBody>
      </p:sp>
      <p:pic>
        <p:nvPicPr>
          <p:cNvPr id="7" name="Picture 6"/>
          <p:cNvPicPr>
            <a:picLocks noChangeAspect="1"/>
          </p:cNvPicPr>
          <p:nvPr/>
        </p:nvPicPr>
        <p:blipFill rotWithShape="1">
          <a:blip r:embed="rId4"/>
          <a:srcRect l="22744" t="7693" r="24276" b="18499"/>
          <a:stretch/>
        </p:blipFill>
        <p:spPr>
          <a:xfrm>
            <a:off x="104335" y="2379730"/>
            <a:ext cx="5717345" cy="4478270"/>
          </a:xfrm>
          <a:prstGeom prst="rect">
            <a:avLst/>
          </a:prstGeom>
        </p:spPr>
      </p:pic>
      <p:sp>
        <p:nvSpPr>
          <p:cNvPr id="3" name="Rectangle 2"/>
          <p:cNvSpPr/>
          <p:nvPr/>
        </p:nvSpPr>
        <p:spPr>
          <a:xfrm>
            <a:off x="5821680" y="6488668"/>
            <a:ext cx="2959336" cy="369332"/>
          </a:xfrm>
          <a:prstGeom prst="rect">
            <a:avLst/>
          </a:prstGeom>
        </p:spPr>
        <p:txBody>
          <a:bodyPr wrap="none">
            <a:spAutoFit/>
          </a:bodyPr>
          <a:lstStyle/>
          <a:p>
            <a:r>
              <a:rPr lang="en-GB" dirty="0">
                <a:hlinkClick r:id="rId5"/>
              </a:rPr>
              <a:t>http://www.kolls.net/gatesim</a:t>
            </a:r>
            <a:endParaRPr lang="en-GB" dirty="0"/>
          </a:p>
        </p:txBody>
      </p:sp>
    </p:spTree>
    <p:extLst>
      <p:ext uri="{BB962C8B-B14F-4D97-AF65-F5344CB8AC3E}">
        <p14:creationId xmlns:p14="http://schemas.microsoft.com/office/powerpoint/2010/main" val="29928447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1"/>
          <p:cNvSpPr txBox="1">
            <a:spLocks/>
          </p:cNvSpPr>
          <p:nvPr/>
        </p:nvSpPr>
        <p:spPr>
          <a:xfrm>
            <a:off x="0" y="0"/>
            <a:ext cx="4032777" cy="1582615"/>
          </a:xfrm>
          <a:prstGeom prst="rect">
            <a:avLst/>
          </a:prstGeom>
        </p:spPr>
        <p:txBody>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dirty="0" smtClean="0"/>
              <a:t>Adders And </a:t>
            </a:r>
            <a:br>
              <a:rPr lang="en-GB" dirty="0" smtClean="0"/>
            </a:br>
            <a:r>
              <a:rPr lang="en-GB" dirty="0" smtClean="0"/>
              <a:t>Ladders</a:t>
            </a:r>
            <a:endParaRPr lang="en-GB" dirty="0"/>
          </a:p>
        </p:txBody>
      </p:sp>
      <p:sp>
        <p:nvSpPr>
          <p:cNvPr id="46" name="TextBox 45"/>
          <p:cNvSpPr txBox="1"/>
          <p:nvPr/>
        </p:nvSpPr>
        <p:spPr>
          <a:xfrm>
            <a:off x="5408061" y="19763"/>
            <a:ext cx="3720890" cy="2677656"/>
          </a:xfrm>
          <a:prstGeom prst="rect">
            <a:avLst/>
          </a:prstGeom>
          <a:noFill/>
        </p:spPr>
        <p:txBody>
          <a:bodyPr wrap="none" rtlCol="0">
            <a:spAutoFit/>
          </a:bodyPr>
          <a:lstStyle/>
          <a:p>
            <a:pPr algn="r"/>
            <a:r>
              <a:rPr lang="en-GB" b="1" dirty="0" smtClean="0">
                <a:solidFill>
                  <a:srgbClr val="585858"/>
                </a:solidFill>
                <a:latin typeface="Courier New" panose="02070309020205020404" pitchFamily="49" charset="0"/>
                <a:cs typeface="Courier New" panose="02070309020205020404" pitchFamily="49" charset="0"/>
              </a:rPr>
              <a:t>		</a:t>
            </a:r>
            <a:r>
              <a:rPr lang="en-GB" sz="2800" b="1" dirty="0" smtClean="0">
                <a:solidFill>
                  <a:srgbClr val="585858"/>
                </a:solidFill>
                <a:latin typeface="Courier New" panose="02070309020205020404" pitchFamily="49" charset="0"/>
                <a:cs typeface="Courier New" panose="02070309020205020404" pitchFamily="49" charset="0"/>
              </a:rPr>
              <a:t>  </a:t>
            </a:r>
            <a:r>
              <a:rPr lang="en-GB" b="1" dirty="0" smtClean="0">
                <a:solidFill>
                  <a:srgbClr val="C00000"/>
                </a:solidFill>
                <a:latin typeface="Courier New" panose="02070309020205020404" pitchFamily="49" charset="0"/>
                <a:cs typeface="Courier New" panose="02070309020205020404" pitchFamily="49" charset="0"/>
              </a:rPr>
              <a:t>SUM  CARRY</a:t>
            </a:r>
          </a:p>
          <a:p>
            <a:pPr algn="r"/>
            <a:r>
              <a:rPr lang="en-GB" sz="2800" b="1" dirty="0" smtClean="0">
                <a:solidFill>
                  <a:srgbClr val="585858"/>
                </a:solidFill>
                <a:latin typeface="Courier New" panose="02070309020205020404" pitchFamily="49" charset="0"/>
                <a:cs typeface="Courier New" panose="02070309020205020404" pitchFamily="49" charset="0"/>
              </a:rPr>
              <a:t>0 + 0 = 0 &amp; 0 </a:t>
            </a:r>
          </a:p>
          <a:p>
            <a:pPr algn="r"/>
            <a:r>
              <a:rPr lang="en-GB" sz="2800" b="1" dirty="0" smtClean="0">
                <a:solidFill>
                  <a:srgbClr val="585858"/>
                </a:solidFill>
                <a:latin typeface="Courier New" panose="02070309020205020404" pitchFamily="49" charset="0"/>
                <a:cs typeface="Courier New" panose="02070309020205020404" pitchFamily="49" charset="0"/>
              </a:rPr>
              <a:t>0 + 1 = 1 &amp; 0 </a:t>
            </a:r>
          </a:p>
          <a:p>
            <a:pPr algn="r"/>
            <a:r>
              <a:rPr lang="en-GB" sz="2800" b="1" dirty="0" smtClean="0">
                <a:solidFill>
                  <a:srgbClr val="585858"/>
                </a:solidFill>
                <a:latin typeface="Courier New" panose="02070309020205020404" pitchFamily="49" charset="0"/>
                <a:cs typeface="Courier New" panose="02070309020205020404" pitchFamily="49" charset="0"/>
              </a:rPr>
              <a:t>1 + 0 = 1 &amp; 0 </a:t>
            </a:r>
          </a:p>
          <a:p>
            <a:pPr algn="r"/>
            <a:r>
              <a:rPr lang="en-GB" sz="2800" b="1" dirty="0" smtClean="0">
                <a:solidFill>
                  <a:srgbClr val="585858"/>
                </a:solidFill>
                <a:latin typeface="Courier New" panose="02070309020205020404" pitchFamily="49" charset="0"/>
                <a:cs typeface="Courier New" panose="02070309020205020404" pitchFamily="49" charset="0"/>
              </a:rPr>
              <a:t>1 + 1 = 0 &amp; 1 </a:t>
            </a:r>
          </a:p>
          <a:p>
            <a:pPr algn="r"/>
            <a:r>
              <a:rPr lang="en-GB" sz="2800" dirty="0" smtClean="0">
                <a:solidFill>
                  <a:srgbClr val="C00000"/>
                </a:solidFill>
              </a:rPr>
              <a:t>  </a:t>
            </a:r>
            <a:endParaRPr lang="en-GB" sz="2800" dirty="0">
              <a:solidFill>
                <a:srgbClr val="C00000"/>
              </a:solidFill>
            </a:endParaRPr>
          </a:p>
        </p:txBody>
      </p:sp>
      <p:pic>
        <p:nvPicPr>
          <p:cNvPr id="8" name="Picture 7"/>
          <p:cNvPicPr>
            <a:picLocks noChangeAspect="1"/>
          </p:cNvPicPr>
          <p:nvPr/>
        </p:nvPicPr>
        <p:blipFill rotWithShape="1">
          <a:blip r:embed="rId3"/>
          <a:srcRect l="10986" t="19470" r="41306" b="15145"/>
          <a:stretch/>
        </p:blipFill>
        <p:spPr>
          <a:xfrm>
            <a:off x="152400" y="2259752"/>
            <a:ext cx="5730240" cy="4415368"/>
          </a:xfrm>
          <a:prstGeom prst="rect">
            <a:avLst/>
          </a:prstGeom>
        </p:spPr>
      </p:pic>
    </p:spTree>
    <p:extLst>
      <p:ext uri="{BB962C8B-B14F-4D97-AF65-F5344CB8AC3E}">
        <p14:creationId xmlns:p14="http://schemas.microsoft.com/office/powerpoint/2010/main" val="515083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5077842" y="19763"/>
            <a:ext cx="4051109" cy="3108543"/>
          </a:xfrm>
          <a:prstGeom prst="rect">
            <a:avLst/>
          </a:prstGeom>
          <a:noFill/>
        </p:spPr>
        <p:txBody>
          <a:bodyPr wrap="none" rtlCol="0">
            <a:spAutoFit/>
          </a:bodyPr>
          <a:lstStyle/>
          <a:p>
            <a:pPr algn="r"/>
            <a:r>
              <a:rPr lang="en-GB" b="1" dirty="0" smtClean="0">
                <a:solidFill>
                  <a:srgbClr val="585858"/>
                </a:solidFill>
                <a:latin typeface="Courier New" panose="02070309020205020404" pitchFamily="49" charset="0"/>
                <a:cs typeface="Courier New" panose="02070309020205020404" pitchFamily="49" charset="0"/>
              </a:rPr>
              <a:t>		</a:t>
            </a:r>
            <a:r>
              <a:rPr lang="en-GB" sz="2800" b="1" dirty="0" smtClean="0">
                <a:solidFill>
                  <a:srgbClr val="585858"/>
                </a:solidFill>
                <a:latin typeface="Courier New" panose="02070309020205020404" pitchFamily="49" charset="0"/>
                <a:cs typeface="Courier New" panose="02070309020205020404" pitchFamily="49" charset="0"/>
              </a:rPr>
              <a:t>  </a:t>
            </a:r>
            <a:r>
              <a:rPr lang="en-GB" b="1" dirty="0" smtClean="0">
                <a:solidFill>
                  <a:srgbClr val="C00000"/>
                </a:solidFill>
                <a:latin typeface="Courier New" panose="02070309020205020404" pitchFamily="49" charset="0"/>
                <a:cs typeface="Courier New" panose="02070309020205020404" pitchFamily="49" charset="0"/>
              </a:rPr>
              <a:t>SUM  CARRY</a:t>
            </a:r>
          </a:p>
          <a:p>
            <a:pPr algn="r"/>
            <a:r>
              <a:rPr lang="en-GB" sz="2800" b="1" dirty="0" smtClean="0">
                <a:solidFill>
                  <a:srgbClr val="585858"/>
                </a:solidFill>
                <a:latin typeface="Courier New" panose="02070309020205020404" pitchFamily="49" charset="0"/>
                <a:cs typeface="Courier New" panose="02070309020205020404" pitchFamily="49" charset="0"/>
              </a:rPr>
              <a:t>0 + 0 = 0 &amp; 0 </a:t>
            </a:r>
          </a:p>
          <a:p>
            <a:pPr algn="r"/>
            <a:r>
              <a:rPr lang="en-GB" sz="2800" b="1" dirty="0" smtClean="0">
                <a:solidFill>
                  <a:srgbClr val="585858"/>
                </a:solidFill>
                <a:latin typeface="Courier New" panose="02070309020205020404" pitchFamily="49" charset="0"/>
                <a:cs typeface="Courier New" panose="02070309020205020404" pitchFamily="49" charset="0"/>
              </a:rPr>
              <a:t>0 + 1 = 1 &amp; 0 </a:t>
            </a:r>
          </a:p>
          <a:p>
            <a:pPr algn="r"/>
            <a:r>
              <a:rPr lang="en-GB" sz="2800" b="1" dirty="0" smtClean="0">
                <a:solidFill>
                  <a:srgbClr val="585858"/>
                </a:solidFill>
                <a:latin typeface="Courier New" panose="02070309020205020404" pitchFamily="49" charset="0"/>
                <a:cs typeface="Courier New" panose="02070309020205020404" pitchFamily="49" charset="0"/>
              </a:rPr>
              <a:t>1 + 0 = 1 &amp; 0 </a:t>
            </a:r>
          </a:p>
          <a:p>
            <a:pPr algn="r"/>
            <a:r>
              <a:rPr lang="en-GB" sz="2800" b="1" dirty="0" smtClean="0">
                <a:solidFill>
                  <a:srgbClr val="585858"/>
                </a:solidFill>
                <a:latin typeface="Courier New" panose="02070309020205020404" pitchFamily="49" charset="0"/>
                <a:cs typeface="Courier New" panose="02070309020205020404" pitchFamily="49" charset="0"/>
              </a:rPr>
              <a:t>1 + 1 = 0 &amp; 1 </a:t>
            </a:r>
          </a:p>
          <a:p>
            <a:pPr algn="r"/>
            <a:r>
              <a:rPr lang="en-GB" sz="2800" b="1" dirty="0" smtClean="0">
                <a:solidFill>
                  <a:srgbClr val="585858"/>
                </a:solidFill>
                <a:latin typeface="Courier New" panose="02070309020205020404" pitchFamily="49" charset="0"/>
                <a:cs typeface="Courier New" panose="02070309020205020404" pitchFamily="49" charset="0"/>
              </a:rPr>
              <a:t>1 + 1 + 1 = 1 &amp; 1 </a:t>
            </a:r>
          </a:p>
          <a:p>
            <a:pPr algn="r"/>
            <a:r>
              <a:rPr lang="en-GB" sz="2800" dirty="0" smtClean="0">
                <a:solidFill>
                  <a:srgbClr val="C00000"/>
                </a:solidFill>
              </a:rPr>
              <a:t>  </a:t>
            </a:r>
            <a:endParaRPr lang="en-GB" sz="2800" dirty="0">
              <a:solidFill>
                <a:srgbClr val="C00000"/>
              </a:solidFill>
            </a:endParaRPr>
          </a:p>
        </p:txBody>
      </p:sp>
      <p:sp>
        <p:nvSpPr>
          <p:cNvPr id="29" name="TextBox 28"/>
          <p:cNvSpPr txBox="1"/>
          <p:nvPr/>
        </p:nvSpPr>
        <p:spPr>
          <a:xfrm>
            <a:off x="1037380" y="1555627"/>
            <a:ext cx="3087705" cy="3416320"/>
          </a:xfrm>
          <a:prstGeom prst="rect">
            <a:avLst/>
          </a:prstGeom>
          <a:noFill/>
        </p:spPr>
        <p:txBody>
          <a:bodyPr wrap="none" rtlCol="0">
            <a:spAutoFit/>
          </a:bodyPr>
          <a:lstStyle/>
          <a:p>
            <a:r>
              <a:rPr lang="en-GB" sz="6600" b="1" dirty="0" smtClean="0">
                <a:solidFill>
                  <a:schemeClr val="bg1">
                    <a:lumMod val="50000"/>
                  </a:schemeClr>
                </a:solidFill>
              </a:rPr>
              <a:t>0</a:t>
            </a:r>
            <a:r>
              <a:rPr lang="en-GB" sz="6600" b="1" dirty="0" smtClean="0">
                <a:solidFill>
                  <a:srgbClr val="C00000"/>
                </a:solidFill>
              </a:rPr>
              <a:t> 1 1 1 </a:t>
            </a:r>
          </a:p>
          <a:p>
            <a:r>
              <a:rPr lang="en-GB" sz="6600" b="1" dirty="0" smtClean="0">
                <a:solidFill>
                  <a:schemeClr val="bg1">
                    <a:lumMod val="50000"/>
                  </a:schemeClr>
                </a:solidFill>
              </a:rPr>
              <a:t>0</a:t>
            </a:r>
            <a:r>
              <a:rPr lang="en-GB" sz="6600" b="1" dirty="0" smtClean="0">
                <a:solidFill>
                  <a:srgbClr val="C00000"/>
                </a:solidFill>
              </a:rPr>
              <a:t> 1 1 0 +</a:t>
            </a:r>
          </a:p>
          <a:p>
            <a:r>
              <a:rPr lang="en-GB" sz="6600" b="1" dirty="0" smtClean="0">
                <a:solidFill>
                  <a:srgbClr val="C00000"/>
                </a:solidFill>
              </a:rPr>
              <a:t>1 1 0 1</a:t>
            </a:r>
          </a:p>
          <a:p>
            <a:endParaRPr lang="en-GB" dirty="0"/>
          </a:p>
        </p:txBody>
      </p:sp>
      <p:cxnSp>
        <p:nvCxnSpPr>
          <p:cNvPr id="30" name="Straight Connector 29"/>
          <p:cNvCxnSpPr/>
          <p:nvPr/>
        </p:nvCxnSpPr>
        <p:spPr>
          <a:xfrm>
            <a:off x="1037380" y="3544274"/>
            <a:ext cx="257360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2947599" y="3678314"/>
            <a:ext cx="502024" cy="785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1109827" y="3669353"/>
            <a:ext cx="502024" cy="785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1701509" y="3669353"/>
            <a:ext cx="502024" cy="785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2293181" y="3669353"/>
            <a:ext cx="502024" cy="785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1416969" y="3153679"/>
            <a:ext cx="340158" cy="461665"/>
          </a:xfrm>
          <a:prstGeom prst="rect">
            <a:avLst/>
          </a:prstGeom>
          <a:noFill/>
        </p:spPr>
        <p:txBody>
          <a:bodyPr wrap="none" rtlCol="0">
            <a:spAutoFit/>
          </a:bodyPr>
          <a:lstStyle/>
          <a:p>
            <a:r>
              <a:rPr lang="en-GB" sz="2400" b="1" dirty="0" smtClean="0">
                <a:solidFill>
                  <a:srgbClr val="C00000"/>
                </a:solidFill>
              </a:rPr>
              <a:t>1</a:t>
            </a:r>
            <a:endParaRPr lang="en-GB" sz="2400" b="1" dirty="0">
              <a:solidFill>
                <a:srgbClr val="C00000"/>
              </a:solidFill>
            </a:endParaRPr>
          </a:p>
        </p:txBody>
      </p:sp>
      <p:sp>
        <p:nvSpPr>
          <p:cNvPr id="36" name="TextBox 35"/>
          <p:cNvSpPr txBox="1"/>
          <p:nvPr/>
        </p:nvSpPr>
        <p:spPr>
          <a:xfrm>
            <a:off x="2079326" y="3165399"/>
            <a:ext cx="340158" cy="461665"/>
          </a:xfrm>
          <a:prstGeom prst="rect">
            <a:avLst/>
          </a:prstGeom>
          <a:noFill/>
        </p:spPr>
        <p:txBody>
          <a:bodyPr wrap="none" rtlCol="0">
            <a:spAutoFit/>
          </a:bodyPr>
          <a:lstStyle/>
          <a:p>
            <a:r>
              <a:rPr lang="en-GB" sz="2400" b="1" dirty="0" smtClean="0">
                <a:solidFill>
                  <a:srgbClr val="C00000"/>
                </a:solidFill>
              </a:rPr>
              <a:t>1</a:t>
            </a:r>
            <a:endParaRPr lang="en-GB" sz="2400" b="1" dirty="0">
              <a:solidFill>
                <a:srgbClr val="C00000"/>
              </a:solidFill>
            </a:endParaRPr>
          </a:p>
        </p:txBody>
      </p:sp>
      <p:sp>
        <p:nvSpPr>
          <p:cNvPr id="37" name="Rectangle 36"/>
          <p:cNvSpPr/>
          <p:nvPr/>
        </p:nvSpPr>
        <p:spPr>
          <a:xfrm>
            <a:off x="1084525" y="1723879"/>
            <a:ext cx="616984" cy="1766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Freeform 37"/>
          <p:cNvSpPr/>
          <p:nvPr/>
        </p:nvSpPr>
        <p:spPr>
          <a:xfrm>
            <a:off x="1935480" y="2438400"/>
            <a:ext cx="3108960" cy="2273036"/>
          </a:xfrm>
          <a:custGeom>
            <a:avLst/>
            <a:gdLst>
              <a:gd name="connsiteX0" fmla="*/ 0 w 3108960"/>
              <a:gd name="connsiteY0" fmla="*/ 2011680 h 2273036"/>
              <a:gd name="connsiteX1" fmla="*/ 701040 w 3108960"/>
              <a:gd name="connsiteY1" fmla="*/ 2255520 h 2273036"/>
              <a:gd name="connsiteX2" fmla="*/ 1722120 w 3108960"/>
              <a:gd name="connsiteY2" fmla="*/ 2087880 h 2273036"/>
              <a:gd name="connsiteX3" fmla="*/ 2377440 w 3108960"/>
              <a:gd name="connsiteY3" fmla="*/ 777240 h 2273036"/>
              <a:gd name="connsiteX4" fmla="*/ 2667000 w 3108960"/>
              <a:gd name="connsiteY4" fmla="*/ 198120 h 2273036"/>
              <a:gd name="connsiteX5" fmla="*/ 3108960 w 3108960"/>
              <a:gd name="connsiteY5" fmla="*/ 0 h 227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8960" h="2273036">
                <a:moveTo>
                  <a:pt x="0" y="2011680"/>
                </a:moveTo>
                <a:cubicBezTo>
                  <a:pt x="207010" y="2127250"/>
                  <a:pt x="414020" y="2242820"/>
                  <a:pt x="701040" y="2255520"/>
                </a:cubicBezTo>
                <a:cubicBezTo>
                  <a:pt x="988060" y="2268220"/>
                  <a:pt x="1442720" y="2334260"/>
                  <a:pt x="1722120" y="2087880"/>
                </a:cubicBezTo>
                <a:cubicBezTo>
                  <a:pt x="2001520" y="1841500"/>
                  <a:pt x="2377440" y="777240"/>
                  <a:pt x="2377440" y="777240"/>
                </a:cubicBezTo>
                <a:cubicBezTo>
                  <a:pt x="2534920" y="462280"/>
                  <a:pt x="2545080" y="327660"/>
                  <a:pt x="2667000" y="198120"/>
                </a:cubicBezTo>
                <a:cubicBezTo>
                  <a:pt x="2788920" y="68580"/>
                  <a:pt x="2948940" y="34290"/>
                  <a:pt x="3108960" y="0"/>
                </a:cubicBezTo>
              </a:path>
            </a:pathLst>
          </a:custGeom>
          <a:noFill/>
          <a:ln w="76200">
            <a:solidFill>
              <a:schemeClr val="bg1">
                <a:lumMod val="5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86804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3"/>
                                        </p:tgtEl>
                                      </p:cBhvr>
                                    </p:animEffect>
                                    <p:set>
                                      <p:cBhvr>
                                        <p:cTn id="22" dur="1" fill="hold">
                                          <p:stCondLst>
                                            <p:cond delay="499"/>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7"/>
                                        </p:tgtEl>
                                      </p:cBhvr>
                                    </p:animEffect>
                                    <p:set>
                                      <p:cBhvr>
                                        <p:cTn id="27" dur="1" fill="hold">
                                          <p:stCondLst>
                                            <p:cond delay="499"/>
                                          </p:stCondLst>
                                        </p:cTn>
                                        <p:tgtEl>
                                          <p:spTgt spid="3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2"/>
                                        </p:tgtEl>
                                      </p:cBhvr>
                                    </p:animEffect>
                                    <p:set>
                                      <p:cBhvr>
                                        <p:cTn id="32" dur="1" fill="hold">
                                          <p:stCondLst>
                                            <p:cond delay="499"/>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left)">
                                      <p:cBhvr>
                                        <p:cTn id="37" dur="500"/>
                                        <p:tgtEl>
                                          <p:spTgt spid="38"/>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8">
                                            <p:txEl>
                                              <p:pRg st="5" end="5"/>
                                            </p:txEl>
                                          </p:spTgt>
                                        </p:tgtEl>
                                        <p:attrNameLst>
                                          <p:attrName>style.visibility</p:attrName>
                                        </p:attrNameLst>
                                      </p:cBhvr>
                                      <p:to>
                                        <p:strVal val="visible"/>
                                      </p:to>
                                    </p:set>
                                    <p:animEffect transition="in" filter="fade">
                                      <p:cBhvr>
                                        <p:cTn id="41"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6" grpId="0"/>
      <p:bldP spid="37" grpId="0" animBg="1"/>
      <p:bldP spid="3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flipH="1">
            <a:off x="3108469" y="1838432"/>
            <a:ext cx="747251" cy="476117"/>
          </a:xfrm>
          <a:custGeom>
            <a:avLst/>
            <a:gdLst>
              <a:gd name="connsiteX0" fmla="*/ 0 w 1463040"/>
              <a:gd name="connsiteY0" fmla="*/ 0 h 731520"/>
              <a:gd name="connsiteX1" fmla="*/ 228600 w 1463040"/>
              <a:gd name="connsiteY1" fmla="*/ 304800 h 731520"/>
              <a:gd name="connsiteX2" fmla="*/ 1249680 w 1463040"/>
              <a:gd name="connsiteY2" fmla="*/ 381000 h 731520"/>
              <a:gd name="connsiteX3" fmla="*/ 1463040 w 1463040"/>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1463040" h="731520">
                <a:moveTo>
                  <a:pt x="0" y="0"/>
                </a:moveTo>
                <a:cubicBezTo>
                  <a:pt x="10160" y="120650"/>
                  <a:pt x="20320" y="241300"/>
                  <a:pt x="228600" y="304800"/>
                </a:cubicBezTo>
                <a:cubicBezTo>
                  <a:pt x="436880" y="368300"/>
                  <a:pt x="1043940" y="309880"/>
                  <a:pt x="1249680" y="381000"/>
                </a:cubicBezTo>
                <a:cubicBezTo>
                  <a:pt x="1455420" y="452120"/>
                  <a:pt x="1459230" y="591820"/>
                  <a:pt x="1463040" y="731520"/>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p:cNvSpPr/>
          <p:nvPr/>
        </p:nvSpPr>
        <p:spPr>
          <a:xfrm>
            <a:off x="822469" y="1838432"/>
            <a:ext cx="747251" cy="476117"/>
          </a:xfrm>
          <a:custGeom>
            <a:avLst/>
            <a:gdLst>
              <a:gd name="connsiteX0" fmla="*/ 0 w 1463040"/>
              <a:gd name="connsiteY0" fmla="*/ 0 h 731520"/>
              <a:gd name="connsiteX1" fmla="*/ 228600 w 1463040"/>
              <a:gd name="connsiteY1" fmla="*/ 304800 h 731520"/>
              <a:gd name="connsiteX2" fmla="*/ 1249680 w 1463040"/>
              <a:gd name="connsiteY2" fmla="*/ 381000 h 731520"/>
              <a:gd name="connsiteX3" fmla="*/ 1463040 w 1463040"/>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1463040" h="731520">
                <a:moveTo>
                  <a:pt x="0" y="0"/>
                </a:moveTo>
                <a:cubicBezTo>
                  <a:pt x="10160" y="120650"/>
                  <a:pt x="20320" y="241300"/>
                  <a:pt x="228600" y="304800"/>
                </a:cubicBezTo>
                <a:cubicBezTo>
                  <a:pt x="436880" y="368300"/>
                  <a:pt x="1043940" y="309880"/>
                  <a:pt x="1249680" y="381000"/>
                </a:cubicBezTo>
                <a:cubicBezTo>
                  <a:pt x="1455420" y="452120"/>
                  <a:pt x="1459230" y="591820"/>
                  <a:pt x="1463040" y="731520"/>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p:cNvCxnSpPr/>
          <p:nvPr/>
        </p:nvCxnSpPr>
        <p:spPr>
          <a:xfrm>
            <a:off x="1582293" y="2614610"/>
            <a:ext cx="0" cy="49867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094723" y="2604868"/>
            <a:ext cx="0" cy="49867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344293" y="1940825"/>
            <a:ext cx="0" cy="49867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120726" y="2187132"/>
            <a:ext cx="2430194" cy="64956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Half Adding Machine</a:t>
            </a:r>
            <a:endParaRPr lang="en-GB" dirty="0">
              <a:solidFill>
                <a:srgbClr val="C00000"/>
              </a:solidFill>
            </a:endParaRPr>
          </a:p>
        </p:txBody>
      </p:sp>
      <p:sp>
        <p:nvSpPr>
          <p:cNvPr id="22" name="Rectangle 21"/>
          <p:cNvSpPr/>
          <p:nvPr/>
        </p:nvSpPr>
        <p:spPr>
          <a:xfrm>
            <a:off x="1645429" y="1543634"/>
            <a:ext cx="1387331" cy="397192"/>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Second bit</a:t>
            </a:r>
            <a:endParaRPr lang="en-GB" dirty="0">
              <a:solidFill>
                <a:srgbClr val="C00000"/>
              </a:solidFill>
            </a:endParaRPr>
          </a:p>
        </p:txBody>
      </p:sp>
      <p:sp>
        <p:nvSpPr>
          <p:cNvPr id="23" name="Rectangle 22"/>
          <p:cNvSpPr/>
          <p:nvPr/>
        </p:nvSpPr>
        <p:spPr>
          <a:xfrm>
            <a:off x="3134107" y="1538371"/>
            <a:ext cx="1387331" cy="40245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Carry in</a:t>
            </a:r>
            <a:endParaRPr lang="en-GB" dirty="0">
              <a:solidFill>
                <a:srgbClr val="C00000"/>
              </a:solidFill>
            </a:endParaRPr>
          </a:p>
        </p:txBody>
      </p:sp>
      <p:sp>
        <p:nvSpPr>
          <p:cNvPr id="24" name="Rectangle 23"/>
          <p:cNvSpPr/>
          <p:nvPr/>
        </p:nvSpPr>
        <p:spPr>
          <a:xfrm>
            <a:off x="892126" y="3052396"/>
            <a:ext cx="1378634" cy="370996"/>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Carry out</a:t>
            </a:r>
            <a:endParaRPr lang="en-GB" dirty="0">
              <a:solidFill>
                <a:srgbClr val="C00000"/>
              </a:solidFill>
            </a:endParaRPr>
          </a:p>
        </p:txBody>
      </p:sp>
      <p:sp>
        <p:nvSpPr>
          <p:cNvPr id="25" name="Rectangle 24"/>
          <p:cNvSpPr/>
          <p:nvPr/>
        </p:nvSpPr>
        <p:spPr>
          <a:xfrm>
            <a:off x="2394380" y="3052396"/>
            <a:ext cx="1378634" cy="370996"/>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Sum</a:t>
            </a:r>
            <a:endParaRPr lang="en-GB" dirty="0">
              <a:solidFill>
                <a:srgbClr val="C00000"/>
              </a:solidFill>
            </a:endParaRPr>
          </a:p>
        </p:txBody>
      </p:sp>
      <p:sp>
        <p:nvSpPr>
          <p:cNvPr id="27" name="Rectangle 26"/>
          <p:cNvSpPr/>
          <p:nvPr/>
        </p:nvSpPr>
        <p:spPr>
          <a:xfrm>
            <a:off x="151909" y="1538372"/>
            <a:ext cx="1387331" cy="40245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First bit</a:t>
            </a:r>
            <a:endParaRPr lang="en-GB" dirty="0">
              <a:solidFill>
                <a:srgbClr val="C00000"/>
              </a:solidFill>
            </a:endParaRPr>
          </a:p>
        </p:txBody>
      </p:sp>
      <p:sp>
        <p:nvSpPr>
          <p:cNvPr id="30" name="TextBox 29"/>
          <p:cNvSpPr txBox="1"/>
          <p:nvPr/>
        </p:nvSpPr>
        <p:spPr>
          <a:xfrm>
            <a:off x="5077842" y="19763"/>
            <a:ext cx="4051109" cy="3108543"/>
          </a:xfrm>
          <a:prstGeom prst="rect">
            <a:avLst/>
          </a:prstGeom>
          <a:noFill/>
        </p:spPr>
        <p:txBody>
          <a:bodyPr wrap="none" rtlCol="0">
            <a:spAutoFit/>
          </a:bodyPr>
          <a:lstStyle/>
          <a:p>
            <a:pPr algn="r"/>
            <a:r>
              <a:rPr lang="en-GB" b="1" dirty="0" smtClean="0">
                <a:solidFill>
                  <a:srgbClr val="585858"/>
                </a:solidFill>
                <a:latin typeface="Courier New" panose="02070309020205020404" pitchFamily="49" charset="0"/>
                <a:cs typeface="Courier New" panose="02070309020205020404" pitchFamily="49" charset="0"/>
              </a:rPr>
              <a:t>		</a:t>
            </a:r>
            <a:r>
              <a:rPr lang="en-GB" sz="2800" b="1" dirty="0" smtClean="0">
                <a:solidFill>
                  <a:srgbClr val="585858"/>
                </a:solidFill>
                <a:latin typeface="Courier New" panose="02070309020205020404" pitchFamily="49" charset="0"/>
                <a:cs typeface="Courier New" panose="02070309020205020404" pitchFamily="49" charset="0"/>
              </a:rPr>
              <a:t>  </a:t>
            </a:r>
            <a:r>
              <a:rPr lang="en-GB" b="1" dirty="0" smtClean="0">
                <a:solidFill>
                  <a:srgbClr val="C00000"/>
                </a:solidFill>
                <a:latin typeface="Courier New" panose="02070309020205020404" pitchFamily="49" charset="0"/>
                <a:cs typeface="Courier New" panose="02070309020205020404" pitchFamily="49" charset="0"/>
              </a:rPr>
              <a:t>SUM  CARRY</a:t>
            </a:r>
          </a:p>
          <a:p>
            <a:pPr algn="r"/>
            <a:r>
              <a:rPr lang="en-GB" sz="2800" b="1" dirty="0" smtClean="0">
                <a:solidFill>
                  <a:srgbClr val="585858"/>
                </a:solidFill>
                <a:latin typeface="Courier New" panose="02070309020205020404" pitchFamily="49" charset="0"/>
                <a:cs typeface="Courier New" panose="02070309020205020404" pitchFamily="49" charset="0"/>
              </a:rPr>
              <a:t>0 + 0 = 0 &amp; 0 </a:t>
            </a:r>
          </a:p>
          <a:p>
            <a:pPr algn="r"/>
            <a:r>
              <a:rPr lang="en-GB" sz="2800" b="1" dirty="0" smtClean="0">
                <a:solidFill>
                  <a:srgbClr val="585858"/>
                </a:solidFill>
                <a:latin typeface="Courier New" panose="02070309020205020404" pitchFamily="49" charset="0"/>
                <a:cs typeface="Courier New" panose="02070309020205020404" pitchFamily="49" charset="0"/>
              </a:rPr>
              <a:t>0 + 1 = 1 &amp; 0 </a:t>
            </a:r>
          </a:p>
          <a:p>
            <a:pPr algn="r"/>
            <a:r>
              <a:rPr lang="en-GB" sz="2800" b="1" dirty="0" smtClean="0">
                <a:solidFill>
                  <a:srgbClr val="585858"/>
                </a:solidFill>
                <a:latin typeface="Courier New" panose="02070309020205020404" pitchFamily="49" charset="0"/>
                <a:cs typeface="Courier New" panose="02070309020205020404" pitchFamily="49" charset="0"/>
              </a:rPr>
              <a:t>1 + 0 = 1 &amp; 0 </a:t>
            </a:r>
          </a:p>
          <a:p>
            <a:pPr algn="r"/>
            <a:r>
              <a:rPr lang="en-GB" sz="2800" b="1" dirty="0" smtClean="0">
                <a:solidFill>
                  <a:srgbClr val="585858"/>
                </a:solidFill>
                <a:latin typeface="Courier New" panose="02070309020205020404" pitchFamily="49" charset="0"/>
                <a:cs typeface="Courier New" panose="02070309020205020404" pitchFamily="49" charset="0"/>
              </a:rPr>
              <a:t>1 + 1 = 0 &amp; 1 </a:t>
            </a:r>
          </a:p>
          <a:p>
            <a:pPr algn="r"/>
            <a:r>
              <a:rPr lang="en-GB" sz="2800" b="1" dirty="0" smtClean="0">
                <a:solidFill>
                  <a:srgbClr val="585858"/>
                </a:solidFill>
                <a:latin typeface="Courier New" panose="02070309020205020404" pitchFamily="49" charset="0"/>
                <a:cs typeface="Courier New" panose="02070309020205020404" pitchFamily="49" charset="0"/>
              </a:rPr>
              <a:t>1 + 1 + 1 = 1 &amp; 1 </a:t>
            </a:r>
          </a:p>
          <a:p>
            <a:pPr algn="r"/>
            <a:r>
              <a:rPr lang="en-GB" sz="2800" dirty="0" smtClean="0">
                <a:solidFill>
                  <a:srgbClr val="C00000"/>
                </a:solidFill>
              </a:rPr>
              <a:t>  </a:t>
            </a:r>
            <a:endParaRPr lang="en-GB" sz="2800" dirty="0">
              <a:solidFill>
                <a:srgbClr val="C00000"/>
              </a:solidFill>
            </a:endParaRPr>
          </a:p>
        </p:txBody>
      </p:sp>
      <p:sp>
        <p:nvSpPr>
          <p:cNvPr id="3" name="TextBox 2"/>
          <p:cNvSpPr txBox="1"/>
          <p:nvPr/>
        </p:nvSpPr>
        <p:spPr>
          <a:xfrm>
            <a:off x="1313996" y="2325874"/>
            <a:ext cx="2101857" cy="369332"/>
          </a:xfrm>
          <a:prstGeom prst="rect">
            <a:avLst/>
          </a:prstGeom>
          <a:solidFill>
            <a:schemeClr val="bg1"/>
          </a:solidFill>
        </p:spPr>
        <p:txBody>
          <a:bodyPr wrap="none" rtlCol="0">
            <a:spAutoFit/>
          </a:bodyPr>
          <a:lstStyle/>
          <a:p>
            <a:r>
              <a:rPr lang="en-GB" dirty="0" smtClean="0">
                <a:solidFill>
                  <a:srgbClr val="C00000"/>
                </a:solidFill>
              </a:rPr>
              <a:t>Full Adding Machine</a:t>
            </a:r>
            <a:endParaRPr lang="en-GB" dirty="0">
              <a:solidFill>
                <a:srgbClr val="C00000"/>
              </a:solidFill>
            </a:endParaRPr>
          </a:p>
        </p:txBody>
      </p:sp>
      <p:cxnSp>
        <p:nvCxnSpPr>
          <p:cNvPr id="20" name="Straight Arrow Connector 19"/>
          <p:cNvCxnSpPr/>
          <p:nvPr/>
        </p:nvCxnSpPr>
        <p:spPr>
          <a:xfrm flipH="1" flipV="1">
            <a:off x="4282440" y="1971305"/>
            <a:ext cx="810642" cy="385049"/>
          </a:xfrm>
          <a:prstGeom prst="straightConnector1">
            <a:avLst/>
          </a:prstGeom>
          <a:ln w="76200">
            <a:solidFill>
              <a:srgbClr val="58585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776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3" grpId="0" animBg="1"/>
      <p:bldP spid="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flipH="1">
            <a:off x="3108469" y="1838432"/>
            <a:ext cx="747251" cy="476117"/>
          </a:xfrm>
          <a:custGeom>
            <a:avLst/>
            <a:gdLst>
              <a:gd name="connsiteX0" fmla="*/ 0 w 1463040"/>
              <a:gd name="connsiteY0" fmla="*/ 0 h 731520"/>
              <a:gd name="connsiteX1" fmla="*/ 228600 w 1463040"/>
              <a:gd name="connsiteY1" fmla="*/ 304800 h 731520"/>
              <a:gd name="connsiteX2" fmla="*/ 1249680 w 1463040"/>
              <a:gd name="connsiteY2" fmla="*/ 381000 h 731520"/>
              <a:gd name="connsiteX3" fmla="*/ 1463040 w 1463040"/>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1463040" h="731520">
                <a:moveTo>
                  <a:pt x="0" y="0"/>
                </a:moveTo>
                <a:cubicBezTo>
                  <a:pt x="10160" y="120650"/>
                  <a:pt x="20320" y="241300"/>
                  <a:pt x="228600" y="304800"/>
                </a:cubicBezTo>
                <a:cubicBezTo>
                  <a:pt x="436880" y="368300"/>
                  <a:pt x="1043940" y="309880"/>
                  <a:pt x="1249680" y="381000"/>
                </a:cubicBezTo>
                <a:cubicBezTo>
                  <a:pt x="1455420" y="452120"/>
                  <a:pt x="1459230" y="591820"/>
                  <a:pt x="1463040" y="731520"/>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p:cNvSpPr/>
          <p:nvPr/>
        </p:nvSpPr>
        <p:spPr>
          <a:xfrm>
            <a:off x="822469" y="1838432"/>
            <a:ext cx="747251" cy="476117"/>
          </a:xfrm>
          <a:custGeom>
            <a:avLst/>
            <a:gdLst>
              <a:gd name="connsiteX0" fmla="*/ 0 w 1463040"/>
              <a:gd name="connsiteY0" fmla="*/ 0 h 731520"/>
              <a:gd name="connsiteX1" fmla="*/ 228600 w 1463040"/>
              <a:gd name="connsiteY1" fmla="*/ 304800 h 731520"/>
              <a:gd name="connsiteX2" fmla="*/ 1249680 w 1463040"/>
              <a:gd name="connsiteY2" fmla="*/ 381000 h 731520"/>
              <a:gd name="connsiteX3" fmla="*/ 1463040 w 1463040"/>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1463040" h="731520">
                <a:moveTo>
                  <a:pt x="0" y="0"/>
                </a:moveTo>
                <a:cubicBezTo>
                  <a:pt x="10160" y="120650"/>
                  <a:pt x="20320" y="241300"/>
                  <a:pt x="228600" y="304800"/>
                </a:cubicBezTo>
                <a:cubicBezTo>
                  <a:pt x="436880" y="368300"/>
                  <a:pt x="1043940" y="309880"/>
                  <a:pt x="1249680" y="381000"/>
                </a:cubicBezTo>
                <a:cubicBezTo>
                  <a:pt x="1455420" y="452120"/>
                  <a:pt x="1459230" y="591820"/>
                  <a:pt x="1463040" y="731520"/>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p:cNvCxnSpPr/>
          <p:nvPr/>
        </p:nvCxnSpPr>
        <p:spPr>
          <a:xfrm>
            <a:off x="1582293" y="2614610"/>
            <a:ext cx="0" cy="49867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094723" y="2604868"/>
            <a:ext cx="0" cy="49867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344293" y="1940825"/>
            <a:ext cx="0" cy="49867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120726" y="2187132"/>
            <a:ext cx="2430194" cy="64956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Half Adding Machine</a:t>
            </a:r>
            <a:endParaRPr lang="en-GB" dirty="0">
              <a:solidFill>
                <a:srgbClr val="C00000"/>
              </a:solidFill>
            </a:endParaRPr>
          </a:p>
        </p:txBody>
      </p:sp>
      <p:sp>
        <p:nvSpPr>
          <p:cNvPr id="22" name="Rectangle 21"/>
          <p:cNvSpPr/>
          <p:nvPr/>
        </p:nvSpPr>
        <p:spPr>
          <a:xfrm>
            <a:off x="1645429" y="1543634"/>
            <a:ext cx="1387331" cy="397192"/>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Second bit</a:t>
            </a:r>
            <a:endParaRPr lang="en-GB" dirty="0">
              <a:solidFill>
                <a:srgbClr val="C00000"/>
              </a:solidFill>
            </a:endParaRPr>
          </a:p>
        </p:txBody>
      </p:sp>
      <p:sp>
        <p:nvSpPr>
          <p:cNvPr id="23" name="Rectangle 22"/>
          <p:cNvSpPr/>
          <p:nvPr/>
        </p:nvSpPr>
        <p:spPr>
          <a:xfrm>
            <a:off x="3134107" y="1538371"/>
            <a:ext cx="1387331" cy="40245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Carry in</a:t>
            </a:r>
            <a:endParaRPr lang="en-GB" dirty="0">
              <a:solidFill>
                <a:srgbClr val="C00000"/>
              </a:solidFill>
            </a:endParaRPr>
          </a:p>
        </p:txBody>
      </p:sp>
      <p:sp>
        <p:nvSpPr>
          <p:cNvPr id="24" name="Rectangle 23"/>
          <p:cNvSpPr/>
          <p:nvPr/>
        </p:nvSpPr>
        <p:spPr>
          <a:xfrm>
            <a:off x="892126" y="3052396"/>
            <a:ext cx="1378634" cy="370996"/>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Carry out</a:t>
            </a:r>
            <a:endParaRPr lang="en-GB" dirty="0">
              <a:solidFill>
                <a:srgbClr val="C00000"/>
              </a:solidFill>
            </a:endParaRPr>
          </a:p>
        </p:txBody>
      </p:sp>
      <p:sp>
        <p:nvSpPr>
          <p:cNvPr id="25" name="Rectangle 24"/>
          <p:cNvSpPr/>
          <p:nvPr/>
        </p:nvSpPr>
        <p:spPr>
          <a:xfrm>
            <a:off x="2394380" y="3052396"/>
            <a:ext cx="1378634" cy="370996"/>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Sum</a:t>
            </a:r>
            <a:endParaRPr lang="en-GB" dirty="0">
              <a:solidFill>
                <a:srgbClr val="C00000"/>
              </a:solidFill>
            </a:endParaRPr>
          </a:p>
        </p:txBody>
      </p:sp>
      <p:sp>
        <p:nvSpPr>
          <p:cNvPr id="27" name="Rectangle 26"/>
          <p:cNvSpPr/>
          <p:nvPr/>
        </p:nvSpPr>
        <p:spPr>
          <a:xfrm>
            <a:off x="151909" y="1538372"/>
            <a:ext cx="1387331" cy="40245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First bit</a:t>
            </a:r>
            <a:endParaRPr lang="en-GB" dirty="0">
              <a:solidFill>
                <a:srgbClr val="C00000"/>
              </a:solidFill>
            </a:endParaRPr>
          </a:p>
        </p:txBody>
      </p:sp>
      <p:sp>
        <p:nvSpPr>
          <p:cNvPr id="30" name="TextBox 29"/>
          <p:cNvSpPr txBox="1"/>
          <p:nvPr/>
        </p:nvSpPr>
        <p:spPr>
          <a:xfrm>
            <a:off x="5077842" y="19763"/>
            <a:ext cx="4051109" cy="3108543"/>
          </a:xfrm>
          <a:prstGeom prst="rect">
            <a:avLst/>
          </a:prstGeom>
          <a:noFill/>
        </p:spPr>
        <p:txBody>
          <a:bodyPr wrap="none" rtlCol="0">
            <a:spAutoFit/>
          </a:bodyPr>
          <a:lstStyle/>
          <a:p>
            <a:pPr algn="r"/>
            <a:r>
              <a:rPr lang="en-GB" b="1" dirty="0" smtClean="0">
                <a:solidFill>
                  <a:srgbClr val="585858"/>
                </a:solidFill>
                <a:latin typeface="Courier New" panose="02070309020205020404" pitchFamily="49" charset="0"/>
                <a:cs typeface="Courier New" panose="02070309020205020404" pitchFamily="49" charset="0"/>
              </a:rPr>
              <a:t>		</a:t>
            </a:r>
            <a:r>
              <a:rPr lang="en-GB" sz="2800" b="1" dirty="0" smtClean="0">
                <a:solidFill>
                  <a:srgbClr val="585858"/>
                </a:solidFill>
                <a:latin typeface="Courier New" panose="02070309020205020404" pitchFamily="49" charset="0"/>
                <a:cs typeface="Courier New" panose="02070309020205020404" pitchFamily="49" charset="0"/>
              </a:rPr>
              <a:t>  </a:t>
            </a:r>
            <a:r>
              <a:rPr lang="en-GB" b="1" dirty="0" smtClean="0">
                <a:solidFill>
                  <a:srgbClr val="C00000"/>
                </a:solidFill>
                <a:latin typeface="Courier New" panose="02070309020205020404" pitchFamily="49" charset="0"/>
                <a:cs typeface="Courier New" panose="02070309020205020404" pitchFamily="49" charset="0"/>
              </a:rPr>
              <a:t>SUM  CARRY</a:t>
            </a:r>
          </a:p>
          <a:p>
            <a:pPr algn="r"/>
            <a:r>
              <a:rPr lang="en-GB" sz="2800" b="1" dirty="0" smtClean="0">
                <a:solidFill>
                  <a:srgbClr val="585858"/>
                </a:solidFill>
                <a:latin typeface="Courier New" panose="02070309020205020404" pitchFamily="49" charset="0"/>
                <a:cs typeface="Courier New" panose="02070309020205020404" pitchFamily="49" charset="0"/>
              </a:rPr>
              <a:t>0 + 0 = 0 &amp; 0 </a:t>
            </a:r>
          </a:p>
          <a:p>
            <a:pPr algn="r"/>
            <a:r>
              <a:rPr lang="en-GB" sz="2800" b="1" dirty="0" smtClean="0">
                <a:solidFill>
                  <a:srgbClr val="585858"/>
                </a:solidFill>
                <a:latin typeface="Courier New" panose="02070309020205020404" pitchFamily="49" charset="0"/>
                <a:cs typeface="Courier New" panose="02070309020205020404" pitchFamily="49" charset="0"/>
              </a:rPr>
              <a:t>0 + 1 = 1 &amp; 0 </a:t>
            </a:r>
          </a:p>
          <a:p>
            <a:pPr algn="r"/>
            <a:r>
              <a:rPr lang="en-GB" sz="2800" b="1" dirty="0" smtClean="0">
                <a:solidFill>
                  <a:srgbClr val="585858"/>
                </a:solidFill>
                <a:latin typeface="Courier New" panose="02070309020205020404" pitchFamily="49" charset="0"/>
                <a:cs typeface="Courier New" panose="02070309020205020404" pitchFamily="49" charset="0"/>
              </a:rPr>
              <a:t>1 + 0 = 1 &amp; 0 </a:t>
            </a:r>
          </a:p>
          <a:p>
            <a:pPr algn="r"/>
            <a:r>
              <a:rPr lang="en-GB" sz="2800" b="1" dirty="0" smtClean="0">
                <a:solidFill>
                  <a:srgbClr val="585858"/>
                </a:solidFill>
                <a:latin typeface="Courier New" panose="02070309020205020404" pitchFamily="49" charset="0"/>
                <a:cs typeface="Courier New" panose="02070309020205020404" pitchFamily="49" charset="0"/>
              </a:rPr>
              <a:t>1 + 1 = 0 &amp; 1 </a:t>
            </a:r>
          </a:p>
          <a:p>
            <a:pPr algn="r"/>
            <a:r>
              <a:rPr lang="en-GB" sz="2800" b="1" dirty="0" smtClean="0">
                <a:solidFill>
                  <a:srgbClr val="585858"/>
                </a:solidFill>
                <a:latin typeface="Courier New" panose="02070309020205020404" pitchFamily="49" charset="0"/>
                <a:cs typeface="Courier New" panose="02070309020205020404" pitchFamily="49" charset="0"/>
              </a:rPr>
              <a:t>1 + 1 + 1 = 1 &amp; 1 </a:t>
            </a:r>
          </a:p>
          <a:p>
            <a:pPr algn="r"/>
            <a:r>
              <a:rPr lang="en-GB" sz="2800" dirty="0" smtClean="0">
                <a:solidFill>
                  <a:srgbClr val="C00000"/>
                </a:solidFill>
              </a:rPr>
              <a:t>  </a:t>
            </a:r>
            <a:endParaRPr lang="en-GB" sz="2800" dirty="0">
              <a:solidFill>
                <a:srgbClr val="C00000"/>
              </a:solidFill>
            </a:endParaRPr>
          </a:p>
        </p:txBody>
      </p:sp>
      <p:sp>
        <p:nvSpPr>
          <p:cNvPr id="3" name="TextBox 2"/>
          <p:cNvSpPr txBox="1"/>
          <p:nvPr/>
        </p:nvSpPr>
        <p:spPr>
          <a:xfrm>
            <a:off x="1313996" y="2325874"/>
            <a:ext cx="2101857" cy="369332"/>
          </a:xfrm>
          <a:prstGeom prst="rect">
            <a:avLst/>
          </a:prstGeom>
          <a:solidFill>
            <a:schemeClr val="bg1"/>
          </a:solidFill>
        </p:spPr>
        <p:txBody>
          <a:bodyPr wrap="none" rtlCol="0">
            <a:spAutoFit/>
          </a:bodyPr>
          <a:lstStyle/>
          <a:p>
            <a:r>
              <a:rPr lang="en-GB" dirty="0" smtClean="0">
                <a:solidFill>
                  <a:srgbClr val="C00000"/>
                </a:solidFill>
              </a:rPr>
              <a:t>Full Adding Machine</a:t>
            </a:r>
            <a:endParaRPr lang="en-GB" dirty="0">
              <a:solidFill>
                <a:srgbClr val="C00000"/>
              </a:solidFill>
            </a:endParaRPr>
          </a:p>
        </p:txBody>
      </p:sp>
      <p:sp>
        <p:nvSpPr>
          <p:cNvPr id="36" name="TextBox 35"/>
          <p:cNvSpPr txBox="1"/>
          <p:nvPr/>
        </p:nvSpPr>
        <p:spPr>
          <a:xfrm>
            <a:off x="5859809" y="3423392"/>
            <a:ext cx="1851401" cy="3754874"/>
          </a:xfrm>
          <a:prstGeom prst="rect">
            <a:avLst/>
          </a:prstGeom>
          <a:noFill/>
        </p:spPr>
        <p:txBody>
          <a:bodyPr wrap="square" rtlCol="0">
            <a:spAutoFit/>
          </a:bodyPr>
          <a:lstStyle/>
          <a:p>
            <a:r>
              <a:rPr lang="en-GB" sz="4400" b="1" dirty="0" smtClean="0">
                <a:solidFill>
                  <a:srgbClr val="585858"/>
                </a:solidFill>
              </a:rPr>
              <a:t>1 </a:t>
            </a:r>
          </a:p>
          <a:p>
            <a:r>
              <a:rPr lang="en-GB" sz="4400" b="1" dirty="0">
                <a:solidFill>
                  <a:srgbClr val="585858"/>
                </a:solidFill>
              </a:rPr>
              <a:t>1</a:t>
            </a:r>
            <a:r>
              <a:rPr lang="en-GB" sz="4400" b="1" dirty="0" smtClean="0">
                <a:solidFill>
                  <a:srgbClr val="585858"/>
                </a:solidFill>
              </a:rPr>
              <a:t> + </a:t>
            </a:r>
          </a:p>
          <a:p>
            <a:r>
              <a:rPr lang="en-GB" sz="4400" b="1" dirty="0">
                <a:solidFill>
                  <a:srgbClr val="585858"/>
                </a:solidFill>
              </a:rPr>
              <a:t>0</a:t>
            </a:r>
            <a:endParaRPr lang="en-GB" sz="4400" b="1" dirty="0" smtClean="0">
              <a:solidFill>
                <a:srgbClr val="585858"/>
              </a:solidFill>
            </a:endParaRPr>
          </a:p>
          <a:p>
            <a:r>
              <a:rPr lang="en-GB" sz="4400" b="1" dirty="0" smtClean="0">
                <a:solidFill>
                  <a:srgbClr val="585858"/>
                </a:solidFill>
              </a:rPr>
              <a:t>1</a:t>
            </a:r>
          </a:p>
          <a:p>
            <a:r>
              <a:rPr lang="en-GB" sz="4400" b="1" dirty="0">
                <a:solidFill>
                  <a:srgbClr val="585858"/>
                </a:solidFill>
              </a:rPr>
              <a:t>1</a:t>
            </a:r>
            <a:endParaRPr lang="en-GB" sz="4400" b="1" dirty="0" smtClean="0">
              <a:solidFill>
                <a:srgbClr val="585858"/>
              </a:solidFill>
            </a:endParaRPr>
          </a:p>
          <a:p>
            <a:endParaRPr lang="en-GB" dirty="0"/>
          </a:p>
        </p:txBody>
      </p:sp>
      <p:sp>
        <p:nvSpPr>
          <p:cNvPr id="5" name="TextBox 4"/>
          <p:cNvSpPr txBox="1"/>
          <p:nvPr/>
        </p:nvSpPr>
        <p:spPr>
          <a:xfrm>
            <a:off x="7025897" y="4161237"/>
            <a:ext cx="1994350" cy="1323439"/>
          </a:xfrm>
          <a:prstGeom prst="rect">
            <a:avLst/>
          </a:prstGeom>
          <a:noFill/>
          <a:ln>
            <a:solidFill>
              <a:srgbClr val="585858"/>
            </a:solidFill>
          </a:ln>
        </p:spPr>
        <p:txBody>
          <a:bodyPr wrap="square" rtlCol="0">
            <a:spAutoFit/>
          </a:bodyPr>
          <a:lstStyle/>
          <a:p>
            <a:pPr algn="ctr"/>
            <a:r>
              <a:rPr lang="en-GB" sz="3600" dirty="0" smtClean="0">
                <a:solidFill>
                  <a:srgbClr val="585858"/>
                </a:solidFill>
              </a:rPr>
              <a:t>Carry In</a:t>
            </a:r>
          </a:p>
          <a:p>
            <a:pPr algn="ctr"/>
            <a:r>
              <a:rPr lang="en-GB" sz="4400" b="1" dirty="0">
                <a:solidFill>
                  <a:srgbClr val="585858"/>
                </a:solidFill>
              </a:rPr>
              <a:t>1</a:t>
            </a:r>
          </a:p>
        </p:txBody>
      </p:sp>
      <p:sp>
        <p:nvSpPr>
          <p:cNvPr id="38" name="TextBox 37"/>
          <p:cNvSpPr txBox="1"/>
          <p:nvPr/>
        </p:nvSpPr>
        <p:spPr>
          <a:xfrm>
            <a:off x="3154189" y="4161237"/>
            <a:ext cx="1990288" cy="1323439"/>
          </a:xfrm>
          <a:prstGeom prst="rect">
            <a:avLst/>
          </a:prstGeom>
          <a:noFill/>
          <a:ln>
            <a:solidFill>
              <a:srgbClr val="585858"/>
            </a:solidFill>
          </a:ln>
        </p:spPr>
        <p:txBody>
          <a:bodyPr wrap="none" rtlCol="0">
            <a:spAutoFit/>
          </a:bodyPr>
          <a:lstStyle/>
          <a:p>
            <a:r>
              <a:rPr lang="en-GB" sz="3600" dirty="0" smtClean="0">
                <a:solidFill>
                  <a:srgbClr val="585858"/>
                </a:solidFill>
              </a:rPr>
              <a:t>Carry Out</a:t>
            </a:r>
          </a:p>
          <a:p>
            <a:pPr algn="ctr"/>
            <a:r>
              <a:rPr lang="en-GB" sz="4400" b="1" dirty="0">
                <a:solidFill>
                  <a:srgbClr val="585858"/>
                </a:solidFill>
              </a:rPr>
              <a:t>1</a:t>
            </a:r>
          </a:p>
        </p:txBody>
      </p:sp>
      <p:cxnSp>
        <p:nvCxnSpPr>
          <p:cNvPr id="7" name="Straight Connector 6"/>
          <p:cNvCxnSpPr/>
          <p:nvPr/>
        </p:nvCxnSpPr>
        <p:spPr>
          <a:xfrm>
            <a:off x="5501640" y="4822956"/>
            <a:ext cx="1283869" cy="0"/>
          </a:xfrm>
          <a:prstGeom prst="line">
            <a:avLst/>
          </a:prstGeom>
          <a:ln w="28575">
            <a:solidFill>
              <a:srgbClr val="585858"/>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501639" y="6175434"/>
            <a:ext cx="1283869" cy="0"/>
          </a:xfrm>
          <a:prstGeom prst="line">
            <a:avLst/>
          </a:prstGeom>
          <a:ln w="28575">
            <a:solidFill>
              <a:srgbClr val="585858"/>
            </a:solidFill>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6568440" y="5486400"/>
            <a:ext cx="1483360" cy="381355"/>
          </a:xfrm>
          <a:custGeom>
            <a:avLst/>
            <a:gdLst>
              <a:gd name="connsiteX0" fmla="*/ 1463040 w 1483360"/>
              <a:gd name="connsiteY0" fmla="*/ 0 h 381355"/>
              <a:gd name="connsiteX1" fmla="*/ 1280160 w 1483360"/>
              <a:gd name="connsiteY1" fmla="*/ 320040 h 381355"/>
              <a:gd name="connsiteX2" fmla="*/ 0 w 1483360"/>
              <a:gd name="connsiteY2" fmla="*/ 381000 h 381355"/>
            </a:gdLst>
            <a:ahLst/>
            <a:cxnLst>
              <a:cxn ang="0">
                <a:pos x="connsiteX0" y="connsiteY0"/>
              </a:cxn>
              <a:cxn ang="0">
                <a:pos x="connsiteX1" y="connsiteY1"/>
              </a:cxn>
              <a:cxn ang="0">
                <a:pos x="connsiteX2" y="connsiteY2"/>
              </a:cxn>
            </a:cxnLst>
            <a:rect l="l" t="t" r="r" b="b"/>
            <a:pathLst>
              <a:path w="1483360" h="381355">
                <a:moveTo>
                  <a:pt x="1463040" y="0"/>
                </a:moveTo>
                <a:cubicBezTo>
                  <a:pt x="1493520" y="128270"/>
                  <a:pt x="1524000" y="256540"/>
                  <a:pt x="1280160" y="320040"/>
                </a:cubicBezTo>
                <a:cubicBezTo>
                  <a:pt x="1036320" y="383540"/>
                  <a:pt x="518160" y="382270"/>
                  <a:pt x="0" y="38100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p:cNvCxnSpPr/>
          <p:nvPr/>
        </p:nvCxnSpPr>
        <p:spPr>
          <a:xfrm flipH="1">
            <a:off x="4800600" y="5166360"/>
            <a:ext cx="731520" cy="0"/>
          </a:xfrm>
          <a:prstGeom prst="straightConnector1">
            <a:avLst/>
          </a:prstGeom>
          <a:ln w="76200">
            <a:solidFill>
              <a:srgbClr val="58585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146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6">
                                            <p:txEl>
                                              <p:pRg st="3" end="3"/>
                                            </p:txEl>
                                          </p:spTgt>
                                        </p:tgtEl>
                                        <p:attrNameLst>
                                          <p:attrName>style.visibility</p:attrName>
                                        </p:attrNameLst>
                                      </p:cBhvr>
                                      <p:to>
                                        <p:strVal val="visible"/>
                                      </p:to>
                                    </p:set>
                                    <p:animEffect transition="in" filter="fade">
                                      <p:cBhvr>
                                        <p:cTn id="14" dur="500"/>
                                        <p:tgtEl>
                                          <p:spTgt spid="36">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36">
                                            <p:txEl>
                                              <p:pRg st="4" end="4"/>
                                            </p:txEl>
                                          </p:spTgt>
                                        </p:tgtEl>
                                        <p:attrNameLst>
                                          <p:attrName>style.visibility</p:attrName>
                                        </p:attrNameLst>
                                      </p:cBhvr>
                                      <p:to>
                                        <p:strVal val="visible"/>
                                      </p:to>
                                    </p:set>
                                    <p:animEffect transition="in" filter="fade">
                                      <p:cBhvr>
                                        <p:cTn id="22"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flipH="1">
            <a:off x="3108469" y="1838432"/>
            <a:ext cx="747251" cy="476117"/>
          </a:xfrm>
          <a:custGeom>
            <a:avLst/>
            <a:gdLst>
              <a:gd name="connsiteX0" fmla="*/ 0 w 1463040"/>
              <a:gd name="connsiteY0" fmla="*/ 0 h 731520"/>
              <a:gd name="connsiteX1" fmla="*/ 228600 w 1463040"/>
              <a:gd name="connsiteY1" fmla="*/ 304800 h 731520"/>
              <a:gd name="connsiteX2" fmla="*/ 1249680 w 1463040"/>
              <a:gd name="connsiteY2" fmla="*/ 381000 h 731520"/>
              <a:gd name="connsiteX3" fmla="*/ 1463040 w 1463040"/>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1463040" h="731520">
                <a:moveTo>
                  <a:pt x="0" y="0"/>
                </a:moveTo>
                <a:cubicBezTo>
                  <a:pt x="10160" y="120650"/>
                  <a:pt x="20320" y="241300"/>
                  <a:pt x="228600" y="304800"/>
                </a:cubicBezTo>
                <a:cubicBezTo>
                  <a:pt x="436880" y="368300"/>
                  <a:pt x="1043940" y="309880"/>
                  <a:pt x="1249680" y="381000"/>
                </a:cubicBezTo>
                <a:cubicBezTo>
                  <a:pt x="1455420" y="452120"/>
                  <a:pt x="1459230" y="591820"/>
                  <a:pt x="1463040" y="731520"/>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p:cNvSpPr/>
          <p:nvPr/>
        </p:nvSpPr>
        <p:spPr>
          <a:xfrm>
            <a:off x="822469" y="1838432"/>
            <a:ext cx="747251" cy="476117"/>
          </a:xfrm>
          <a:custGeom>
            <a:avLst/>
            <a:gdLst>
              <a:gd name="connsiteX0" fmla="*/ 0 w 1463040"/>
              <a:gd name="connsiteY0" fmla="*/ 0 h 731520"/>
              <a:gd name="connsiteX1" fmla="*/ 228600 w 1463040"/>
              <a:gd name="connsiteY1" fmla="*/ 304800 h 731520"/>
              <a:gd name="connsiteX2" fmla="*/ 1249680 w 1463040"/>
              <a:gd name="connsiteY2" fmla="*/ 381000 h 731520"/>
              <a:gd name="connsiteX3" fmla="*/ 1463040 w 1463040"/>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1463040" h="731520">
                <a:moveTo>
                  <a:pt x="0" y="0"/>
                </a:moveTo>
                <a:cubicBezTo>
                  <a:pt x="10160" y="120650"/>
                  <a:pt x="20320" y="241300"/>
                  <a:pt x="228600" y="304800"/>
                </a:cubicBezTo>
                <a:cubicBezTo>
                  <a:pt x="436880" y="368300"/>
                  <a:pt x="1043940" y="309880"/>
                  <a:pt x="1249680" y="381000"/>
                </a:cubicBezTo>
                <a:cubicBezTo>
                  <a:pt x="1455420" y="452120"/>
                  <a:pt x="1459230" y="591820"/>
                  <a:pt x="1463040" y="731520"/>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p:cNvCxnSpPr/>
          <p:nvPr/>
        </p:nvCxnSpPr>
        <p:spPr>
          <a:xfrm>
            <a:off x="1582293" y="2614610"/>
            <a:ext cx="0" cy="49867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094723" y="2604868"/>
            <a:ext cx="0" cy="49867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344293" y="1940825"/>
            <a:ext cx="0" cy="49867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120726" y="2187132"/>
            <a:ext cx="2430194" cy="64956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Half Adding Machine</a:t>
            </a:r>
            <a:endParaRPr lang="en-GB" dirty="0">
              <a:solidFill>
                <a:srgbClr val="C00000"/>
              </a:solidFill>
            </a:endParaRPr>
          </a:p>
        </p:txBody>
      </p:sp>
      <p:sp>
        <p:nvSpPr>
          <p:cNvPr id="22" name="Rectangle 21"/>
          <p:cNvSpPr/>
          <p:nvPr/>
        </p:nvSpPr>
        <p:spPr>
          <a:xfrm>
            <a:off x="1645429" y="1543634"/>
            <a:ext cx="1387331" cy="397192"/>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Second bit</a:t>
            </a:r>
            <a:endParaRPr lang="en-GB" dirty="0">
              <a:solidFill>
                <a:srgbClr val="C00000"/>
              </a:solidFill>
            </a:endParaRPr>
          </a:p>
        </p:txBody>
      </p:sp>
      <p:sp>
        <p:nvSpPr>
          <p:cNvPr id="23" name="Rectangle 22"/>
          <p:cNvSpPr/>
          <p:nvPr/>
        </p:nvSpPr>
        <p:spPr>
          <a:xfrm>
            <a:off x="3134107" y="1538371"/>
            <a:ext cx="1387331" cy="40245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Carry in</a:t>
            </a:r>
            <a:endParaRPr lang="en-GB" dirty="0">
              <a:solidFill>
                <a:srgbClr val="C00000"/>
              </a:solidFill>
            </a:endParaRPr>
          </a:p>
        </p:txBody>
      </p:sp>
      <p:sp>
        <p:nvSpPr>
          <p:cNvPr id="24" name="Rectangle 23"/>
          <p:cNvSpPr/>
          <p:nvPr/>
        </p:nvSpPr>
        <p:spPr>
          <a:xfrm>
            <a:off x="892126" y="3052396"/>
            <a:ext cx="1378634" cy="370996"/>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Carry out</a:t>
            </a:r>
            <a:endParaRPr lang="en-GB" dirty="0">
              <a:solidFill>
                <a:srgbClr val="C00000"/>
              </a:solidFill>
            </a:endParaRPr>
          </a:p>
        </p:txBody>
      </p:sp>
      <p:sp>
        <p:nvSpPr>
          <p:cNvPr id="25" name="Rectangle 24"/>
          <p:cNvSpPr/>
          <p:nvPr/>
        </p:nvSpPr>
        <p:spPr>
          <a:xfrm>
            <a:off x="2394380" y="3052396"/>
            <a:ext cx="1378634" cy="370996"/>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Sum</a:t>
            </a:r>
            <a:endParaRPr lang="en-GB" dirty="0">
              <a:solidFill>
                <a:srgbClr val="C00000"/>
              </a:solidFill>
            </a:endParaRPr>
          </a:p>
        </p:txBody>
      </p:sp>
      <p:sp>
        <p:nvSpPr>
          <p:cNvPr id="27" name="Rectangle 26"/>
          <p:cNvSpPr/>
          <p:nvPr/>
        </p:nvSpPr>
        <p:spPr>
          <a:xfrm>
            <a:off x="151909" y="1538372"/>
            <a:ext cx="1387331" cy="40245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First bit</a:t>
            </a:r>
            <a:endParaRPr lang="en-GB" dirty="0">
              <a:solidFill>
                <a:srgbClr val="C00000"/>
              </a:solidFill>
            </a:endParaRPr>
          </a:p>
        </p:txBody>
      </p:sp>
      <p:sp>
        <p:nvSpPr>
          <p:cNvPr id="30" name="TextBox 29"/>
          <p:cNvSpPr txBox="1"/>
          <p:nvPr/>
        </p:nvSpPr>
        <p:spPr>
          <a:xfrm>
            <a:off x="5077842" y="19763"/>
            <a:ext cx="4051109" cy="3108543"/>
          </a:xfrm>
          <a:prstGeom prst="rect">
            <a:avLst/>
          </a:prstGeom>
          <a:noFill/>
        </p:spPr>
        <p:txBody>
          <a:bodyPr wrap="none" rtlCol="0">
            <a:spAutoFit/>
          </a:bodyPr>
          <a:lstStyle/>
          <a:p>
            <a:pPr algn="r"/>
            <a:r>
              <a:rPr lang="en-GB" b="1" dirty="0" smtClean="0">
                <a:solidFill>
                  <a:srgbClr val="585858"/>
                </a:solidFill>
                <a:latin typeface="Courier New" panose="02070309020205020404" pitchFamily="49" charset="0"/>
                <a:cs typeface="Courier New" panose="02070309020205020404" pitchFamily="49" charset="0"/>
              </a:rPr>
              <a:t>		</a:t>
            </a:r>
            <a:r>
              <a:rPr lang="en-GB" sz="2800" b="1" dirty="0" smtClean="0">
                <a:solidFill>
                  <a:srgbClr val="585858"/>
                </a:solidFill>
                <a:latin typeface="Courier New" panose="02070309020205020404" pitchFamily="49" charset="0"/>
                <a:cs typeface="Courier New" panose="02070309020205020404" pitchFamily="49" charset="0"/>
              </a:rPr>
              <a:t>  </a:t>
            </a:r>
            <a:r>
              <a:rPr lang="en-GB" b="1" dirty="0" smtClean="0">
                <a:solidFill>
                  <a:srgbClr val="C00000"/>
                </a:solidFill>
                <a:latin typeface="Courier New" panose="02070309020205020404" pitchFamily="49" charset="0"/>
                <a:cs typeface="Courier New" panose="02070309020205020404" pitchFamily="49" charset="0"/>
              </a:rPr>
              <a:t>SUM  CARRY</a:t>
            </a:r>
          </a:p>
          <a:p>
            <a:pPr algn="r"/>
            <a:r>
              <a:rPr lang="en-GB" sz="2800" b="1" dirty="0" smtClean="0">
                <a:solidFill>
                  <a:srgbClr val="585858"/>
                </a:solidFill>
                <a:latin typeface="Courier New" panose="02070309020205020404" pitchFamily="49" charset="0"/>
                <a:cs typeface="Courier New" panose="02070309020205020404" pitchFamily="49" charset="0"/>
              </a:rPr>
              <a:t>0 + 0 = 0 &amp; 0 </a:t>
            </a:r>
          </a:p>
          <a:p>
            <a:pPr algn="r"/>
            <a:r>
              <a:rPr lang="en-GB" sz="2800" b="1" dirty="0" smtClean="0">
                <a:solidFill>
                  <a:srgbClr val="585858"/>
                </a:solidFill>
                <a:latin typeface="Courier New" panose="02070309020205020404" pitchFamily="49" charset="0"/>
                <a:cs typeface="Courier New" panose="02070309020205020404" pitchFamily="49" charset="0"/>
              </a:rPr>
              <a:t>0 + 1 = 1 &amp; 0 </a:t>
            </a:r>
          </a:p>
          <a:p>
            <a:pPr algn="r"/>
            <a:r>
              <a:rPr lang="en-GB" sz="2800" b="1" dirty="0" smtClean="0">
                <a:solidFill>
                  <a:srgbClr val="585858"/>
                </a:solidFill>
                <a:latin typeface="Courier New" panose="02070309020205020404" pitchFamily="49" charset="0"/>
                <a:cs typeface="Courier New" panose="02070309020205020404" pitchFamily="49" charset="0"/>
              </a:rPr>
              <a:t>1 + 0 = 1 &amp; 0 </a:t>
            </a:r>
          </a:p>
          <a:p>
            <a:pPr algn="r"/>
            <a:r>
              <a:rPr lang="en-GB" sz="2800" b="1" dirty="0" smtClean="0">
                <a:solidFill>
                  <a:srgbClr val="585858"/>
                </a:solidFill>
                <a:latin typeface="Courier New" panose="02070309020205020404" pitchFamily="49" charset="0"/>
                <a:cs typeface="Courier New" panose="02070309020205020404" pitchFamily="49" charset="0"/>
              </a:rPr>
              <a:t>1 + 1 = 0 &amp; 1 </a:t>
            </a:r>
          </a:p>
          <a:p>
            <a:pPr algn="r"/>
            <a:r>
              <a:rPr lang="en-GB" sz="2800" b="1" dirty="0" smtClean="0">
                <a:solidFill>
                  <a:srgbClr val="585858"/>
                </a:solidFill>
                <a:latin typeface="Courier New" panose="02070309020205020404" pitchFamily="49" charset="0"/>
                <a:cs typeface="Courier New" panose="02070309020205020404" pitchFamily="49" charset="0"/>
              </a:rPr>
              <a:t>1 + 1 + 1 = 1 &amp; 1 </a:t>
            </a:r>
          </a:p>
          <a:p>
            <a:pPr algn="r"/>
            <a:r>
              <a:rPr lang="en-GB" sz="2800" dirty="0" smtClean="0">
                <a:solidFill>
                  <a:srgbClr val="C00000"/>
                </a:solidFill>
              </a:rPr>
              <a:t>  </a:t>
            </a:r>
            <a:endParaRPr lang="en-GB" sz="2800" dirty="0">
              <a:solidFill>
                <a:srgbClr val="C00000"/>
              </a:solidFill>
            </a:endParaRPr>
          </a:p>
        </p:txBody>
      </p:sp>
      <p:sp>
        <p:nvSpPr>
          <p:cNvPr id="3" name="TextBox 2"/>
          <p:cNvSpPr txBox="1"/>
          <p:nvPr/>
        </p:nvSpPr>
        <p:spPr>
          <a:xfrm>
            <a:off x="1313996" y="2325874"/>
            <a:ext cx="2101857" cy="369332"/>
          </a:xfrm>
          <a:prstGeom prst="rect">
            <a:avLst/>
          </a:prstGeom>
          <a:solidFill>
            <a:schemeClr val="bg1"/>
          </a:solidFill>
        </p:spPr>
        <p:txBody>
          <a:bodyPr wrap="none" rtlCol="0">
            <a:spAutoFit/>
          </a:bodyPr>
          <a:lstStyle/>
          <a:p>
            <a:r>
              <a:rPr lang="en-GB" dirty="0" smtClean="0">
                <a:solidFill>
                  <a:srgbClr val="C00000"/>
                </a:solidFill>
              </a:rPr>
              <a:t>Full Adding Machine</a:t>
            </a:r>
            <a:endParaRPr lang="en-GB" dirty="0">
              <a:solidFill>
                <a:srgbClr val="C00000"/>
              </a:solidFill>
            </a:endParaRPr>
          </a:p>
        </p:txBody>
      </p:sp>
      <p:sp>
        <p:nvSpPr>
          <p:cNvPr id="36" name="TextBox 35"/>
          <p:cNvSpPr txBox="1"/>
          <p:nvPr/>
        </p:nvSpPr>
        <p:spPr>
          <a:xfrm>
            <a:off x="5859809" y="3423392"/>
            <a:ext cx="1851401" cy="3754874"/>
          </a:xfrm>
          <a:prstGeom prst="rect">
            <a:avLst/>
          </a:prstGeom>
          <a:noFill/>
        </p:spPr>
        <p:txBody>
          <a:bodyPr wrap="square" rtlCol="0">
            <a:spAutoFit/>
          </a:bodyPr>
          <a:lstStyle/>
          <a:p>
            <a:r>
              <a:rPr lang="en-GB" sz="4400" b="1" dirty="0" smtClean="0">
                <a:solidFill>
                  <a:srgbClr val="585858"/>
                </a:solidFill>
              </a:rPr>
              <a:t>1 </a:t>
            </a:r>
          </a:p>
          <a:p>
            <a:r>
              <a:rPr lang="en-GB" sz="4400" b="1" dirty="0" smtClean="0">
                <a:solidFill>
                  <a:srgbClr val="585858"/>
                </a:solidFill>
              </a:rPr>
              <a:t>0 + </a:t>
            </a:r>
          </a:p>
          <a:p>
            <a:r>
              <a:rPr lang="en-GB" sz="4400" b="1" dirty="0" smtClean="0">
                <a:solidFill>
                  <a:srgbClr val="585858"/>
                </a:solidFill>
              </a:rPr>
              <a:t>1</a:t>
            </a:r>
          </a:p>
          <a:p>
            <a:r>
              <a:rPr lang="en-GB" sz="4400" b="1" dirty="0">
                <a:solidFill>
                  <a:srgbClr val="585858"/>
                </a:solidFill>
              </a:rPr>
              <a:t>0</a:t>
            </a:r>
            <a:endParaRPr lang="en-GB" sz="4400" b="1" dirty="0" smtClean="0">
              <a:solidFill>
                <a:srgbClr val="585858"/>
              </a:solidFill>
            </a:endParaRPr>
          </a:p>
          <a:p>
            <a:r>
              <a:rPr lang="en-GB" sz="4400" b="1" dirty="0">
                <a:solidFill>
                  <a:srgbClr val="585858"/>
                </a:solidFill>
              </a:rPr>
              <a:t>1</a:t>
            </a:r>
            <a:endParaRPr lang="en-GB" sz="4400" b="1" dirty="0" smtClean="0">
              <a:solidFill>
                <a:srgbClr val="585858"/>
              </a:solidFill>
            </a:endParaRPr>
          </a:p>
          <a:p>
            <a:endParaRPr lang="en-GB" dirty="0"/>
          </a:p>
        </p:txBody>
      </p:sp>
      <p:sp>
        <p:nvSpPr>
          <p:cNvPr id="5" name="TextBox 4"/>
          <p:cNvSpPr txBox="1"/>
          <p:nvPr/>
        </p:nvSpPr>
        <p:spPr>
          <a:xfrm>
            <a:off x="7025897" y="4161237"/>
            <a:ext cx="1994350" cy="1323439"/>
          </a:xfrm>
          <a:prstGeom prst="rect">
            <a:avLst/>
          </a:prstGeom>
          <a:noFill/>
          <a:ln>
            <a:solidFill>
              <a:srgbClr val="585858"/>
            </a:solidFill>
          </a:ln>
        </p:spPr>
        <p:txBody>
          <a:bodyPr wrap="square" rtlCol="0">
            <a:spAutoFit/>
          </a:bodyPr>
          <a:lstStyle/>
          <a:p>
            <a:pPr algn="ctr"/>
            <a:r>
              <a:rPr lang="en-GB" sz="3600" dirty="0" smtClean="0">
                <a:solidFill>
                  <a:srgbClr val="585858"/>
                </a:solidFill>
              </a:rPr>
              <a:t>Carry In</a:t>
            </a:r>
          </a:p>
          <a:p>
            <a:pPr algn="ctr"/>
            <a:r>
              <a:rPr lang="en-GB" sz="4400" b="1" dirty="0" smtClean="0">
                <a:solidFill>
                  <a:srgbClr val="585858"/>
                </a:solidFill>
              </a:rPr>
              <a:t>0</a:t>
            </a:r>
            <a:endParaRPr lang="en-GB" sz="4400" b="1" dirty="0">
              <a:solidFill>
                <a:srgbClr val="585858"/>
              </a:solidFill>
            </a:endParaRPr>
          </a:p>
        </p:txBody>
      </p:sp>
      <p:sp>
        <p:nvSpPr>
          <p:cNvPr id="38" name="TextBox 37"/>
          <p:cNvSpPr txBox="1"/>
          <p:nvPr/>
        </p:nvSpPr>
        <p:spPr>
          <a:xfrm>
            <a:off x="3154189" y="4161237"/>
            <a:ext cx="1990288" cy="1323439"/>
          </a:xfrm>
          <a:prstGeom prst="rect">
            <a:avLst/>
          </a:prstGeom>
          <a:noFill/>
          <a:ln>
            <a:solidFill>
              <a:srgbClr val="585858"/>
            </a:solidFill>
          </a:ln>
        </p:spPr>
        <p:txBody>
          <a:bodyPr wrap="none" rtlCol="0">
            <a:spAutoFit/>
          </a:bodyPr>
          <a:lstStyle/>
          <a:p>
            <a:r>
              <a:rPr lang="en-GB" sz="3600" dirty="0" smtClean="0">
                <a:solidFill>
                  <a:srgbClr val="585858"/>
                </a:solidFill>
              </a:rPr>
              <a:t>Carry Out</a:t>
            </a:r>
          </a:p>
          <a:p>
            <a:pPr algn="ctr"/>
            <a:r>
              <a:rPr lang="en-GB" sz="4400" b="1" dirty="0" smtClean="0">
                <a:solidFill>
                  <a:srgbClr val="585858"/>
                </a:solidFill>
              </a:rPr>
              <a:t>0</a:t>
            </a:r>
            <a:endParaRPr lang="en-GB" sz="4400" b="1" dirty="0">
              <a:solidFill>
                <a:srgbClr val="585858"/>
              </a:solidFill>
            </a:endParaRPr>
          </a:p>
        </p:txBody>
      </p:sp>
      <p:cxnSp>
        <p:nvCxnSpPr>
          <p:cNvPr id="7" name="Straight Connector 6"/>
          <p:cNvCxnSpPr/>
          <p:nvPr/>
        </p:nvCxnSpPr>
        <p:spPr>
          <a:xfrm>
            <a:off x="5501640" y="4822956"/>
            <a:ext cx="1283869" cy="0"/>
          </a:xfrm>
          <a:prstGeom prst="line">
            <a:avLst/>
          </a:prstGeom>
          <a:ln w="28575">
            <a:solidFill>
              <a:srgbClr val="585858"/>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501639" y="6175434"/>
            <a:ext cx="1283869" cy="0"/>
          </a:xfrm>
          <a:prstGeom prst="line">
            <a:avLst/>
          </a:prstGeom>
          <a:ln w="28575">
            <a:solidFill>
              <a:srgbClr val="585858"/>
            </a:solidFill>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6568440" y="5486400"/>
            <a:ext cx="1483360" cy="381355"/>
          </a:xfrm>
          <a:custGeom>
            <a:avLst/>
            <a:gdLst>
              <a:gd name="connsiteX0" fmla="*/ 1463040 w 1483360"/>
              <a:gd name="connsiteY0" fmla="*/ 0 h 381355"/>
              <a:gd name="connsiteX1" fmla="*/ 1280160 w 1483360"/>
              <a:gd name="connsiteY1" fmla="*/ 320040 h 381355"/>
              <a:gd name="connsiteX2" fmla="*/ 0 w 1483360"/>
              <a:gd name="connsiteY2" fmla="*/ 381000 h 381355"/>
            </a:gdLst>
            <a:ahLst/>
            <a:cxnLst>
              <a:cxn ang="0">
                <a:pos x="connsiteX0" y="connsiteY0"/>
              </a:cxn>
              <a:cxn ang="0">
                <a:pos x="connsiteX1" y="connsiteY1"/>
              </a:cxn>
              <a:cxn ang="0">
                <a:pos x="connsiteX2" y="connsiteY2"/>
              </a:cxn>
            </a:cxnLst>
            <a:rect l="l" t="t" r="r" b="b"/>
            <a:pathLst>
              <a:path w="1483360" h="381355">
                <a:moveTo>
                  <a:pt x="1463040" y="0"/>
                </a:moveTo>
                <a:cubicBezTo>
                  <a:pt x="1493520" y="128270"/>
                  <a:pt x="1524000" y="256540"/>
                  <a:pt x="1280160" y="320040"/>
                </a:cubicBezTo>
                <a:cubicBezTo>
                  <a:pt x="1036320" y="383540"/>
                  <a:pt x="518160" y="382270"/>
                  <a:pt x="0" y="38100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p:cNvCxnSpPr/>
          <p:nvPr/>
        </p:nvCxnSpPr>
        <p:spPr>
          <a:xfrm flipH="1">
            <a:off x="4800600" y="5166360"/>
            <a:ext cx="731520" cy="0"/>
          </a:xfrm>
          <a:prstGeom prst="straightConnector1">
            <a:avLst/>
          </a:prstGeom>
          <a:ln w="76200">
            <a:solidFill>
              <a:srgbClr val="58585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3560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6">
                                            <p:txEl>
                                              <p:pRg st="3" end="3"/>
                                            </p:txEl>
                                          </p:spTgt>
                                        </p:tgtEl>
                                        <p:attrNameLst>
                                          <p:attrName>style.visibility</p:attrName>
                                        </p:attrNameLst>
                                      </p:cBhvr>
                                      <p:to>
                                        <p:strVal val="visible"/>
                                      </p:to>
                                    </p:set>
                                    <p:animEffect transition="in" filter="fade">
                                      <p:cBhvr>
                                        <p:cTn id="14" dur="500"/>
                                        <p:tgtEl>
                                          <p:spTgt spid="36">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36">
                                            <p:txEl>
                                              <p:pRg st="4" end="4"/>
                                            </p:txEl>
                                          </p:spTgt>
                                        </p:tgtEl>
                                        <p:attrNameLst>
                                          <p:attrName>style.visibility</p:attrName>
                                        </p:attrNameLst>
                                      </p:cBhvr>
                                      <p:to>
                                        <p:strVal val="visible"/>
                                      </p:to>
                                    </p:set>
                                    <p:animEffect transition="in" filter="fade">
                                      <p:cBhvr>
                                        <p:cTn id="22"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flipH="1">
            <a:off x="3108469" y="1838432"/>
            <a:ext cx="747251" cy="476117"/>
          </a:xfrm>
          <a:custGeom>
            <a:avLst/>
            <a:gdLst>
              <a:gd name="connsiteX0" fmla="*/ 0 w 1463040"/>
              <a:gd name="connsiteY0" fmla="*/ 0 h 731520"/>
              <a:gd name="connsiteX1" fmla="*/ 228600 w 1463040"/>
              <a:gd name="connsiteY1" fmla="*/ 304800 h 731520"/>
              <a:gd name="connsiteX2" fmla="*/ 1249680 w 1463040"/>
              <a:gd name="connsiteY2" fmla="*/ 381000 h 731520"/>
              <a:gd name="connsiteX3" fmla="*/ 1463040 w 1463040"/>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1463040" h="731520">
                <a:moveTo>
                  <a:pt x="0" y="0"/>
                </a:moveTo>
                <a:cubicBezTo>
                  <a:pt x="10160" y="120650"/>
                  <a:pt x="20320" y="241300"/>
                  <a:pt x="228600" y="304800"/>
                </a:cubicBezTo>
                <a:cubicBezTo>
                  <a:pt x="436880" y="368300"/>
                  <a:pt x="1043940" y="309880"/>
                  <a:pt x="1249680" y="381000"/>
                </a:cubicBezTo>
                <a:cubicBezTo>
                  <a:pt x="1455420" y="452120"/>
                  <a:pt x="1459230" y="591820"/>
                  <a:pt x="1463040" y="731520"/>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p:cNvSpPr/>
          <p:nvPr/>
        </p:nvSpPr>
        <p:spPr>
          <a:xfrm>
            <a:off x="822469" y="1838432"/>
            <a:ext cx="747251" cy="476117"/>
          </a:xfrm>
          <a:custGeom>
            <a:avLst/>
            <a:gdLst>
              <a:gd name="connsiteX0" fmla="*/ 0 w 1463040"/>
              <a:gd name="connsiteY0" fmla="*/ 0 h 731520"/>
              <a:gd name="connsiteX1" fmla="*/ 228600 w 1463040"/>
              <a:gd name="connsiteY1" fmla="*/ 304800 h 731520"/>
              <a:gd name="connsiteX2" fmla="*/ 1249680 w 1463040"/>
              <a:gd name="connsiteY2" fmla="*/ 381000 h 731520"/>
              <a:gd name="connsiteX3" fmla="*/ 1463040 w 1463040"/>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1463040" h="731520">
                <a:moveTo>
                  <a:pt x="0" y="0"/>
                </a:moveTo>
                <a:cubicBezTo>
                  <a:pt x="10160" y="120650"/>
                  <a:pt x="20320" y="241300"/>
                  <a:pt x="228600" y="304800"/>
                </a:cubicBezTo>
                <a:cubicBezTo>
                  <a:pt x="436880" y="368300"/>
                  <a:pt x="1043940" y="309880"/>
                  <a:pt x="1249680" y="381000"/>
                </a:cubicBezTo>
                <a:cubicBezTo>
                  <a:pt x="1455420" y="452120"/>
                  <a:pt x="1459230" y="591820"/>
                  <a:pt x="1463040" y="731520"/>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p:cNvCxnSpPr/>
          <p:nvPr/>
        </p:nvCxnSpPr>
        <p:spPr>
          <a:xfrm>
            <a:off x="1582293" y="2614610"/>
            <a:ext cx="0" cy="49867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094723" y="2604868"/>
            <a:ext cx="0" cy="49867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344293" y="1940825"/>
            <a:ext cx="0" cy="49867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120726" y="2187132"/>
            <a:ext cx="2430194" cy="64956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Half Adding Machine</a:t>
            </a:r>
            <a:endParaRPr lang="en-GB" dirty="0">
              <a:solidFill>
                <a:srgbClr val="C00000"/>
              </a:solidFill>
            </a:endParaRPr>
          </a:p>
        </p:txBody>
      </p:sp>
      <p:sp>
        <p:nvSpPr>
          <p:cNvPr id="22" name="Rectangle 21"/>
          <p:cNvSpPr/>
          <p:nvPr/>
        </p:nvSpPr>
        <p:spPr>
          <a:xfrm>
            <a:off x="1645429" y="1543634"/>
            <a:ext cx="1387331" cy="397192"/>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Second bit</a:t>
            </a:r>
            <a:endParaRPr lang="en-GB" dirty="0">
              <a:solidFill>
                <a:srgbClr val="C00000"/>
              </a:solidFill>
            </a:endParaRPr>
          </a:p>
        </p:txBody>
      </p:sp>
      <p:sp>
        <p:nvSpPr>
          <p:cNvPr id="23" name="Rectangle 22"/>
          <p:cNvSpPr/>
          <p:nvPr/>
        </p:nvSpPr>
        <p:spPr>
          <a:xfrm>
            <a:off x="3134107" y="1538371"/>
            <a:ext cx="1387331" cy="40245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Carry in</a:t>
            </a:r>
            <a:endParaRPr lang="en-GB" dirty="0">
              <a:solidFill>
                <a:srgbClr val="C00000"/>
              </a:solidFill>
            </a:endParaRPr>
          </a:p>
        </p:txBody>
      </p:sp>
      <p:sp>
        <p:nvSpPr>
          <p:cNvPr id="24" name="Rectangle 23"/>
          <p:cNvSpPr/>
          <p:nvPr/>
        </p:nvSpPr>
        <p:spPr>
          <a:xfrm>
            <a:off x="892126" y="3052396"/>
            <a:ext cx="1378634" cy="370996"/>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Carry out</a:t>
            </a:r>
            <a:endParaRPr lang="en-GB" dirty="0">
              <a:solidFill>
                <a:srgbClr val="C00000"/>
              </a:solidFill>
            </a:endParaRPr>
          </a:p>
        </p:txBody>
      </p:sp>
      <p:sp>
        <p:nvSpPr>
          <p:cNvPr id="25" name="Rectangle 24"/>
          <p:cNvSpPr/>
          <p:nvPr/>
        </p:nvSpPr>
        <p:spPr>
          <a:xfrm>
            <a:off x="2394380" y="3052396"/>
            <a:ext cx="1378634" cy="370996"/>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Sum</a:t>
            </a:r>
            <a:endParaRPr lang="en-GB" dirty="0">
              <a:solidFill>
                <a:srgbClr val="C00000"/>
              </a:solidFill>
            </a:endParaRPr>
          </a:p>
        </p:txBody>
      </p:sp>
      <p:sp>
        <p:nvSpPr>
          <p:cNvPr id="27" name="Rectangle 26"/>
          <p:cNvSpPr/>
          <p:nvPr/>
        </p:nvSpPr>
        <p:spPr>
          <a:xfrm>
            <a:off x="151909" y="1538372"/>
            <a:ext cx="1387331" cy="40245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First bit</a:t>
            </a:r>
            <a:endParaRPr lang="en-GB" dirty="0">
              <a:solidFill>
                <a:srgbClr val="C00000"/>
              </a:solidFill>
            </a:endParaRPr>
          </a:p>
        </p:txBody>
      </p:sp>
      <p:sp>
        <p:nvSpPr>
          <p:cNvPr id="30" name="TextBox 29"/>
          <p:cNvSpPr txBox="1"/>
          <p:nvPr/>
        </p:nvSpPr>
        <p:spPr>
          <a:xfrm>
            <a:off x="5077842" y="19763"/>
            <a:ext cx="4051109" cy="3108543"/>
          </a:xfrm>
          <a:prstGeom prst="rect">
            <a:avLst/>
          </a:prstGeom>
          <a:noFill/>
        </p:spPr>
        <p:txBody>
          <a:bodyPr wrap="none" rtlCol="0">
            <a:spAutoFit/>
          </a:bodyPr>
          <a:lstStyle/>
          <a:p>
            <a:pPr algn="r"/>
            <a:r>
              <a:rPr lang="en-GB" b="1" dirty="0" smtClean="0">
                <a:solidFill>
                  <a:srgbClr val="585858"/>
                </a:solidFill>
                <a:latin typeface="Courier New" panose="02070309020205020404" pitchFamily="49" charset="0"/>
                <a:cs typeface="Courier New" panose="02070309020205020404" pitchFamily="49" charset="0"/>
              </a:rPr>
              <a:t>		</a:t>
            </a:r>
            <a:r>
              <a:rPr lang="en-GB" sz="2800" b="1" dirty="0" smtClean="0">
                <a:solidFill>
                  <a:srgbClr val="585858"/>
                </a:solidFill>
                <a:latin typeface="Courier New" panose="02070309020205020404" pitchFamily="49" charset="0"/>
                <a:cs typeface="Courier New" panose="02070309020205020404" pitchFamily="49" charset="0"/>
              </a:rPr>
              <a:t>  </a:t>
            </a:r>
            <a:r>
              <a:rPr lang="en-GB" b="1" dirty="0" smtClean="0">
                <a:solidFill>
                  <a:srgbClr val="C00000"/>
                </a:solidFill>
                <a:latin typeface="Courier New" panose="02070309020205020404" pitchFamily="49" charset="0"/>
                <a:cs typeface="Courier New" panose="02070309020205020404" pitchFamily="49" charset="0"/>
              </a:rPr>
              <a:t>SUM  CARRY</a:t>
            </a:r>
          </a:p>
          <a:p>
            <a:pPr algn="r"/>
            <a:r>
              <a:rPr lang="en-GB" sz="2800" b="1" dirty="0" smtClean="0">
                <a:solidFill>
                  <a:srgbClr val="585858"/>
                </a:solidFill>
                <a:latin typeface="Courier New" panose="02070309020205020404" pitchFamily="49" charset="0"/>
                <a:cs typeface="Courier New" panose="02070309020205020404" pitchFamily="49" charset="0"/>
              </a:rPr>
              <a:t>0 + 0 = 0 &amp; 0 </a:t>
            </a:r>
          </a:p>
          <a:p>
            <a:pPr algn="r"/>
            <a:r>
              <a:rPr lang="en-GB" sz="2800" b="1" dirty="0" smtClean="0">
                <a:solidFill>
                  <a:srgbClr val="585858"/>
                </a:solidFill>
                <a:latin typeface="Courier New" panose="02070309020205020404" pitchFamily="49" charset="0"/>
                <a:cs typeface="Courier New" panose="02070309020205020404" pitchFamily="49" charset="0"/>
              </a:rPr>
              <a:t>0 + 1 = 1 &amp; 0 </a:t>
            </a:r>
          </a:p>
          <a:p>
            <a:pPr algn="r"/>
            <a:r>
              <a:rPr lang="en-GB" sz="2800" b="1" dirty="0" smtClean="0">
                <a:solidFill>
                  <a:srgbClr val="585858"/>
                </a:solidFill>
                <a:latin typeface="Courier New" panose="02070309020205020404" pitchFamily="49" charset="0"/>
                <a:cs typeface="Courier New" panose="02070309020205020404" pitchFamily="49" charset="0"/>
              </a:rPr>
              <a:t>1 + 0 = 1 &amp; 0 </a:t>
            </a:r>
          </a:p>
          <a:p>
            <a:pPr algn="r"/>
            <a:r>
              <a:rPr lang="en-GB" sz="2800" b="1" dirty="0" smtClean="0">
                <a:solidFill>
                  <a:srgbClr val="585858"/>
                </a:solidFill>
                <a:latin typeface="Courier New" panose="02070309020205020404" pitchFamily="49" charset="0"/>
                <a:cs typeface="Courier New" panose="02070309020205020404" pitchFamily="49" charset="0"/>
              </a:rPr>
              <a:t>1 + 1 = 0 &amp; 1 </a:t>
            </a:r>
          </a:p>
          <a:p>
            <a:pPr algn="r"/>
            <a:r>
              <a:rPr lang="en-GB" sz="2800" b="1" dirty="0" smtClean="0">
                <a:solidFill>
                  <a:srgbClr val="585858"/>
                </a:solidFill>
                <a:latin typeface="Courier New" panose="02070309020205020404" pitchFamily="49" charset="0"/>
                <a:cs typeface="Courier New" panose="02070309020205020404" pitchFamily="49" charset="0"/>
              </a:rPr>
              <a:t>1 + 1 + 1 = 1 &amp; 1 </a:t>
            </a:r>
          </a:p>
          <a:p>
            <a:pPr algn="r"/>
            <a:r>
              <a:rPr lang="en-GB" sz="2800" dirty="0" smtClean="0">
                <a:solidFill>
                  <a:srgbClr val="C00000"/>
                </a:solidFill>
              </a:rPr>
              <a:t>  </a:t>
            </a:r>
            <a:endParaRPr lang="en-GB" sz="2800" dirty="0">
              <a:solidFill>
                <a:srgbClr val="C00000"/>
              </a:solidFill>
            </a:endParaRPr>
          </a:p>
        </p:txBody>
      </p:sp>
      <p:sp>
        <p:nvSpPr>
          <p:cNvPr id="3" name="TextBox 2"/>
          <p:cNvSpPr txBox="1"/>
          <p:nvPr/>
        </p:nvSpPr>
        <p:spPr>
          <a:xfrm>
            <a:off x="1313996" y="2325874"/>
            <a:ext cx="2101857" cy="369332"/>
          </a:xfrm>
          <a:prstGeom prst="rect">
            <a:avLst/>
          </a:prstGeom>
          <a:solidFill>
            <a:schemeClr val="bg1"/>
          </a:solidFill>
        </p:spPr>
        <p:txBody>
          <a:bodyPr wrap="none" rtlCol="0">
            <a:spAutoFit/>
          </a:bodyPr>
          <a:lstStyle/>
          <a:p>
            <a:r>
              <a:rPr lang="en-GB" dirty="0" smtClean="0">
                <a:solidFill>
                  <a:srgbClr val="C00000"/>
                </a:solidFill>
              </a:rPr>
              <a:t>Full Adding Machine</a:t>
            </a:r>
            <a:endParaRPr lang="en-GB" dirty="0">
              <a:solidFill>
                <a:srgbClr val="C00000"/>
              </a:solidFill>
            </a:endParaRPr>
          </a:p>
        </p:txBody>
      </p:sp>
      <p:sp>
        <p:nvSpPr>
          <p:cNvPr id="36" name="TextBox 35"/>
          <p:cNvSpPr txBox="1"/>
          <p:nvPr/>
        </p:nvSpPr>
        <p:spPr>
          <a:xfrm>
            <a:off x="5859809" y="3423392"/>
            <a:ext cx="1851401" cy="3754874"/>
          </a:xfrm>
          <a:prstGeom prst="rect">
            <a:avLst/>
          </a:prstGeom>
          <a:noFill/>
        </p:spPr>
        <p:txBody>
          <a:bodyPr wrap="square" rtlCol="0">
            <a:spAutoFit/>
          </a:bodyPr>
          <a:lstStyle/>
          <a:p>
            <a:r>
              <a:rPr lang="en-GB" sz="4400" b="1" dirty="0">
                <a:solidFill>
                  <a:srgbClr val="585858"/>
                </a:solidFill>
              </a:rPr>
              <a:t>0</a:t>
            </a:r>
            <a:r>
              <a:rPr lang="en-GB" sz="4400" b="1" dirty="0" smtClean="0">
                <a:solidFill>
                  <a:srgbClr val="585858"/>
                </a:solidFill>
              </a:rPr>
              <a:t> </a:t>
            </a:r>
          </a:p>
          <a:p>
            <a:r>
              <a:rPr lang="en-GB" sz="4400" b="1" dirty="0" smtClean="0">
                <a:solidFill>
                  <a:srgbClr val="585858"/>
                </a:solidFill>
              </a:rPr>
              <a:t>0 + </a:t>
            </a:r>
          </a:p>
          <a:p>
            <a:r>
              <a:rPr lang="en-GB" sz="4400" b="1" dirty="0">
                <a:solidFill>
                  <a:srgbClr val="585858"/>
                </a:solidFill>
              </a:rPr>
              <a:t>0</a:t>
            </a:r>
            <a:endParaRPr lang="en-GB" sz="4400" b="1" dirty="0" smtClean="0">
              <a:solidFill>
                <a:srgbClr val="585858"/>
              </a:solidFill>
            </a:endParaRPr>
          </a:p>
          <a:p>
            <a:r>
              <a:rPr lang="en-GB" sz="4400" b="1" dirty="0" smtClean="0">
                <a:solidFill>
                  <a:srgbClr val="585858"/>
                </a:solidFill>
              </a:rPr>
              <a:t>1</a:t>
            </a:r>
          </a:p>
          <a:p>
            <a:r>
              <a:rPr lang="en-GB" sz="4400" b="1" dirty="0">
                <a:solidFill>
                  <a:srgbClr val="585858"/>
                </a:solidFill>
              </a:rPr>
              <a:t>1</a:t>
            </a:r>
            <a:endParaRPr lang="en-GB" sz="4400" b="1" dirty="0" smtClean="0">
              <a:solidFill>
                <a:srgbClr val="585858"/>
              </a:solidFill>
            </a:endParaRPr>
          </a:p>
          <a:p>
            <a:endParaRPr lang="en-GB" dirty="0"/>
          </a:p>
        </p:txBody>
      </p:sp>
      <p:sp>
        <p:nvSpPr>
          <p:cNvPr id="4" name="TextBox 3"/>
          <p:cNvSpPr txBox="1"/>
          <p:nvPr/>
        </p:nvSpPr>
        <p:spPr>
          <a:xfrm>
            <a:off x="9377263" y="4929833"/>
            <a:ext cx="470000" cy="769441"/>
          </a:xfrm>
          <a:prstGeom prst="rect">
            <a:avLst/>
          </a:prstGeom>
          <a:noFill/>
        </p:spPr>
        <p:txBody>
          <a:bodyPr wrap="none" rtlCol="0">
            <a:spAutoFit/>
          </a:bodyPr>
          <a:lstStyle/>
          <a:p>
            <a:r>
              <a:rPr lang="en-GB" sz="4400" b="1" dirty="0">
                <a:solidFill>
                  <a:srgbClr val="585858"/>
                </a:solidFill>
              </a:rPr>
              <a:t>0</a:t>
            </a:r>
          </a:p>
        </p:txBody>
      </p:sp>
      <p:sp>
        <p:nvSpPr>
          <p:cNvPr id="37" name="TextBox 36"/>
          <p:cNvSpPr txBox="1"/>
          <p:nvPr/>
        </p:nvSpPr>
        <p:spPr>
          <a:xfrm>
            <a:off x="9488814" y="5699274"/>
            <a:ext cx="470000" cy="769441"/>
          </a:xfrm>
          <a:prstGeom prst="rect">
            <a:avLst/>
          </a:prstGeom>
          <a:noFill/>
        </p:spPr>
        <p:txBody>
          <a:bodyPr wrap="none" rtlCol="0">
            <a:spAutoFit/>
          </a:bodyPr>
          <a:lstStyle/>
          <a:p>
            <a:r>
              <a:rPr lang="en-GB" sz="4400" b="1" dirty="0" smtClean="0">
                <a:solidFill>
                  <a:srgbClr val="585858"/>
                </a:solidFill>
              </a:rPr>
              <a:t>1</a:t>
            </a:r>
            <a:endParaRPr lang="en-GB" sz="4400" b="1" dirty="0">
              <a:solidFill>
                <a:srgbClr val="585858"/>
              </a:solidFill>
            </a:endParaRPr>
          </a:p>
        </p:txBody>
      </p:sp>
      <p:sp>
        <p:nvSpPr>
          <p:cNvPr id="5" name="TextBox 4"/>
          <p:cNvSpPr txBox="1"/>
          <p:nvPr/>
        </p:nvSpPr>
        <p:spPr>
          <a:xfrm>
            <a:off x="7025897" y="4161237"/>
            <a:ext cx="1994350" cy="1323439"/>
          </a:xfrm>
          <a:prstGeom prst="rect">
            <a:avLst/>
          </a:prstGeom>
          <a:noFill/>
          <a:ln>
            <a:solidFill>
              <a:srgbClr val="585858"/>
            </a:solidFill>
          </a:ln>
        </p:spPr>
        <p:txBody>
          <a:bodyPr wrap="square" rtlCol="0">
            <a:spAutoFit/>
          </a:bodyPr>
          <a:lstStyle/>
          <a:p>
            <a:pPr algn="ctr"/>
            <a:r>
              <a:rPr lang="en-GB" sz="3600" dirty="0" smtClean="0">
                <a:solidFill>
                  <a:srgbClr val="585858"/>
                </a:solidFill>
              </a:rPr>
              <a:t>Carry In</a:t>
            </a:r>
          </a:p>
          <a:p>
            <a:pPr algn="ctr"/>
            <a:r>
              <a:rPr lang="en-GB" sz="4400" b="1" dirty="0">
                <a:solidFill>
                  <a:srgbClr val="585858"/>
                </a:solidFill>
              </a:rPr>
              <a:t>1</a:t>
            </a:r>
          </a:p>
        </p:txBody>
      </p:sp>
      <p:sp>
        <p:nvSpPr>
          <p:cNvPr id="38" name="TextBox 37"/>
          <p:cNvSpPr txBox="1"/>
          <p:nvPr/>
        </p:nvSpPr>
        <p:spPr>
          <a:xfrm>
            <a:off x="3154189" y="4161237"/>
            <a:ext cx="1990288" cy="1323439"/>
          </a:xfrm>
          <a:prstGeom prst="rect">
            <a:avLst/>
          </a:prstGeom>
          <a:noFill/>
          <a:ln>
            <a:solidFill>
              <a:srgbClr val="585858"/>
            </a:solidFill>
          </a:ln>
        </p:spPr>
        <p:txBody>
          <a:bodyPr wrap="none" rtlCol="0">
            <a:spAutoFit/>
          </a:bodyPr>
          <a:lstStyle/>
          <a:p>
            <a:r>
              <a:rPr lang="en-GB" sz="3600" dirty="0" smtClean="0">
                <a:solidFill>
                  <a:srgbClr val="585858"/>
                </a:solidFill>
              </a:rPr>
              <a:t>Carry Out</a:t>
            </a:r>
          </a:p>
          <a:p>
            <a:pPr algn="ctr"/>
            <a:r>
              <a:rPr lang="en-GB" sz="4400" b="1" dirty="0" smtClean="0">
                <a:solidFill>
                  <a:srgbClr val="585858"/>
                </a:solidFill>
              </a:rPr>
              <a:t>0</a:t>
            </a:r>
            <a:endParaRPr lang="en-GB" sz="4400" b="1" dirty="0">
              <a:solidFill>
                <a:srgbClr val="585858"/>
              </a:solidFill>
            </a:endParaRPr>
          </a:p>
        </p:txBody>
      </p:sp>
      <p:cxnSp>
        <p:nvCxnSpPr>
          <p:cNvPr id="7" name="Straight Connector 6"/>
          <p:cNvCxnSpPr/>
          <p:nvPr/>
        </p:nvCxnSpPr>
        <p:spPr>
          <a:xfrm>
            <a:off x="5501640" y="4822956"/>
            <a:ext cx="1283869" cy="0"/>
          </a:xfrm>
          <a:prstGeom prst="line">
            <a:avLst/>
          </a:prstGeom>
          <a:ln w="28575">
            <a:solidFill>
              <a:srgbClr val="585858"/>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501639" y="6175434"/>
            <a:ext cx="1283869" cy="0"/>
          </a:xfrm>
          <a:prstGeom prst="line">
            <a:avLst/>
          </a:prstGeom>
          <a:ln w="28575">
            <a:solidFill>
              <a:srgbClr val="585858"/>
            </a:solidFill>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6568440" y="5486400"/>
            <a:ext cx="1483360" cy="381355"/>
          </a:xfrm>
          <a:custGeom>
            <a:avLst/>
            <a:gdLst>
              <a:gd name="connsiteX0" fmla="*/ 1463040 w 1483360"/>
              <a:gd name="connsiteY0" fmla="*/ 0 h 381355"/>
              <a:gd name="connsiteX1" fmla="*/ 1280160 w 1483360"/>
              <a:gd name="connsiteY1" fmla="*/ 320040 h 381355"/>
              <a:gd name="connsiteX2" fmla="*/ 0 w 1483360"/>
              <a:gd name="connsiteY2" fmla="*/ 381000 h 381355"/>
            </a:gdLst>
            <a:ahLst/>
            <a:cxnLst>
              <a:cxn ang="0">
                <a:pos x="connsiteX0" y="connsiteY0"/>
              </a:cxn>
              <a:cxn ang="0">
                <a:pos x="connsiteX1" y="connsiteY1"/>
              </a:cxn>
              <a:cxn ang="0">
                <a:pos x="connsiteX2" y="connsiteY2"/>
              </a:cxn>
            </a:cxnLst>
            <a:rect l="l" t="t" r="r" b="b"/>
            <a:pathLst>
              <a:path w="1483360" h="381355">
                <a:moveTo>
                  <a:pt x="1463040" y="0"/>
                </a:moveTo>
                <a:cubicBezTo>
                  <a:pt x="1493520" y="128270"/>
                  <a:pt x="1524000" y="256540"/>
                  <a:pt x="1280160" y="320040"/>
                </a:cubicBezTo>
                <a:cubicBezTo>
                  <a:pt x="1036320" y="383540"/>
                  <a:pt x="518160" y="382270"/>
                  <a:pt x="0" y="38100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p:cNvCxnSpPr/>
          <p:nvPr/>
        </p:nvCxnSpPr>
        <p:spPr>
          <a:xfrm flipH="1">
            <a:off x="4800600" y="5166360"/>
            <a:ext cx="731520" cy="0"/>
          </a:xfrm>
          <a:prstGeom prst="straightConnector1">
            <a:avLst/>
          </a:prstGeom>
          <a:ln w="76200">
            <a:solidFill>
              <a:srgbClr val="58585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14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6">
                                            <p:txEl>
                                              <p:pRg st="3" end="3"/>
                                            </p:txEl>
                                          </p:spTgt>
                                        </p:tgtEl>
                                        <p:attrNameLst>
                                          <p:attrName>style.visibility</p:attrName>
                                        </p:attrNameLst>
                                      </p:cBhvr>
                                      <p:to>
                                        <p:strVal val="visible"/>
                                      </p:to>
                                    </p:set>
                                    <p:animEffect transition="in" filter="fade">
                                      <p:cBhvr>
                                        <p:cTn id="14" dur="500"/>
                                        <p:tgtEl>
                                          <p:spTgt spid="36">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36">
                                            <p:txEl>
                                              <p:pRg st="4" end="4"/>
                                            </p:txEl>
                                          </p:spTgt>
                                        </p:tgtEl>
                                        <p:attrNameLst>
                                          <p:attrName>style.visibility</p:attrName>
                                        </p:attrNameLst>
                                      </p:cBhvr>
                                      <p:to>
                                        <p:strVal val="visible"/>
                                      </p:to>
                                    </p:set>
                                    <p:animEffect transition="in" filter="fade">
                                      <p:cBhvr>
                                        <p:cTn id="22"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flipH="1">
            <a:off x="3108469" y="1838432"/>
            <a:ext cx="747251" cy="476117"/>
          </a:xfrm>
          <a:custGeom>
            <a:avLst/>
            <a:gdLst>
              <a:gd name="connsiteX0" fmla="*/ 0 w 1463040"/>
              <a:gd name="connsiteY0" fmla="*/ 0 h 731520"/>
              <a:gd name="connsiteX1" fmla="*/ 228600 w 1463040"/>
              <a:gd name="connsiteY1" fmla="*/ 304800 h 731520"/>
              <a:gd name="connsiteX2" fmla="*/ 1249680 w 1463040"/>
              <a:gd name="connsiteY2" fmla="*/ 381000 h 731520"/>
              <a:gd name="connsiteX3" fmla="*/ 1463040 w 1463040"/>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1463040" h="731520">
                <a:moveTo>
                  <a:pt x="0" y="0"/>
                </a:moveTo>
                <a:cubicBezTo>
                  <a:pt x="10160" y="120650"/>
                  <a:pt x="20320" y="241300"/>
                  <a:pt x="228600" y="304800"/>
                </a:cubicBezTo>
                <a:cubicBezTo>
                  <a:pt x="436880" y="368300"/>
                  <a:pt x="1043940" y="309880"/>
                  <a:pt x="1249680" y="381000"/>
                </a:cubicBezTo>
                <a:cubicBezTo>
                  <a:pt x="1455420" y="452120"/>
                  <a:pt x="1459230" y="591820"/>
                  <a:pt x="1463040" y="731520"/>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7977352" y="5754414"/>
            <a:ext cx="1166648" cy="11035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p:cNvSpPr/>
          <p:nvPr/>
        </p:nvSpPr>
        <p:spPr>
          <a:xfrm>
            <a:off x="822469" y="1838432"/>
            <a:ext cx="747251" cy="476117"/>
          </a:xfrm>
          <a:custGeom>
            <a:avLst/>
            <a:gdLst>
              <a:gd name="connsiteX0" fmla="*/ 0 w 1463040"/>
              <a:gd name="connsiteY0" fmla="*/ 0 h 731520"/>
              <a:gd name="connsiteX1" fmla="*/ 228600 w 1463040"/>
              <a:gd name="connsiteY1" fmla="*/ 304800 h 731520"/>
              <a:gd name="connsiteX2" fmla="*/ 1249680 w 1463040"/>
              <a:gd name="connsiteY2" fmla="*/ 381000 h 731520"/>
              <a:gd name="connsiteX3" fmla="*/ 1463040 w 1463040"/>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1463040" h="731520">
                <a:moveTo>
                  <a:pt x="0" y="0"/>
                </a:moveTo>
                <a:cubicBezTo>
                  <a:pt x="10160" y="120650"/>
                  <a:pt x="20320" y="241300"/>
                  <a:pt x="228600" y="304800"/>
                </a:cubicBezTo>
                <a:cubicBezTo>
                  <a:pt x="436880" y="368300"/>
                  <a:pt x="1043940" y="309880"/>
                  <a:pt x="1249680" y="381000"/>
                </a:cubicBezTo>
                <a:cubicBezTo>
                  <a:pt x="1455420" y="452120"/>
                  <a:pt x="1459230" y="591820"/>
                  <a:pt x="1463040" y="731520"/>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p:cNvCxnSpPr/>
          <p:nvPr/>
        </p:nvCxnSpPr>
        <p:spPr>
          <a:xfrm>
            <a:off x="1582293" y="2614610"/>
            <a:ext cx="0" cy="49867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094723" y="2604868"/>
            <a:ext cx="0" cy="49867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344293" y="1940825"/>
            <a:ext cx="0" cy="49867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120726" y="2187132"/>
            <a:ext cx="2430194" cy="64956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Half Adding Machine</a:t>
            </a:r>
            <a:endParaRPr lang="en-GB" dirty="0">
              <a:solidFill>
                <a:srgbClr val="C00000"/>
              </a:solidFill>
            </a:endParaRPr>
          </a:p>
        </p:txBody>
      </p:sp>
      <p:sp>
        <p:nvSpPr>
          <p:cNvPr id="22" name="Rectangle 21"/>
          <p:cNvSpPr/>
          <p:nvPr/>
        </p:nvSpPr>
        <p:spPr>
          <a:xfrm>
            <a:off x="1645429" y="1543634"/>
            <a:ext cx="1387331" cy="397192"/>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Second bit</a:t>
            </a:r>
            <a:endParaRPr lang="en-GB" dirty="0">
              <a:solidFill>
                <a:srgbClr val="C00000"/>
              </a:solidFill>
            </a:endParaRPr>
          </a:p>
        </p:txBody>
      </p:sp>
      <p:sp>
        <p:nvSpPr>
          <p:cNvPr id="23" name="Rectangle 22"/>
          <p:cNvSpPr/>
          <p:nvPr/>
        </p:nvSpPr>
        <p:spPr>
          <a:xfrm>
            <a:off x="3134107" y="1538371"/>
            <a:ext cx="1387331" cy="40245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Carry in</a:t>
            </a:r>
            <a:endParaRPr lang="en-GB" dirty="0">
              <a:solidFill>
                <a:srgbClr val="C00000"/>
              </a:solidFill>
            </a:endParaRPr>
          </a:p>
        </p:txBody>
      </p:sp>
      <p:sp>
        <p:nvSpPr>
          <p:cNvPr id="24" name="Rectangle 23"/>
          <p:cNvSpPr/>
          <p:nvPr/>
        </p:nvSpPr>
        <p:spPr>
          <a:xfrm>
            <a:off x="892126" y="3052396"/>
            <a:ext cx="1378634" cy="370996"/>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Carry out</a:t>
            </a:r>
            <a:endParaRPr lang="en-GB" dirty="0">
              <a:solidFill>
                <a:srgbClr val="C00000"/>
              </a:solidFill>
            </a:endParaRPr>
          </a:p>
        </p:txBody>
      </p:sp>
      <p:sp>
        <p:nvSpPr>
          <p:cNvPr id="25" name="Rectangle 24"/>
          <p:cNvSpPr/>
          <p:nvPr/>
        </p:nvSpPr>
        <p:spPr>
          <a:xfrm>
            <a:off x="2394380" y="3052396"/>
            <a:ext cx="1378634" cy="370996"/>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Sum</a:t>
            </a:r>
            <a:endParaRPr lang="en-GB" dirty="0">
              <a:solidFill>
                <a:srgbClr val="C00000"/>
              </a:solidFill>
            </a:endParaRPr>
          </a:p>
        </p:txBody>
      </p:sp>
      <p:sp>
        <p:nvSpPr>
          <p:cNvPr id="27" name="Rectangle 26"/>
          <p:cNvSpPr/>
          <p:nvPr/>
        </p:nvSpPr>
        <p:spPr>
          <a:xfrm>
            <a:off x="151909" y="1538372"/>
            <a:ext cx="1387331" cy="40245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C00000"/>
                </a:solidFill>
              </a:rPr>
              <a:t>First bit</a:t>
            </a:r>
            <a:endParaRPr lang="en-GB" dirty="0">
              <a:solidFill>
                <a:srgbClr val="C00000"/>
              </a:solidFill>
            </a:endParaRPr>
          </a:p>
        </p:txBody>
      </p:sp>
      <p:sp>
        <p:nvSpPr>
          <p:cNvPr id="30" name="TextBox 29"/>
          <p:cNvSpPr txBox="1"/>
          <p:nvPr/>
        </p:nvSpPr>
        <p:spPr>
          <a:xfrm>
            <a:off x="5077842" y="19763"/>
            <a:ext cx="4051109" cy="3108543"/>
          </a:xfrm>
          <a:prstGeom prst="rect">
            <a:avLst/>
          </a:prstGeom>
          <a:noFill/>
        </p:spPr>
        <p:txBody>
          <a:bodyPr wrap="none" rtlCol="0">
            <a:spAutoFit/>
          </a:bodyPr>
          <a:lstStyle/>
          <a:p>
            <a:pPr algn="r"/>
            <a:r>
              <a:rPr lang="en-GB" b="1" dirty="0" smtClean="0">
                <a:solidFill>
                  <a:srgbClr val="585858"/>
                </a:solidFill>
                <a:latin typeface="Courier New" panose="02070309020205020404" pitchFamily="49" charset="0"/>
                <a:cs typeface="Courier New" panose="02070309020205020404" pitchFamily="49" charset="0"/>
              </a:rPr>
              <a:t>		</a:t>
            </a:r>
            <a:r>
              <a:rPr lang="en-GB" sz="2800" b="1" dirty="0" smtClean="0">
                <a:solidFill>
                  <a:srgbClr val="585858"/>
                </a:solidFill>
                <a:latin typeface="Courier New" panose="02070309020205020404" pitchFamily="49" charset="0"/>
                <a:cs typeface="Courier New" panose="02070309020205020404" pitchFamily="49" charset="0"/>
              </a:rPr>
              <a:t>  </a:t>
            </a:r>
            <a:r>
              <a:rPr lang="en-GB" b="1" dirty="0" smtClean="0">
                <a:solidFill>
                  <a:srgbClr val="C00000"/>
                </a:solidFill>
                <a:latin typeface="Courier New" panose="02070309020205020404" pitchFamily="49" charset="0"/>
                <a:cs typeface="Courier New" panose="02070309020205020404" pitchFamily="49" charset="0"/>
              </a:rPr>
              <a:t>SUM  CARRY</a:t>
            </a:r>
          </a:p>
          <a:p>
            <a:pPr algn="r"/>
            <a:r>
              <a:rPr lang="en-GB" sz="2800" b="1" dirty="0" smtClean="0">
                <a:solidFill>
                  <a:srgbClr val="585858"/>
                </a:solidFill>
                <a:latin typeface="Courier New" panose="02070309020205020404" pitchFamily="49" charset="0"/>
                <a:cs typeface="Courier New" panose="02070309020205020404" pitchFamily="49" charset="0"/>
              </a:rPr>
              <a:t>0 + 0 = 0 &amp; 0 </a:t>
            </a:r>
          </a:p>
          <a:p>
            <a:pPr algn="r"/>
            <a:r>
              <a:rPr lang="en-GB" sz="2800" b="1" dirty="0" smtClean="0">
                <a:solidFill>
                  <a:srgbClr val="585858"/>
                </a:solidFill>
                <a:latin typeface="Courier New" panose="02070309020205020404" pitchFamily="49" charset="0"/>
                <a:cs typeface="Courier New" panose="02070309020205020404" pitchFamily="49" charset="0"/>
              </a:rPr>
              <a:t>0 + 1 = 1 &amp; 0 </a:t>
            </a:r>
          </a:p>
          <a:p>
            <a:pPr algn="r"/>
            <a:r>
              <a:rPr lang="en-GB" sz="2800" b="1" dirty="0" smtClean="0">
                <a:solidFill>
                  <a:srgbClr val="585858"/>
                </a:solidFill>
                <a:latin typeface="Courier New" panose="02070309020205020404" pitchFamily="49" charset="0"/>
                <a:cs typeface="Courier New" panose="02070309020205020404" pitchFamily="49" charset="0"/>
              </a:rPr>
              <a:t>1 + 0 = 1 &amp; 0 </a:t>
            </a:r>
          </a:p>
          <a:p>
            <a:pPr algn="r"/>
            <a:r>
              <a:rPr lang="en-GB" sz="2800" b="1" dirty="0" smtClean="0">
                <a:solidFill>
                  <a:srgbClr val="585858"/>
                </a:solidFill>
                <a:latin typeface="Courier New" panose="02070309020205020404" pitchFamily="49" charset="0"/>
                <a:cs typeface="Courier New" panose="02070309020205020404" pitchFamily="49" charset="0"/>
              </a:rPr>
              <a:t>1 + 1 = 0 &amp; 1 </a:t>
            </a:r>
          </a:p>
          <a:p>
            <a:pPr algn="r"/>
            <a:r>
              <a:rPr lang="en-GB" sz="2800" b="1" dirty="0" smtClean="0">
                <a:solidFill>
                  <a:srgbClr val="585858"/>
                </a:solidFill>
                <a:latin typeface="Courier New" panose="02070309020205020404" pitchFamily="49" charset="0"/>
                <a:cs typeface="Courier New" panose="02070309020205020404" pitchFamily="49" charset="0"/>
              </a:rPr>
              <a:t>1 + 1 + 1 = 1 &amp; 1 </a:t>
            </a:r>
          </a:p>
          <a:p>
            <a:pPr algn="r"/>
            <a:r>
              <a:rPr lang="en-GB" sz="2800" dirty="0" smtClean="0">
                <a:solidFill>
                  <a:srgbClr val="C00000"/>
                </a:solidFill>
              </a:rPr>
              <a:t>  </a:t>
            </a:r>
            <a:endParaRPr lang="en-GB" sz="2800" dirty="0">
              <a:solidFill>
                <a:srgbClr val="C00000"/>
              </a:solidFill>
            </a:endParaRPr>
          </a:p>
        </p:txBody>
      </p:sp>
      <p:sp>
        <p:nvSpPr>
          <p:cNvPr id="3" name="TextBox 2"/>
          <p:cNvSpPr txBox="1"/>
          <p:nvPr/>
        </p:nvSpPr>
        <p:spPr>
          <a:xfrm>
            <a:off x="1313996" y="2325874"/>
            <a:ext cx="2101857" cy="369332"/>
          </a:xfrm>
          <a:prstGeom prst="rect">
            <a:avLst/>
          </a:prstGeom>
          <a:solidFill>
            <a:schemeClr val="bg1"/>
          </a:solidFill>
        </p:spPr>
        <p:txBody>
          <a:bodyPr wrap="none" rtlCol="0">
            <a:spAutoFit/>
          </a:bodyPr>
          <a:lstStyle/>
          <a:p>
            <a:r>
              <a:rPr lang="en-GB" dirty="0" smtClean="0">
                <a:solidFill>
                  <a:srgbClr val="C00000"/>
                </a:solidFill>
              </a:rPr>
              <a:t>Full Adding Machine</a:t>
            </a:r>
            <a:endParaRPr lang="en-GB" dirty="0">
              <a:solidFill>
                <a:srgbClr val="C00000"/>
              </a:solidFill>
            </a:endParaRPr>
          </a:p>
        </p:txBody>
      </p:sp>
      <p:sp>
        <p:nvSpPr>
          <p:cNvPr id="36" name="TextBox 35"/>
          <p:cNvSpPr txBox="1"/>
          <p:nvPr/>
        </p:nvSpPr>
        <p:spPr>
          <a:xfrm>
            <a:off x="5859809" y="3423392"/>
            <a:ext cx="1851401" cy="3754874"/>
          </a:xfrm>
          <a:prstGeom prst="rect">
            <a:avLst/>
          </a:prstGeom>
          <a:noFill/>
        </p:spPr>
        <p:txBody>
          <a:bodyPr wrap="square" rtlCol="0">
            <a:spAutoFit/>
          </a:bodyPr>
          <a:lstStyle/>
          <a:p>
            <a:r>
              <a:rPr lang="en-GB" sz="4400" b="1" dirty="0" smtClean="0">
                <a:solidFill>
                  <a:srgbClr val="585858"/>
                </a:solidFill>
              </a:rPr>
              <a:t>1 </a:t>
            </a:r>
          </a:p>
          <a:p>
            <a:r>
              <a:rPr lang="en-GB" sz="4400" b="1" dirty="0" smtClean="0">
                <a:solidFill>
                  <a:srgbClr val="585858"/>
                </a:solidFill>
              </a:rPr>
              <a:t>0 + </a:t>
            </a:r>
          </a:p>
          <a:p>
            <a:r>
              <a:rPr lang="en-GB" sz="4400" b="1" dirty="0" smtClean="0">
                <a:solidFill>
                  <a:srgbClr val="585858"/>
                </a:solidFill>
              </a:rPr>
              <a:t>1</a:t>
            </a:r>
          </a:p>
          <a:p>
            <a:r>
              <a:rPr lang="en-GB" sz="4400" b="1" dirty="0" smtClean="0">
                <a:solidFill>
                  <a:srgbClr val="585858"/>
                </a:solidFill>
              </a:rPr>
              <a:t>1</a:t>
            </a:r>
          </a:p>
          <a:p>
            <a:r>
              <a:rPr lang="en-GB" sz="4400" b="1" dirty="0" smtClean="0">
                <a:solidFill>
                  <a:srgbClr val="585858"/>
                </a:solidFill>
              </a:rPr>
              <a:t>0</a:t>
            </a:r>
          </a:p>
          <a:p>
            <a:endParaRPr lang="en-GB" dirty="0"/>
          </a:p>
        </p:txBody>
      </p:sp>
      <p:sp>
        <p:nvSpPr>
          <p:cNvPr id="4" name="TextBox 3"/>
          <p:cNvSpPr txBox="1"/>
          <p:nvPr/>
        </p:nvSpPr>
        <p:spPr>
          <a:xfrm>
            <a:off x="5241812" y="6108059"/>
            <a:ext cx="470000" cy="769441"/>
          </a:xfrm>
          <a:prstGeom prst="rect">
            <a:avLst/>
          </a:prstGeom>
          <a:noFill/>
        </p:spPr>
        <p:txBody>
          <a:bodyPr wrap="none" rtlCol="0">
            <a:spAutoFit/>
          </a:bodyPr>
          <a:lstStyle/>
          <a:p>
            <a:r>
              <a:rPr lang="en-GB" sz="4400" b="1" dirty="0" smtClean="0">
                <a:solidFill>
                  <a:srgbClr val="585858"/>
                </a:solidFill>
              </a:rPr>
              <a:t>1</a:t>
            </a:r>
            <a:endParaRPr lang="en-GB" sz="4400" b="1" dirty="0">
              <a:solidFill>
                <a:srgbClr val="585858"/>
              </a:solidFill>
            </a:endParaRPr>
          </a:p>
        </p:txBody>
      </p:sp>
      <p:sp>
        <p:nvSpPr>
          <p:cNvPr id="5" name="TextBox 4"/>
          <p:cNvSpPr txBox="1"/>
          <p:nvPr/>
        </p:nvSpPr>
        <p:spPr>
          <a:xfrm>
            <a:off x="7025897" y="4161237"/>
            <a:ext cx="1994350" cy="1323439"/>
          </a:xfrm>
          <a:prstGeom prst="rect">
            <a:avLst/>
          </a:prstGeom>
          <a:noFill/>
          <a:ln>
            <a:solidFill>
              <a:srgbClr val="585858"/>
            </a:solidFill>
          </a:ln>
        </p:spPr>
        <p:txBody>
          <a:bodyPr wrap="square" rtlCol="0">
            <a:spAutoFit/>
          </a:bodyPr>
          <a:lstStyle/>
          <a:p>
            <a:pPr algn="ctr"/>
            <a:r>
              <a:rPr lang="en-GB" sz="3600" dirty="0" smtClean="0">
                <a:solidFill>
                  <a:srgbClr val="585858"/>
                </a:solidFill>
              </a:rPr>
              <a:t>Carry In</a:t>
            </a:r>
          </a:p>
          <a:p>
            <a:pPr algn="ctr"/>
            <a:r>
              <a:rPr lang="en-GB" sz="4400" b="1" dirty="0">
                <a:solidFill>
                  <a:srgbClr val="585858"/>
                </a:solidFill>
              </a:rPr>
              <a:t>1</a:t>
            </a:r>
          </a:p>
        </p:txBody>
      </p:sp>
      <p:sp>
        <p:nvSpPr>
          <p:cNvPr id="38" name="TextBox 37"/>
          <p:cNvSpPr txBox="1"/>
          <p:nvPr/>
        </p:nvSpPr>
        <p:spPr>
          <a:xfrm>
            <a:off x="3154189" y="4161237"/>
            <a:ext cx="1990288" cy="1323439"/>
          </a:xfrm>
          <a:prstGeom prst="rect">
            <a:avLst/>
          </a:prstGeom>
          <a:noFill/>
          <a:ln>
            <a:solidFill>
              <a:srgbClr val="585858"/>
            </a:solidFill>
          </a:ln>
        </p:spPr>
        <p:txBody>
          <a:bodyPr wrap="none" rtlCol="0">
            <a:spAutoFit/>
          </a:bodyPr>
          <a:lstStyle/>
          <a:p>
            <a:r>
              <a:rPr lang="en-GB" sz="3600" dirty="0" smtClean="0">
                <a:solidFill>
                  <a:srgbClr val="585858"/>
                </a:solidFill>
              </a:rPr>
              <a:t>Carry Out</a:t>
            </a:r>
          </a:p>
          <a:p>
            <a:pPr algn="ctr"/>
            <a:r>
              <a:rPr lang="en-GB" sz="4400" b="1" dirty="0" smtClean="0">
                <a:solidFill>
                  <a:srgbClr val="585858"/>
                </a:solidFill>
              </a:rPr>
              <a:t>0</a:t>
            </a:r>
            <a:endParaRPr lang="en-GB" sz="4400" b="1" dirty="0">
              <a:solidFill>
                <a:srgbClr val="585858"/>
              </a:solidFill>
            </a:endParaRPr>
          </a:p>
        </p:txBody>
      </p:sp>
      <p:cxnSp>
        <p:nvCxnSpPr>
          <p:cNvPr id="7" name="Straight Connector 6"/>
          <p:cNvCxnSpPr/>
          <p:nvPr/>
        </p:nvCxnSpPr>
        <p:spPr>
          <a:xfrm>
            <a:off x="5501640" y="4822956"/>
            <a:ext cx="1283869" cy="0"/>
          </a:xfrm>
          <a:prstGeom prst="line">
            <a:avLst/>
          </a:prstGeom>
          <a:ln w="28575">
            <a:solidFill>
              <a:srgbClr val="585858"/>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501639" y="6175434"/>
            <a:ext cx="1283869" cy="0"/>
          </a:xfrm>
          <a:prstGeom prst="line">
            <a:avLst/>
          </a:prstGeom>
          <a:ln w="28575">
            <a:solidFill>
              <a:srgbClr val="585858"/>
            </a:solidFill>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6568440" y="5486400"/>
            <a:ext cx="1483360" cy="381355"/>
          </a:xfrm>
          <a:custGeom>
            <a:avLst/>
            <a:gdLst>
              <a:gd name="connsiteX0" fmla="*/ 1463040 w 1483360"/>
              <a:gd name="connsiteY0" fmla="*/ 0 h 381355"/>
              <a:gd name="connsiteX1" fmla="*/ 1280160 w 1483360"/>
              <a:gd name="connsiteY1" fmla="*/ 320040 h 381355"/>
              <a:gd name="connsiteX2" fmla="*/ 0 w 1483360"/>
              <a:gd name="connsiteY2" fmla="*/ 381000 h 381355"/>
            </a:gdLst>
            <a:ahLst/>
            <a:cxnLst>
              <a:cxn ang="0">
                <a:pos x="connsiteX0" y="connsiteY0"/>
              </a:cxn>
              <a:cxn ang="0">
                <a:pos x="connsiteX1" y="connsiteY1"/>
              </a:cxn>
              <a:cxn ang="0">
                <a:pos x="connsiteX2" y="connsiteY2"/>
              </a:cxn>
            </a:cxnLst>
            <a:rect l="l" t="t" r="r" b="b"/>
            <a:pathLst>
              <a:path w="1483360" h="381355">
                <a:moveTo>
                  <a:pt x="1463040" y="0"/>
                </a:moveTo>
                <a:cubicBezTo>
                  <a:pt x="1493520" y="128270"/>
                  <a:pt x="1524000" y="256540"/>
                  <a:pt x="1280160" y="320040"/>
                </a:cubicBezTo>
                <a:cubicBezTo>
                  <a:pt x="1036320" y="383540"/>
                  <a:pt x="518160" y="382270"/>
                  <a:pt x="0" y="38100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p:cNvCxnSpPr/>
          <p:nvPr/>
        </p:nvCxnSpPr>
        <p:spPr>
          <a:xfrm flipH="1">
            <a:off x="4800600" y="5166360"/>
            <a:ext cx="731520" cy="0"/>
          </a:xfrm>
          <a:prstGeom prst="straightConnector1">
            <a:avLst/>
          </a:prstGeom>
          <a:ln w="76200">
            <a:solidFill>
              <a:srgbClr val="585858"/>
            </a:solidFill>
            <a:tailEnd type="triangle"/>
          </a:ln>
        </p:spPr>
        <p:style>
          <a:lnRef idx="1">
            <a:schemeClr val="accent1"/>
          </a:lnRef>
          <a:fillRef idx="0">
            <a:schemeClr val="accent1"/>
          </a:fillRef>
          <a:effectRef idx="0">
            <a:schemeClr val="accent1"/>
          </a:effectRef>
          <a:fontRef idx="minor">
            <a:schemeClr val="tx1"/>
          </a:fontRef>
        </p:style>
      </p:cxnSp>
      <p:sp>
        <p:nvSpPr>
          <p:cNvPr id="26" name="Freeform 25"/>
          <p:cNvSpPr/>
          <p:nvPr/>
        </p:nvSpPr>
        <p:spPr>
          <a:xfrm rot="5400000">
            <a:off x="4249648" y="5461072"/>
            <a:ext cx="984038" cy="1184667"/>
          </a:xfrm>
          <a:custGeom>
            <a:avLst/>
            <a:gdLst>
              <a:gd name="connsiteX0" fmla="*/ 1463040 w 1483360"/>
              <a:gd name="connsiteY0" fmla="*/ 0 h 381355"/>
              <a:gd name="connsiteX1" fmla="*/ 1280160 w 1483360"/>
              <a:gd name="connsiteY1" fmla="*/ 320040 h 381355"/>
              <a:gd name="connsiteX2" fmla="*/ 0 w 1483360"/>
              <a:gd name="connsiteY2" fmla="*/ 381000 h 381355"/>
            </a:gdLst>
            <a:ahLst/>
            <a:cxnLst>
              <a:cxn ang="0">
                <a:pos x="connsiteX0" y="connsiteY0"/>
              </a:cxn>
              <a:cxn ang="0">
                <a:pos x="connsiteX1" y="connsiteY1"/>
              </a:cxn>
              <a:cxn ang="0">
                <a:pos x="connsiteX2" y="connsiteY2"/>
              </a:cxn>
            </a:cxnLst>
            <a:rect l="l" t="t" r="r" b="b"/>
            <a:pathLst>
              <a:path w="1483360" h="381355">
                <a:moveTo>
                  <a:pt x="1463040" y="0"/>
                </a:moveTo>
                <a:cubicBezTo>
                  <a:pt x="1493520" y="128270"/>
                  <a:pt x="1524000" y="256540"/>
                  <a:pt x="1280160" y="320040"/>
                </a:cubicBezTo>
                <a:cubicBezTo>
                  <a:pt x="1036320" y="383540"/>
                  <a:pt x="518160" y="382270"/>
                  <a:pt x="0" y="381000"/>
                </a:cubicBezTo>
              </a:path>
            </a:pathLst>
          </a:custGeom>
          <a:noFill/>
          <a:ln w="76200">
            <a:solidFill>
              <a:srgbClr val="585858"/>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a:off x="3914333" y="4715235"/>
            <a:ext cx="470000" cy="769441"/>
          </a:xfrm>
          <a:prstGeom prst="rect">
            <a:avLst/>
          </a:prstGeom>
          <a:solidFill>
            <a:schemeClr val="bg1"/>
          </a:solidFill>
        </p:spPr>
        <p:txBody>
          <a:bodyPr wrap="none" rtlCol="0">
            <a:spAutoFit/>
          </a:bodyPr>
          <a:lstStyle/>
          <a:p>
            <a:r>
              <a:rPr lang="en-GB" sz="4400" b="1" dirty="0" smtClean="0">
                <a:solidFill>
                  <a:srgbClr val="585858"/>
                </a:solidFill>
              </a:rPr>
              <a:t>1</a:t>
            </a:r>
            <a:endParaRPr lang="en-GB" sz="4400" b="1" dirty="0">
              <a:solidFill>
                <a:srgbClr val="585858"/>
              </a:solidFill>
            </a:endParaRPr>
          </a:p>
        </p:txBody>
      </p:sp>
    </p:spTree>
    <p:extLst>
      <p:ext uri="{BB962C8B-B14F-4D97-AF65-F5344CB8AC3E}">
        <p14:creationId xmlns:p14="http://schemas.microsoft.com/office/powerpoint/2010/main" val="1431121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6">
                                            <p:txEl>
                                              <p:pRg st="3" end="3"/>
                                            </p:txEl>
                                          </p:spTgt>
                                        </p:tgtEl>
                                        <p:attrNameLst>
                                          <p:attrName>style.visibility</p:attrName>
                                        </p:attrNameLst>
                                      </p:cBhvr>
                                      <p:to>
                                        <p:strVal val="visible"/>
                                      </p:to>
                                    </p:set>
                                    <p:animEffect transition="in" filter="fade">
                                      <p:cBhvr>
                                        <p:cTn id="14" dur="500"/>
                                        <p:tgtEl>
                                          <p:spTgt spid="36">
                                            <p:txEl>
                                              <p:pRg st="3" end="3"/>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6">
                                            <p:txEl>
                                              <p:pRg st="4" end="4"/>
                                            </p:txEl>
                                          </p:spTgt>
                                        </p:tgtEl>
                                        <p:attrNameLst>
                                          <p:attrName>style.visibility</p:attrName>
                                        </p:attrNameLst>
                                      </p:cBhvr>
                                      <p:to>
                                        <p:strVal val="visible"/>
                                      </p:to>
                                    </p:set>
                                    <p:animEffect transition="in" filter="fade">
                                      <p:cBhvr>
                                        <p:cTn id="22" dur="500"/>
                                        <p:tgtEl>
                                          <p:spTgt spid="36">
                                            <p:txEl>
                                              <p:pRg st="4" end="4"/>
                                            </p:txEl>
                                          </p:spTgt>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right)">
                                      <p:cBhvr>
                                        <p:cTn id="31" dur="500"/>
                                        <p:tgtEl>
                                          <p:spTgt spid="26"/>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par>
                                <p:cTn id="36" presetID="10" presetClass="exit" presetSubtype="0" fill="hold" grpId="1" nodeType="with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8" grpId="0" animBg="1"/>
      <p:bldP spid="26" grpId="0" animBg="1"/>
      <p:bldP spid="37" grpId="0" animBg="1"/>
    </p:bld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BFBFBF"/>
      </a:hlink>
      <a:folHlink>
        <a:srgbClr val="FFFFF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21812</TotalTime>
  <Words>22640</Words>
  <Application>Microsoft Office PowerPoint</Application>
  <PresentationFormat>On-screen Show (4:3)</PresentationFormat>
  <Paragraphs>3598</Paragraphs>
  <Slides>226</Slides>
  <Notes>211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226</vt:i4>
      </vt:variant>
    </vt:vector>
  </HeadingPairs>
  <TitlesOfParts>
    <vt:vector size="237" baseType="lpstr">
      <vt:lpstr>MS PGothic</vt:lpstr>
      <vt:lpstr>Arial</vt:lpstr>
      <vt:lpstr>Bradley Hand ITC</vt:lpstr>
      <vt:lpstr>Calibri</vt:lpstr>
      <vt:lpstr>Calibri Light</vt:lpstr>
      <vt:lpstr>Courier New</vt:lpstr>
      <vt:lpstr>Freestyle Script</vt:lpstr>
      <vt:lpstr>Papyrus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Bits AND Chips</vt:lpstr>
      <vt:lpstr>Bits AND Chips</vt:lpstr>
      <vt:lpstr>PowerPoint Presentation</vt:lpstr>
      <vt:lpstr>The Big Picture</vt:lpstr>
      <vt:lpstr>The Big Picture</vt:lpstr>
      <vt:lpstr>The Big Picture</vt:lpstr>
      <vt:lpstr>The Big Picture</vt:lpstr>
      <vt:lpstr>The Big 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Adders And  Ladders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Adders And  Ladders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 CAS</vt:lpstr>
    </vt:vector>
  </TitlesOfParts>
  <Company>SCCM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Bits AND Chips</dc:title>
  <dc:creator>R Davies</dc:creator>
  <cp:lastModifiedBy>R Davies</cp:lastModifiedBy>
  <cp:revision>961</cp:revision>
  <dcterms:created xsi:type="dcterms:W3CDTF">2013-10-17T07:30:44Z</dcterms:created>
  <dcterms:modified xsi:type="dcterms:W3CDTF">2017-02-15T15:59:28Z</dcterms:modified>
</cp:coreProperties>
</file>