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0"/>
  </p:notesMasterIdLst>
  <p:sldIdLst>
    <p:sldId id="1134" r:id="rId2"/>
    <p:sldId id="1135" r:id="rId3"/>
    <p:sldId id="1136" r:id="rId4"/>
    <p:sldId id="1137" r:id="rId5"/>
    <p:sldId id="1138" r:id="rId6"/>
    <p:sldId id="1139" r:id="rId7"/>
    <p:sldId id="1140" r:id="rId8"/>
    <p:sldId id="1141" r:id="rId9"/>
    <p:sldId id="1142" r:id="rId10"/>
    <p:sldId id="1143" r:id="rId11"/>
    <p:sldId id="1144" r:id="rId12"/>
    <p:sldId id="1145" r:id="rId13"/>
    <p:sldId id="1146" r:id="rId14"/>
    <p:sldId id="1147" r:id="rId15"/>
    <p:sldId id="1116" r:id="rId16"/>
    <p:sldId id="258" r:id="rId17"/>
    <p:sldId id="1115" r:id="rId18"/>
    <p:sldId id="673" r:id="rId19"/>
    <p:sldId id="675" r:id="rId20"/>
    <p:sldId id="676" r:id="rId21"/>
    <p:sldId id="677" r:id="rId22"/>
    <p:sldId id="678" r:id="rId23"/>
    <p:sldId id="679" r:id="rId24"/>
    <p:sldId id="680" r:id="rId25"/>
    <p:sldId id="482" r:id="rId26"/>
    <p:sldId id="682" r:id="rId27"/>
    <p:sldId id="683" r:id="rId28"/>
    <p:sldId id="681" r:id="rId29"/>
    <p:sldId id="684" r:id="rId30"/>
    <p:sldId id="685" r:id="rId31"/>
    <p:sldId id="966" r:id="rId32"/>
    <p:sldId id="689" r:id="rId33"/>
    <p:sldId id="690" r:id="rId34"/>
    <p:sldId id="691" r:id="rId35"/>
    <p:sldId id="692" r:id="rId36"/>
    <p:sldId id="693" r:id="rId37"/>
    <p:sldId id="696" r:id="rId38"/>
    <p:sldId id="698" r:id="rId39"/>
    <p:sldId id="699" r:id="rId40"/>
    <p:sldId id="714" r:id="rId41"/>
    <p:sldId id="701" r:id="rId42"/>
    <p:sldId id="702" r:id="rId43"/>
    <p:sldId id="703" r:id="rId44"/>
    <p:sldId id="704" r:id="rId45"/>
    <p:sldId id="705" r:id="rId46"/>
    <p:sldId id="708" r:id="rId47"/>
    <p:sldId id="735" r:id="rId48"/>
    <p:sldId id="711" r:id="rId49"/>
    <p:sldId id="712" r:id="rId50"/>
    <p:sldId id="713" r:id="rId51"/>
    <p:sldId id="720" r:id="rId52"/>
    <p:sldId id="721" r:id="rId53"/>
    <p:sldId id="722" r:id="rId54"/>
    <p:sldId id="736" r:id="rId55"/>
    <p:sldId id="723" r:id="rId56"/>
    <p:sldId id="1114" r:id="rId57"/>
    <p:sldId id="738" r:id="rId58"/>
    <p:sldId id="740" r:id="rId59"/>
    <p:sldId id="741" r:id="rId60"/>
    <p:sldId id="729" r:id="rId61"/>
    <p:sldId id="742" r:id="rId62"/>
    <p:sldId id="745" r:id="rId63"/>
    <p:sldId id="748" r:id="rId64"/>
    <p:sldId id="744" r:id="rId65"/>
    <p:sldId id="749" r:id="rId66"/>
    <p:sldId id="751" r:id="rId67"/>
    <p:sldId id="731" r:id="rId68"/>
    <p:sldId id="732" r:id="rId69"/>
    <p:sldId id="733" r:id="rId70"/>
    <p:sldId id="758" r:id="rId71"/>
    <p:sldId id="759" r:id="rId72"/>
    <p:sldId id="765" r:id="rId73"/>
    <p:sldId id="763" r:id="rId74"/>
    <p:sldId id="764" r:id="rId75"/>
    <p:sldId id="767" r:id="rId76"/>
    <p:sldId id="1131" r:id="rId77"/>
    <p:sldId id="1132" r:id="rId78"/>
    <p:sldId id="797" r:id="rId79"/>
    <p:sldId id="794" r:id="rId80"/>
    <p:sldId id="795" r:id="rId81"/>
    <p:sldId id="796" r:id="rId82"/>
    <p:sldId id="769" r:id="rId83"/>
    <p:sldId id="770" r:id="rId84"/>
    <p:sldId id="771" r:id="rId85"/>
    <p:sldId id="772" r:id="rId86"/>
    <p:sldId id="773" r:id="rId87"/>
    <p:sldId id="774" r:id="rId88"/>
    <p:sldId id="775" r:id="rId89"/>
    <p:sldId id="776" r:id="rId90"/>
    <p:sldId id="777" r:id="rId91"/>
    <p:sldId id="778" r:id="rId92"/>
    <p:sldId id="779" r:id="rId93"/>
    <p:sldId id="798" r:id="rId94"/>
    <p:sldId id="968" r:id="rId95"/>
    <p:sldId id="799" r:id="rId96"/>
    <p:sldId id="800" r:id="rId97"/>
    <p:sldId id="783" r:id="rId98"/>
    <p:sldId id="784" r:id="rId99"/>
    <p:sldId id="785" r:id="rId100"/>
    <p:sldId id="801" r:id="rId101"/>
    <p:sldId id="802" r:id="rId102"/>
    <p:sldId id="786" r:id="rId103"/>
    <p:sldId id="803" r:id="rId104"/>
    <p:sldId id="790" r:id="rId105"/>
    <p:sldId id="804" r:id="rId106"/>
    <p:sldId id="805" r:id="rId107"/>
    <p:sldId id="809" r:id="rId108"/>
    <p:sldId id="810" r:id="rId109"/>
    <p:sldId id="1130" r:id="rId110"/>
    <p:sldId id="969" r:id="rId111"/>
    <p:sldId id="815" r:id="rId112"/>
    <p:sldId id="1133" r:id="rId113"/>
    <p:sldId id="817" r:id="rId114"/>
    <p:sldId id="901" r:id="rId115"/>
    <p:sldId id="819" r:id="rId116"/>
    <p:sldId id="820" r:id="rId117"/>
    <p:sldId id="821" r:id="rId118"/>
    <p:sldId id="822" r:id="rId119"/>
    <p:sldId id="823" r:id="rId120"/>
    <p:sldId id="824" r:id="rId121"/>
    <p:sldId id="902" r:id="rId122"/>
    <p:sldId id="826" r:id="rId123"/>
    <p:sldId id="827" r:id="rId124"/>
    <p:sldId id="828" r:id="rId125"/>
    <p:sldId id="829" r:id="rId126"/>
    <p:sldId id="830" r:id="rId127"/>
    <p:sldId id="831" r:id="rId128"/>
    <p:sldId id="903" r:id="rId129"/>
    <p:sldId id="1129" r:id="rId130"/>
    <p:sldId id="840" r:id="rId131"/>
    <p:sldId id="841" r:id="rId132"/>
    <p:sldId id="842" r:id="rId133"/>
    <p:sldId id="904" r:id="rId134"/>
    <p:sldId id="844" r:id="rId135"/>
    <p:sldId id="906" r:id="rId136"/>
    <p:sldId id="845" r:id="rId137"/>
    <p:sldId id="846" r:id="rId138"/>
    <p:sldId id="847" r:id="rId139"/>
    <p:sldId id="848" r:id="rId140"/>
    <p:sldId id="908" r:id="rId141"/>
    <p:sldId id="909" r:id="rId142"/>
    <p:sldId id="911" r:id="rId143"/>
    <p:sldId id="912" r:id="rId144"/>
    <p:sldId id="851" r:id="rId145"/>
    <p:sldId id="913" r:id="rId146"/>
    <p:sldId id="914" r:id="rId147"/>
    <p:sldId id="916" r:id="rId148"/>
    <p:sldId id="854" r:id="rId149"/>
    <p:sldId id="855" r:id="rId150"/>
    <p:sldId id="917" r:id="rId151"/>
    <p:sldId id="860" r:id="rId152"/>
    <p:sldId id="861" r:id="rId153"/>
    <p:sldId id="862" r:id="rId154"/>
    <p:sldId id="918" r:id="rId155"/>
    <p:sldId id="921" r:id="rId156"/>
    <p:sldId id="864" r:id="rId157"/>
    <p:sldId id="865" r:id="rId158"/>
    <p:sldId id="924" r:id="rId159"/>
    <p:sldId id="922" r:id="rId160"/>
    <p:sldId id="926" r:id="rId161"/>
    <p:sldId id="1128" r:id="rId162"/>
    <p:sldId id="836" r:id="rId163"/>
    <p:sldId id="929" r:id="rId164"/>
    <p:sldId id="930" r:id="rId165"/>
    <p:sldId id="931" r:id="rId166"/>
    <p:sldId id="873" r:id="rId167"/>
    <p:sldId id="874" r:id="rId168"/>
    <p:sldId id="876" r:id="rId169"/>
    <p:sldId id="877" r:id="rId170"/>
    <p:sldId id="878" r:id="rId171"/>
    <p:sldId id="928" r:id="rId172"/>
    <p:sldId id="932" r:id="rId173"/>
    <p:sldId id="933" r:id="rId174"/>
    <p:sldId id="883" r:id="rId175"/>
    <p:sldId id="934" r:id="rId176"/>
    <p:sldId id="935" r:id="rId177"/>
    <p:sldId id="1121" r:id="rId178"/>
    <p:sldId id="1122" r:id="rId179"/>
    <p:sldId id="1123" r:id="rId180"/>
    <p:sldId id="1124" r:id="rId181"/>
    <p:sldId id="1125" r:id="rId182"/>
    <p:sldId id="1126" r:id="rId183"/>
    <p:sldId id="1127" r:id="rId184"/>
    <p:sldId id="487" r:id="rId185"/>
    <p:sldId id="1150" r:id="rId186"/>
    <p:sldId id="1151" r:id="rId187"/>
    <p:sldId id="1152" r:id="rId188"/>
    <p:sldId id="1153" r:id="rId1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B0B"/>
    <a:srgbClr val="FFFF00"/>
    <a:srgbClr val="585858"/>
    <a:srgbClr val="0078C1"/>
    <a:srgbClr val="D45500"/>
    <a:srgbClr val="3A5065"/>
    <a:srgbClr val="003380"/>
    <a:srgbClr val="550000"/>
    <a:srgbClr val="DEDED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9300" autoAdjust="0"/>
  </p:normalViewPr>
  <p:slideViewPr>
    <p:cSldViewPr snapToGrid="0">
      <p:cViewPr varScale="1">
        <p:scale>
          <a:sx n="51" d="100"/>
          <a:sy n="51" d="100"/>
        </p:scale>
        <p:origin x="1854" y="96"/>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24/05/2017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enchanting.robotclub.ab.ca/About"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byob.berkeley.ed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1118732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Unit is subdivided into sessions. This allows you to take the material and offer shorter sessions to fit local circumstances.</a:t>
            </a:r>
          </a:p>
          <a:p>
            <a:pPr>
              <a:spcBef>
                <a:spcPct val="0"/>
              </a:spcBef>
            </a:pPr>
            <a:endParaRPr lang="en-US" altLang="en-US" baseline="0" dirty="0" smtClean="0"/>
          </a:p>
          <a:p>
            <a:pPr>
              <a:spcBef>
                <a:spcPct val="0"/>
              </a:spcBef>
            </a:pPr>
            <a:r>
              <a:rPr lang="en-US" altLang="en-US" baseline="0" dirty="0" smtClean="0"/>
              <a:t>A summary of the sessions and indicative timings is included to facilitate planning.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10</a:t>
            </a:fld>
            <a:endParaRPr lang="en-US" altLang="en-US"/>
          </a:p>
        </p:txBody>
      </p:sp>
    </p:spTree>
    <p:extLst>
      <p:ext uri="{BB962C8B-B14F-4D97-AF65-F5344CB8AC3E}">
        <p14:creationId xmlns:p14="http://schemas.microsoft.com/office/powerpoint/2010/main" val="25234405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an Activity handout for reference, to help tackle the challenges.</a:t>
            </a:r>
          </a:p>
          <a:p>
            <a:endParaRPr lang="en-GB" baseline="0" dirty="0" smtClean="0"/>
          </a:p>
          <a:p>
            <a:r>
              <a:rPr lang="en-GB" baseline="0" dirty="0" smtClean="0"/>
              <a:t>However, i</a:t>
            </a:r>
            <a:r>
              <a:rPr lang="en-GB" dirty="0" smtClean="0"/>
              <a:t>t is often difficult for children to code</a:t>
            </a:r>
            <a:r>
              <a:rPr lang="en-GB" baseline="0" dirty="0" smtClean="0"/>
              <a:t> from a blank canvas. If you feel creating Wacky Races from scratch would be a ‘step too far’ you could provide a partial implementation and set challenges to modify the existing code. Several incomplete versions of the program are included in the resources.</a:t>
            </a:r>
          </a:p>
          <a:p>
            <a:r>
              <a:rPr lang="en-GB" baseline="0" dirty="0" smtClean="0"/>
              <a:t>Race01: provides the background start / finish lines and has sprites in place so pupils can investigate their starting position, prior to writing the code to line them up.</a:t>
            </a:r>
          </a:p>
          <a:p>
            <a:r>
              <a:rPr lang="en-GB" baseline="0" dirty="0" smtClean="0"/>
              <a:t>Race02: models the code to return a sprite to the start, and displays the co-ordinates to make it clearer.</a:t>
            </a:r>
          </a:p>
          <a:p>
            <a:r>
              <a:rPr lang="en-GB" baseline="0" dirty="0" smtClean="0"/>
              <a:t>Race03: develops the code for one sprite to race.</a:t>
            </a:r>
          </a:p>
          <a:p>
            <a:r>
              <a:rPr lang="en-GB" baseline="0" dirty="0" smtClean="0"/>
              <a:t>Race04: models the encapsulation of the race sequence into a block</a:t>
            </a:r>
          </a:p>
          <a:p>
            <a:r>
              <a:rPr lang="en-GB" baseline="0" dirty="0" smtClean="0"/>
              <a:t>Race05: displays the use of a position variable to allow the sprite to announce its place at the end of a race.</a:t>
            </a:r>
          </a:p>
          <a:p>
            <a:r>
              <a:rPr lang="en-GB" baseline="0" dirty="0" smtClean="0"/>
              <a:t>Race06: introduces buttons and broadcasts</a:t>
            </a:r>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a:p>
        </p:txBody>
      </p:sp>
    </p:spTree>
    <p:extLst>
      <p:ext uri="{BB962C8B-B14F-4D97-AF65-F5344CB8AC3E}">
        <p14:creationId xmlns:p14="http://schemas.microsoft.com/office/powerpoint/2010/main" val="32951474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are lots of excellent resources to support the development of programming using Scratch / BYOB.</a:t>
            </a:r>
          </a:p>
          <a:p>
            <a:endParaRPr lang="en-GB" baseline="0" dirty="0" smtClean="0"/>
          </a:p>
          <a:p>
            <a:r>
              <a:rPr lang="en-GB" baseline="0" dirty="0" smtClean="0"/>
              <a:t>The best, with comprehensive notes for students and tutors, supported by screencasts, and supporting programs is probably Jeremy Scott’s material. Starting From Scratch provides an introduction for absolute beginners. (click)</a:t>
            </a:r>
          </a:p>
          <a:p>
            <a:endParaRPr lang="en-GB" baseline="0" dirty="0" smtClean="0"/>
          </a:p>
          <a:p>
            <a:r>
              <a:rPr lang="en-GB" baseline="0" dirty="0" smtClean="0"/>
              <a:t>The material in Itching For More is best pitched for KS3 pupils developing the ideas and concepts we’ve outlined here.</a:t>
            </a:r>
          </a:p>
          <a:p>
            <a:endParaRPr lang="en-GB" baseline="0" dirty="0" smtClean="0"/>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Produced for The Royal Society in Edinburgh, the material is part of a bigger resource that also includes material for developing projects in App Inventor. All resources can be obtained from https://goo.gl/XCQARR </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a:p>
        </p:txBody>
      </p:sp>
    </p:spTree>
    <p:extLst>
      <p:ext uri="{BB962C8B-B14F-4D97-AF65-F5344CB8AC3E}">
        <p14:creationId xmlns:p14="http://schemas.microsoft.com/office/powerpoint/2010/main" val="3410907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Included</a:t>
            </a:r>
            <a:r>
              <a:rPr lang="en-GB" baseline="0" dirty="0" smtClean="0"/>
              <a:t> in the resources are some ready to go classroom materials based around one of the projects in ‘Itching For More’: The Hungry Frog</a:t>
            </a:r>
          </a:p>
          <a:p>
            <a:endParaRPr lang="en-GB" baseline="0" dirty="0" smtClean="0"/>
          </a:p>
          <a:p>
            <a:r>
              <a:rPr lang="en-GB" baseline="0" dirty="0" smtClean="0"/>
              <a:t>This project requires some media files (included).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activity focuses on students investigating a working game and answering a series of structured questions. (Task A)</a:t>
            </a:r>
            <a:endParaRPr lang="en-GB" dirty="0" smtClean="0"/>
          </a:p>
          <a:p>
            <a:endParaRPr lang="en-GB" baseline="0" dirty="0" smtClean="0"/>
          </a:p>
          <a:p>
            <a:r>
              <a:rPr lang="en-GB" baseline="0" dirty="0" smtClean="0"/>
              <a:t>It then involves students analysing a part working game and comparing it to the previous example to identify the errors. </a:t>
            </a:r>
          </a:p>
          <a:p>
            <a:r>
              <a:rPr lang="en-GB" baseline="0" dirty="0" smtClean="0"/>
              <a:t>The focus is on observing behaviour, then reading the code.</a:t>
            </a:r>
          </a:p>
          <a:p>
            <a:endParaRPr lang="en-GB" baseline="0" dirty="0" smtClean="0"/>
          </a:p>
          <a:p>
            <a:r>
              <a:rPr lang="en-GB" baseline="0" dirty="0" smtClean="0"/>
              <a:t>Finally, Task C plans how to fix it. It includes a teacher presentation, two activity sheets and a homework.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a:p>
        </p:txBody>
      </p:sp>
    </p:spTree>
    <p:extLst>
      <p:ext uri="{BB962C8B-B14F-4D97-AF65-F5344CB8AC3E}">
        <p14:creationId xmlns:p14="http://schemas.microsoft.com/office/powerpoint/2010/main" val="25991237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there are instructions and scripts included to demonstrate how to play the classic game, Pong across two machines.</a:t>
            </a:r>
          </a:p>
          <a:p>
            <a:endParaRPr lang="en-GB" baseline="0" dirty="0" smtClean="0"/>
          </a:p>
          <a:p>
            <a:r>
              <a:rPr lang="en-GB" baseline="0" dirty="0" smtClean="0"/>
              <a:t>One big challenge for Computing teachers is providing challenges for able students that don’t require extra support. This is an excellent project to get able students thinking, and having a sense of doing something special…</a:t>
            </a:r>
          </a:p>
          <a:p>
            <a:endParaRPr lang="en-GB" baseline="0" dirty="0" smtClean="0"/>
          </a:p>
          <a:p>
            <a:r>
              <a:rPr lang="en-GB" baseline="0" dirty="0" smtClean="0"/>
              <a:t>… and it doesn’t involve any extra knowledge, apart from how to enable the sharing of sprites across machines.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a:p>
        </p:txBody>
      </p:sp>
    </p:spTree>
    <p:extLst>
      <p:ext uri="{BB962C8B-B14F-4D97-AF65-F5344CB8AC3E}">
        <p14:creationId xmlns:p14="http://schemas.microsoft.com/office/powerpoint/2010/main" val="959494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We started by emphasising that teaching programming requires a conceptual approach. These concepts can be easily transferred from one programming language to another.</a:t>
            </a:r>
          </a:p>
          <a:p>
            <a:endParaRPr lang="en-GB" baseline="0" dirty="0" smtClean="0"/>
          </a:p>
          <a:p>
            <a:r>
              <a:rPr lang="en-GB" baseline="0" dirty="0" smtClean="0"/>
              <a:t>Let’s quickly recap what is in our intellectual toolkit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a:p>
        </p:txBody>
      </p:sp>
    </p:spTree>
    <p:extLst>
      <p:ext uri="{BB962C8B-B14F-4D97-AF65-F5344CB8AC3E}">
        <p14:creationId xmlns:p14="http://schemas.microsoft.com/office/powerpoint/2010/main" val="34973707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programming language we use is secondary, the concepts are key. They give us a special way of looking at problems. If you can think like a Computer Scientist you have an approach that allows transition to more complex programming environments.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a:p>
        </p:txBody>
      </p:sp>
    </p:spTree>
    <p:extLst>
      <p:ext uri="{BB962C8B-B14F-4D97-AF65-F5344CB8AC3E}">
        <p14:creationId xmlns:p14="http://schemas.microsoft.com/office/powerpoint/2010/main" val="40151893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Again,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Paired</a:t>
            </a:r>
            <a:r>
              <a:rPr lang="en-GB" baseline="0" dirty="0" smtClean="0"/>
              <a:t> programming is a popular approach for developing pupil capability. Do teachers have other ideas? If so, how can we evaluate them? This is a fertile area for action research – a theme we return to at the end of the Unit.</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a:p>
        </p:txBody>
      </p:sp>
    </p:spTree>
    <p:extLst>
      <p:ext uri="{BB962C8B-B14F-4D97-AF65-F5344CB8AC3E}">
        <p14:creationId xmlns:p14="http://schemas.microsoft.com/office/powerpoint/2010/main" val="33802002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Once all students have some grounding in the concepts we can consider some of the barriers involved in transitioning to text based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As before, we’ll try to emphasise 1 big idea, use practical activities to illustrate the 3 constructs and 4 concepts we want to bring out from all the activities, but text based programming offers up many potential pitfalls. </a:t>
            </a:r>
          </a:p>
          <a:p>
            <a:endParaRPr lang="en-GB" baseline="0" dirty="0" smtClean="0"/>
          </a:p>
          <a:p>
            <a:r>
              <a:rPr lang="en-GB" baseline="0" dirty="0" smtClean="0"/>
              <a:t>A staged approach can help avoid them … or at least help children over the biggest hurdle of all, commonly known as the ‘syntax barrier’.</a:t>
            </a:r>
          </a:p>
          <a:p>
            <a:endParaRPr lang="en-GB" baseline="0" dirty="0" smtClean="0"/>
          </a:p>
          <a:p>
            <a:r>
              <a:rPr lang="en-GB" baseline="0" dirty="0" smtClean="0"/>
              <a:t>First and foremost, the biggest barrier for most children is their inability to write / type accurately. Program environments are unforgiving. It must be one hundred percent accurate or it wont run. Different environments have different facilities to help with this, but an emphasis, right from the start on accuracy and attention to detail is essential.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a:p>
        </p:txBody>
      </p:sp>
    </p:spTree>
    <p:extLst>
      <p:ext uri="{BB962C8B-B14F-4D97-AF65-F5344CB8AC3E}">
        <p14:creationId xmlns:p14="http://schemas.microsoft.com/office/powerpoint/2010/main" val="8911352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pupils will have some experience of creating html code. Exercises creating simple web pages in Notepad or Notepad++ can help instil the importance of syntactic accuracy.</a:t>
            </a:r>
          </a:p>
          <a:p>
            <a:endParaRPr lang="en-GB" dirty="0" smtClean="0"/>
          </a:p>
          <a:p>
            <a:r>
              <a:rPr lang="en-GB" dirty="0" smtClean="0"/>
              <a:t>Because html is a </a:t>
            </a:r>
            <a:r>
              <a:rPr lang="en-GB" dirty="0" err="1" smtClean="0"/>
              <a:t>markup</a:t>
            </a:r>
            <a:r>
              <a:rPr lang="en-GB" dirty="0" smtClean="0"/>
              <a:t> language,</a:t>
            </a:r>
            <a:r>
              <a:rPr lang="en-GB" baseline="0" dirty="0" smtClean="0"/>
              <a:t> pupils will get immediate feedback on the accuracy of their code. It either displays as expected, or it doesn’t. </a:t>
            </a:r>
          </a:p>
          <a:p>
            <a:endParaRPr lang="en-GB" baseline="0" dirty="0" smtClean="0"/>
          </a:p>
          <a:p>
            <a:r>
              <a:rPr lang="en-GB" baseline="0" dirty="0" smtClean="0"/>
              <a:t>Moreover, there is no extra cognitive load involved in trying to think through the logic of algorithms involving our selection and iteration constructs. A simple html document is merely a set of display commands, executed sequentially. </a:t>
            </a:r>
          </a:p>
          <a:p>
            <a:endParaRPr lang="en-GB" baseline="0" dirty="0" smtClean="0"/>
          </a:p>
          <a:p>
            <a:r>
              <a:rPr lang="en-GB" baseline="0" dirty="0" smtClean="0"/>
              <a:t>Given the motivational context and the ease of creation in a plain text editor, they provide an ideal introduction to the rigour of text based coding. Simple html exercises will be included in a different Tenderfoot module.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a:p>
        </p:txBody>
      </p:sp>
    </p:spTree>
    <p:extLst>
      <p:ext uri="{BB962C8B-B14F-4D97-AF65-F5344CB8AC3E}">
        <p14:creationId xmlns:p14="http://schemas.microsoft.com/office/powerpoint/2010/main" val="2928966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Given the extra</a:t>
            </a:r>
            <a:r>
              <a:rPr lang="en-GB" baseline="0" dirty="0" smtClean="0"/>
              <a:t> cognitive demands raised by text based programs, finding motivational contexts is important.</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Real robotics provides one example. Thanks</a:t>
            </a:r>
            <a:r>
              <a:rPr lang="en-GB" baseline="0" dirty="0" smtClean="0"/>
              <a:t> to the Raspberry Pi legacy, there</a:t>
            </a:r>
            <a:r>
              <a:rPr lang="en-GB" dirty="0" smtClean="0"/>
              <a:t> are now lots of cheap</a:t>
            </a:r>
            <a:r>
              <a:rPr lang="en-GB" baseline="0" dirty="0" smtClean="0"/>
              <a:t> devices available on which to develop simple programs. If you have any Lego NXT Mindstorms kits at school, Enchanting (free </a:t>
            </a:r>
            <a:r>
              <a:rPr lang="en-GB" sz="1200" dirty="0" smtClean="0">
                <a:hlinkClick r:id="rId3"/>
              </a:rPr>
              <a:t>http://enchanting.robotclub.ab.ca/About</a:t>
            </a:r>
            <a:r>
              <a:rPr lang="en-GB" baseline="0" dirty="0" smtClean="0"/>
              <a:t>) allows you to program them via a Scratch interface, allowing an easy way in.</a:t>
            </a:r>
          </a:p>
          <a:p>
            <a:endParaRPr lang="en-GB" baseline="0" dirty="0" smtClean="0"/>
          </a:p>
          <a:p>
            <a:r>
              <a:rPr lang="en-GB" baseline="0" dirty="0" smtClean="0"/>
              <a:t>There is scope for a discussion hear to see what devices different schools use. There are no shortage of offerings that allow simple text programs to be written in a variety of languages, but few match the robustness (or cost!) of Lego Mindstorms.</a:t>
            </a:r>
          </a:p>
          <a:p>
            <a:endParaRPr lang="en-GB" baseline="0" dirty="0" smtClean="0"/>
          </a:p>
          <a:p>
            <a:r>
              <a:rPr lang="en-GB" baseline="0" dirty="0" smtClean="0"/>
              <a:t>Whatever robotics kit schools use (if any), the point is to highlight this area as highly motivational and point out that the exercises that follow using a simple simulator can provide good grounding to developing more complex work with real hardware..</a:t>
            </a:r>
          </a:p>
          <a:p>
            <a:endParaRPr lang="en-GB" baseline="0" dirty="0" smtClean="0"/>
          </a:p>
          <a:p>
            <a:r>
              <a:rPr lang="en-GB" baseline="0" dirty="0" err="1" smtClean="0"/>
              <a:t>RoboMind</a:t>
            </a:r>
            <a:r>
              <a:rPr lang="en-GB" baseline="0" dirty="0" smtClean="0"/>
              <a:t> is a commercial offering. Earlier versions, with more limited functionality are available on a GPL license, </a:t>
            </a:r>
            <a:r>
              <a:rPr lang="en-GB" baseline="0" dirty="0" err="1" smtClean="0"/>
              <a:t>eg</a:t>
            </a:r>
            <a:r>
              <a:rPr lang="en-GB" baseline="0" dirty="0" smtClean="0"/>
              <a:t> free to download and use. </a:t>
            </a:r>
          </a:p>
          <a:p>
            <a:endParaRPr lang="en-GB" baseline="0" dirty="0" smtClean="0"/>
          </a:p>
          <a:p>
            <a:r>
              <a:rPr lang="en-GB" baseline="0" dirty="0" smtClean="0"/>
              <a:t>Developed at Amsterdam University, purpose built for education, version 2.6 can be downloaded from http://robomind.en.softonic.com/. A simple robot simulation, it provides an excellent way to transition to text based programming, and paves the way to further robotics exploration using industry standard languages.</a:t>
            </a:r>
          </a:p>
          <a:p>
            <a:endParaRPr lang="en-GB" baseline="0" dirty="0" smtClean="0"/>
          </a:p>
          <a:p>
            <a:r>
              <a:rPr lang="en-GB" baseline="0" dirty="0" smtClean="0"/>
              <a:t>The later commercial version also connects to Lego NXT.</a:t>
            </a:r>
          </a:p>
          <a:p>
            <a:endParaRPr lang="en-GB" baseline="0" dirty="0" smtClean="0"/>
          </a:p>
          <a:p>
            <a:r>
              <a:rPr lang="en-GB" baseline="0" dirty="0" smtClean="0"/>
              <a:t>We’ll use this for our activities.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a:p>
        </p:txBody>
      </p:sp>
    </p:spTree>
    <p:extLst>
      <p:ext uri="{BB962C8B-B14F-4D97-AF65-F5344CB8AC3E}">
        <p14:creationId xmlns:p14="http://schemas.microsoft.com/office/powerpoint/2010/main" val="200832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Finally, there is a</a:t>
            </a:r>
            <a:r>
              <a:rPr lang="en-US" altLang="en-US" baseline="0" dirty="0" smtClean="0"/>
              <a:t> summary of the key points in the presentation where we hope Trainers will facilitate discussion and debate.</a:t>
            </a:r>
          </a:p>
          <a:p>
            <a:pPr>
              <a:spcBef>
                <a:spcPct val="0"/>
              </a:spcBef>
            </a:pPr>
            <a:endParaRPr lang="en-US" altLang="en-US" baseline="0" dirty="0" smtClean="0"/>
          </a:p>
          <a:p>
            <a:pPr>
              <a:spcBef>
                <a:spcPct val="0"/>
              </a:spcBef>
            </a:pPr>
            <a:r>
              <a:rPr lang="en-US" altLang="en-US" baseline="0" dirty="0" smtClean="0"/>
              <a:t>A key element in the CPD is to encourage reflective practice, promote action research and encourage teachers to consider the BCS Certificate in CS Teaching.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11</a:t>
            </a:fld>
            <a:endParaRPr lang="en-US" altLang="en-US"/>
          </a:p>
        </p:txBody>
      </p:sp>
    </p:spTree>
    <p:extLst>
      <p:ext uri="{BB962C8B-B14F-4D97-AF65-F5344CB8AC3E}">
        <p14:creationId xmlns:p14="http://schemas.microsoft.com/office/powerpoint/2010/main" val="13629926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Looking at robots in the real world can provide a good introduction to the topic.</a:t>
            </a:r>
          </a:p>
          <a:p>
            <a:endParaRPr lang="en-GB" baseline="0" dirty="0" smtClean="0"/>
          </a:p>
          <a:p>
            <a:r>
              <a:rPr lang="en-GB" baseline="0" dirty="0" smtClean="0"/>
              <a:t>iRobot are a company producing robotic devices ranging from hoovering (right) to military robots for tasks such as bomb disposal (left). </a:t>
            </a:r>
          </a:p>
          <a:p>
            <a:endParaRPr lang="en-GB" baseline="0" dirty="0" smtClean="0"/>
          </a:p>
          <a:p>
            <a:r>
              <a:rPr lang="en-GB" baseline="0" dirty="0" smtClean="0"/>
              <a:t>(click) The iRobot advertising campaign (2013) for the Roomba vacuum provides a good introductory video to engage interest. Several exist on YouTube, the link is to one of them.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a:p>
        </p:txBody>
      </p:sp>
    </p:spTree>
    <p:extLst>
      <p:ext uri="{BB962C8B-B14F-4D97-AF65-F5344CB8AC3E}">
        <p14:creationId xmlns:p14="http://schemas.microsoft.com/office/powerpoint/2010/main" val="15773115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Amazon</a:t>
            </a:r>
            <a:r>
              <a:rPr lang="en-GB" baseline="0" dirty="0" smtClean="0"/>
              <a:t> Robotics website has a very good video about the people working there. Useful for demonstrating the type of careers Computing may lead to. Later we’ll see a video of their warehouse in action.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a:p>
        </p:txBody>
      </p:sp>
    </p:spTree>
    <p:extLst>
      <p:ext uri="{BB962C8B-B14F-4D97-AF65-F5344CB8AC3E}">
        <p14:creationId xmlns:p14="http://schemas.microsoft.com/office/powerpoint/2010/main" val="28994129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Robo</a:t>
            </a:r>
            <a:r>
              <a:rPr lang="en-GB" dirty="0" smtClean="0"/>
              <a:t> is a small robot simulation.</a:t>
            </a:r>
            <a:r>
              <a:rPr lang="en-GB" baseline="0" dirty="0" smtClean="0"/>
              <a:t> It can move forward, back, left and right. It has the facility to ‘see’, pick things up and paint lines.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a:p>
        </p:txBody>
      </p:sp>
    </p:spTree>
    <p:extLst>
      <p:ext uri="{BB962C8B-B14F-4D97-AF65-F5344CB8AC3E}">
        <p14:creationId xmlns:p14="http://schemas.microsoft.com/office/powerpoint/2010/main" val="42930107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students at the computer we can explain the environment it operates in. It moves from tile</a:t>
            </a:r>
            <a:r>
              <a:rPr lang="en-GB" baseline="0" dirty="0" smtClean="0"/>
              <a:t> to tile in it’s world – the highlighted area shows an overall map view of that world.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a:p>
        </p:txBody>
      </p:sp>
    </p:spTree>
    <p:extLst>
      <p:ext uri="{BB962C8B-B14F-4D97-AF65-F5344CB8AC3E}">
        <p14:creationId xmlns:p14="http://schemas.microsoft.com/office/powerpoint/2010/main" val="4000084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the View</a:t>
            </a:r>
            <a:r>
              <a:rPr lang="en-GB" baseline="0" dirty="0" smtClean="0"/>
              <a:t> menu we can zoom in and out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a:p>
        </p:txBody>
      </p:sp>
    </p:spTree>
    <p:extLst>
      <p:ext uri="{BB962C8B-B14F-4D97-AF65-F5344CB8AC3E}">
        <p14:creationId xmlns:p14="http://schemas.microsoft.com/office/powerpoint/2010/main" val="14436076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the Run menu, we have a</a:t>
            </a:r>
            <a:r>
              <a:rPr lang="en-GB" baseline="0" dirty="0" smtClean="0"/>
              <a:t> Remote Control option. This is rather like a toy and it is useful for children to experiment with this to see how </a:t>
            </a:r>
            <a:r>
              <a:rPr lang="en-GB" baseline="0" dirty="0" err="1" smtClean="0"/>
              <a:t>Robo</a:t>
            </a:r>
            <a:r>
              <a:rPr lang="en-GB" baseline="0" dirty="0" smtClean="0"/>
              <a:t> moves and how their clicks are translated into text based commands.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a:p>
        </p:txBody>
      </p:sp>
    </p:spTree>
    <p:extLst>
      <p:ext uri="{BB962C8B-B14F-4D97-AF65-F5344CB8AC3E}">
        <p14:creationId xmlns:p14="http://schemas.microsoft.com/office/powerpoint/2010/main" val="8389922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Remote Control will generate a command for each step. We can tidy these up to, for example, backward (2)</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a:p>
        </p:txBody>
      </p:sp>
    </p:spTree>
    <p:extLst>
      <p:ext uri="{BB962C8B-B14F-4D97-AF65-F5344CB8AC3E}">
        <p14:creationId xmlns:p14="http://schemas.microsoft.com/office/powerpoint/2010/main" val="7926524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ensures children can save and open files before embarking</a:t>
            </a:r>
            <a:r>
              <a:rPr lang="en-GB" baseline="0" dirty="0" smtClean="0"/>
              <a:t> on a full program.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a:p>
        </p:txBody>
      </p:sp>
    </p:spTree>
    <p:extLst>
      <p:ext uri="{BB962C8B-B14F-4D97-AF65-F5344CB8AC3E}">
        <p14:creationId xmlns:p14="http://schemas.microsoft.com/office/powerpoint/2010/main" val="11724099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to illustrate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a:p>
        </p:txBody>
      </p:sp>
    </p:spTree>
    <p:extLst>
      <p:ext uri="{BB962C8B-B14F-4D97-AF65-F5344CB8AC3E}">
        <p14:creationId xmlns:p14="http://schemas.microsoft.com/office/powerpoint/2010/main" val="14021464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What can we say about the sequence of commands in the box</a:t>
            </a:r>
            <a:r>
              <a:rPr lang="en-GB" baseline="0" dirty="0" smtClean="0"/>
              <a:t> (click) The two command sequence is repeatedly written 4 times. (click) This is an example where iteration would come in handy.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a:p>
        </p:txBody>
      </p:sp>
    </p:spTree>
    <p:extLst>
      <p:ext uri="{BB962C8B-B14F-4D97-AF65-F5344CB8AC3E}">
        <p14:creationId xmlns:p14="http://schemas.microsoft.com/office/powerpoint/2010/main" val="141802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12</a:t>
            </a:fld>
            <a:endParaRPr lang="en-US" altLang="en-US"/>
          </a:p>
        </p:txBody>
      </p:sp>
    </p:spTree>
    <p:extLst>
      <p:ext uri="{BB962C8B-B14F-4D97-AF65-F5344CB8AC3E}">
        <p14:creationId xmlns:p14="http://schemas.microsoft.com/office/powerpoint/2010/main" val="25439880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Syntax may be a new term – ensure they understand what it means.</a:t>
            </a:r>
          </a:p>
          <a:p>
            <a:r>
              <a:rPr lang="en-GB" baseline="0" dirty="0" smtClean="0"/>
              <a:t>We need to be absolutely clear about the ‘syntax’ for a repeat command (click). Emphasise the command and parameter( click), then the sequence of instructions to repeat within braces (click)</a:t>
            </a:r>
          </a:p>
          <a:p>
            <a:r>
              <a:rPr lang="en-GB" baseline="0" dirty="0" smtClean="0"/>
              <a:t>So this can be written (click) as shown. Notice how the braces are put on separate lines. Insisting on this layout is a key point to emphasise. It makes the code easier to read and debug.</a:t>
            </a:r>
          </a:p>
          <a:p>
            <a:r>
              <a:rPr lang="en-GB" baseline="0" dirty="0" smtClean="0"/>
              <a:t>There are 3 constructs in computer programs – this is an example of which?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a:p>
        </p:txBody>
      </p:sp>
    </p:spTree>
    <p:extLst>
      <p:ext uri="{BB962C8B-B14F-4D97-AF65-F5344CB8AC3E}">
        <p14:creationId xmlns:p14="http://schemas.microsoft.com/office/powerpoint/2010/main" val="30512591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a:t>
            </a:r>
            <a:r>
              <a:rPr lang="en-GB" baseline="0" dirty="0" smtClean="0"/>
              <a:t> out the map and provide small wooden blocks for pupils to simulate </a:t>
            </a:r>
            <a:r>
              <a:rPr lang="en-GB" baseline="0" dirty="0" err="1" smtClean="0"/>
              <a:t>Robo</a:t>
            </a:r>
            <a:r>
              <a:rPr lang="en-GB" baseline="0" dirty="0" smtClean="0"/>
              <a:t>. (They may want to draw front /back/ left and right sides to remind them). Ask them to write down their solution. </a:t>
            </a:r>
          </a:p>
          <a:p>
            <a:endParaRPr lang="en-GB" baseline="0" dirty="0" smtClean="0"/>
          </a:p>
          <a:p>
            <a:r>
              <a:rPr lang="en-GB" baseline="0" dirty="0" smtClean="0"/>
              <a:t>(click) This is an exercise in decomposition. Work out a way to move one of the objects out of the way first. Jot the commands down.</a:t>
            </a:r>
          </a:p>
          <a:p>
            <a:r>
              <a:rPr lang="en-GB" baseline="0" dirty="0" smtClean="0"/>
              <a:t>Then do a similar thing for the second object, in a different column.</a:t>
            </a:r>
          </a:p>
          <a:p>
            <a:r>
              <a:rPr lang="en-GB" baseline="0" dirty="0" smtClean="0"/>
              <a:t>As they work through the actions they should become aware of a repeating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126</a:t>
            </a:fld>
            <a:endParaRPr lang="en-GB"/>
          </a:p>
        </p:txBody>
      </p:sp>
    </p:spTree>
    <p:extLst>
      <p:ext uri="{BB962C8B-B14F-4D97-AF65-F5344CB8AC3E}">
        <p14:creationId xmlns:p14="http://schemas.microsoft.com/office/powerpoint/2010/main" val="42596393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various ‘worlds’ included with the default installation of </a:t>
            </a:r>
            <a:r>
              <a:rPr lang="en-GB" dirty="0" err="1" smtClean="0"/>
              <a:t>RoboMind</a:t>
            </a:r>
            <a:r>
              <a:rPr lang="en-GB" dirty="0" smtClean="0"/>
              <a:t>. You can change </a:t>
            </a:r>
            <a:r>
              <a:rPr lang="en-GB" dirty="0" err="1" smtClean="0"/>
              <a:t>Robo’s</a:t>
            </a:r>
            <a:r>
              <a:rPr lang="en-GB" dirty="0" smtClean="0"/>
              <a:t> world by loading a different map file.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127</a:t>
            </a:fld>
            <a:endParaRPr lang="en-GB"/>
          </a:p>
        </p:txBody>
      </p:sp>
    </p:spTree>
    <p:extLst>
      <p:ext uri="{BB962C8B-B14F-4D97-AF65-F5344CB8AC3E}">
        <p14:creationId xmlns:p14="http://schemas.microsoft.com/office/powerpoint/2010/main" val="21111971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correct map and a solution already</a:t>
            </a:r>
            <a:r>
              <a:rPr lang="en-GB" baseline="0" dirty="0" smtClean="0"/>
              <a:t> sketched out</a:t>
            </a:r>
            <a:r>
              <a:rPr lang="en-GB" dirty="0" smtClean="0"/>
              <a:t> we can try the practical challenge. </a:t>
            </a:r>
          </a:p>
          <a:p>
            <a:endParaRPr lang="en-GB" dirty="0" smtClean="0"/>
          </a:p>
          <a:p>
            <a:r>
              <a:rPr lang="en-GB" dirty="0" smtClean="0"/>
              <a:t>The</a:t>
            </a:r>
            <a:r>
              <a:rPr lang="en-GB" baseline="0" dirty="0" smtClean="0"/>
              <a:t> purpose is to establish that children can recognise and lay out a loop correctly. It is often good to be explicit about the purpose of the exercise. (click) Finding repeating patterns is an example of generalisation or pattern recognition.</a:t>
            </a:r>
          </a:p>
          <a:p>
            <a:r>
              <a:rPr lang="en-GB" baseline="0" dirty="0" smtClean="0"/>
              <a:t>(click) The extension is challenging but if they focus on trying to spot repeating patterns they may manage it!</a:t>
            </a:r>
          </a:p>
          <a:p>
            <a:endParaRPr lang="en-GB" baseline="0" dirty="0" smtClean="0"/>
          </a:p>
          <a:p>
            <a:r>
              <a:rPr lang="en-GB" baseline="0" dirty="0" smtClean="0"/>
              <a:t>A solution is included.</a:t>
            </a:r>
          </a:p>
        </p:txBody>
      </p:sp>
      <p:sp>
        <p:nvSpPr>
          <p:cNvPr id="4" name="Slide Number Placeholder 3"/>
          <p:cNvSpPr>
            <a:spLocks noGrp="1"/>
          </p:cNvSpPr>
          <p:nvPr>
            <p:ph type="sldNum" sz="quarter" idx="10"/>
          </p:nvPr>
        </p:nvSpPr>
        <p:spPr/>
        <p:txBody>
          <a:bodyPr/>
          <a:lstStyle/>
          <a:p>
            <a:fld id="{D426D3B5-75D9-4B81-9605-012F6554737F}" type="slidenum">
              <a:rPr lang="en-GB" smtClean="0"/>
              <a:t>128</a:t>
            </a:fld>
            <a:endParaRPr lang="en-GB"/>
          </a:p>
        </p:txBody>
      </p:sp>
    </p:spTree>
    <p:extLst>
      <p:ext uri="{BB962C8B-B14F-4D97-AF65-F5344CB8AC3E}">
        <p14:creationId xmlns:p14="http://schemas.microsoft.com/office/powerpoint/2010/main" val="28820613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Again,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Try to draw out recognition of the challenge the syntax barrier poses.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Restricted</a:t>
            </a:r>
            <a:r>
              <a:rPr lang="en-GB" baseline="0" dirty="0" smtClean="0"/>
              <a:t> environments, such as simple html </a:t>
            </a:r>
            <a:r>
              <a:rPr lang="en-GB" baseline="0" dirty="0" err="1" smtClean="0"/>
              <a:t>markup</a:t>
            </a:r>
            <a:r>
              <a:rPr lang="en-GB" baseline="0" dirty="0" smtClean="0"/>
              <a:t>, and </a:t>
            </a:r>
            <a:r>
              <a:rPr lang="en-GB" baseline="0" dirty="0" err="1" smtClean="0"/>
              <a:t>RoboMind</a:t>
            </a:r>
            <a:r>
              <a:rPr lang="en-GB" baseline="0" dirty="0" smtClean="0"/>
              <a:t> which has no variables, help focus on specifics and lower cognitive load.</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129</a:t>
            </a:fld>
            <a:endParaRPr lang="en-GB"/>
          </a:p>
        </p:txBody>
      </p:sp>
    </p:spTree>
    <p:extLst>
      <p:ext uri="{BB962C8B-B14F-4D97-AF65-F5344CB8AC3E}">
        <p14:creationId xmlns:p14="http://schemas.microsoft.com/office/powerpoint/2010/main" val="23303198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only three constructs for</a:t>
            </a:r>
            <a:r>
              <a:rPr lang="en-GB" baseline="0" dirty="0" smtClean="0"/>
              <a:t> building programs. In the surface that seems simple. But the real power of programs comes once constructs are combined together or nested within each other.</a:t>
            </a:r>
          </a:p>
          <a:p>
            <a:endParaRPr lang="en-GB" baseline="0" dirty="0" smtClean="0"/>
          </a:p>
          <a:p>
            <a:r>
              <a:rPr lang="en-GB" baseline="0" dirty="0" smtClean="0"/>
              <a:t>Once we start combining constructs many children will struggle to appreciate what is happening, and even those who do, may struggle to articulate it. (click)</a:t>
            </a:r>
          </a:p>
          <a:p>
            <a:endParaRPr lang="en-GB" baseline="0" dirty="0" smtClean="0"/>
          </a:p>
          <a:p>
            <a:r>
              <a:rPr lang="en-GB" baseline="0" dirty="0" smtClean="0"/>
              <a:t>Don’t try to get children to run, before they can walk. Good programming requires a very solid grasp of these basic constructs. Children need endless exposure to the simple, ‘one level’ constructs before they are firmly embedded. Don’t move on to more complex challenges unless you are confident this is the case. Even if children create code that works, asking them to explain it will reveal the true thought processes involved. </a:t>
            </a:r>
          </a:p>
          <a:p>
            <a:endParaRPr lang="en-GB" baseline="0" dirty="0" smtClean="0"/>
          </a:p>
          <a:p>
            <a:r>
              <a:rPr lang="en-GB" baseline="0" dirty="0" smtClean="0"/>
              <a:t>Reading code snippets, saying it aloud is a good precursor to writing code. Explaining why code doesn’t work is a good measure of the ability to articulate their logical processes. Asking children to read code examples and predict what will happen gives teachers an immediate measure of understanding.</a:t>
            </a:r>
          </a:p>
          <a:p>
            <a:endParaRPr lang="en-GB" baseline="0" dirty="0" smtClean="0"/>
          </a:p>
          <a:p>
            <a:r>
              <a:rPr lang="en-GB" baseline="0" dirty="0" smtClean="0"/>
              <a:t>Much scaffolding is required when introducing compound constructs, and establishing careful ways to lay code out helps enormously.</a:t>
            </a:r>
          </a:p>
          <a:p>
            <a:r>
              <a:rPr lang="en-GB" baseline="0" dirty="0" smtClean="0"/>
              <a:t>We’ll model this by considering how to get </a:t>
            </a:r>
            <a:r>
              <a:rPr lang="en-GB" baseline="0" dirty="0" err="1" smtClean="0"/>
              <a:t>Robo</a:t>
            </a:r>
            <a:r>
              <a:rPr lang="en-GB" baseline="0" dirty="0" smtClean="0"/>
              <a:t> to walk, introducing flowcharts as a way to visualise program flow.</a:t>
            </a:r>
          </a:p>
          <a:p>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130</a:t>
            </a:fld>
            <a:endParaRPr lang="en-GB"/>
          </a:p>
        </p:txBody>
      </p:sp>
    </p:spTree>
    <p:extLst>
      <p:ext uri="{BB962C8B-B14F-4D97-AF65-F5344CB8AC3E}">
        <p14:creationId xmlns:p14="http://schemas.microsoft.com/office/powerpoint/2010/main" val="35232060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teach </a:t>
            </a:r>
            <a:r>
              <a:rPr lang="en-GB" dirty="0" err="1" smtClean="0"/>
              <a:t>Robo</a:t>
            </a:r>
            <a:r>
              <a:rPr lang="en-GB" dirty="0" smtClean="0"/>
              <a:t> how to walk,</a:t>
            </a:r>
            <a:r>
              <a:rPr lang="en-GB" baseline="0" dirty="0" smtClean="0"/>
              <a:t> paying particular attention to the structure of the code we build</a:t>
            </a:r>
            <a:r>
              <a:rPr lang="en-GB" dirty="0" smtClean="0"/>
              <a:t>.</a:t>
            </a:r>
          </a:p>
          <a:p>
            <a:r>
              <a:rPr lang="en-GB" dirty="0" smtClean="0"/>
              <a:t>As well as moving</a:t>
            </a:r>
            <a:r>
              <a:rPr lang="en-GB" baseline="0" dirty="0" smtClean="0"/>
              <a:t> and picking up/putting down, </a:t>
            </a:r>
            <a:r>
              <a:rPr lang="en-GB" baseline="0" dirty="0" err="1" smtClean="0"/>
              <a:t>Robo</a:t>
            </a:r>
            <a:r>
              <a:rPr lang="en-GB" baseline="0" dirty="0" smtClean="0"/>
              <a:t> can paint lines and also has some simple facilities to sense it’s surroundings – in other words to see. We’ll use both in the coming activities, but we’ll start by considering how it ‘sees’.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131</a:t>
            </a:fld>
            <a:endParaRPr lang="en-GB"/>
          </a:p>
        </p:txBody>
      </p:sp>
    </p:spTree>
    <p:extLst>
      <p:ext uri="{BB962C8B-B14F-4D97-AF65-F5344CB8AC3E}">
        <p14:creationId xmlns:p14="http://schemas.microsoft.com/office/powerpoint/2010/main" val="27679519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Robo</a:t>
            </a:r>
            <a:r>
              <a:rPr lang="en-GB" baseline="0" dirty="0" smtClean="0"/>
              <a:t> can see if the front, right or left is clear, white, black or contains an obstacle.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Notice we can list (and insert) all the commands </a:t>
            </a:r>
            <a:r>
              <a:rPr lang="en-GB" baseline="0" dirty="0" err="1" smtClean="0"/>
              <a:t>Robo</a:t>
            </a:r>
            <a:r>
              <a:rPr lang="en-GB" baseline="0" dirty="0" smtClean="0"/>
              <a:t> uses from the Insert menu. Encouraging the use of insert helps pupils avoid many of the syntax errors they would otherwise encounter.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By then editing and indenting, it helps them focus on structure, rather than syntax.</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Teaching </a:t>
            </a:r>
            <a:r>
              <a:rPr lang="en-GB" baseline="0" dirty="0" err="1" smtClean="0"/>
              <a:t>Robo</a:t>
            </a:r>
            <a:r>
              <a:rPr lang="en-GB" baseline="0" dirty="0" smtClean="0"/>
              <a:t> to walk provides a simple context for introducing selection constructs. (click) Selection allows a program to do different things depending on the condition. Notice the Conditions </a:t>
            </a:r>
            <a:r>
              <a:rPr lang="en-GB" baseline="0" dirty="0" err="1" smtClean="0"/>
              <a:t>sublist</a:t>
            </a:r>
            <a:r>
              <a:rPr lang="en-GB" baseline="0" dirty="0" smtClean="0"/>
              <a:t>, also part of the Insert menu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132</a:t>
            </a:fld>
            <a:endParaRPr lang="en-GB"/>
          </a:p>
        </p:txBody>
      </p:sp>
    </p:spTree>
    <p:extLst>
      <p:ext uri="{BB962C8B-B14F-4D97-AF65-F5344CB8AC3E}">
        <p14:creationId xmlns:p14="http://schemas.microsoft.com/office/powerpoint/2010/main" val="37756873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4 choices, for framing questions on which a decision can be made. We’ll start by considering how </a:t>
            </a:r>
            <a:r>
              <a:rPr lang="en-GB" baseline="0" dirty="0" err="1" smtClean="0"/>
              <a:t>Robo</a:t>
            </a:r>
            <a:r>
              <a:rPr lang="en-GB" baseline="0" dirty="0" smtClean="0"/>
              <a:t> might try to avoid an obstacle, using an IF – ELSE construct.</a:t>
            </a:r>
          </a:p>
          <a:p>
            <a:endParaRPr lang="en-GB" baseline="0" dirty="0" smtClean="0"/>
          </a:p>
          <a:p>
            <a:r>
              <a:rPr lang="en-GB" baseline="0" dirty="0" smtClean="0"/>
              <a:t>Can anyone suggest a way of combining a ‘see’ command, with the selection construct?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133</a:t>
            </a:fld>
            <a:endParaRPr lang="en-GB"/>
          </a:p>
        </p:txBody>
      </p:sp>
    </p:spTree>
    <p:extLst>
      <p:ext uri="{BB962C8B-B14F-4D97-AF65-F5344CB8AC3E}">
        <p14:creationId xmlns:p14="http://schemas.microsoft.com/office/powerpoint/2010/main" val="35944801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When we insert the IF statement, there</a:t>
            </a:r>
            <a:r>
              <a:rPr lang="en-US" altLang="en-US" baseline="0" dirty="0" smtClean="0"/>
              <a:t> are a lot of brackets and braces which can cause confusion. Take some time explaining how to arrange this statement over more separate lines, to make it easier to comprehend. </a:t>
            </a:r>
          </a:p>
          <a:p>
            <a:pPr eaLnBrk="1" hangingPunct="1">
              <a:spcBef>
                <a:spcPct val="0"/>
              </a:spcBef>
            </a:pPr>
            <a:endParaRPr lang="en-US" altLang="en-US" baseline="0" dirty="0" smtClean="0"/>
          </a:p>
          <a:p>
            <a:pPr eaLnBrk="1" hangingPunct="1">
              <a:spcBef>
                <a:spcPct val="0"/>
              </a:spcBef>
            </a:pPr>
            <a:r>
              <a:rPr lang="en-US" altLang="en-US" baseline="0" dirty="0" smtClean="0"/>
              <a:t>The IF statement goes on the first line (click), and the condition (question) goes inside the brackets.</a:t>
            </a:r>
          </a:p>
          <a:p>
            <a:pPr eaLnBrk="1" hangingPunct="1">
              <a:spcBef>
                <a:spcPct val="0"/>
              </a:spcBef>
            </a:pPr>
            <a:r>
              <a:rPr lang="en-US" altLang="en-US" baseline="0" dirty="0" smtClean="0"/>
              <a:t>The braces (click) are arranged on separate lines.</a:t>
            </a:r>
          </a:p>
          <a:p>
            <a:pPr eaLnBrk="1" hangingPunct="1">
              <a:spcBef>
                <a:spcPct val="0"/>
              </a:spcBef>
            </a:pPr>
            <a:r>
              <a:rPr lang="en-US" altLang="en-US" baseline="0" dirty="0" smtClean="0"/>
              <a:t>This makes clear that the actions associated with each condition can be inserted between the pairs of braces. (click)</a:t>
            </a:r>
          </a:p>
          <a:p>
            <a:pPr eaLnBrk="1" hangingPunct="1">
              <a:spcBef>
                <a:spcPct val="0"/>
              </a:spcBef>
            </a:pPr>
            <a:r>
              <a:rPr lang="en-US" altLang="en-US" baseline="0" dirty="0" smtClean="0"/>
              <a:t>Insisting on this sort of detail in layout is the key to clear comprehension of code.</a:t>
            </a: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6DDEC5-DEBE-482A-91E3-62FF8C7DA1CD}" type="slidenum">
              <a:rPr lang="en-US" altLang="en-US"/>
              <a:pPr eaLnBrk="1" hangingPunct="1"/>
              <a:t>134</a:t>
            </a:fld>
            <a:endParaRPr lang="en-US" altLang="en-US"/>
          </a:p>
        </p:txBody>
      </p:sp>
    </p:spTree>
    <p:extLst>
      <p:ext uri="{BB962C8B-B14F-4D97-AF65-F5344CB8AC3E}">
        <p14:creationId xmlns:p14="http://schemas.microsoft.com/office/powerpoint/2010/main" val="401752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32018644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Before</a:t>
            </a:r>
            <a:r>
              <a:rPr lang="en-US" altLang="en-US" baseline="0" dirty="0" smtClean="0"/>
              <a:t> anyone creates the code, ask them to predict what will happen.</a:t>
            </a:r>
          </a:p>
          <a:p>
            <a:pPr eaLnBrk="1" hangingPunct="1">
              <a:spcBef>
                <a:spcPct val="0"/>
              </a:spcBef>
            </a:pPr>
            <a:r>
              <a:rPr lang="en-US" altLang="en-US" baseline="0" dirty="0" smtClean="0"/>
              <a:t>Building a mental model of what to expect is an essential part of understanding code.</a:t>
            </a:r>
          </a:p>
          <a:p>
            <a:pPr eaLnBrk="1" hangingPunct="1">
              <a:spcBef>
                <a:spcPct val="0"/>
              </a:spcBef>
            </a:pPr>
            <a:r>
              <a:rPr lang="en-US" altLang="en-US" baseline="0" dirty="0" smtClean="0"/>
              <a:t>Reading comes before writing.</a:t>
            </a:r>
          </a:p>
          <a:p>
            <a:pPr eaLnBrk="1" hangingPunct="1">
              <a:spcBef>
                <a:spcPct val="0"/>
              </a:spcBef>
            </a:pPr>
            <a:r>
              <a:rPr lang="en-US" altLang="en-US" baseline="0" dirty="0" smtClean="0"/>
              <a:t>When the code is run, real learning starts to happen if the observed behavior contradicts the expectation. </a:t>
            </a:r>
          </a:p>
          <a:p>
            <a:pPr eaLnBrk="1" hangingPunct="1">
              <a:spcBef>
                <a:spcPct val="0"/>
              </a:spcBef>
            </a:pPr>
            <a:r>
              <a:rPr lang="en-US" altLang="en-US" baseline="0" dirty="0" smtClean="0"/>
              <a:t>At that point, the student has to reach into their mental toolkit and reason about what they are observing. </a:t>
            </a:r>
          </a:p>
          <a:p>
            <a:pPr eaLnBrk="1" hangingPunct="1">
              <a:spcBef>
                <a:spcPct val="0"/>
              </a:spcBef>
            </a:pPr>
            <a:r>
              <a:rPr lang="en-US" altLang="en-US" baseline="0" dirty="0" smtClean="0"/>
              <a:t>Take time to explain this rationale – you are equipping children to learn how to learn (click)</a:t>
            </a:r>
          </a:p>
          <a:p>
            <a:pPr eaLnBrk="1" hangingPunct="1">
              <a:spcBef>
                <a:spcPct val="0"/>
              </a:spcBef>
            </a:pPr>
            <a:endParaRPr lang="en-US" altLang="en-US" baseline="0" dirty="0" smtClean="0"/>
          </a:p>
          <a:p>
            <a:pPr eaLnBrk="1" hangingPunct="1">
              <a:spcBef>
                <a:spcPct val="0"/>
              </a:spcBef>
            </a:pPr>
            <a:r>
              <a:rPr lang="en-US" altLang="en-US" baseline="0" dirty="0" smtClean="0"/>
              <a:t>The code will move </a:t>
            </a:r>
            <a:r>
              <a:rPr lang="en-US" altLang="en-US" baseline="0" dirty="0" err="1" smtClean="0"/>
              <a:t>Robo</a:t>
            </a:r>
            <a:r>
              <a:rPr lang="en-US" altLang="en-US" baseline="0" dirty="0" smtClean="0"/>
              <a:t> 1 step forward if the way ahead is clear, otherwise turn right. It does not repeat. (click)</a:t>
            </a:r>
          </a:p>
          <a:p>
            <a:pPr eaLnBrk="1" hangingPunct="1">
              <a:spcBef>
                <a:spcPct val="0"/>
              </a:spcBef>
            </a:pPr>
            <a:endParaRPr lang="en-US" altLang="en-US" baseline="0" dirty="0" smtClean="0"/>
          </a:p>
          <a:p>
            <a:pPr eaLnBrk="1" hangingPunct="1">
              <a:spcBef>
                <a:spcPct val="0"/>
              </a:spcBef>
            </a:pPr>
            <a:r>
              <a:rPr lang="en-US" altLang="en-US" baseline="0" dirty="0" smtClean="0"/>
              <a:t>Combining constructs is challenging for children, but building a more complex structure in this way makes it easier to comprehend. We now need to repeat the whole ‘one step’ process by putting it inside a loop construct. (click) Which one?</a:t>
            </a:r>
            <a:endParaRPr lang="en-US" altLang="en-US" dirty="0" smtClean="0"/>
          </a:p>
          <a:p>
            <a:pPr eaLnBrk="1" hangingPunct="1">
              <a:spcBef>
                <a:spcPct val="0"/>
              </a:spcBef>
            </a:pP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6DDEC5-DEBE-482A-91E3-62FF8C7DA1CD}" type="slidenum">
              <a:rPr lang="en-US" altLang="en-US"/>
              <a:pPr eaLnBrk="1" hangingPunct="1"/>
              <a:t>135</a:t>
            </a:fld>
            <a:endParaRPr lang="en-US" altLang="en-US"/>
          </a:p>
        </p:txBody>
      </p:sp>
    </p:spTree>
    <p:extLst>
      <p:ext uri="{BB962C8B-B14F-4D97-AF65-F5344CB8AC3E}">
        <p14:creationId xmlns:p14="http://schemas.microsoft.com/office/powerpoint/2010/main" val="20021410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students struggle</a:t>
            </a:r>
            <a:r>
              <a:rPr lang="en-GB" baseline="0" dirty="0" smtClean="0"/>
              <a:t> to grasp what is going on, another useful technique might be to develop a flow chart alongside reading the code, line by line from the screen.</a:t>
            </a:r>
          </a:p>
          <a:p>
            <a:r>
              <a:rPr lang="en-GB" baseline="0" dirty="0" smtClean="0"/>
              <a:t>A series of clicks takes you through the animation. Pause on click three, to emphasise that the step forward repeats many times until the way forward is no longer clear..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136</a:t>
            </a:fld>
            <a:endParaRPr lang="en-GB"/>
          </a:p>
        </p:txBody>
      </p:sp>
    </p:spTree>
    <p:extLst>
      <p:ext uri="{BB962C8B-B14F-4D97-AF65-F5344CB8AC3E}">
        <p14:creationId xmlns:p14="http://schemas.microsoft.com/office/powerpoint/2010/main" val="34168633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Decomposition applies at many levels.</a:t>
            </a:r>
          </a:p>
          <a:p>
            <a:r>
              <a:rPr lang="en-GB" dirty="0" smtClean="0"/>
              <a:t>Insist on children decomposing selection</a:t>
            </a:r>
            <a:r>
              <a:rPr lang="en-GB" baseline="0" dirty="0" smtClean="0"/>
              <a:t> and iteration structures into separate parts. (click)</a:t>
            </a:r>
          </a:p>
          <a:p>
            <a:r>
              <a:rPr lang="en-GB" baseline="0" dirty="0" smtClean="0"/>
              <a:t>Then further decomposing to lay the brackets out on separate lines. (click)</a:t>
            </a:r>
          </a:p>
          <a:p>
            <a:r>
              <a:rPr lang="en-GB" baseline="0" dirty="0" smtClean="0"/>
              <a:t>Finally, use indentation to make the layout as clear as possible. This is particularly important when developing constructs that are nested within each other.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137</a:t>
            </a:fld>
            <a:endParaRPr lang="en-GB"/>
          </a:p>
        </p:txBody>
      </p:sp>
    </p:spTree>
    <p:extLst>
      <p:ext uri="{BB962C8B-B14F-4D97-AF65-F5344CB8AC3E}">
        <p14:creationId xmlns:p14="http://schemas.microsoft.com/office/powerpoint/2010/main" val="35473611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Armed with the knowledge built so far, lets code </a:t>
            </a:r>
            <a:r>
              <a:rPr lang="en-GB" dirty="0" err="1" smtClean="0"/>
              <a:t>Robo</a:t>
            </a:r>
            <a:r>
              <a:rPr lang="en-GB" dirty="0" smtClean="0"/>
              <a:t> to go walkabout and</a:t>
            </a:r>
            <a:r>
              <a:rPr lang="en-GB" baseline="0" dirty="0" smtClean="0"/>
              <a:t> paint a trail as it goes. Once implemented, another problem should become obvious …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138</a:t>
            </a:fld>
            <a:endParaRPr lang="en-GB"/>
          </a:p>
        </p:txBody>
      </p:sp>
    </p:spTree>
    <p:extLst>
      <p:ext uri="{BB962C8B-B14F-4D97-AF65-F5344CB8AC3E}">
        <p14:creationId xmlns:p14="http://schemas.microsoft.com/office/powerpoint/2010/main" val="4449912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Clearly </a:t>
            </a:r>
            <a:r>
              <a:rPr lang="en-GB" dirty="0" err="1" smtClean="0"/>
              <a:t>Robo</a:t>
            </a:r>
            <a:r>
              <a:rPr lang="en-GB" baseline="0" dirty="0" smtClean="0"/>
              <a:t> will continue forever.</a:t>
            </a:r>
          </a:p>
          <a:p>
            <a:endParaRPr lang="en-GB" baseline="0" dirty="0" smtClean="0"/>
          </a:p>
          <a:p>
            <a:r>
              <a:rPr lang="en-GB" baseline="0" dirty="0" smtClean="0"/>
              <a:t>(click) Encourage students to study the flowchart </a:t>
            </a:r>
          </a:p>
          <a:p>
            <a:r>
              <a:rPr lang="en-GB" baseline="0" dirty="0" smtClean="0"/>
              <a:t>(click) There is no obvious end, or termination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139</a:t>
            </a:fld>
            <a:endParaRPr lang="en-GB"/>
          </a:p>
        </p:txBody>
      </p:sp>
    </p:spTree>
    <p:extLst>
      <p:ext uri="{BB962C8B-B14F-4D97-AF65-F5344CB8AC3E}">
        <p14:creationId xmlns:p14="http://schemas.microsoft.com/office/powerpoint/2010/main" val="16655889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Set an extra challenge to stop </a:t>
            </a:r>
            <a:r>
              <a:rPr lang="en-GB" baseline="0" dirty="0" err="1" smtClean="0"/>
              <a:t>Robo</a:t>
            </a:r>
            <a:r>
              <a:rPr lang="en-GB" baseline="0" dirty="0" smtClean="0"/>
              <a:t> in the top right corner</a:t>
            </a:r>
          </a:p>
          <a:p>
            <a:r>
              <a:rPr lang="en-GB" baseline="0" dirty="0" smtClean="0"/>
              <a:t>Ask what and where we might insert further commands into the flowchart. If the students are struggling (click) give a hint to indicate the position.</a:t>
            </a:r>
          </a:p>
          <a:p>
            <a:r>
              <a:rPr lang="en-GB" baseline="0" dirty="0" smtClean="0"/>
              <a:t>If they are still struggling, further hints and solution on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140</a:t>
            </a:fld>
            <a:endParaRPr lang="en-GB"/>
          </a:p>
        </p:txBody>
      </p:sp>
    </p:spTree>
    <p:extLst>
      <p:ext uri="{BB962C8B-B14F-4D97-AF65-F5344CB8AC3E}">
        <p14:creationId xmlns:p14="http://schemas.microsoft.com/office/powerpoint/2010/main" val="18297074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condition</a:t>
            </a:r>
            <a:r>
              <a:rPr lang="en-GB" baseline="0" dirty="0" smtClean="0"/>
              <a:t> could we set in the new decision box? </a:t>
            </a:r>
          </a:p>
          <a:p>
            <a:r>
              <a:rPr lang="en-GB" baseline="0" dirty="0" smtClean="0"/>
              <a:t>(click) adds the condition and end</a:t>
            </a:r>
          </a:p>
          <a:p>
            <a:r>
              <a:rPr lang="en-GB" baseline="0" dirty="0" smtClean="0"/>
              <a:t>(click) adds the iteration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141</a:t>
            </a:fld>
            <a:endParaRPr lang="en-GB"/>
          </a:p>
        </p:txBody>
      </p:sp>
    </p:spTree>
    <p:extLst>
      <p:ext uri="{BB962C8B-B14F-4D97-AF65-F5344CB8AC3E}">
        <p14:creationId xmlns:p14="http://schemas.microsoft.com/office/powerpoint/2010/main" val="35223180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good test of understanding might</a:t>
            </a:r>
            <a:r>
              <a:rPr lang="en-GB" baseline="0" dirty="0" smtClean="0"/>
              <a:t> be to do class activities from the front asking what the impact would be of moving the conditional. Often the answers will reveal how little understanding children gain ‘first time round’.</a:t>
            </a:r>
          </a:p>
          <a:p>
            <a:endParaRPr lang="en-GB" baseline="0" dirty="0" smtClean="0"/>
          </a:p>
          <a:p>
            <a:r>
              <a:rPr lang="en-GB" baseline="0" dirty="0" smtClean="0"/>
              <a:t>Answer on next slide.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142</a:t>
            </a:fld>
            <a:endParaRPr lang="en-GB"/>
          </a:p>
        </p:txBody>
      </p:sp>
    </p:spTree>
    <p:extLst>
      <p:ext uri="{BB962C8B-B14F-4D97-AF65-F5344CB8AC3E}">
        <p14:creationId xmlns:p14="http://schemas.microsoft.com/office/powerpoint/2010/main" val="8811669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this case, we would want </a:t>
            </a:r>
            <a:r>
              <a:rPr lang="en-GB" baseline="0" dirty="0" err="1" smtClean="0"/>
              <a:t>Robo</a:t>
            </a:r>
            <a:r>
              <a:rPr lang="en-GB" baseline="0" dirty="0" smtClean="0"/>
              <a:t> to stop as soon as it senses white, so a check at the start of each iteration would make sense.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reveals the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adds the termination.</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143</a:t>
            </a:fld>
            <a:endParaRPr lang="en-GB"/>
          </a:p>
        </p:txBody>
      </p:sp>
    </p:spTree>
    <p:extLst>
      <p:ext uri="{BB962C8B-B14F-4D97-AF65-F5344CB8AC3E}">
        <p14:creationId xmlns:p14="http://schemas.microsoft.com/office/powerpoint/2010/main" val="35606261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a:t>
            </a:r>
            <a:r>
              <a:rPr lang="en-GB" baseline="0" dirty="0" smtClean="0"/>
              <a:t> with a grasp of the logic behind the program flow, the challenge still remains to translate that logic into code. </a:t>
            </a:r>
          </a:p>
          <a:p>
            <a:r>
              <a:rPr lang="en-GB" baseline="0" dirty="0" smtClean="0"/>
              <a:t>Having correctly placed the selection construct, the condition must be determined. Again, ask the class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144</a:t>
            </a:fld>
            <a:endParaRPr lang="en-GB"/>
          </a:p>
        </p:txBody>
      </p:sp>
    </p:spTree>
    <p:extLst>
      <p:ext uri="{BB962C8B-B14F-4D97-AF65-F5344CB8AC3E}">
        <p14:creationId xmlns:p14="http://schemas.microsoft.com/office/powerpoint/2010/main" val="1354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23010095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again we can build up the code gradually. (click) shows</a:t>
            </a:r>
            <a:r>
              <a:rPr lang="en-GB" baseline="0" dirty="0" smtClean="0"/>
              <a:t> correct placement.</a:t>
            </a:r>
          </a:p>
          <a:p>
            <a:r>
              <a:rPr lang="en-GB" baseline="0" dirty="0" smtClean="0"/>
              <a:t>(click) asks what remains to be done.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145</a:t>
            </a:fld>
            <a:endParaRPr lang="en-GB"/>
          </a:p>
        </p:txBody>
      </p:sp>
    </p:spTree>
    <p:extLst>
      <p:ext uri="{BB962C8B-B14F-4D97-AF65-F5344CB8AC3E}">
        <p14:creationId xmlns:p14="http://schemas.microsoft.com/office/powerpoint/2010/main" val="28485418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a:t>
            </a:r>
            <a:r>
              <a:rPr lang="en-GB" baseline="0" dirty="0" smtClean="0"/>
              <a:t> gives answer and further (click) inserts in correct place.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146</a:t>
            </a:fld>
            <a:endParaRPr lang="en-GB"/>
          </a:p>
        </p:txBody>
      </p:sp>
    </p:spTree>
    <p:extLst>
      <p:ext uri="{BB962C8B-B14F-4D97-AF65-F5344CB8AC3E}">
        <p14:creationId xmlns:p14="http://schemas.microsoft.com/office/powerpoint/2010/main" val="7824194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this case, we would want </a:t>
            </a:r>
            <a:r>
              <a:rPr lang="en-GB" baseline="0" dirty="0" err="1" smtClean="0"/>
              <a:t>Robo</a:t>
            </a:r>
            <a:r>
              <a:rPr lang="en-GB" baseline="0" dirty="0" smtClean="0"/>
              <a:t> to stop as soon as it senses white, so a check at the start of each iteration would make sense.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reveals the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adds the termination.</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147</a:t>
            </a:fld>
            <a:endParaRPr lang="en-GB"/>
          </a:p>
        </p:txBody>
      </p:sp>
    </p:spTree>
    <p:extLst>
      <p:ext uri="{BB962C8B-B14F-4D97-AF65-F5344CB8AC3E}">
        <p14:creationId xmlns:p14="http://schemas.microsoft.com/office/powerpoint/2010/main" val="25653996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repeating theme of this presentation is that it takes time, often a long time for children to recognise and apply basic constructs in their programs. But some ‘get it’ quickly. Having other ‘low maintenance’ challenges and tasks on hand for these students is an essential part of differentiation.</a:t>
            </a:r>
          </a:p>
          <a:p>
            <a:endParaRPr lang="en-GB" baseline="0" dirty="0" smtClean="0"/>
          </a:p>
          <a:p>
            <a:r>
              <a:rPr lang="en-GB" baseline="0" dirty="0" smtClean="0"/>
              <a:t>Investigating how </a:t>
            </a:r>
            <a:r>
              <a:rPr lang="en-GB" baseline="0" dirty="0" err="1" smtClean="0"/>
              <a:t>Robo’s</a:t>
            </a:r>
            <a:r>
              <a:rPr lang="en-GB" baseline="0" dirty="0" smtClean="0"/>
              <a:t> maps are constructed is itself a good exercise in computational thinking.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148</a:t>
            </a:fld>
            <a:endParaRPr lang="en-GB"/>
          </a:p>
        </p:txBody>
      </p:sp>
    </p:spTree>
    <p:extLst>
      <p:ext uri="{BB962C8B-B14F-4D97-AF65-F5344CB8AC3E}">
        <p14:creationId xmlns:p14="http://schemas.microsoft.com/office/powerpoint/2010/main" val="17209476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taken the map file for granted. Load a map file and it displays a new world. But how does</a:t>
            </a:r>
            <a:r>
              <a:rPr lang="en-GB" baseline="0" dirty="0" smtClean="0"/>
              <a:t> it do it?</a:t>
            </a:r>
          </a:p>
          <a:p>
            <a:endParaRPr lang="en-GB" baseline="0" dirty="0" smtClean="0"/>
          </a:p>
          <a:p>
            <a:r>
              <a:rPr lang="en-GB" baseline="0" dirty="0" smtClean="0"/>
              <a:t>We can get ‘under the hood’ of the file by opening it in Notepad. (click)</a:t>
            </a:r>
          </a:p>
          <a:p>
            <a:r>
              <a:rPr lang="en-GB" baseline="0" dirty="0" smtClean="0"/>
              <a:t>Here is a description of the world in another language. Let able students study it without any prompts.</a:t>
            </a:r>
          </a:p>
          <a:p>
            <a:endParaRPr lang="en-GB" baseline="0" dirty="0" smtClean="0"/>
          </a:p>
          <a:p>
            <a:r>
              <a:rPr lang="en-GB" baseline="0" dirty="0" smtClean="0"/>
              <a:t>Some elements are intuitive, but it will take systematic investigation to identify all the elements involved.</a:t>
            </a:r>
          </a:p>
          <a:p>
            <a:endParaRPr lang="en-GB" baseline="0" dirty="0" smtClean="0"/>
          </a:p>
          <a:p>
            <a:r>
              <a:rPr lang="en-GB" baseline="0" dirty="0" smtClean="0"/>
              <a:t>In particular, the syntax involving for adding paint strokes (click) requires them to understand how the x and y co-ordinates are specified. </a:t>
            </a:r>
          </a:p>
          <a:p>
            <a:r>
              <a:rPr lang="en-GB" baseline="0" dirty="0" smtClean="0"/>
              <a:t>These are numbered from zero from the top left (click)</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149</a:t>
            </a:fld>
            <a:endParaRPr lang="en-GB"/>
          </a:p>
        </p:txBody>
      </p:sp>
    </p:spTree>
    <p:extLst>
      <p:ext uri="{BB962C8B-B14F-4D97-AF65-F5344CB8AC3E}">
        <p14:creationId xmlns:p14="http://schemas.microsoft.com/office/powerpoint/2010/main" val="41831827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map shown is included in the </a:t>
            </a:r>
            <a:r>
              <a:rPr lang="en-GB" baseline="0" dirty="0" err="1" smtClean="0"/>
              <a:t>RoboMind</a:t>
            </a:r>
            <a:r>
              <a:rPr lang="en-GB" baseline="0" dirty="0" smtClean="0"/>
              <a:t> installation: FindSpot1. (click) There is a second similar map which we shall use in the next exercise: FindSpot2 </a:t>
            </a:r>
          </a:p>
          <a:p>
            <a:r>
              <a:rPr lang="en-GB" baseline="0" dirty="0" smtClean="0"/>
              <a:t>As a challenge, students could study the maps and create two new variations (findSpot3 and 4) as shown.</a:t>
            </a:r>
          </a:p>
          <a:p>
            <a:r>
              <a:rPr lang="en-GB" baseline="0" dirty="0" smtClean="0"/>
              <a:t>Both are included in the resources as they will be used in the next exercise. Note the greater depth in the wall containing the spot.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150</a:t>
            </a:fld>
            <a:endParaRPr lang="en-GB"/>
          </a:p>
        </p:txBody>
      </p:sp>
    </p:spTree>
    <p:extLst>
      <p:ext uri="{BB962C8B-B14F-4D97-AF65-F5344CB8AC3E}">
        <p14:creationId xmlns:p14="http://schemas.microsoft.com/office/powerpoint/2010/main" val="34927950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 group, you can challenge the students to flowchart</a:t>
            </a:r>
            <a:r>
              <a:rPr lang="en-GB" baseline="0" dirty="0" smtClean="0"/>
              <a:t> the sequence for </a:t>
            </a:r>
            <a:r>
              <a:rPr lang="en-GB" baseline="0" dirty="0" err="1" smtClean="0"/>
              <a:t>Robo</a:t>
            </a:r>
            <a:r>
              <a:rPr lang="en-GB" baseline="0" dirty="0" smtClean="0"/>
              <a:t> to find and move onto the spot.</a:t>
            </a:r>
          </a:p>
          <a:p>
            <a:endParaRPr lang="en-GB" baseline="0" dirty="0" smtClean="0"/>
          </a:p>
          <a:p>
            <a:r>
              <a:rPr lang="en-GB" baseline="0" dirty="0" smtClean="0"/>
              <a:t>They may come up with a fixed set of commands (</a:t>
            </a:r>
            <a:r>
              <a:rPr lang="en-GB" baseline="0" dirty="0" err="1" smtClean="0"/>
              <a:t>eg</a:t>
            </a:r>
            <a:r>
              <a:rPr lang="en-GB" baseline="0" dirty="0" smtClean="0"/>
              <a:t> forward(5)), so emphasise the fact that we want to use something similar to the walkabout code, which used selection and iteration. (click).</a:t>
            </a:r>
          </a:p>
          <a:p>
            <a:endParaRPr lang="en-GB" baseline="0" dirty="0" smtClean="0"/>
          </a:p>
          <a:p>
            <a:r>
              <a:rPr lang="en-GB" baseline="0" dirty="0" smtClean="0"/>
              <a:t>That way we can generalise our code to find the spot wherever it is. As a challenge, </a:t>
            </a:r>
            <a:r>
              <a:rPr lang="en-GB" baseline="0" dirty="0" err="1" smtClean="0"/>
              <a:t>Robo</a:t>
            </a:r>
            <a:r>
              <a:rPr lang="en-GB" baseline="0" dirty="0" smtClean="0"/>
              <a:t> should find the spot, regardless of which map (findSpot1 or findSpot2) is used.</a:t>
            </a:r>
          </a:p>
          <a:p>
            <a:endParaRPr lang="en-GB" baseline="0" dirty="0" smtClean="0"/>
          </a:p>
          <a:p>
            <a:r>
              <a:rPr lang="en-GB" baseline="0" dirty="0" smtClean="0"/>
              <a:t>The following slide builds up the flowchart.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151</a:t>
            </a:fld>
            <a:endParaRPr lang="en-GB"/>
          </a:p>
        </p:txBody>
      </p:sp>
    </p:spTree>
    <p:extLst>
      <p:ext uri="{BB962C8B-B14F-4D97-AF65-F5344CB8AC3E}">
        <p14:creationId xmlns:p14="http://schemas.microsoft.com/office/powerpoint/2010/main" val="29014595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to talk through the sequence of events. On the following slide we consider the loop in more detail.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152</a:t>
            </a:fld>
            <a:endParaRPr lang="en-GB"/>
          </a:p>
        </p:txBody>
      </p:sp>
    </p:spTree>
    <p:extLst>
      <p:ext uri="{BB962C8B-B14F-4D97-AF65-F5344CB8AC3E}">
        <p14:creationId xmlns:p14="http://schemas.microsoft.com/office/powerpoint/2010/main" val="21197000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first time we have formally introduced a different kind of loop. Up to now, the loops have been counter controlled loops,</a:t>
            </a:r>
            <a:r>
              <a:rPr lang="en-GB" baseline="0" dirty="0" smtClean="0"/>
              <a:t> that is ‘For’ loops, or ‘Forever’ loops (in the absence of a number). This time we will use a ‘While’ loop; iterating whilst a condition remains true.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153</a:t>
            </a:fld>
            <a:endParaRPr lang="en-GB"/>
          </a:p>
        </p:txBody>
      </p:sp>
    </p:spTree>
    <p:extLst>
      <p:ext uri="{BB962C8B-B14F-4D97-AF65-F5344CB8AC3E}">
        <p14:creationId xmlns:p14="http://schemas.microsoft.com/office/powerpoint/2010/main" val="10680083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we can highlight the syntax and layout we require in the code.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154</a:t>
            </a:fld>
            <a:endParaRPr lang="en-GB"/>
          </a:p>
        </p:txBody>
      </p:sp>
    </p:spTree>
    <p:extLst>
      <p:ext uri="{BB962C8B-B14F-4D97-AF65-F5344CB8AC3E}">
        <p14:creationId xmlns:p14="http://schemas.microsoft.com/office/powerpoint/2010/main" val="299812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pPr>
              <a:lnSpc>
                <a:spcPct val="100000"/>
              </a:lnSpc>
            </a:pPr>
            <a:r>
              <a:rPr lang="en-US" sz="1200" dirty="0" smtClean="0">
                <a:solidFill>
                  <a:schemeClr val="bg1">
                    <a:lumMod val="50000"/>
                  </a:schemeClr>
                </a:solidFill>
                <a:latin typeface="+mn-lt"/>
              </a:rPr>
              <a:t>Understand the key concepts required to write programs</a:t>
            </a:r>
          </a:p>
          <a:p>
            <a:pPr>
              <a:lnSpc>
                <a:spcPct val="100000"/>
              </a:lnSpc>
            </a:pPr>
            <a:r>
              <a:rPr lang="en-US" sz="1200" dirty="0" err="1" smtClean="0">
                <a:solidFill>
                  <a:schemeClr val="bg1">
                    <a:lumMod val="50000"/>
                  </a:schemeClr>
                </a:solidFill>
                <a:latin typeface="+mn-lt"/>
              </a:rPr>
              <a:t>Recognise</a:t>
            </a:r>
            <a:r>
              <a:rPr lang="en-US" sz="1200" dirty="0" smtClean="0">
                <a:solidFill>
                  <a:schemeClr val="bg1">
                    <a:lumMod val="50000"/>
                  </a:schemeClr>
                </a:solidFill>
                <a:latin typeface="+mn-lt"/>
              </a:rPr>
              <a:t> the three key constructs in every program</a:t>
            </a:r>
          </a:p>
          <a:p>
            <a:pPr>
              <a:lnSpc>
                <a:spcPct val="100000"/>
              </a:lnSpc>
            </a:pPr>
            <a:r>
              <a:rPr lang="en-US" sz="1200" dirty="0" smtClean="0">
                <a:solidFill>
                  <a:schemeClr val="bg1">
                    <a:lumMod val="50000"/>
                  </a:schemeClr>
                </a:solidFill>
                <a:latin typeface="+mn-lt"/>
              </a:rPr>
              <a:t>Appreciate the centrality of a variable </a:t>
            </a:r>
          </a:p>
          <a:p>
            <a:pPr>
              <a:lnSpc>
                <a:spcPct val="100000"/>
              </a:lnSpc>
              <a:spcBef>
                <a:spcPts val="0"/>
              </a:spcBef>
              <a:defRPr/>
            </a:pPr>
            <a:r>
              <a:rPr lang="en-GB" sz="1200" dirty="0" smtClean="0">
                <a:solidFill>
                  <a:schemeClr val="bg1">
                    <a:lumMod val="50000"/>
                  </a:schemeClr>
                </a:solidFill>
                <a:latin typeface="+mn-lt"/>
              </a:rPr>
              <a:t>Become familiar with functions and procedures </a:t>
            </a:r>
          </a:p>
          <a:p>
            <a:pPr>
              <a:lnSpc>
                <a:spcPct val="100000"/>
              </a:lnSpc>
              <a:spcBef>
                <a:spcPts val="0"/>
              </a:spcBef>
              <a:defRPr/>
            </a:pPr>
            <a:r>
              <a:rPr lang="en-GB" sz="1200" dirty="0" smtClean="0">
                <a:solidFill>
                  <a:schemeClr val="bg1">
                    <a:lumMod val="50000"/>
                  </a:schemeClr>
                </a:solidFill>
                <a:latin typeface="+mn-lt"/>
              </a:rPr>
              <a:t>Recognise their role in structured programming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lumMod val="50000"/>
                  </a:schemeClr>
                </a:solidFill>
                <a:latin typeface="+mn-lt"/>
              </a:rPr>
              <a:t>Have considered some challenges posed by text based coding</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2564538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worth emphasising the two types of loop. Another little chant for the class. ‘There are 2 kinds of loop – what are they?’ (click) ‘Counter controlled and condition controlled’ comes back the reply.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it can still be a source of confusion.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may have used a Repeat – Until, or Forever – If in Wacky Races, and it is worth highlighting these constructs. Neither uses ‘while’ but both use a condition to control the number of iterations.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155</a:t>
            </a:fld>
            <a:endParaRPr lang="en-GB"/>
          </a:p>
        </p:txBody>
      </p:sp>
    </p:spTree>
    <p:extLst>
      <p:ext uri="{BB962C8B-B14F-4D97-AF65-F5344CB8AC3E}">
        <p14:creationId xmlns:p14="http://schemas.microsoft.com/office/powerpoint/2010/main" val="755704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students can now program the solution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156</a:t>
            </a:fld>
            <a:endParaRPr lang="en-GB"/>
          </a:p>
        </p:txBody>
      </p:sp>
    </p:spTree>
    <p:extLst>
      <p:ext uri="{BB962C8B-B14F-4D97-AF65-F5344CB8AC3E}">
        <p14:creationId xmlns:p14="http://schemas.microsoft.com/office/powerpoint/2010/main" val="38385859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 once they</a:t>
            </a:r>
            <a:r>
              <a:rPr lang="en-GB" baseline="0" dirty="0" smtClean="0"/>
              <a:t> succeed, get them to consider further generalising the code so it will work on the map findSpot3.</a:t>
            </a:r>
          </a:p>
          <a:p>
            <a:endParaRPr lang="en-GB" baseline="0" dirty="0" smtClean="0"/>
          </a:p>
          <a:p>
            <a:r>
              <a:rPr lang="en-GB" baseline="0" dirty="0" smtClean="0"/>
              <a:t>A further test would be to use findSpot4 (click) which should require no modification …</a:t>
            </a:r>
          </a:p>
          <a:p>
            <a:r>
              <a:rPr lang="en-GB" baseline="0" dirty="0" smtClean="0"/>
              <a:t>… and finally findSpot5 which requires considering a different starting position. This is quite tricky and should provoke a lot of thought and discussion. </a:t>
            </a:r>
          </a:p>
          <a:p>
            <a:endParaRPr lang="en-GB" baseline="0" dirty="0" smtClean="0"/>
          </a:p>
          <a:p>
            <a:r>
              <a:rPr lang="en-GB" baseline="0" dirty="0" smtClean="0"/>
              <a:t>The obvious solution is to program a starting routine that takes </a:t>
            </a:r>
            <a:r>
              <a:rPr lang="en-GB" baseline="0" dirty="0" err="1" smtClean="0"/>
              <a:t>Robo</a:t>
            </a:r>
            <a:r>
              <a:rPr lang="en-GB" baseline="0" dirty="0" smtClean="0"/>
              <a:t> forward until it reaches a wall, at which point it turns right, putting the wall on its left. The wall following routine can then be invoked. If this is the solution children find, consider findSpot6, which should get them to consider an obvious problem with wall following.</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157</a:t>
            </a:fld>
            <a:endParaRPr lang="en-GB"/>
          </a:p>
        </p:txBody>
      </p:sp>
    </p:spTree>
    <p:extLst>
      <p:ext uri="{BB962C8B-B14F-4D97-AF65-F5344CB8AC3E}">
        <p14:creationId xmlns:p14="http://schemas.microsoft.com/office/powerpoint/2010/main" val="35470255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the maze is simply connected (</a:t>
            </a:r>
            <a:r>
              <a:rPr lang="en-GB" dirty="0" err="1" smtClean="0"/>
              <a:t>ie</a:t>
            </a:r>
            <a:r>
              <a:rPr lang="en-GB" dirty="0" smtClean="0"/>
              <a:t> has no loops</a:t>
            </a:r>
            <a:r>
              <a:rPr lang="en-GB" baseline="0" dirty="0" smtClean="0"/>
              <a:t> or inaccessible areas) y</a:t>
            </a:r>
            <a:r>
              <a:rPr lang="en-GB" dirty="0" smtClean="0"/>
              <a:t>our wall following algorithm can provide the basis for solving the maze. This</a:t>
            </a:r>
            <a:r>
              <a:rPr lang="en-GB" baseline="0" dirty="0" smtClean="0"/>
              <a:t> is a ‘classic’ challenge and one that can leave a lasting impression on students. Unfortunately, too often, it is introduced without the necessary scaffolding. If your students have had the grounding we have just introduced, it shouldn’t present too much of a challenge.</a:t>
            </a:r>
          </a:p>
          <a:p>
            <a:endParaRPr lang="en-GB" baseline="0" dirty="0" smtClean="0"/>
          </a:p>
          <a:p>
            <a:r>
              <a:rPr lang="en-GB" baseline="0" dirty="0" smtClean="0"/>
              <a:t>The good folk at </a:t>
            </a:r>
            <a:r>
              <a:rPr lang="en-GB" baseline="0" dirty="0" err="1" smtClean="0"/>
              <a:t>RoboMind</a:t>
            </a:r>
            <a:r>
              <a:rPr lang="en-GB" baseline="0" dirty="0" smtClean="0"/>
              <a:t> have produced a nice handout about Maze Solving which you could use to encourage further research into maze solving algorithms (and types of mazes). For more able students, implementing </a:t>
            </a:r>
            <a:r>
              <a:rPr lang="en-GB" baseline="0" dirty="0" err="1" smtClean="0"/>
              <a:t>Tremaux’s</a:t>
            </a:r>
            <a:r>
              <a:rPr lang="en-GB" baseline="0" dirty="0" smtClean="0"/>
              <a:t> Algorithm would be a good challenge.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158</a:t>
            </a:fld>
            <a:endParaRPr lang="en-GB"/>
          </a:p>
        </p:txBody>
      </p:sp>
    </p:spTree>
    <p:extLst>
      <p:ext uri="{BB962C8B-B14F-4D97-AF65-F5344CB8AC3E}">
        <p14:creationId xmlns:p14="http://schemas.microsoft.com/office/powerpoint/2010/main" val="27613388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mentioned earlier A</a:t>
            </a:r>
            <a:r>
              <a:rPr lang="en-GB" dirty="0" smtClean="0"/>
              <a:t>mazon acquired</a:t>
            </a:r>
            <a:r>
              <a:rPr lang="en-GB" baseline="0" dirty="0" smtClean="0"/>
              <a:t> the robotics company Kiva Systems, this year (2015). They produce the robots that are used in the automated warehouses.  </a:t>
            </a:r>
          </a:p>
          <a:p>
            <a:endParaRPr lang="en-GB" baseline="0" dirty="0" smtClean="0"/>
          </a:p>
          <a:p>
            <a:r>
              <a:rPr lang="en-GB" baseline="0" dirty="0" smtClean="0"/>
              <a:t>Instead of the packers going to the shelves, the shelves come to the packers. The photo gives a sense of the scale involved. The Business Week video (3.30 </a:t>
            </a:r>
            <a:r>
              <a:rPr lang="en-GB" baseline="0" dirty="0" err="1" smtClean="0"/>
              <a:t>mins</a:t>
            </a:r>
            <a:r>
              <a:rPr lang="en-GB" baseline="0" dirty="0" smtClean="0"/>
              <a:t>) is well worth watching to give children a sense of how robots are used in the ‘real world’. They also look rather like the </a:t>
            </a:r>
            <a:r>
              <a:rPr lang="en-GB" baseline="0" dirty="0" err="1" smtClean="0"/>
              <a:t>Robo</a:t>
            </a:r>
            <a:r>
              <a:rPr lang="en-GB" baseline="0" dirty="0" smtClean="0"/>
              <a:t>!</a:t>
            </a:r>
          </a:p>
          <a:p>
            <a:endParaRPr lang="en-GB" baseline="0" dirty="0" smtClean="0"/>
          </a:p>
          <a:p>
            <a:r>
              <a:rPr lang="en-GB" baseline="0" dirty="0" smtClean="0"/>
              <a:t>After the video, ask pupils how the robots find their way around the warehouse. The complex software is obviously important, but the physical steering is accomplished by ‘line following’. You can see the tracks on the warehouse floor.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159</a:t>
            </a:fld>
            <a:endParaRPr lang="en-GB"/>
          </a:p>
        </p:txBody>
      </p:sp>
    </p:spTree>
    <p:extLst>
      <p:ext uri="{BB962C8B-B14F-4D97-AF65-F5344CB8AC3E}">
        <p14:creationId xmlns:p14="http://schemas.microsoft.com/office/powerpoint/2010/main" val="42934167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good folk at </a:t>
            </a:r>
            <a:r>
              <a:rPr lang="en-GB" baseline="0" dirty="0" err="1" smtClean="0"/>
              <a:t>RoboMind</a:t>
            </a:r>
            <a:r>
              <a:rPr lang="en-GB" baseline="0" dirty="0" smtClean="0"/>
              <a:t> have also produced a very good handout about Line Following. This includes a series of increasingly difficult challenges, from a simple line follower, to considering avoiding debris and walking grids. </a:t>
            </a:r>
          </a:p>
          <a:p>
            <a:endParaRPr lang="en-GB" baseline="0" dirty="0" smtClean="0"/>
          </a:p>
          <a:p>
            <a:r>
              <a:rPr lang="en-GB" baseline="0" dirty="0" smtClean="0"/>
              <a:t>To tackle the later challenges you would probably need to introduce procedures, like we used in BYOB. A brief introduction, using our square example from before follows.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160</a:t>
            </a:fld>
            <a:endParaRPr lang="en-GB"/>
          </a:p>
        </p:txBody>
      </p:sp>
    </p:spTree>
    <p:extLst>
      <p:ext uri="{BB962C8B-B14F-4D97-AF65-F5344CB8AC3E}">
        <p14:creationId xmlns:p14="http://schemas.microsoft.com/office/powerpoint/2010/main" val="11331772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Again, a brief pause to encourage a short discussion whilst props are tidied up and the presenter gets ready for the next session. </a:t>
            </a: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Notice</a:t>
            </a:r>
            <a:r>
              <a:rPr lang="en-GB" baseline="0" dirty="0" smtClean="0"/>
              <a:t> that, up until now, when introducing text based languages we have focused entirely on the algorithmic constructs.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None of our </a:t>
            </a:r>
            <a:r>
              <a:rPr lang="en-GB" baseline="0" dirty="0" err="1" smtClean="0"/>
              <a:t>Robo</a:t>
            </a:r>
            <a:r>
              <a:rPr lang="en-GB" baseline="0" dirty="0" smtClean="0"/>
              <a:t> scripts has involved variables. In fact the free version of </a:t>
            </a:r>
            <a:r>
              <a:rPr lang="en-GB" baseline="0" dirty="0" err="1" smtClean="0"/>
              <a:t>RoboMind</a:t>
            </a:r>
            <a:r>
              <a:rPr lang="en-GB" baseline="0" dirty="0" smtClean="0"/>
              <a:t> doesn’t allow variables to be defined (except as parameters in a 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cognitive load involved in getting to grips with programming is huge. Constructs, data structures and now syntax.</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key to handling complexity is to decompose the skillset into smaller parts, finding contexts that allow you to focus on a subset of the overall cognitive load.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Part 2 of this Unit we’ll look at another introductory environment that allows you to scaffold the transition to text in other ways.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161</a:t>
            </a:fld>
            <a:endParaRPr lang="en-GB"/>
          </a:p>
        </p:txBody>
      </p:sp>
    </p:spTree>
    <p:extLst>
      <p:ext uri="{BB962C8B-B14F-4D97-AF65-F5344CB8AC3E}">
        <p14:creationId xmlns:p14="http://schemas.microsoft.com/office/powerpoint/2010/main" val="15949156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drawing simple shapes we are taking directly from the ideas of Seymour </a:t>
            </a:r>
            <a:r>
              <a:rPr lang="en-GB" baseline="0" dirty="0" err="1" smtClean="0"/>
              <a:t>Papert</a:t>
            </a:r>
            <a:r>
              <a:rPr lang="en-GB" baseline="0" dirty="0" smtClean="0"/>
              <a:t> and the sort of exploratory Logo activities he advocated in his book </a:t>
            </a:r>
            <a:r>
              <a:rPr lang="en-GB" baseline="0" dirty="0" err="1" smtClean="0"/>
              <a:t>Mindstorms</a:t>
            </a:r>
            <a:r>
              <a:rPr lang="en-GB" baseline="0" dirty="0" smtClean="0"/>
              <a:t>.</a:t>
            </a:r>
          </a:p>
          <a:p>
            <a:endParaRPr lang="en-GB" baseline="0" dirty="0" smtClean="0"/>
          </a:p>
          <a:p>
            <a:r>
              <a:rPr lang="en-GB" baseline="0" dirty="0" smtClean="0"/>
              <a:t>Drawing patterns and shapes is a very rich environment for early programming. The output is visual and the child can immediately see if their program works correctly. But it is not just the medium that is important, but the pedagogy too. You can get a flavour of this from this wonderful archive footage (click) starts video (2mins)</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162</a:t>
            </a:fld>
            <a:endParaRPr lang="en-GB"/>
          </a:p>
        </p:txBody>
      </p:sp>
    </p:spTree>
    <p:extLst>
      <p:ext uri="{BB962C8B-B14F-4D97-AF65-F5344CB8AC3E}">
        <p14:creationId xmlns:p14="http://schemas.microsoft.com/office/powerpoint/2010/main" val="24912816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Asking</a:t>
            </a:r>
            <a:r>
              <a:rPr lang="en-GB" baseline="0" dirty="0" smtClean="0"/>
              <a:t> how </a:t>
            </a:r>
            <a:r>
              <a:rPr lang="en-GB" baseline="0" dirty="0" err="1" smtClean="0"/>
              <a:t>Robo</a:t>
            </a:r>
            <a:r>
              <a:rPr lang="en-GB" baseline="0" dirty="0" smtClean="0"/>
              <a:t> might create a window like this, with 4 quadrants should provoke some discussion amongst those new to programming. If they are struggling encourage them to decompose, or subdivide the problem.</a:t>
            </a:r>
          </a:p>
          <a:p>
            <a:endParaRPr lang="en-GB" baseline="0" dirty="0" smtClean="0"/>
          </a:p>
          <a:p>
            <a:r>
              <a:rPr lang="en-GB" baseline="0" dirty="0" smtClean="0"/>
              <a:t>As Seymour </a:t>
            </a:r>
            <a:r>
              <a:rPr lang="en-GB" baseline="0" dirty="0" err="1" smtClean="0"/>
              <a:t>Papert</a:t>
            </a:r>
            <a:r>
              <a:rPr lang="en-GB" baseline="0" dirty="0" smtClean="0"/>
              <a:t> says though, students will learn best through doing. Encourage people to try, then discuss the solution on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163</a:t>
            </a:fld>
            <a:endParaRPr lang="en-GB"/>
          </a:p>
        </p:txBody>
      </p:sp>
    </p:spTree>
    <p:extLst>
      <p:ext uri="{BB962C8B-B14F-4D97-AF65-F5344CB8AC3E}">
        <p14:creationId xmlns:p14="http://schemas.microsoft.com/office/powerpoint/2010/main" val="132970398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students will recognise that this</a:t>
            </a:r>
            <a:r>
              <a:rPr lang="en-GB" baseline="0" dirty="0" smtClean="0"/>
              <a:t> is a repeat of a square. </a:t>
            </a:r>
          </a:p>
          <a:p>
            <a:r>
              <a:rPr lang="en-GB" baseline="0" dirty="0" smtClean="0"/>
              <a:t>Using the example above, point out the potential for confusion unless ‘nested loops’ are indented.</a:t>
            </a:r>
          </a:p>
          <a:p>
            <a:r>
              <a:rPr lang="en-GB" baseline="0" dirty="0" smtClean="0"/>
              <a:t>To reiterate - laying code out well is important for debugging. </a:t>
            </a:r>
          </a:p>
          <a:p>
            <a:r>
              <a:rPr lang="en-GB" baseline="0" dirty="0" smtClean="0"/>
              <a:t>(click) </a:t>
            </a:r>
          </a:p>
          <a:p>
            <a:r>
              <a:rPr lang="en-GB" baseline="0" dirty="0" smtClean="0"/>
              <a:t>What is wrong with this code? (click) for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164</a:t>
            </a:fld>
            <a:endParaRPr lang="en-GB"/>
          </a:p>
        </p:txBody>
      </p:sp>
    </p:spTree>
    <p:extLst>
      <p:ext uri="{BB962C8B-B14F-4D97-AF65-F5344CB8AC3E}">
        <p14:creationId xmlns:p14="http://schemas.microsoft.com/office/powerpoint/2010/main" val="312234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Here’s the outline of the day: First we want to consider the bigger picture – why teach programming at all? Secondly we need to consider the fact that students will come from primary schools with very different experiences and exposure to Computing.</a:t>
            </a:r>
            <a:r>
              <a:rPr lang="en-GB" baseline="0" dirty="0" smtClean="0"/>
              <a:t> Thirdly we want to consider how to address some of the issues raised by text based programming, before offering some practical challenges that get children using ‘real’ programming environments.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1404767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best to avoid the</a:t>
            </a:r>
            <a:r>
              <a:rPr lang="en-GB" baseline="0" dirty="0" smtClean="0"/>
              <a:t> </a:t>
            </a:r>
            <a:r>
              <a:rPr lang="en-GB" dirty="0" smtClean="0"/>
              <a:t>complexity of nested iteration in early programming.</a:t>
            </a:r>
          </a:p>
          <a:p>
            <a:r>
              <a:rPr lang="en-GB" dirty="0" smtClean="0"/>
              <a:t>However</a:t>
            </a:r>
            <a:r>
              <a:rPr lang="en-GB" baseline="0" dirty="0" smtClean="0"/>
              <a:t> encapsulating nested code in procedures makes it much easier to comprehend, since we can abstract away the unnecessary detail – in this case, by creating a procedure to draw a square, to remove the detail of the inner loop.</a:t>
            </a:r>
          </a:p>
        </p:txBody>
      </p:sp>
      <p:sp>
        <p:nvSpPr>
          <p:cNvPr id="4" name="Slide Number Placeholder 3"/>
          <p:cNvSpPr>
            <a:spLocks noGrp="1"/>
          </p:cNvSpPr>
          <p:nvPr>
            <p:ph type="sldNum" sz="quarter" idx="10"/>
          </p:nvPr>
        </p:nvSpPr>
        <p:spPr/>
        <p:txBody>
          <a:bodyPr/>
          <a:lstStyle/>
          <a:p>
            <a:fld id="{D426D3B5-75D9-4B81-9605-012F6554737F}" type="slidenum">
              <a:rPr lang="en-GB" smtClean="0"/>
              <a:t>166</a:t>
            </a:fld>
            <a:endParaRPr lang="en-GB"/>
          </a:p>
        </p:txBody>
      </p:sp>
    </p:spTree>
    <p:extLst>
      <p:ext uri="{BB962C8B-B14F-4D97-AF65-F5344CB8AC3E}">
        <p14:creationId xmlns:p14="http://schemas.microsoft.com/office/powerpoint/2010/main" val="9726322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make a link with previous work in BYOB, which can help students understand a procedure definition.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167</a:t>
            </a:fld>
            <a:endParaRPr lang="en-GB"/>
          </a:p>
        </p:txBody>
      </p:sp>
    </p:spTree>
    <p:extLst>
      <p:ext uri="{BB962C8B-B14F-4D97-AF65-F5344CB8AC3E}">
        <p14:creationId xmlns:p14="http://schemas.microsoft.com/office/powerpoint/2010/main" val="11706207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BYOB, we encapsulated the code to draw one square in it’s own block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168</a:t>
            </a:fld>
            <a:endParaRPr lang="en-GB"/>
          </a:p>
        </p:txBody>
      </p:sp>
    </p:spTree>
    <p:extLst>
      <p:ext uri="{BB962C8B-B14F-4D97-AF65-F5344CB8AC3E}">
        <p14:creationId xmlns:p14="http://schemas.microsoft.com/office/powerpoint/2010/main" val="37529466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doing so, we made the code much easier to understand (click). We want to do the same thing in </a:t>
            </a:r>
            <a:r>
              <a:rPr lang="en-GB" dirty="0" err="1" smtClean="0"/>
              <a:t>Robo’s</a:t>
            </a:r>
            <a:r>
              <a:rPr lang="en-GB" dirty="0" smtClean="0"/>
              <a:t> code.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169</a:t>
            </a:fld>
            <a:endParaRPr lang="en-GB"/>
          </a:p>
        </p:txBody>
      </p:sp>
    </p:spTree>
    <p:extLst>
      <p:ext uri="{BB962C8B-B14F-4D97-AF65-F5344CB8AC3E}">
        <p14:creationId xmlns:p14="http://schemas.microsoft.com/office/powerpoint/2010/main" val="35005853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with BYOB, t</a:t>
            </a:r>
            <a:r>
              <a:rPr lang="en-GB" dirty="0" smtClean="0"/>
              <a:t>here are two stages,</a:t>
            </a:r>
            <a:r>
              <a:rPr lang="en-GB" baseline="0" dirty="0" smtClean="0"/>
              <a:t> procedure definition, and once defined procedure calls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170</a:t>
            </a:fld>
            <a:endParaRPr lang="en-GB"/>
          </a:p>
        </p:txBody>
      </p:sp>
    </p:spTree>
    <p:extLst>
      <p:ext uri="{BB962C8B-B14F-4D97-AF65-F5344CB8AC3E}">
        <p14:creationId xmlns:p14="http://schemas.microsoft.com/office/powerpoint/2010/main" val="17738281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define</a:t>
            </a:r>
            <a:r>
              <a:rPr lang="en-GB" dirty="0" smtClean="0"/>
              <a:t> can use the insert options to avoid syntax errors, but as before, we want to lay the code out on separate lines to make the</a:t>
            </a:r>
            <a:r>
              <a:rPr lang="en-GB" baseline="0" dirty="0" smtClean="0"/>
              <a:t> structure more obvious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171</a:t>
            </a:fld>
            <a:endParaRPr lang="en-GB"/>
          </a:p>
        </p:txBody>
      </p:sp>
    </p:spTree>
    <p:extLst>
      <p:ext uri="{BB962C8B-B14F-4D97-AF65-F5344CB8AC3E}">
        <p14:creationId xmlns:p14="http://schemas.microsoft.com/office/powerpoint/2010/main" val="29516000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here is the procedure definition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172</a:t>
            </a:fld>
            <a:endParaRPr lang="en-GB"/>
          </a:p>
        </p:txBody>
      </p:sp>
    </p:spTree>
    <p:extLst>
      <p:ext uri="{BB962C8B-B14F-4D97-AF65-F5344CB8AC3E}">
        <p14:creationId xmlns:p14="http://schemas.microsoft.com/office/powerpoint/2010/main" val="180642046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call the procedure we simply insert in our code, (click) just like in BYOB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173</a:t>
            </a:fld>
            <a:endParaRPr lang="en-GB"/>
          </a:p>
        </p:txBody>
      </p:sp>
    </p:spTree>
    <p:extLst>
      <p:ext uri="{BB962C8B-B14F-4D97-AF65-F5344CB8AC3E}">
        <p14:creationId xmlns:p14="http://schemas.microsoft.com/office/powerpoint/2010/main" val="7780385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procedure we have defined</a:t>
            </a:r>
            <a:r>
              <a:rPr lang="en-GB" baseline="0" dirty="0" smtClean="0"/>
              <a:t> draws a fixed size square, (click) but we can generalize the definition so it can be called with different values. </a:t>
            </a:r>
          </a:p>
          <a:p>
            <a:endParaRPr lang="en-GB" baseline="0" dirty="0" smtClean="0"/>
          </a:p>
          <a:p>
            <a:r>
              <a:rPr lang="en-GB" baseline="0" dirty="0" smtClean="0"/>
              <a:t>All squares have a similar set of commands, the only thing that differs is the length of the side.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174</a:t>
            </a:fld>
            <a:endParaRPr lang="en-GB"/>
          </a:p>
        </p:txBody>
      </p:sp>
    </p:spTree>
    <p:extLst>
      <p:ext uri="{BB962C8B-B14F-4D97-AF65-F5344CB8AC3E}">
        <p14:creationId xmlns:p14="http://schemas.microsoft.com/office/powerpoint/2010/main" val="21293527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more</a:t>
            </a:r>
            <a:r>
              <a:rPr lang="en-GB" baseline="0" dirty="0" smtClean="0"/>
              <a:t> general procedure definition. Notice the parameter included in the procedure header, and referenced in the body.</a:t>
            </a:r>
          </a:p>
          <a:p>
            <a:endParaRPr lang="en-GB" baseline="0" dirty="0" smtClean="0"/>
          </a:p>
          <a:p>
            <a:r>
              <a:rPr lang="en-GB" baseline="0" dirty="0" smtClean="0"/>
              <a:t>We can now call the procedure with different values as the parameter.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175</a:t>
            </a:fld>
            <a:endParaRPr lang="en-GB"/>
          </a:p>
        </p:txBody>
      </p:sp>
    </p:spTree>
    <p:extLst>
      <p:ext uri="{BB962C8B-B14F-4D97-AF65-F5344CB8AC3E}">
        <p14:creationId xmlns:p14="http://schemas.microsoft.com/office/powerpoint/2010/main" val="218962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lets start with the big picture.</a:t>
            </a:r>
            <a:r>
              <a:rPr lang="en-GB" baseline="0" dirty="0" smtClean="0"/>
              <a:t> The starting point for most teachers new to Computing will, inevitably be the National Curriculum … and secondary teachers need to be aware that this will take time to embed. It’s therefore important that they are aware of expectations in the primary curriculum, which are only likely to be partially met in the near future.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6415199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parameter is another new technical term. We can think of parameters as variables local to a procedure. </a:t>
            </a:r>
          </a:p>
          <a:p>
            <a:endParaRPr lang="en-GB" baseline="0" dirty="0" smtClean="0"/>
          </a:p>
          <a:p>
            <a:r>
              <a:rPr lang="en-GB" baseline="0" dirty="0" smtClean="0"/>
              <a:t>A box, named in the definition, into which we can put different values, when we call the procedure.</a:t>
            </a:r>
          </a:p>
        </p:txBody>
      </p:sp>
      <p:sp>
        <p:nvSpPr>
          <p:cNvPr id="4" name="Slide Number Placeholder 3"/>
          <p:cNvSpPr>
            <a:spLocks noGrp="1"/>
          </p:cNvSpPr>
          <p:nvPr>
            <p:ph type="sldNum" sz="quarter" idx="10"/>
          </p:nvPr>
        </p:nvSpPr>
        <p:spPr/>
        <p:txBody>
          <a:bodyPr/>
          <a:lstStyle/>
          <a:p>
            <a:fld id="{D426D3B5-75D9-4B81-9605-012F6554737F}" type="slidenum">
              <a:rPr lang="en-GB" smtClean="0"/>
              <a:t>176</a:t>
            </a:fld>
            <a:endParaRPr lang="en-GB"/>
          </a:p>
        </p:txBody>
      </p:sp>
    </p:spTree>
    <p:extLst>
      <p:ext uri="{BB962C8B-B14F-4D97-AF65-F5344CB8AC3E}">
        <p14:creationId xmlns:p14="http://schemas.microsoft.com/office/powerpoint/2010/main" val="332807368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Before we embark on the last activity,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177</a:t>
            </a:fld>
            <a:endParaRPr lang="en-GB"/>
          </a:p>
        </p:txBody>
      </p:sp>
    </p:spTree>
    <p:extLst>
      <p:ext uri="{BB962C8B-B14F-4D97-AF65-F5344CB8AC3E}">
        <p14:creationId xmlns:p14="http://schemas.microsoft.com/office/powerpoint/2010/main" val="4404234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178</a:t>
            </a:fld>
            <a:endParaRPr lang="en-GB"/>
          </a:p>
        </p:txBody>
      </p:sp>
    </p:spTree>
    <p:extLst>
      <p:ext uri="{BB962C8B-B14F-4D97-AF65-F5344CB8AC3E}">
        <p14:creationId xmlns:p14="http://schemas.microsoft.com/office/powerpoint/2010/main" val="42543891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179</a:t>
            </a:fld>
            <a:endParaRPr lang="en-GB"/>
          </a:p>
        </p:txBody>
      </p:sp>
    </p:spTree>
    <p:extLst>
      <p:ext uri="{BB962C8B-B14F-4D97-AF65-F5344CB8AC3E}">
        <p14:creationId xmlns:p14="http://schemas.microsoft.com/office/powerpoint/2010/main" val="21147172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180</a:t>
            </a:fld>
            <a:endParaRPr lang="en-GB"/>
          </a:p>
        </p:txBody>
      </p:sp>
    </p:spTree>
    <p:extLst>
      <p:ext uri="{BB962C8B-B14F-4D97-AF65-F5344CB8AC3E}">
        <p14:creationId xmlns:p14="http://schemas.microsoft.com/office/powerpoint/2010/main" val="351220317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181</a:t>
            </a:fld>
            <a:endParaRPr lang="en-GB"/>
          </a:p>
        </p:txBody>
      </p:sp>
    </p:spTree>
    <p:extLst>
      <p:ext uri="{BB962C8B-B14F-4D97-AF65-F5344CB8AC3E}">
        <p14:creationId xmlns:p14="http://schemas.microsoft.com/office/powerpoint/2010/main" val="108626597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182</a:t>
            </a:fld>
            <a:endParaRPr lang="en-GB"/>
          </a:p>
        </p:txBody>
      </p:sp>
    </p:spTree>
    <p:extLst>
      <p:ext uri="{BB962C8B-B14F-4D97-AF65-F5344CB8AC3E}">
        <p14:creationId xmlns:p14="http://schemas.microsoft.com/office/powerpoint/2010/main" val="147010353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183</a:t>
            </a:fld>
            <a:endParaRPr lang="en-GB"/>
          </a:p>
        </p:txBody>
      </p:sp>
    </p:spTree>
    <p:extLst>
      <p:ext uri="{BB962C8B-B14F-4D97-AF65-F5344CB8AC3E}">
        <p14:creationId xmlns:p14="http://schemas.microsoft.com/office/powerpoint/2010/main" val="32289843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Computational thinking involves a</a:t>
            </a:r>
            <a:r>
              <a:rPr lang="en-GB" baseline="0" dirty="0" smtClean="0"/>
              <a:t> number of key concepts that occur again and again. These inform the way we look at the world. Make sure you have the Tenderfoot posters displayed in your classroom, so you can continually make reference to the concepts when they arise.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184</a:t>
            </a:fld>
            <a:endParaRPr lang="en-GB"/>
          </a:p>
        </p:txBody>
      </p:sp>
    </p:spTree>
    <p:extLst>
      <p:ext uri="{BB962C8B-B14F-4D97-AF65-F5344CB8AC3E}">
        <p14:creationId xmlns:p14="http://schemas.microsoft.com/office/powerpoint/2010/main" val="83050179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185</a:t>
            </a:fld>
            <a:endParaRPr lang="en-GB" dirty="0"/>
          </a:p>
        </p:txBody>
      </p:sp>
    </p:spTree>
    <p:extLst>
      <p:ext uri="{BB962C8B-B14F-4D97-AF65-F5344CB8AC3E}">
        <p14:creationId xmlns:p14="http://schemas.microsoft.com/office/powerpoint/2010/main" val="2559175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So starting</a:t>
            </a:r>
            <a:r>
              <a:rPr lang="en-GB" baseline="0" dirty="0" smtClean="0"/>
              <a:t> with primary schools, it is clear that implementing algorithms as simple programs is an expectation right from KS1. Notice the third statement – using reasoning to predict the behaviour of programs. Even at this early age there is an indication about the pedagogy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842404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186</a:t>
            </a:fld>
            <a:endParaRPr lang="en-GB" dirty="0"/>
          </a:p>
        </p:txBody>
      </p:sp>
    </p:spTree>
    <p:extLst>
      <p:ext uri="{BB962C8B-B14F-4D97-AF65-F5344CB8AC3E}">
        <p14:creationId xmlns:p14="http://schemas.microsoft.com/office/powerpoint/2010/main" val="42704386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187</a:t>
            </a:fld>
            <a:endParaRPr lang="en-GB" dirty="0"/>
          </a:p>
        </p:txBody>
      </p:sp>
    </p:spTree>
    <p:extLst>
      <p:ext uri="{BB962C8B-B14F-4D97-AF65-F5344CB8AC3E}">
        <p14:creationId xmlns:p14="http://schemas.microsoft.com/office/powerpoint/2010/main" val="279908215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188</a:t>
            </a:fld>
            <a:endParaRPr lang="en-GB" dirty="0"/>
          </a:p>
        </p:txBody>
      </p:sp>
    </p:spTree>
    <p:extLst>
      <p:ext uri="{BB962C8B-B14F-4D97-AF65-F5344CB8AC3E}">
        <p14:creationId xmlns:p14="http://schemas.microsoft.com/office/powerpoint/2010/main" val="420257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At</a:t>
            </a:r>
            <a:r>
              <a:rPr lang="en-GB" baseline="0" dirty="0" smtClean="0"/>
              <a:t> KS2 some of the key concepts underpinning programming are made explicit – decomposition; sequence, selection and iteration; variables; debugging by thinking logically. These lie at the heart of the mental toolkit we wish to develop in children throughout their time in school.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dirty="0"/>
          </a:p>
        </p:txBody>
      </p:sp>
    </p:spTree>
    <p:extLst>
      <p:ext uri="{BB962C8B-B14F-4D97-AF65-F5344CB8AC3E}">
        <p14:creationId xmlns:p14="http://schemas.microsoft.com/office/powerpoint/2010/main" val="31208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chance to explain what</a:t>
            </a:r>
            <a:r>
              <a:rPr lang="en-US" altLang="en-US" baseline="0" dirty="0" smtClean="0"/>
              <a:t> the Tenderfoot project entails – hide if not required.</a:t>
            </a:r>
          </a:p>
          <a:p>
            <a:pPr>
              <a:spcBef>
                <a:spcPct val="0"/>
              </a:spcBef>
            </a:pPr>
            <a:endParaRPr lang="en-US" altLang="en-US" baseline="0" dirty="0" smtClean="0"/>
          </a:p>
          <a:p>
            <a:pPr>
              <a:spcBef>
                <a:spcPct val="0"/>
              </a:spcBef>
            </a:pPr>
            <a:r>
              <a:rPr lang="en-US" altLang="en-US" baseline="0" dirty="0" smtClean="0"/>
              <a:t>Why? The need to develop a deeper appreciation of Computer Science amongst non-specialists secondary teachers.</a:t>
            </a:r>
          </a:p>
          <a:p>
            <a:pPr>
              <a:spcBef>
                <a:spcPct val="0"/>
              </a:spcBef>
            </a:pPr>
            <a:endParaRPr lang="en-US" altLang="en-US" baseline="0" dirty="0" smtClean="0"/>
          </a:p>
          <a:p>
            <a:pPr>
              <a:spcBef>
                <a:spcPct val="0"/>
              </a:spcBef>
            </a:pPr>
            <a:r>
              <a:rPr lang="en-US" altLang="en-US" baseline="0" dirty="0" smtClean="0"/>
              <a:t>What? Currently seven full Units are completed, packaged as 30+ separate sessions to support Master Teachers and others hosting local CPD. Four further Units are scoped and awaiting further development.</a:t>
            </a:r>
          </a:p>
          <a:p>
            <a:pPr>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When? The seven completed Units will be online by the start of the academic year 2017 – 18.</a:t>
            </a:r>
          </a:p>
          <a:p>
            <a:pPr>
              <a:spcBef>
                <a:spcPct val="0"/>
              </a:spcBef>
            </a:pPr>
            <a:endParaRPr lang="en-US" altLang="en-US" baseline="0" dirty="0" smtClean="0"/>
          </a:p>
          <a:p>
            <a:pPr>
              <a:spcBef>
                <a:spcPct val="0"/>
              </a:spcBef>
            </a:pPr>
            <a:r>
              <a:rPr lang="en-US" altLang="en-US" baseline="0" dirty="0" smtClean="0"/>
              <a:t>How? The CAS model is that of local face to face sessions through which we build trust and a genuine community of practice. Some may develop the material into online delivery but the key aim is to help sustain the fabric of the CAS Community, </a:t>
            </a:r>
            <a:r>
              <a:rPr lang="en-US" altLang="en-US" baseline="0" smtClean="0"/>
              <a:t>developing through </a:t>
            </a:r>
            <a:r>
              <a:rPr lang="en-US" altLang="en-US" baseline="0" dirty="0" smtClean="0"/>
              <a:t>the Regional </a:t>
            </a:r>
            <a:r>
              <a:rPr lang="en-US" altLang="en-US" baseline="0" smtClean="0"/>
              <a:t>Centre initiatives. </a:t>
            </a:r>
            <a:endParaRPr lang="en-US" altLang="en-US" baseline="0" dirty="0" smtClean="0"/>
          </a:p>
          <a:p>
            <a:pPr>
              <a:spcBef>
                <a:spcPct val="0"/>
              </a:spcBef>
            </a:pPr>
            <a:endParaRPr lang="en-US" altLang="en-US" baseline="0"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C578E-3DC8-4EAC-BD1D-064A9F0F6F36}" type="slidenum">
              <a:rPr lang="en-US" altLang="en-US"/>
              <a:pPr/>
              <a:t>2</a:t>
            </a:fld>
            <a:endParaRPr lang="en-US" altLang="en-US"/>
          </a:p>
        </p:txBody>
      </p:sp>
    </p:spTree>
    <p:extLst>
      <p:ext uri="{BB962C8B-B14F-4D97-AF65-F5344CB8AC3E}">
        <p14:creationId xmlns:p14="http://schemas.microsoft.com/office/powerpoint/2010/main" val="2229479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And</a:t>
            </a:r>
            <a:r>
              <a:rPr lang="en-GB" baseline="0" dirty="0" smtClean="0"/>
              <a:t> so on to KS3 where there is the first mention of text based programming languages, data structures and modular programs.</a:t>
            </a:r>
          </a:p>
          <a:p>
            <a:endParaRPr lang="en-GB" baseline="0" dirty="0" smtClean="0"/>
          </a:p>
          <a:p>
            <a:r>
              <a:rPr lang="en-GB" baseline="0" dirty="0" smtClean="0"/>
              <a:t>Whilst much of the NC is very slim on detail, when it comes to programming it is explicit and provides a clear developmental structure. That’s very good for us, and something that will shape the activities to come but before we do that we need to take a step back, appreciate the bigger picture and try to distinguish the wood from the trees.</a:t>
            </a:r>
          </a:p>
          <a:p>
            <a:r>
              <a:rPr lang="en-GB" baseline="0" dirty="0" smtClean="0"/>
              <a:t>(click)</a:t>
            </a:r>
          </a:p>
          <a:p>
            <a:r>
              <a:rPr lang="en-GB" baseline="0" dirty="0" smtClean="0"/>
              <a:t>The bigger question must surely be WHY? – why teach programming at all?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dirty="0"/>
          </a:p>
        </p:txBody>
      </p:sp>
    </p:spTree>
    <p:extLst>
      <p:ext uri="{BB962C8B-B14F-4D97-AF65-F5344CB8AC3E}">
        <p14:creationId xmlns:p14="http://schemas.microsoft.com/office/powerpoint/2010/main" val="313645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2012, a very influential study, by the Royal Society</a:t>
            </a:r>
            <a:r>
              <a:rPr lang="en-GB" baseline="0" dirty="0" smtClean="0"/>
              <a:t> made the case for a new Computing curriculum. Eminent biologist, and </a:t>
            </a:r>
            <a:r>
              <a:rPr lang="en-GB" baseline="0" dirty="0" err="1" smtClean="0"/>
              <a:t>nobel</a:t>
            </a:r>
            <a:r>
              <a:rPr lang="en-GB" baseline="0" dirty="0" smtClean="0"/>
              <a:t> prize winner, Sir Paul Nurse wrote the introduction and in it he said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165333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Developing</a:t>
            </a:r>
            <a:r>
              <a:rPr lang="en-GB" baseline="0" dirty="0" smtClean="0"/>
              <a:t> t</a:t>
            </a:r>
            <a:r>
              <a:rPr lang="en-GB" dirty="0" smtClean="0"/>
              <a:t>hat ‘way of thinking’, which we commonly refer to as Computational Thinking</a:t>
            </a:r>
            <a:r>
              <a:rPr lang="en-GB" baseline="0" dirty="0" smtClean="0"/>
              <a:t> is our rationale.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335721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Computational Thinking is made explicit in the Purpose of Study that introduces both the primary and secondary programmes of study …</a:t>
            </a:r>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dirty="0"/>
          </a:p>
        </p:txBody>
      </p:sp>
    </p:spTree>
    <p:extLst>
      <p:ext uri="{BB962C8B-B14F-4D97-AF65-F5344CB8AC3E}">
        <p14:creationId xmlns:p14="http://schemas.microsoft.com/office/powerpoint/2010/main" val="3024364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It goes on to say how this can be applied through programming.</a:t>
            </a:r>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dirty="0"/>
          </a:p>
        </p:txBody>
      </p:sp>
    </p:spTree>
    <p:extLst>
      <p:ext uri="{BB962C8B-B14F-4D97-AF65-F5344CB8AC3E}">
        <p14:creationId xmlns:p14="http://schemas.microsoft.com/office/powerpoint/2010/main" val="818797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14083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1934409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2867262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So</a:t>
            </a:r>
            <a:r>
              <a:rPr lang="en-GB" baseline="0" dirty="0" smtClean="0"/>
              <a:t> teaching programming involves a conceptual approach. These concepts can be easily transferred from one programming language to another, but also to approaching problems on other, non programming contexts.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358474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CAS</a:t>
            </a:r>
            <a:r>
              <a:rPr lang="en-GB" baseline="0" dirty="0" smtClean="0"/>
              <a:t> have produced a poster that highlights these concepts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404301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It is important that attendees understand the structure</a:t>
            </a:r>
            <a:r>
              <a:rPr lang="en-US" altLang="en-US" baseline="0" dirty="0" smtClean="0"/>
              <a:t> of the supporting resources and their target audience.</a:t>
            </a:r>
          </a:p>
          <a:p>
            <a:pPr>
              <a:spcBef>
                <a:spcPct val="0"/>
              </a:spcBef>
            </a:pPr>
            <a:endParaRPr lang="en-US" altLang="en-US" baseline="0" dirty="0" smtClean="0"/>
          </a:p>
          <a:p>
            <a:pPr>
              <a:spcBef>
                <a:spcPct val="0"/>
              </a:spcBef>
            </a:pPr>
            <a:r>
              <a:rPr lang="en-US" altLang="en-US" baseline="0" dirty="0" smtClean="0"/>
              <a:t>A short summary of the content of each Unit can be downloaded and distributed in advance.</a:t>
            </a:r>
          </a:p>
          <a:p>
            <a:pPr>
              <a:spcBef>
                <a:spcPct val="0"/>
              </a:spcBef>
            </a:pPr>
            <a:endParaRPr lang="en-US" altLang="en-US" baseline="0" dirty="0" smtClean="0"/>
          </a:p>
          <a:p>
            <a:pPr>
              <a:spcBef>
                <a:spcPct val="0"/>
              </a:spcBef>
            </a:pPr>
            <a:r>
              <a:rPr lang="en-US" altLang="en-US" baseline="0" dirty="0" smtClean="0"/>
              <a:t>A full day Unit is fast paced, aimed at experienced curriculum leaders and potential Tenderfoot trainers.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3</a:t>
            </a:fld>
            <a:endParaRPr lang="en-US" altLang="en-US"/>
          </a:p>
        </p:txBody>
      </p:sp>
    </p:spTree>
    <p:extLst>
      <p:ext uri="{BB962C8B-B14F-4D97-AF65-F5344CB8AC3E}">
        <p14:creationId xmlns:p14="http://schemas.microsoft.com/office/powerpoint/2010/main" val="2656114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a:t>
            </a:r>
            <a:r>
              <a:rPr lang="en-GB" baseline="0" dirty="0" smtClean="0"/>
              <a:t> simple way to get this across is to suggest to children that thinking like a computer scientist is a special way of looking at the world. Very soon, they will be seeing algorithms everywhere. They will be breaking problems down, spotting patterns and recognising this weird thing called abstraction, again and again and again.</a:t>
            </a:r>
          </a:p>
          <a:p>
            <a:endParaRPr lang="en-GB" baseline="0" dirty="0" smtClean="0"/>
          </a:p>
          <a:p>
            <a:r>
              <a:rPr lang="en-GB" baseline="0" dirty="0" smtClean="0"/>
              <a:t>Many CAS members offer CPD in particular programming languages. Regardless of the language, the concepts should be the same. The language is secondary, the concepts are key – hence the name of this session (title appears on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3726044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start by outlining</a:t>
            </a:r>
            <a:r>
              <a:rPr lang="en-GB" baseline="0" dirty="0" smtClean="0"/>
              <a:t> the key concepts and looking at how we can ensure continuity from primary.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1559108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start with a quick history lesson. What do</a:t>
            </a:r>
            <a:r>
              <a:rPr lang="en-GB" baseline="0" dirty="0" smtClean="0"/>
              <a:t> you think of when you see this image? If your answer wasn’t LOGO, you’re clearly not from a certain generation. Logo was the first educational programming language, developed in the 1960’s and 70’s by this man (click), Seymour </a:t>
            </a:r>
            <a:r>
              <a:rPr lang="en-GB" baseline="0" dirty="0" err="1" smtClean="0"/>
              <a:t>Papert</a:t>
            </a:r>
            <a:r>
              <a:rPr lang="en-GB" baseline="0" dirty="0" smtClean="0"/>
              <a:t>. Logo was used to write programs for floor turtles, like the one shown. It was the forerunner of many of the devices we see in Primary schools today, such as </a:t>
            </a:r>
            <a:r>
              <a:rPr lang="en-GB" baseline="0" dirty="0" err="1" smtClean="0"/>
              <a:t>BeeBots</a:t>
            </a:r>
            <a:r>
              <a:rPr lang="en-GB" baseline="0" dirty="0" smtClean="0"/>
              <a:t>.</a:t>
            </a:r>
          </a:p>
          <a:p>
            <a:endParaRPr lang="en-GB" baseline="0" dirty="0" smtClean="0"/>
          </a:p>
          <a:p>
            <a:r>
              <a:rPr lang="en-GB" baseline="0" dirty="0" err="1" smtClean="0"/>
              <a:t>Papert</a:t>
            </a:r>
            <a:r>
              <a:rPr lang="en-GB" baseline="0" dirty="0" smtClean="0"/>
              <a:t> worked at the </a:t>
            </a:r>
            <a:r>
              <a:rPr lang="en-GB" baseline="0" dirty="0" err="1" smtClean="0"/>
              <a:t>Massechusettes</a:t>
            </a:r>
            <a:r>
              <a:rPr lang="en-GB" baseline="0" dirty="0" smtClean="0"/>
              <a:t> Institute of Technology (MIT) and wrote a seminal book (click), </a:t>
            </a:r>
            <a:r>
              <a:rPr lang="en-GB" baseline="0" dirty="0" err="1" smtClean="0"/>
              <a:t>Mindstorms</a:t>
            </a:r>
            <a:r>
              <a:rPr lang="en-GB" baseline="0" dirty="0" smtClean="0"/>
              <a:t>: Children, Computing and Powerful Ideas. Many of these ideas shape our approach to teaching today.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3177969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name </a:t>
            </a:r>
            <a:r>
              <a:rPr lang="en-GB" baseline="0" dirty="0" err="1" smtClean="0"/>
              <a:t>Mindstorms</a:t>
            </a:r>
            <a:r>
              <a:rPr lang="en-GB" baseline="0" dirty="0" smtClean="0"/>
              <a:t> might be familiar from the programmable Lego kits. Seymour </a:t>
            </a:r>
            <a:r>
              <a:rPr lang="en-GB" baseline="0" dirty="0" err="1" smtClean="0"/>
              <a:t>Papert</a:t>
            </a:r>
            <a:r>
              <a:rPr lang="en-GB" baseline="0" dirty="0" smtClean="0"/>
              <a:t> was involved in the early development of these. </a:t>
            </a:r>
            <a:r>
              <a:rPr lang="en-GB" baseline="0" dirty="0" err="1" smtClean="0"/>
              <a:t>Mindstorms</a:t>
            </a:r>
            <a:r>
              <a:rPr lang="en-GB" baseline="0" dirty="0" smtClean="0"/>
              <a:t> (the book) appeared in 1980 when educational software was just beginning… </a:t>
            </a:r>
            <a:r>
              <a:rPr lang="en-GB" dirty="0" smtClean="0"/>
              <a:t>… and yet </a:t>
            </a:r>
            <a:r>
              <a:rPr lang="en-GB" dirty="0" err="1" smtClean="0"/>
              <a:t>Papert</a:t>
            </a:r>
            <a:r>
              <a:rPr lang="en-GB" dirty="0" smtClean="0"/>
              <a:t> could</a:t>
            </a:r>
            <a:r>
              <a:rPr lang="en-GB" baseline="0" dirty="0" smtClean="0"/>
              <a:t> already see some of the dangers inherent in ‘drill and skill’ approaches.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81959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quite remarkable the insights </a:t>
            </a:r>
            <a:r>
              <a:rPr lang="en-GB" dirty="0" err="1" smtClean="0"/>
              <a:t>Papert</a:t>
            </a:r>
            <a:r>
              <a:rPr lang="en-GB" dirty="0" smtClean="0"/>
              <a:t> had. In the 1960’s people laughed when he suggested computers could be instruments for children’s learning, yet now we find ourselves standing on the shoulders of this educational</a:t>
            </a:r>
            <a:r>
              <a:rPr lang="en-GB" baseline="0" dirty="0" smtClean="0"/>
              <a:t> giant.</a:t>
            </a:r>
            <a:r>
              <a:rPr lang="en-GB" dirty="0" smtClean="0"/>
              <a:t> Quote</a:t>
            </a:r>
            <a:r>
              <a:rPr lang="en-GB" baseline="0" dirty="0" smtClean="0"/>
              <a:t> extends over 2 slides.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35760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168183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goes on to say (quote again). In essence what he is arguing is (click) that children learn by doing</a:t>
            </a:r>
            <a:r>
              <a:rPr lang="en-GB" baseline="0" dirty="0" smtClean="0"/>
              <a:t> – something that should inform our approach today. Children cannot be taught didactically to program, but need to be presented with challenges through which they develop their own understanding.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2271440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man was a doctoral student of Seymour </a:t>
            </a:r>
            <a:r>
              <a:rPr lang="en-GB" baseline="0" dirty="0" err="1" smtClean="0"/>
              <a:t>Papert’s</a:t>
            </a:r>
            <a:r>
              <a:rPr lang="en-GB" baseline="0" dirty="0" smtClean="0"/>
              <a:t>. He too was involved in the development of Lego </a:t>
            </a:r>
            <a:r>
              <a:rPr lang="en-GB" baseline="0" dirty="0" err="1" smtClean="0"/>
              <a:t>Mindstorms</a:t>
            </a:r>
            <a:r>
              <a:rPr lang="en-GB" baseline="0" dirty="0" smtClean="0"/>
              <a:t> (click). Both appreciated how Lego helped develop creative play and how constructing things helped shape children’s ‘knowledge structures’. Does anyone know who he is and what he is famous for today? (Answer: Mitch Resnick created Scratch)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1641716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Mitch Resnick,</a:t>
            </a:r>
            <a:r>
              <a:rPr lang="en-GB" baseline="0" dirty="0" smtClean="0"/>
              <a:t> ‘</a:t>
            </a:r>
            <a:r>
              <a:rPr lang="en-GB" baseline="0" dirty="0" err="1" smtClean="0"/>
              <a:t>Papert</a:t>
            </a:r>
            <a:r>
              <a:rPr lang="en-GB" baseline="0" dirty="0" smtClean="0"/>
              <a:t> Professor of Learning Research’ and Director of the Lifelong Kindergarten Group at MIT developed Scratch, launched in 2003. Next slide has a video (1min 20secs) explaining why.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1619713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Scratch has been a game changer in education. There will be few Primary children who haven’t had some form of contact with it.</a:t>
            </a:r>
            <a:r>
              <a:rPr lang="en-GB" baseline="0" dirty="0" smtClean="0"/>
              <a:t> It has a very low floor of entry. It is a visual language, which removes the need to type commands. You can see the analogy with Lego in the way sequences can be snapped together.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3124350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Each Unit includes a full Trainer Presentation, which follows these introductory slides.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4</a:t>
            </a:fld>
            <a:endParaRPr lang="en-US" altLang="en-US"/>
          </a:p>
        </p:txBody>
      </p:sp>
    </p:spTree>
    <p:extLst>
      <p:ext uri="{BB962C8B-B14F-4D97-AF65-F5344CB8AC3E}">
        <p14:creationId xmlns:p14="http://schemas.microsoft.com/office/powerpoint/2010/main" val="164651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Scratch</a:t>
            </a:r>
            <a:r>
              <a:rPr lang="en-GB" baseline="0" dirty="0" smtClean="0"/>
              <a:t> has spawned many variants – which have often extended it’s capabilities. One such variant (click), used to teach undergraduates at the University of Berkeley in California was BYOB (Build Your Own Blocks). This provides a seamless transition for pupils who already have some experience of Scratch, but is far more powerful.</a:t>
            </a:r>
          </a:p>
          <a:p>
            <a:endParaRPr lang="en-GB" baseline="0" dirty="0" smtClean="0"/>
          </a:p>
          <a:p>
            <a:r>
              <a:rPr lang="en-GB" baseline="0" dirty="0" smtClean="0"/>
              <a:t>(click) Don’t dismiss visual languages as ‘toy’ languages. They have a long history of pedagogical development and are the starting point for grasping computational concepts. Once grasped, they make the transition to text based coding much easier.</a:t>
            </a:r>
          </a:p>
          <a:p>
            <a:endParaRPr lang="en-GB" baseline="0" dirty="0" smtClean="0"/>
          </a:p>
          <a:p>
            <a:r>
              <a:rPr lang="en-GB" baseline="0" dirty="0" smtClean="0"/>
              <a:t>Its worth noting that both Scratch and BYOB now run ‘in the cloud’. These versions are Scratch 2 and Snap! (click). This has certain advantages, primarily no installation and being accessible from any computer online. But they also have disadvantages for schools with unreliable or limited connectivity. It is also another User ID for students to remember and any media they wish to use has to be uploaded to the cloud first. </a:t>
            </a:r>
          </a:p>
          <a:p>
            <a:r>
              <a:rPr lang="en-GB" baseline="0" dirty="0" smtClean="0"/>
              <a:t>At the time of writing, Snap! didn’t support multiple instruments which is essential for an upcoming project. We’ll therefore be using a local installation of BYOB in these examples. This situation will change with time and you may wish to use the online versions. Both are freely available from the URL (click)</a:t>
            </a:r>
            <a:r>
              <a:rPr lang="en-GB" sz="1200" dirty="0" smtClean="0">
                <a:hlinkClick r:id="rId3"/>
              </a:rPr>
              <a:t> http://byob.berkeley.edu</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4258984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start, ensure everyone can open</a:t>
            </a:r>
            <a:r>
              <a:rPr lang="en-GB" baseline="0" dirty="0" smtClean="0"/>
              <a:t> BYOB. Use this to </a:t>
            </a:r>
            <a:r>
              <a:rPr lang="en-GB" baseline="0" dirty="0" err="1" smtClean="0"/>
              <a:t>to</a:t>
            </a:r>
            <a:r>
              <a:rPr lang="en-GB" baseline="0" dirty="0" smtClean="0"/>
              <a:t> stress the similarity with Scratch – 3 slides simply show different drawers of commands which are just the same as Scratch.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3569443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Ensure your audience are</a:t>
            </a:r>
            <a:r>
              <a:rPr lang="en-GB" baseline="0" dirty="0" smtClean="0"/>
              <a:t> familiar with dragging blocks to create scripts. Point out the ‘hat’ blocks which sit on top of scripts and act as the trigger to execute the commands. Here we program different keys on the keyboard to act as triggers to play notes.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3131776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talked a lot in the introduction. The focus of this session is concepts and continuity. What we want to do</a:t>
            </a:r>
            <a:r>
              <a:rPr lang="en-GB" baseline="0" dirty="0" smtClean="0"/>
              <a:t> is constantly reinforce 1 big idea – that this is about developing Computational Thinking (click). </a:t>
            </a:r>
          </a:p>
          <a:p>
            <a:endParaRPr lang="en-GB" baseline="0" dirty="0" smtClean="0"/>
          </a:p>
          <a:p>
            <a:r>
              <a:rPr lang="en-GB" baseline="0" dirty="0" smtClean="0"/>
              <a:t>We’ll suggest two activities, involving 3 key constructs to illustrate 4 central concepts.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1441883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final point - j</a:t>
            </a:r>
            <a:r>
              <a:rPr lang="en-GB" dirty="0" smtClean="0"/>
              <a:t>ust</a:t>
            </a:r>
            <a:r>
              <a:rPr lang="en-GB" baseline="0" dirty="0" smtClean="0"/>
              <a:t> like children learning to walk, you, or your audience will learn through doing. Nobody can ‘tell’ a child how to walk – they learn by falling over … again and again and again.</a:t>
            </a:r>
          </a:p>
          <a:p>
            <a:endParaRPr lang="en-GB" baseline="0" dirty="0" smtClean="0"/>
          </a:p>
          <a:p>
            <a:r>
              <a:rPr lang="en-GB" baseline="0" dirty="0" smtClean="0"/>
              <a:t>So it is with programming, but a challenge facing teachers is managing that within a class. A parent may pick a child up, but you can’t be picking 30 children up all the time. There are many ideas being shared by teachers in this regard – one very effective method is to develop paired programming. Working in pairs allows discussion and develops the ability to articulate your thoughts. So one person constructs the program from the instructions of another.</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46</a:t>
            </a:fld>
            <a:endParaRPr lang="en-GB"/>
          </a:p>
        </p:txBody>
      </p:sp>
    </p:spTree>
    <p:extLst>
      <p:ext uri="{BB962C8B-B14F-4D97-AF65-F5344CB8AC3E}">
        <p14:creationId xmlns:p14="http://schemas.microsoft.com/office/powerpoint/2010/main" val="319393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a:t>
            </a:r>
            <a:r>
              <a:rPr lang="en-GB" baseline="0" dirty="0" smtClean="0"/>
              <a:t> to give children a couple of programming projects. Programming need not be intimidating- on fact it is based on just three simple ideas, or constructs. We could call them the ‘big 3’:</a:t>
            </a:r>
          </a:p>
          <a:p>
            <a:r>
              <a:rPr lang="en-GB" baseline="0" dirty="0" smtClean="0"/>
              <a:t>(click) </a:t>
            </a:r>
          </a:p>
          <a:p>
            <a:r>
              <a:rPr lang="en-GB" baseline="0" dirty="0" smtClean="0"/>
              <a:t>Sequence – the challenge of arranging instructions into the correct order.</a:t>
            </a:r>
          </a:p>
          <a:p>
            <a:r>
              <a:rPr lang="en-GB" baseline="0" dirty="0" smtClean="0"/>
              <a:t>Selection – allowing a program to branch down a different route IF a certain condition is met and</a:t>
            </a:r>
          </a:p>
          <a:p>
            <a:r>
              <a:rPr lang="en-GB" baseline="0" dirty="0" smtClean="0"/>
              <a:t>Repetition –sometimes referred to as Iteration Allowing us to repeat sequences of commands by looping back. </a:t>
            </a:r>
          </a:p>
          <a:p>
            <a:endParaRPr lang="en-GB" baseline="0" dirty="0" smtClean="0"/>
          </a:p>
          <a:p>
            <a:r>
              <a:rPr lang="en-GB" baseline="0" dirty="0" smtClean="0"/>
              <a:t>It’s useful to repeat these constructs regularly and often. Perhaps get the children to chant them back in response to a prompt; “There are only 3 constructs in programming. They are?” Response in a loud voice, all together; “Sequence, Selection and Repetition” It’s worth noting too, that when introducing programming this probably represents the order of complexity of the constructs. Children generally find conditional IF statements easier than loops.</a:t>
            </a:r>
          </a:p>
          <a:p>
            <a:endParaRPr lang="en-GB" baseline="0" dirty="0" smtClean="0"/>
          </a:p>
          <a:p>
            <a:r>
              <a:rPr lang="en-GB" baseline="0" dirty="0" smtClean="0"/>
              <a:t>Throughout any coding project, take the opportunity to highlight code and ask what construct(s) are exemplified.</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47</a:t>
            </a:fld>
            <a:endParaRPr lang="en-GB"/>
          </a:p>
        </p:txBody>
      </p:sp>
    </p:spTree>
    <p:extLst>
      <p:ext uri="{BB962C8B-B14F-4D97-AF65-F5344CB8AC3E}">
        <p14:creationId xmlns:p14="http://schemas.microsoft.com/office/powerpoint/2010/main" val="95032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mentioned the focus on concepts, so lets get</a:t>
            </a:r>
            <a:r>
              <a:rPr lang="en-GB" baseline="0" dirty="0" smtClean="0"/>
              <a:t> them upfront right from the start. Obviously there will be a focus on algorithms as a sequence of instructions, but we also want to highlight (click) the idea of decomposition, breaking a complex problem into smaller parts as a way of managing complexity. Generalisation (click) may be a new term for many, but in many computing contexts for young children, this amounts to trying to spot patterns. Finally (click), at the heart of Computational Thinking is the notion of Abstraction, which we’ll highlight as it arises.</a:t>
            </a:r>
          </a:p>
          <a:p>
            <a:endParaRPr lang="en-GB" baseline="0" dirty="0" smtClean="0"/>
          </a:p>
          <a:p>
            <a:r>
              <a:rPr lang="en-GB" baseline="0" dirty="0" smtClean="0"/>
              <a:t>Throughout the projects we want to take every opportunity to highlight examples of both the key constructs and the core concepts.</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48</a:t>
            </a:fld>
            <a:endParaRPr lang="en-GB"/>
          </a:p>
        </p:txBody>
      </p:sp>
    </p:spTree>
    <p:extLst>
      <p:ext uri="{BB962C8B-B14F-4D97-AF65-F5344CB8AC3E}">
        <p14:creationId xmlns:p14="http://schemas.microsoft.com/office/powerpoint/2010/main" val="2601115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all that said, lets look</a:t>
            </a:r>
            <a:r>
              <a:rPr lang="en-GB" baseline="0" dirty="0" smtClean="0"/>
              <a:t> at making some music with BYOB.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2200798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don’t need to understand musical notation to do these activities. In fact, learning to read music is an exercise in pattern recognition itself. We</a:t>
            </a:r>
            <a:r>
              <a:rPr lang="en-GB" baseline="0" dirty="0" smtClean="0"/>
              <a:t> do need to start by explaining notes.</a:t>
            </a:r>
            <a:r>
              <a:rPr lang="en-GB" dirty="0" smtClean="0"/>
              <a:t> Start by making a link</a:t>
            </a:r>
            <a:r>
              <a:rPr lang="en-GB" baseline="0" dirty="0" smtClean="0"/>
              <a:t> to keys on a piano. The numbers on the piano keys equate to the BYOB pitch number. (click) The letters of the notes appear below the piano keys</a:t>
            </a:r>
          </a:p>
          <a:p>
            <a:endParaRPr lang="en-GB" baseline="0" dirty="0" smtClean="0"/>
          </a:p>
          <a:p>
            <a:r>
              <a:rPr lang="en-GB" baseline="0" dirty="0" smtClean="0"/>
              <a:t>The numbers in a BYOB ‘play’ command indicate the key or pitch to play. The default number (60) represents the middle key on the piano. White piano keys are represented by the letters A to G, which repeat in sets of 8 (or octaves). We wont be worrying about the black notes at the moment. (click)</a:t>
            </a:r>
          </a:p>
          <a:p>
            <a:endParaRPr lang="en-GB" baseline="0" dirty="0" smtClean="0"/>
          </a:p>
          <a:p>
            <a:r>
              <a:rPr lang="en-GB" baseline="0" dirty="0" smtClean="0"/>
              <a:t>The musical score is a way of writing instructions to play a sequence of notes. Each line and each space between the lines indicates a different white piano key. If we tell pupils that the first note represents middle C, we can work out the letter of each further note. (click removes the arrow) Go through this on the screen, counting up each space and line to the G, then the A to make this clear.</a:t>
            </a:r>
          </a:p>
          <a:p>
            <a:endParaRPr lang="en-GB" baseline="0" dirty="0" smtClean="0"/>
          </a:p>
          <a:p>
            <a:r>
              <a:rPr lang="en-GB" baseline="0" dirty="0" smtClean="0"/>
              <a:t>Finally, having worked out the notes, we can convert these to the pitches (numbers) used in the ‘Play Note’ command in BYOB. (click illustrates first two notes) Having been given the first two 60’s, work through the rest with the group to ensure they understand how to convert. The higher up the score the notes are, the higher the number. (click to reveal answer) </a:t>
            </a:r>
          </a:p>
          <a:p>
            <a:endParaRPr lang="en-GB" baseline="0" dirty="0" smtClean="0"/>
          </a:p>
          <a:p>
            <a:r>
              <a:rPr lang="en-GB" baseline="0" dirty="0" smtClean="0"/>
              <a:t>(click brings concept graphic) In essence what we are doing is translating one language (a musical score) to a sequence of instructions for the computer. The rules for converting one to another have to be expressed unambiguously (an example of an algorithm). </a:t>
            </a:r>
          </a:p>
          <a:p>
            <a:endParaRPr lang="en-GB" baseline="0" dirty="0" smtClean="0"/>
          </a:p>
          <a:p>
            <a:r>
              <a:rPr lang="en-GB" baseline="0" dirty="0" smtClean="0"/>
              <a:t>The musical score itself can itself be seen as an algorithm – an unambiguous sequence of steps to produce a tune.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1046006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a:t>
            </a:r>
            <a:r>
              <a:rPr lang="en-GB" baseline="0" dirty="0" smtClean="0"/>
              <a:t> translated the score to numeric notes, we can implement the algorithms in BYOB, using a sequence of play note commands. The first seven notes are given on the screen. At this point we can point out that the different look of a musical note indicates the length of time to play it for (click). In this case all the notes are 1 beat (a crotchet) apart from notes 7 and 14 which are two beats (a minim).</a:t>
            </a:r>
          </a:p>
          <a:p>
            <a:endParaRPr lang="en-GB" baseline="0" dirty="0" smtClean="0"/>
          </a:p>
          <a:p>
            <a:r>
              <a:rPr lang="en-GB" baseline="0" dirty="0" smtClean="0"/>
              <a:t>If it sounds too slow, do not change the number of beats for a note, but change the tempo of the beats (click).</a:t>
            </a:r>
          </a:p>
          <a:p>
            <a:endParaRPr lang="en-GB" baseline="0" dirty="0" smtClean="0"/>
          </a:p>
          <a:p>
            <a:r>
              <a:rPr lang="en-GB" baseline="0" dirty="0" err="1" smtClean="0"/>
              <a:t>Aremed</a:t>
            </a:r>
            <a:r>
              <a:rPr lang="en-GB" baseline="0" dirty="0" smtClean="0"/>
              <a:t> with this knowledge, pupils can finish creating the script for the whole line. (click) A clear example of Sequencing.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At this point it’s worth ensuring pupils can save their script, locate it and reload it into BYOB. They will probably recognise the tune so suggest a naming convention that allows for versions </a:t>
            </a:r>
            <a:r>
              <a:rPr lang="en-GB" baseline="0" dirty="0" err="1" smtClean="0"/>
              <a:t>eg</a:t>
            </a:r>
            <a:r>
              <a:rPr lang="en-GB" baseline="0" dirty="0" smtClean="0"/>
              <a:t> LittleStar01</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48763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slides</a:t>
            </a:r>
            <a:r>
              <a:rPr lang="en-US" altLang="en-US" baseline="0" dirty="0" smtClean="0"/>
              <a:t> include very detailed notes outlining the supporting narrative. Please read them carefully if preparing a presentation.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5</a:t>
            </a:fld>
            <a:endParaRPr lang="en-US" altLang="en-US"/>
          </a:p>
        </p:txBody>
      </p:sp>
    </p:spTree>
    <p:extLst>
      <p:ext uri="{BB962C8B-B14F-4D97-AF65-F5344CB8AC3E}">
        <p14:creationId xmlns:p14="http://schemas.microsoft.com/office/powerpoint/2010/main" val="707881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remainder of the score on the screen, the challenge is to</a:t>
            </a:r>
            <a:r>
              <a:rPr lang="en-GB" baseline="0" dirty="0" smtClean="0"/>
              <a:t> continue with the translation and scripting of the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3965837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start of the long sequence can be illustrated on screen if they are struggling.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1321635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words of the rhyme should</a:t>
            </a:r>
            <a:r>
              <a:rPr lang="en-GB" baseline="0" dirty="0" smtClean="0"/>
              <a:t> make it obvious to all that part of it is repeated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164093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the fully translated score, c</a:t>
            </a:r>
            <a:r>
              <a:rPr lang="en-GB" dirty="0" smtClean="0"/>
              <a:t>an</a:t>
            </a:r>
            <a:r>
              <a:rPr lang="en-GB" baseline="0" dirty="0" smtClean="0"/>
              <a:t> the pupils spot the repeating musical sequence displayed?</a:t>
            </a:r>
          </a:p>
          <a:p>
            <a:endParaRPr lang="en-GB" baseline="0" dirty="0" smtClean="0"/>
          </a:p>
          <a:p>
            <a:r>
              <a:rPr lang="en-GB" baseline="0" dirty="0" smtClean="0"/>
              <a:t>The last line is the same as the first, just as the words are. If they don’t see this initially, perhaps ask them to listen to the tune and see if they can spot the pattern.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2021825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a good example of the concept of pattern recognition. If we can spot this, we can reuse</a:t>
            </a:r>
            <a:r>
              <a:rPr lang="en-GB" baseline="0" dirty="0" smtClean="0"/>
              <a:t> the original sequence (initially just by copying it), rather than creating it all again. Later we can look at better ways to reuse the code, but worth highlighting the concept now.</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3709238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If they haven’t noticed already, see if they can spot another part of the tune that repeats.</a:t>
            </a:r>
            <a:r>
              <a:rPr lang="en-GB" baseline="0" dirty="0" smtClean="0"/>
              <a:t>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worth pointing this out: the tune repeats, even if the words are different. (click reveals the score)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38563526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a:t>
            </a:r>
            <a:r>
              <a:rPr lang="en-GB" baseline="0" dirty="0" smtClean="0"/>
              <a:t> pupils code their tune, it should become obvious that a long script (spaghetti code) makes it very difficult to spot mistakes.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Far better to break the song down into smaller sections and test each as it is developed.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of course, and example of decomposition (click).</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143151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rhyme can be coded using just these 3 sequences of seven commands. Highlight the use of message broadcasts to control program flow. This will be essential later 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Discuss the benefits of this approach with students: Easier to test and debug, easier to check each section has the same number of beats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should refactor their </a:t>
            </a:r>
            <a:r>
              <a:rPr lang="en-GB" baseline="0" dirty="0" err="1" smtClean="0"/>
              <a:t>TwinkleStar</a:t>
            </a:r>
            <a:r>
              <a:rPr lang="en-GB" baseline="0" dirty="0" smtClean="0"/>
              <a:t> code to ensure familiarity with the use of broadcasts and save it as, perhaps LittleStar02.</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3050412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a:t>
            </a:r>
            <a:r>
              <a:rPr lang="en-GB" baseline="0" dirty="0" smtClean="0"/>
              <a:t> refactored their code into manageable chunks, it is only a small conceptual step to encapsulate that code in a block of its own. We’ll call them </a:t>
            </a:r>
            <a:r>
              <a:rPr lang="en-GB" baseline="0" dirty="0" err="1" smtClean="0"/>
              <a:t>songline</a:t>
            </a:r>
            <a:r>
              <a:rPr lang="en-GB" baseline="0" dirty="0" smtClean="0"/>
              <a:t> blocks. The animation demonstrates how to define and name a new command block, ensuring it is placed in the correct category drawer (Sound).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150576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defined, we can drag the relevant code from the script window (click).</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3101532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Training Notes are provided to help with advanced preparation.</a:t>
            </a:r>
          </a:p>
          <a:p>
            <a:pPr>
              <a:spcBef>
                <a:spcPct val="0"/>
              </a:spcBef>
            </a:pPr>
            <a:r>
              <a:rPr lang="en-US" altLang="en-US" dirty="0" smtClean="0"/>
              <a:t>These</a:t>
            </a:r>
            <a:r>
              <a:rPr lang="en-US" altLang="en-US" baseline="0" dirty="0" smtClean="0"/>
              <a:t> can be distributed at the start of a full day session. </a:t>
            </a:r>
          </a:p>
          <a:p>
            <a:pPr>
              <a:spcBef>
                <a:spcPct val="0"/>
              </a:spcBef>
            </a:pPr>
            <a:r>
              <a:rPr lang="en-US" altLang="en-US" baseline="0" dirty="0" smtClean="0"/>
              <a:t>The contents are explained in the following slides.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6</a:t>
            </a:fld>
            <a:endParaRPr lang="en-US" altLang="en-US"/>
          </a:p>
        </p:txBody>
      </p:sp>
    </p:spTree>
    <p:extLst>
      <p:ext uri="{BB962C8B-B14F-4D97-AF65-F5344CB8AC3E}">
        <p14:creationId xmlns:p14="http://schemas.microsoft.com/office/powerpoint/2010/main" val="36102142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rhyme can now be built from a</a:t>
            </a:r>
            <a:r>
              <a:rPr lang="en-GB" baseline="0" dirty="0" smtClean="0"/>
              <a:t> higher level sequence of</a:t>
            </a:r>
            <a:r>
              <a:rPr lang="en-GB" dirty="0" smtClean="0"/>
              <a:t> 3 </a:t>
            </a:r>
            <a:r>
              <a:rPr lang="en-GB" dirty="0" err="1" smtClean="0"/>
              <a:t>songline</a:t>
            </a:r>
            <a:r>
              <a:rPr lang="en-GB" dirty="0" smtClean="0"/>
              <a:t> blocks.</a:t>
            </a:r>
          </a:p>
          <a:p>
            <a:endParaRPr lang="en-GB" dirty="0" smtClean="0"/>
          </a:p>
          <a:p>
            <a:r>
              <a:rPr lang="en-GB" dirty="0" smtClean="0"/>
              <a:t>Hiding the detail of each </a:t>
            </a:r>
            <a:r>
              <a:rPr lang="en-GB" dirty="0" err="1" smtClean="0"/>
              <a:t>songline</a:t>
            </a:r>
            <a:r>
              <a:rPr lang="en-GB" dirty="0" smtClean="0"/>
              <a:t> within a named procedure is a good example of abstraction:</a:t>
            </a:r>
            <a:r>
              <a:rPr lang="en-GB" baseline="0" dirty="0" smtClean="0"/>
              <a:t> the complexity of the song detail is hidden, making the code clearer.</a:t>
            </a:r>
          </a:p>
          <a:p>
            <a:endParaRPr lang="en-GB" baseline="0" dirty="0" smtClean="0"/>
          </a:p>
          <a:p>
            <a:r>
              <a:rPr lang="en-GB" baseline="0" dirty="0" smtClean="0"/>
              <a:t>In this sense procedural abstraction and decomposition can be viewed as two sides of the same coin.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3509330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can, of course, improve this sequence slightly by recognising the repetition of Twinkle3!</a:t>
            </a:r>
            <a:r>
              <a:rPr lang="en-GB" baseline="0" dirty="0" smtClean="0"/>
              <a:t> (click)</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951068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have encapsulated the sequences into procedures (or blocks), we can encapsulate those blocks in higher level blocks too. </a:t>
            </a:r>
          </a:p>
          <a:p>
            <a:endParaRPr lang="en-GB" dirty="0" smtClean="0"/>
          </a:p>
          <a:p>
            <a:r>
              <a:rPr lang="en-GB" dirty="0" smtClean="0"/>
              <a:t>There is no end to this process, so complex code can be built up by decomposing</a:t>
            </a:r>
            <a:r>
              <a:rPr lang="en-GB" baseline="0" dirty="0" smtClean="0"/>
              <a:t> a problem into smaller parts, which themselves can be broken into smaller parts until we get to a manageable problem.</a:t>
            </a:r>
          </a:p>
          <a:p>
            <a:endParaRPr lang="en-GB" baseline="0" dirty="0" smtClean="0"/>
          </a:p>
          <a:p>
            <a:r>
              <a:rPr lang="en-GB" baseline="0" dirty="0" smtClean="0"/>
              <a:t>This can be coded and tested. Once we know it works, we can hide the detail of how it works in a named procedure, or block.</a:t>
            </a:r>
          </a:p>
          <a:p>
            <a:endParaRPr lang="en-GB" baseline="0" dirty="0" smtClean="0"/>
          </a:p>
          <a:p>
            <a:r>
              <a:rPr lang="en-GB" baseline="0" dirty="0" smtClean="0"/>
              <a:t>These small blocks can be assembled to produce more complex sequences, which can then be tested and further encapsulated. Decomposition and abstraction lie at the heart of how we manage the inherent complexity of difficult problems. </a:t>
            </a:r>
          </a:p>
          <a:p>
            <a:endParaRPr lang="en-GB" baseline="0" dirty="0" smtClean="0"/>
          </a:p>
          <a:p>
            <a:r>
              <a:rPr lang="en-GB" baseline="0" dirty="0" smtClean="0"/>
              <a:t>To play our tune, we now only need to ‘call’ or use one block, ‘</a:t>
            </a:r>
            <a:r>
              <a:rPr lang="en-GB" baseline="0" dirty="0" err="1" smtClean="0"/>
              <a:t>TwinkleRhyme</a:t>
            </a:r>
            <a:r>
              <a:rPr lang="en-GB" baseline="0" dirty="0" smtClean="0"/>
              <a:t>’.</a:t>
            </a:r>
          </a:p>
          <a:p>
            <a:endParaRPr lang="en-GB" baseline="0" dirty="0" smtClean="0"/>
          </a:p>
          <a:p>
            <a:r>
              <a:rPr lang="en-GB" baseline="0" dirty="0" smtClean="0"/>
              <a:t>But what’s the point of developing such a high level block?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2115605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With a high level block like </a:t>
            </a:r>
            <a:r>
              <a:rPr lang="en-GB" dirty="0" err="1" smtClean="0"/>
              <a:t>TwinkleRhyme</a:t>
            </a:r>
            <a:r>
              <a:rPr lang="en-GB" dirty="0" smtClean="0"/>
              <a:t>, we can tackle</a:t>
            </a:r>
            <a:r>
              <a:rPr lang="en-GB" baseline="0" dirty="0" smtClean="0"/>
              <a:t> more complex problems, such as playing a round. There is an activity sheet for children and it is best to set this as a challenge to grapple with.</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slide outline the steps so far (click for each step). The following slide outlines the further steps required. Although they are summarised here, decomposing the problem would make a good class discussion. </a:t>
            </a:r>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2902426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a high level block like </a:t>
            </a:r>
            <a:r>
              <a:rPr lang="en-GB" dirty="0" err="1" smtClean="0"/>
              <a:t>TwinkleRhyme</a:t>
            </a:r>
            <a:r>
              <a:rPr lang="en-GB" dirty="0" smtClean="0"/>
              <a:t>, we can tackle</a:t>
            </a:r>
            <a:r>
              <a:rPr lang="en-GB" baseline="0" dirty="0" smtClean="0"/>
              <a:t> more complex problems, such as playing a round.</a:t>
            </a:r>
          </a:p>
          <a:p>
            <a:endParaRPr lang="en-GB" baseline="0" dirty="0" smtClean="0"/>
          </a:p>
          <a:p>
            <a:r>
              <a:rPr lang="en-GB" baseline="0" dirty="0" smtClean="0"/>
              <a:t>This slide outlines the further steps required to create a round. In order to hear the round it is essential to have different instruments for each sprite.</a:t>
            </a:r>
          </a:p>
          <a:p>
            <a:endParaRPr lang="en-GB" baseline="0" dirty="0" smtClean="0"/>
          </a:p>
          <a:p>
            <a:r>
              <a:rPr lang="en-GB" baseline="0" dirty="0" smtClean="0"/>
              <a:t>Once successful, a follow up activity sheet introduces 4 other more challenging rounds to create. </a:t>
            </a:r>
          </a:p>
          <a:p>
            <a:endParaRPr lang="en-GB" baseline="0" dirty="0" smtClean="0"/>
          </a:p>
          <a:p>
            <a:r>
              <a:rPr lang="en-GB" baseline="0" dirty="0" smtClean="0"/>
              <a:t>For those who struggle, the key technique is outlined on the next couple of slides.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4080405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Leader block includes message broadcasts.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a:p>
        </p:txBody>
      </p:sp>
    </p:spTree>
    <p:extLst>
      <p:ext uri="{BB962C8B-B14F-4D97-AF65-F5344CB8AC3E}">
        <p14:creationId xmlns:p14="http://schemas.microsoft.com/office/powerpoint/2010/main" val="2990497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angler fish sprite is the leader. After two lines of Twinkle </a:t>
            </a:r>
            <a:r>
              <a:rPr lang="en-GB" dirty="0" err="1" smtClean="0"/>
              <a:t>Twinkle</a:t>
            </a:r>
            <a:r>
              <a:rPr lang="en-GB" dirty="0" smtClean="0"/>
              <a:t> it broadcasts a message.</a:t>
            </a:r>
          </a:p>
          <a:p>
            <a:r>
              <a:rPr lang="en-GB" dirty="0" smtClean="0"/>
              <a:t>The starfish</a:t>
            </a:r>
            <a:r>
              <a:rPr lang="en-GB" baseline="0" dirty="0" smtClean="0"/>
              <a:t> sprite is scripted to call the whole song block on receiving this message, so starts playing (with a different instrument) as the leader starts the third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2872107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moving on, it’s worth</a:t>
            </a:r>
            <a:r>
              <a:rPr lang="en-GB" baseline="0" dirty="0" smtClean="0"/>
              <a:t> mentioning light-Bot. This is a wonderful game that helps reinforce the idea of defining functions and calling them multiple times. It is available to play free online via </a:t>
            </a:r>
            <a:r>
              <a:rPr lang="en-GB" baseline="0" dirty="0" err="1" smtClean="0"/>
              <a:t>Armor</a:t>
            </a:r>
            <a:r>
              <a:rPr lang="en-GB" baseline="0" dirty="0" smtClean="0"/>
              <a:t> Games, including the very challenging light-Bot 2. or…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906871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Hour of Code initiative has a set of problems available as a free app, or online flash game.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a:p>
        </p:txBody>
      </p:sp>
    </p:spTree>
    <p:extLst>
      <p:ext uri="{BB962C8B-B14F-4D97-AF65-F5344CB8AC3E}">
        <p14:creationId xmlns:p14="http://schemas.microsoft.com/office/powerpoint/2010/main" val="293403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has simple challenges to allow children to build basic sequences from 5 command blocks. (The last is a jump command)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a:p>
        </p:txBody>
      </p:sp>
    </p:spTree>
    <p:extLst>
      <p:ext uri="{BB962C8B-B14F-4D97-AF65-F5344CB8AC3E}">
        <p14:creationId xmlns:p14="http://schemas.microsoft.com/office/powerpoint/2010/main" val="123249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first page sets the subject matter in context, outlines the ‘big picture’ and identifies the learning objectives for teachers new to Computing.</a:t>
            </a:r>
          </a:p>
          <a:p>
            <a:pPr>
              <a:spcBef>
                <a:spcPct val="0"/>
              </a:spcBef>
            </a:pPr>
            <a:endParaRPr lang="en-US" altLang="en-US" baseline="0" dirty="0" smtClean="0"/>
          </a:p>
          <a:p>
            <a:pPr>
              <a:spcBef>
                <a:spcPct val="0"/>
              </a:spcBef>
            </a:pPr>
            <a:r>
              <a:rPr lang="en-US" altLang="en-US" baseline="0" dirty="0" smtClean="0"/>
              <a:t>It is worth emphasizing that the purpose of the material is to raise the awareness of teachers to the breadth and depth of the subject, not simply to provide another source of fun activities for classroom use.</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7</a:t>
            </a:fld>
            <a:endParaRPr lang="en-US" altLang="en-US"/>
          </a:p>
        </p:txBody>
      </p:sp>
    </p:spTree>
    <p:extLst>
      <p:ext uri="{BB962C8B-B14F-4D97-AF65-F5344CB8AC3E}">
        <p14:creationId xmlns:p14="http://schemas.microsoft.com/office/powerpoint/2010/main" val="547292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a:t>
            </a:r>
            <a:r>
              <a:rPr lang="en-GB" baseline="0" dirty="0" smtClean="0"/>
              <a:t> quickly, the number of spaces in the Main program are not enough to solve the challenge, and a procedure call is introduced.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a:p>
        </p:txBody>
      </p:sp>
    </p:spTree>
    <p:extLst>
      <p:ext uri="{BB962C8B-B14F-4D97-AF65-F5344CB8AC3E}">
        <p14:creationId xmlns:p14="http://schemas.microsoft.com/office/powerpoint/2010/main" val="1757673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a:t>
            </a:r>
            <a:r>
              <a:rPr lang="en-GB" baseline="0" dirty="0" smtClean="0"/>
              <a:t> first simple example, involving 3 calls of the procedure. Talk through it.</a:t>
            </a:r>
          </a:p>
          <a:p>
            <a:endParaRPr lang="en-GB" baseline="0" dirty="0" smtClean="0"/>
          </a:p>
          <a:p>
            <a:r>
              <a:rPr lang="en-GB" baseline="0" dirty="0" smtClean="0"/>
              <a:t>It does get more challenging, but one word of warning. At the higher level, procedure calls are used recursively. What that means is a procedure can include a call to itself in the definition, in order to create loops. There is an example here (click for next slide).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a:p>
        </p:txBody>
      </p:sp>
    </p:spTree>
    <p:extLst>
      <p:ext uri="{BB962C8B-B14F-4D97-AF65-F5344CB8AC3E}">
        <p14:creationId xmlns:p14="http://schemas.microsoft.com/office/powerpoint/2010/main" val="24215565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 the procedure includes a call to itself in the definition. The result</a:t>
            </a:r>
            <a:r>
              <a:rPr lang="en-GB" baseline="0" dirty="0" smtClean="0"/>
              <a:t> of this would be an infinite loop. (click)</a:t>
            </a:r>
            <a:endParaRPr lang="en-GB" dirty="0" smtClean="0"/>
          </a:p>
          <a:p>
            <a:endParaRPr lang="en-GB" dirty="0" smtClean="0"/>
          </a:p>
          <a:p>
            <a:r>
              <a:rPr lang="en-GB" dirty="0" smtClean="0"/>
              <a:t>Here you’ll see that the procedure is</a:t>
            </a:r>
            <a:r>
              <a:rPr lang="en-GB" baseline="0" dirty="0" smtClean="0"/>
              <a:t> called. The last step of its execution is to call itself again… and again … and again.</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to introduce recursion in teaching programming is a subject of much debate and for young children can become a source of confusion. Can you see a simpler way to solve this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To avoid this potential confusion it may be best to stick to Levels 1 and 2 in the Hour of Code material.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you are pressed for time, we’ve included the solutions in the resources.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a:p>
        </p:txBody>
      </p:sp>
    </p:spTree>
    <p:extLst>
      <p:ext uri="{BB962C8B-B14F-4D97-AF65-F5344CB8AC3E}">
        <p14:creationId xmlns:p14="http://schemas.microsoft.com/office/powerpoint/2010/main" val="58522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Visual</a:t>
            </a:r>
            <a:r>
              <a:rPr lang="en-GB" baseline="0" dirty="0" smtClean="0"/>
              <a:t> languages, in particular Scratch, have become game changers. They have a low floor of entry allowing young children to express their computational thinking. But many children still founder on the transition to text. Why?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a:p>
        </p:txBody>
      </p:sp>
    </p:spTree>
    <p:extLst>
      <p:ext uri="{BB962C8B-B14F-4D97-AF65-F5344CB8AC3E}">
        <p14:creationId xmlns:p14="http://schemas.microsoft.com/office/powerpoint/2010/main" val="1627092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this second session we want to take the ideas of structured </a:t>
            </a:r>
            <a:r>
              <a:rPr lang="en-GB" baseline="0" smtClean="0"/>
              <a:t>programming further.</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a:p>
        </p:txBody>
      </p:sp>
    </p:spTree>
    <p:extLst>
      <p:ext uri="{BB962C8B-B14F-4D97-AF65-F5344CB8AC3E}">
        <p14:creationId xmlns:p14="http://schemas.microsoft.com/office/powerpoint/2010/main" val="1150166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recap. The focus of the</a:t>
            </a:r>
            <a:r>
              <a:rPr lang="en-GB" baseline="0" dirty="0" smtClean="0"/>
              <a:t> first</a:t>
            </a:r>
            <a:r>
              <a:rPr lang="en-GB" dirty="0" smtClean="0"/>
              <a:t> session was concepts and continuity. What we want to do</a:t>
            </a:r>
            <a:r>
              <a:rPr lang="en-GB" baseline="0" dirty="0" smtClean="0"/>
              <a:t> is constantly reinforce 1 big idea – that this is about developing Computational Thinking (click). We’ve developed one programming activity so far, involving only simple sequencing to illustrate the 4 central concepts.</a:t>
            </a:r>
          </a:p>
          <a:p>
            <a:endParaRPr lang="en-GB" baseline="0" dirty="0" smtClean="0"/>
          </a:p>
          <a:p>
            <a:r>
              <a:rPr lang="en-GB" baseline="0" dirty="0" smtClean="0"/>
              <a:t>Before we look at a second activity, lets consider the 3 constructs for creating algorithms, and another central idea that goes hand in hand with algorithms, that of data structures.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a:p>
        </p:txBody>
      </p:sp>
    </p:spTree>
    <p:extLst>
      <p:ext uri="{BB962C8B-B14F-4D97-AF65-F5344CB8AC3E}">
        <p14:creationId xmlns:p14="http://schemas.microsoft.com/office/powerpoint/2010/main" val="1613450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Algorithms + Data Structures = Programs is</a:t>
            </a:r>
            <a:r>
              <a:rPr lang="en-GB" baseline="0" dirty="0" smtClean="0"/>
              <a:t> an old, but well known book written by </a:t>
            </a:r>
            <a:r>
              <a:rPr lang="en-GB" dirty="0" smtClean="0"/>
              <a:t>Computer</a:t>
            </a:r>
            <a:r>
              <a:rPr lang="en-GB" baseline="0" dirty="0" smtClean="0"/>
              <a:t> Scientist Nicklaus Wirth. </a:t>
            </a:r>
          </a:p>
          <a:p>
            <a:endParaRPr lang="en-GB" baseline="0" dirty="0" smtClean="0"/>
          </a:p>
          <a:p>
            <a:r>
              <a:rPr lang="en-GB" baseline="0" dirty="0" smtClean="0"/>
              <a:t>Amongst many other achievements, Wirth developed the programming language Pascal.</a:t>
            </a:r>
          </a:p>
          <a:p>
            <a:endParaRPr lang="en-GB" baseline="0" dirty="0" smtClean="0"/>
          </a:p>
          <a:p>
            <a:r>
              <a:rPr lang="en-GB" baseline="0" dirty="0" smtClean="0"/>
              <a:t>The title summarises the challenge facing programmers. They need to develop algorithms which manipulate data.</a:t>
            </a:r>
          </a:p>
          <a:p>
            <a:endParaRPr lang="en-GB" baseline="0" dirty="0" smtClean="0"/>
          </a:p>
          <a:p>
            <a:r>
              <a:rPr lang="en-GB" baseline="0" dirty="0" smtClean="0"/>
              <a:t>We’ve mentioned the 3 key constructs for building algorithms. What are they? (click for reminder of sequence, selection and iteration)</a:t>
            </a:r>
          </a:p>
          <a:p>
            <a:endParaRPr lang="en-GB" baseline="0" dirty="0" smtClean="0"/>
          </a:p>
          <a:p>
            <a:r>
              <a:rPr lang="en-GB" baseline="0" dirty="0" smtClean="0"/>
              <a:t>So far we haven’t considered how data is held in a program, that is, the Data Structures in Nicklaus </a:t>
            </a:r>
            <a:r>
              <a:rPr lang="en-GB" baseline="0" dirty="0" err="1" smtClean="0"/>
              <a:t>Wirths</a:t>
            </a:r>
            <a:r>
              <a:rPr lang="en-GB" baseline="0" dirty="0" smtClean="0"/>
              <a:t> equation.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a:p>
        </p:txBody>
      </p:sp>
    </p:spTree>
    <p:extLst>
      <p:ext uri="{BB962C8B-B14F-4D97-AF65-F5344CB8AC3E}">
        <p14:creationId xmlns:p14="http://schemas.microsoft.com/office/powerpoint/2010/main" val="3525031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start with a simple, but absolutely key concept:</a:t>
            </a:r>
            <a:r>
              <a:rPr lang="en-GB" baseline="0" dirty="0" smtClean="0"/>
              <a:t> the notion of a variable. This is the idea that any data we wish to hold in a program must be put into a named ‘container’. This is the simplest data structure, on which many more can be built. It is therefore a key idea for students to grasp.</a:t>
            </a:r>
          </a:p>
          <a:p>
            <a:endParaRPr lang="en-GB" baseline="0" dirty="0" smtClean="0"/>
          </a:p>
          <a:p>
            <a:r>
              <a:rPr lang="en-GB" baseline="0" dirty="0" smtClean="0"/>
              <a:t>Children don’t intuitively ‘get this’ – it is an abstract concept, and how we introduce it can have a huge bearing on children’s understand.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a:p>
        </p:txBody>
      </p:sp>
    </p:spTree>
    <p:extLst>
      <p:ext uri="{BB962C8B-B14F-4D97-AF65-F5344CB8AC3E}">
        <p14:creationId xmlns:p14="http://schemas.microsoft.com/office/powerpoint/2010/main" val="3484296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clip of Alan Kay</a:t>
            </a:r>
            <a:r>
              <a:rPr lang="en-GB" baseline="0" dirty="0" smtClean="0"/>
              <a:t> (</a:t>
            </a:r>
            <a:r>
              <a:rPr lang="en-GB" dirty="0" smtClean="0"/>
              <a:t>pioneer of the early laptops, developer of object oriented programming, designer of Squeak, a</a:t>
            </a:r>
            <a:r>
              <a:rPr lang="en-GB" baseline="0" dirty="0" smtClean="0"/>
              <a:t> visual language and much </a:t>
            </a:r>
            <a:r>
              <a:rPr lang="en-GB" baseline="0" dirty="0" err="1" smtClean="0"/>
              <a:t>much</a:t>
            </a:r>
            <a:r>
              <a:rPr lang="en-GB" baseline="0" dirty="0" smtClean="0"/>
              <a:t> more) speaking at a TED Conference in 2007.</a:t>
            </a:r>
          </a:p>
          <a:p>
            <a:endParaRPr lang="en-GB" baseline="0" dirty="0" smtClean="0"/>
          </a:p>
          <a:p>
            <a:r>
              <a:rPr lang="en-GB" baseline="0" dirty="0" smtClean="0"/>
              <a:t>If you want to watch the whole talk, about the power of programming to inspire thinking and foster curiosity, you can find it at the link at the top (click) https://www.ted.com/talks/alan_kay_shares_a_powerful_idea_about_ideas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81</a:t>
            </a:fld>
            <a:endParaRPr lang="en-GB"/>
          </a:p>
        </p:txBody>
      </p:sp>
    </p:spTree>
    <p:extLst>
      <p:ext uri="{BB962C8B-B14F-4D97-AF65-F5344CB8AC3E}">
        <p14:creationId xmlns:p14="http://schemas.microsoft.com/office/powerpoint/2010/main" val="3585066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want children to discover the</a:t>
            </a:r>
            <a:r>
              <a:rPr lang="en-GB" baseline="0" dirty="0" smtClean="0"/>
              <a:t> properties of variables through practical challenges. They will learn by doing. By doing and observing they will build up their own mental model of how variables work. But before doing so it is worth introducing the name of the concept and pointing out the drawer in BYOB or Scratch that allows variables to be created.</a:t>
            </a:r>
          </a:p>
          <a:p>
            <a:endParaRPr lang="en-GB" baseline="0" dirty="0" smtClean="0"/>
          </a:p>
          <a:p>
            <a:r>
              <a:rPr lang="en-GB" baseline="0" dirty="0" smtClean="0"/>
              <a:t>Ask students to predict what the Cat will say. Some may expect it to say ‘counter’ if they have never come across the notion of a variable. Others may intuitively see what will happen but not have the language to explain. Introduce the term variable to them. </a:t>
            </a:r>
          </a:p>
          <a:p>
            <a:endParaRPr lang="en-GB" baseline="0" dirty="0" smtClean="0"/>
          </a:p>
          <a:p>
            <a:r>
              <a:rPr lang="en-GB" dirty="0" smtClean="0"/>
              <a:t>Ask</a:t>
            </a:r>
            <a:r>
              <a:rPr lang="en-GB" baseline="0" dirty="0" smtClean="0"/>
              <a:t> the students to read the code on the screen line by line. If the answers are imprecise, model the language required </a:t>
            </a:r>
            <a:r>
              <a:rPr lang="en-GB" baseline="0" dirty="0" err="1" smtClean="0"/>
              <a:t>eg</a:t>
            </a:r>
            <a:r>
              <a:rPr lang="en-GB" baseline="0" dirty="0" smtClean="0"/>
              <a:t> ‘A value of 1 is assigned to the variable called counter’, ‘The contents of the variable called counter (which is currently 1) are displayed in the speech bubble for 1 second.’ </a:t>
            </a:r>
            <a:r>
              <a:rPr lang="en-GB" baseline="0" dirty="0" err="1" smtClean="0"/>
              <a:t>etc</a:t>
            </a:r>
            <a:endParaRPr lang="en-GB" baseline="0" dirty="0" smtClean="0"/>
          </a:p>
          <a:p>
            <a:endParaRPr lang="en-GB" baseline="0" dirty="0" smtClean="0"/>
          </a:p>
          <a:p>
            <a:r>
              <a:rPr lang="en-GB" baseline="0" dirty="0" smtClean="0"/>
              <a:t>The following animation makes the behaviour clear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82</a:t>
            </a:fld>
            <a:endParaRPr lang="en-GB"/>
          </a:p>
        </p:txBody>
      </p:sp>
    </p:spTree>
    <p:extLst>
      <p:ext uri="{BB962C8B-B14F-4D97-AF65-F5344CB8AC3E}">
        <p14:creationId xmlns:p14="http://schemas.microsoft.com/office/powerpoint/2010/main" val="369998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a:t>
            </a:r>
            <a:r>
              <a:rPr lang="en-US" altLang="en-US" baseline="0" dirty="0" smtClean="0"/>
              <a:t> indicative timetable for a full day Unit is included. </a:t>
            </a:r>
          </a:p>
          <a:p>
            <a:pPr>
              <a:spcBef>
                <a:spcPct val="0"/>
              </a:spcBef>
            </a:pPr>
            <a:r>
              <a:rPr lang="en-US" altLang="en-US" baseline="0" dirty="0" smtClean="0"/>
              <a:t>A lot of ground is covered, so keeping to time can be challenging!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8</a:t>
            </a:fld>
            <a:endParaRPr lang="en-US" altLang="en-US"/>
          </a:p>
        </p:txBody>
      </p:sp>
    </p:spTree>
    <p:extLst>
      <p:ext uri="{BB962C8B-B14F-4D97-AF65-F5344CB8AC3E}">
        <p14:creationId xmlns:p14="http://schemas.microsoft.com/office/powerpoint/2010/main" val="28229432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animate the code, point out how a variable can be created and named in BYOB or Scratch,</a:t>
            </a:r>
            <a:r>
              <a:rPr lang="en-GB" baseline="0" dirty="0" smtClean="0"/>
              <a:t> and once created, where they appear..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83</a:t>
            </a:fld>
            <a:endParaRPr lang="en-GB"/>
          </a:p>
        </p:txBody>
      </p:sp>
    </p:spTree>
    <p:extLst>
      <p:ext uri="{BB962C8B-B14F-4D97-AF65-F5344CB8AC3E}">
        <p14:creationId xmlns:p14="http://schemas.microsoft.com/office/powerpoint/2010/main" val="4223369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Conceptually, it is useful to thing of a variable as a container, with a label, into which a</a:t>
            </a:r>
            <a:r>
              <a:rPr lang="en-GB" baseline="0" dirty="0" smtClean="0"/>
              <a:t> value can be placed. The value can change, as we will see, but the container will only ever contain one entity.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84</a:t>
            </a:fld>
            <a:endParaRPr lang="en-GB"/>
          </a:p>
        </p:txBody>
      </p:sp>
    </p:spTree>
    <p:extLst>
      <p:ext uri="{BB962C8B-B14F-4D97-AF65-F5344CB8AC3E}">
        <p14:creationId xmlns:p14="http://schemas.microsoft.com/office/powerpoint/2010/main" val="15364280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step through the code.</a:t>
            </a:r>
          </a:p>
          <a:p>
            <a:r>
              <a:rPr lang="en-GB" dirty="0" smtClean="0"/>
              <a:t>The container</a:t>
            </a:r>
            <a:r>
              <a:rPr lang="en-GB" baseline="0" dirty="0" smtClean="0"/>
              <a:t> is labelled (named) as counter. (click)</a:t>
            </a:r>
          </a:p>
          <a:p>
            <a:r>
              <a:rPr lang="en-GB" baseline="0" dirty="0" smtClean="0"/>
              <a:t>The value 1 is placed in it.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85</a:t>
            </a:fld>
            <a:endParaRPr lang="en-GB"/>
          </a:p>
        </p:txBody>
      </p:sp>
    </p:spTree>
    <p:extLst>
      <p:ext uri="{BB962C8B-B14F-4D97-AF65-F5344CB8AC3E}">
        <p14:creationId xmlns:p14="http://schemas.microsoft.com/office/powerpoint/2010/main" val="40964806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value inside the</a:t>
            </a:r>
            <a:r>
              <a:rPr lang="en-GB" baseline="0" dirty="0" smtClean="0"/>
              <a:t> container is inspected and ‘spoken’ for 1 second.</a:t>
            </a:r>
          </a:p>
          <a:p>
            <a:r>
              <a:rPr lang="en-GB" baseline="0" dirty="0" smtClean="0"/>
              <a:t>The program then waits for 1 second.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a:p>
        </p:txBody>
      </p:sp>
    </p:spTree>
    <p:extLst>
      <p:ext uri="{BB962C8B-B14F-4D97-AF65-F5344CB8AC3E}">
        <p14:creationId xmlns:p14="http://schemas.microsoft.com/office/powerpoint/2010/main" val="31652658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value in counter is incremented by 1, so it now contains the value 2.</a:t>
            </a:r>
          </a:p>
          <a:p>
            <a:endParaRPr lang="en-GB" dirty="0" smtClean="0"/>
          </a:p>
          <a:p>
            <a:r>
              <a:rPr lang="en-GB" dirty="0" smtClean="0"/>
              <a:t>The animation takes the value out and</a:t>
            </a:r>
            <a:r>
              <a:rPr lang="en-GB" baseline="0" dirty="0" smtClean="0"/>
              <a:t> changes it to emphasise that it is only 1 held in the box.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a:p>
        </p:txBody>
      </p:sp>
    </p:spTree>
    <p:extLst>
      <p:ext uri="{BB962C8B-B14F-4D97-AF65-F5344CB8AC3E}">
        <p14:creationId xmlns:p14="http://schemas.microsoft.com/office/powerpoint/2010/main" val="582456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program loops round and repeats the sequence, saying</a:t>
            </a:r>
            <a:r>
              <a:rPr lang="en-GB" baseline="0" dirty="0" smtClean="0"/>
              <a:t> the value 2, waiting, incrementing counter to the value 3.</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a:p>
        </p:txBody>
      </p:sp>
    </p:spTree>
    <p:extLst>
      <p:ext uri="{BB962C8B-B14F-4D97-AF65-F5344CB8AC3E}">
        <p14:creationId xmlns:p14="http://schemas.microsoft.com/office/powerpoint/2010/main" val="29326570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same sequence, this time saying 3 and incrementing to</a:t>
            </a:r>
            <a:r>
              <a:rPr lang="en-GB" baseline="0" dirty="0" smtClean="0"/>
              <a:t> 4.</a:t>
            </a:r>
          </a:p>
          <a:p>
            <a:endParaRPr lang="en-GB" baseline="0" dirty="0" smtClean="0"/>
          </a:p>
          <a:p>
            <a:r>
              <a:rPr lang="en-GB" baseline="0" dirty="0" smtClean="0"/>
              <a:t>It can be useful to have a couple of </a:t>
            </a:r>
            <a:r>
              <a:rPr lang="en-GB" baseline="0" dirty="0" err="1" smtClean="0"/>
              <a:t>childen</a:t>
            </a:r>
            <a:r>
              <a:rPr lang="en-GB" baseline="0" dirty="0" smtClean="0"/>
              <a:t> acting this out in front of the class with a box and a mini whiteboard slate, on which they can rub out the old and write the new values on, before putting it back in the box.</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a:p>
        </p:txBody>
      </p:sp>
    </p:spTree>
    <p:extLst>
      <p:ext uri="{BB962C8B-B14F-4D97-AF65-F5344CB8AC3E}">
        <p14:creationId xmlns:p14="http://schemas.microsoft.com/office/powerpoint/2010/main" val="7113779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same sequence again.</a:t>
            </a:r>
            <a:r>
              <a:rPr lang="en-GB" baseline="0" dirty="0" smtClean="0"/>
              <a:t> If the children think they have ‘got it’ ask them to chant the steps, before enacting in the animation. It is surprising how often they get it wrong!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a:p>
        </p:txBody>
      </p:sp>
    </p:spTree>
    <p:extLst>
      <p:ext uri="{BB962C8B-B14F-4D97-AF65-F5344CB8AC3E}">
        <p14:creationId xmlns:p14="http://schemas.microsoft.com/office/powerpoint/2010/main" val="1687594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children will get this very quickly, but for many, repeated exposure to the concept is needed. Drawing</a:t>
            </a:r>
            <a:r>
              <a:rPr lang="en-GB" baseline="0" dirty="0" smtClean="0"/>
              <a:t> a</a:t>
            </a:r>
            <a:r>
              <a:rPr lang="en-GB" dirty="0" smtClean="0"/>
              <a:t> </a:t>
            </a:r>
            <a:r>
              <a:rPr lang="en-GB" dirty="0" err="1" smtClean="0"/>
              <a:t>Squiral</a:t>
            </a:r>
            <a:r>
              <a:rPr lang="en-GB" dirty="0" smtClean="0"/>
              <a:t> provides</a:t>
            </a:r>
            <a:r>
              <a:rPr lang="en-GB" baseline="0" dirty="0" smtClean="0"/>
              <a:t> a good lesson to practise applying the concept – with plenty of extension challenge for those who grasp the concept, along with some powerful visuals.</a:t>
            </a:r>
          </a:p>
          <a:p>
            <a:endParaRPr lang="en-GB" baseline="0" dirty="0" smtClean="0"/>
          </a:p>
          <a:p>
            <a:r>
              <a:rPr lang="en-GB" baseline="0" dirty="0" smtClean="0"/>
              <a:t>Start by discussing how it might be drawn (from the centre outwards, using a similar loop and variable as we did in the counter example).</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a:p>
        </p:txBody>
      </p:sp>
    </p:spTree>
    <p:extLst>
      <p:ext uri="{BB962C8B-B14F-4D97-AF65-F5344CB8AC3E}">
        <p14:creationId xmlns:p14="http://schemas.microsoft.com/office/powerpoint/2010/main" val="34949867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the more able, start by asking pupils to investigate the impact of changing the amount the variable is incremented on each step. They can then control the ‘gap between the lines.</a:t>
            </a:r>
          </a:p>
          <a:p>
            <a:endParaRPr lang="en-GB" baseline="0" dirty="0" smtClean="0"/>
          </a:p>
          <a:p>
            <a:r>
              <a:rPr lang="en-GB" baseline="0" dirty="0" smtClean="0"/>
              <a:t>Returning within the </a:t>
            </a:r>
            <a:r>
              <a:rPr lang="en-GB" baseline="0" dirty="0" err="1" smtClean="0"/>
              <a:t>squiral</a:t>
            </a:r>
            <a:r>
              <a:rPr lang="en-GB" baseline="0" dirty="0" smtClean="0"/>
              <a:t> involves recognising how far to move, before redrawing a decrementing </a:t>
            </a:r>
            <a:r>
              <a:rPr lang="en-GB" baseline="0" dirty="0" err="1" smtClean="0"/>
              <a:t>squiral</a:t>
            </a:r>
            <a:r>
              <a:rPr lang="en-GB" baseline="0" dirty="0" smtClean="0"/>
              <a:t>.</a:t>
            </a:r>
          </a:p>
          <a:p>
            <a:endParaRPr lang="en-GB" baseline="0" dirty="0" smtClean="0"/>
          </a:p>
          <a:p>
            <a:r>
              <a:rPr lang="en-GB" baseline="0" dirty="0" smtClean="0"/>
              <a:t>The final challenge involves creating a gap variable, and refactoring the move at the edge, to reflect half the value of the gap. This is a good example of how code can be refactored, spotting the pattern between the gap and the move, to make it more general.</a:t>
            </a:r>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a:p>
        </p:txBody>
      </p:sp>
    </p:spTree>
    <p:extLst>
      <p:ext uri="{BB962C8B-B14F-4D97-AF65-F5344CB8AC3E}">
        <p14:creationId xmlns:p14="http://schemas.microsoft.com/office/powerpoint/2010/main" val="84908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Pointers</a:t>
            </a:r>
            <a:r>
              <a:rPr lang="en-US" altLang="en-US" baseline="0" dirty="0" smtClean="0"/>
              <a:t> are provided to good CPD practice. Making contact and establishing a dialogue prior to the event is important. Suggesting simple reading or watching a video allows the opportunity to follow up with a reminder.</a:t>
            </a:r>
          </a:p>
          <a:p>
            <a:pPr>
              <a:spcBef>
                <a:spcPct val="0"/>
              </a:spcBef>
            </a:pPr>
            <a:endParaRPr lang="en-US" altLang="en-US" baseline="0" dirty="0" smtClean="0"/>
          </a:p>
          <a:p>
            <a:pPr>
              <a:spcBef>
                <a:spcPct val="0"/>
              </a:spcBef>
            </a:pPr>
            <a:r>
              <a:rPr lang="en-US" altLang="en-US" baseline="0" dirty="0" smtClean="0"/>
              <a:t>The ultimate aim is to encourage teachers to dig deeper, so suggested further reading is also included.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9</a:t>
            </a:fld>
            <a:endParaRPr lang="en-US" altLang="en-US"/>
          </a:p>
        </p:txBody>
      </p:sp>
    </p:spTree>
    <p:extLst>
      <p:ext uri="{BB962C8B-B14F-4D97-AF65-F5344CB8AC3E}">
        <p14:creationId xmlns:p14="http://schemas.microsoft.com/office/powerpoint/2010/main" val="1186438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recap again. The focus of this session is concepts and continuity. Many of the tools</a:t>
            </a:r>
            <a:r>
              <a:rPr lang="en-GB" baseline="0" dirty="0" smtClean="0"/>
              <a:t> and techniques introduced wont be new to pupils, but once in secondary school we need to put what they know already into the context of our 4 key concepts and constantly reinforce that these are at the heart of developing Computational Thinking (click). </a:t>
            </a:r>
          </a:p>
          <a:p>
            <a:endParaRPr lang="en-GB" baseline="0" dirty="0" smtClean="0"/>
          </a:p>
          <a:p>
            <a:r>
              <a:rPr lang="en-GB" baseline="0" dirty="0" smtClean="0"/>
              <a:t>We know that programs are built up of algorithms acting on data structures. (click)</a:t>
            </a:r>
          </a:p>
          <a:p>
            <a:endParaRPr lang="en-GB" baseline="0" dirty="0" smtClean="0"/>
          </a:p>
          <a:p>
            <a:r>
              <a:rPr lang="en-GB" baseline="0" dirty="0" smtClean="0"/>
              <a:t>We know the key to handling complexity lies in decomposing big problems into smaller ones, and that once a small program is created, the detail can be abstracted away by developing functions or procedures. </a:t>
            </a:r>
          </a:p>
          <a:p>
            <a:endParaRPr lang="en-GB" baseline="0" dirty="0" smtClean="0"/>
          </a:p>
          <a:p>
            <a:r>
              <a:rPr lang="en-GB" baseline="0" dirty="0" smtClean="0"/>
              <a:t>So complex programs are built by assembling smaller blocks of code.</a:t>
            </a:r>
          </a:p>
          <a:p>
            <a:endParaRPr lang="en-GB" baseline="0" dirty="0" smtClean="0"/>
          </a:p>
          <a:p>
            <a:r>
              <a:rPr lang="en-GB" baseline="0" dirty="0" smtClean="0"/>
              <a:t>Let’s now look at a more challenging activity to illustrate these key concepts and build on the ideas of decomposition and abstraction.</a:t>
            </a:r>
          </a:p>
          <a:p>
            <a:endParaRPr lang="en-GB" baseline="0" dirty="0" smtClean="0"/>
          </a:p>
          <a:p>
            <a:r>
              <a:rPr lang="en-GB" baseline="0" dirty="0" smtClean="0"/>
              <a:t>(click) Welcome to Wacky Races!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a:p>
        </p:txBody>
      </p:sp>
    </p:spTree>
    <p:extLst>
      <p:ext uri="{BB962C8B-B14F-4D97-AF65-F5344CB8AC3E}">
        <p14:creationId xmlns:p14="http://schemas.microsoft.com/office/powerpoint/2010/main" val="20825473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Welcome to Wacky Races!</a:t>
            </a:r>
          </a:p>
          <a:p>
            <a:r>
              <a:rPr lang="en-GB" baseline="0" dirty="0" smtClean="0"/>
              <a:t/>
            </a:r>
            <a:br>
              <a:rPr lang="en-GB" baseline="0" dirty="0" smtClean="0"/>
            </a:br>
            <a:r>
              <a:rPr lang="en-GB" baseline="0" dirty="0" smtClean="0"/>
              <a:t>The next slide shows a finished program running. As it runs, point out the start and finish line, and how the six sprites line up to start when the Reset button is pressed.</a:t>
            </a:r>
          </a:p>
          <a:p>
            <a:endParaRPr lang="en-GB" baseline="0" dirty="0" smtClean="0"/>
          </a:p>
          <a:p>
            <a:r>
              <a:rPr lang="en-GB" baseline="0" dirty="0" smtClean="0"/>
              <a:t>The race is random and the outcome will differ each time.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a:p>
        </p:txBody>
      </p:sp>
    </p:spTree>
    <p:extLst>
      <p:ext uri="{BB962C8B-B14F-4D97-AF65-F5344CB8AC3E}">
        <p14:creationId xmlns:p14="http://schemas.microsoft.com/office/powerpoint/2010/main" val="4124666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video should start automatically.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a:p>
        </p:txBody>
      </p:sp>
    </p:spTree>
    <p:extLst>
      <p:ext uri="{BB962C8B-B14F-4D97-AF65-F5344CB8AC3E}">
        <p14:creationId xmlns:p14="http://schemas.microsoft.com/office/powerpoint/2010/main" val="322224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how we might break down the task.</a:t>
            </a:r>
          </a:p>
          <a:p>
            <a:endParaRPr lang="en-GB" dirty="0" smtClean="0"/>
          </a:p>
          <a:p>
            <a:r>
              <a:rPr lang="en-GB" dirty="0" smtClean="0"/>
              <a:t>The aim would be to draw out 3 or 4 distinct</a:t>
            </a:r>
            <a:r>
              <a:rPr lang="en-GB" baseline="0" dirty="0" smtClean="0"/>
              <a:t> areas that could be developed independently </a:t>
            </a:r>
            <a:r>
              <a:rPr lang="en-GB" baseline="0" dirty="0" err="1" smtClean="0"/>
              <a:t>eg</a:t>
            </a:r>
            <a:r>
              <a:rPr lang="en-GB" baseline="0" dirty="0" smtClean="0"/>
              <a:t> Race Setup, Actual Race and the Finish.</a:t>
            </a:r>
          </a:p>
          <a:p>
            <a:endParaRPr lang="en-GB" baseline="0" dirty="0" smtClean="0"/>
          </a:p>
          <a:p>
            <a:r>
              <a:rPr lang="en-GB" baseline="0" dirty="0" smtClean="0"/>
              <a:t>Each can then be further decomposed. Consider each in turn.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a:p>
        </p:txBody>
      </p:sp>
    </p:spTree>
    <p:extLst>
      <p:ext uri="{BB962C8B-B14F-4D97-AF65-F5344CB8AC3E}">
        <p14:creationId xmlns:p14="http://schemas.microsoft.com/office/powerpoint/2010/main" val="6348978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a:p>
        </p:txBody>
      </p:sp>
    </p:spTree>
    <p:extLst>
      <p:ext uri="{BB962C8B-B14F-4D97-AF65-F5344CB8AC3E}">
        <p14:creationId xmlns:p14="http://schemas.microsoft.com/office/powerpoint/2010/main" val="1138514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worth noting the co-ordinates used</a:t>
            </a:r>
            <a:r>
              <a:rPr lang="en-GB" baseline="0" dirty="0" smtClean="0"/>
              <a:t> on the screen, so the six sprites can be spaced equidistant.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a:p>
        </p:txBody>
      </p:sp>
    </p:spTree>
    <p:extLst>
      <p:ext uri="{BB962C8B-B14F-4D97-AF65-F5344CB8AC3E}">
        <p14:creationId xmlns:p14="http://schemas.microsoft.com/office/powerpoint/2010/main" val="42028949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we can decompose the Main Race. We can consider</a:t>
            </a:r>
            <a:r>
              <a:rPr lang="en-GB" baseline="0" dirty="0" smtClean="0"/>
              <a:t> using a loop to repeat a move command, changing the costume each time to create the animation, and a selection statement (IF touching) to stop when it touches the red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a:p>
        </p:txBody>
      </p:sp>
    </p:spTree>
    <p:extLst>
      <p:ext uri="{BB962C8B-B14F-4D97-AF65-F5344CB8AC3E}">
        <p14:creationId xmlns:p14="http://schemas.microsoft.com/office/powerpoint/2010/main" val="37626487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form of counter variable would help keep track of position, incrementing by 1 each time a sprite finishes.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a:p>
        </p:txBody>
      </p:sp>
    </p:spTree>
    <p:extLst>
      <p:ext uri="{BB962C8B-B14F-4D97-AF65-F5344CB8AC3E}">
        <p14:creationId xmlns:p14="http://schemas.microsoft.com/office/powerpoint/2010/main" val="5635377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that we have decomposed the problem, we can think about naming our own procedures to encapsulate the code. The race breaks down neatly into the commands to Line Up, which can be called by clicking on the Reset Button, and the commands to Race.</a:t>
            </a:r>
          </a:p>
          <a:p>
            <a:endParaRPr lang="en-GB" baseline="0" dirty="0" smtClean="0"/>
          </a:p>
          <a:p>
            <a:r>
              <a:rPr lang="en-GB" baseline="0" dirty="0" smtClean="0"/>
              <a:t>If we want to extend the functionality, we can develop new procedures to accomplish particular tasks.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a:p>
        </p:txBody>
      </p:sp>
    </p:spTree>
    <p:extLst>
      <p:ext uri="{BB962C8B-B14F-4D97-AF65-F5344CB8AC3E}">
        <p14:creationId xmlns:p14="http://schemas.microsoft.com/office/powerpoint/2010/main" val="36008144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Three</a:t>
            </a:r>
            <a:r>
              <a:rPr lang="en-GB" baseline="0" dirty="0" smtClean="0"/>
              <a:t> possible extensions are suggested, for those who make quick progress. The last one is challenging but doesn’t require any more knowledge of structures than we have covered.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a:p>
        </p:txBody>
      </p:sp>
    </p:spTree>
    <p:extLst>
      <p:ext uri="{BB962C8B-B14F-4D97-AF65-F5344CB8AC3E}">
        <p14:creationId xmlns:p14="http://schemas.microsoft.com/office/powerpoint/2010/main" val="324056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40358629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5/24/2017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24/05/2017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24/05/2017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24/05/2017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24/05/2017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goo.gl/XCQARR"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8.png"/></Relationships>
</file>

<file path=ppt/slides/_rels/slide1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hyperlink" Target="http://robomind.en.softonic.com/" TargetMode="External"/><Relationship Id="rId4" Type="http://schemas.openxmlformats.org/officeDocument/2006/relationships/hyperlink" Target="http://www.robomind.net/"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www.youtube.com/watch?v=mThf1LjWo1c" TargetMode="Externa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g"/></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hyperlink" Target="https://www.amazonrobotics.com/#/vision"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51.png"/></Relationships>
</file>

<file path=ppt/slides/_rels/slide1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45.png"/></Relationships>
</file>

<file path=ppt/slides/_rels/slide1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54.png"/></Relationships>
</file>

<file path=ppt/slides/_rels/slide1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62.png"/></Relationships>
</file>

<file path=ppt/slides/_rels/slide1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154.png"/></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64.png"/><Relationship Id="rId4" Type="http://schemas.openxmlformats.org/officeDocument/2006/relationships/image" Target="../media/image163.png"/></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5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hyperlink" Target="https://www.youtube.com/watch?v=6KRjuuEVEZ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6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slideLayout" Target="../slideLayouts/slideLayout2.xml"/><Relationship Id="rId7" Type="http://schemas.openxmlformats.org/officeDocument/2006/relationships/image" Target="../media/image17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notesSlide" Target="../notesSlides/notesSlide1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4.png"/></Relationships>
</file>

<file path=ppt/slides/_rels/slide1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4.png"/></Relationships>
</file>

<file path=ppt/slides/_rels/slide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7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179.jpeg"/></Relationships>
</file>

<file path=ppt/slides/_rels/slide17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183.jp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hyperlink" Target="http://www.computingatschool.org.uk/"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4.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8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1.png"/></Relationships>
</file>

<file path=ppt/slides/_rels/slide18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189.png"/><Relationship Id="rId4" Type="http://schemas.openxmlformats.org/officeDocument/2006/relationships/image" Target="../media/image188.png"/></Relationships>
</file>

<file path=ppt/slides/_rels/slide1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8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queenelizabeth\users\staff\r.davies\2015-16\Curriculum\Year%2012\01%20Introduction\Scratch.wmv" TargetMode="External"/><Relationship Id="rId1" Type="http://schemas.microsoft.com/office/2007/relationships/media" Target="file:///\\queenelizabeth\users\staff\r.davies\2015-16\Curriculum\Year%2012\01%20Introduction\Scratch.wmv"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hyperlink" Target="http://byob.berkeley.edu/"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JPG"/><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jpe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9.jpe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4.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8.png"/><Relationship Id="rId7"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9.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9.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armorgames.com/play/2205/light-bo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hyperlink" Target="http://lightbot.com/hoc2014.html" TargetMode="Externa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93.gi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94.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8" Type="http://schemas.openxmlformats.org/officeDocument/2006/relationships/hyperlink" Target="https://www.ted.com/talks/alan_kay_shares_a_powerful_idea_about_ideas" TargetMode="External"/><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95.png"/><Relationship Id="rId10" Type="http://schemas.openxmlformats.org/officeDocument/2006/relationships/image" Target="../media/image52.png"/><Relationship Id="rId4" Type="http://schemas.openxmlformats.org/officeDocument/2006/relationships/notesSlide" Target="../notesSlides/notesSlide78.xml"/><Relationship Id="rId9"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7.gif"/></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7.gif"/></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7.gif"/></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7.gif"/></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7.gif"/></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7.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7.gif"/></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5.png"/><Relationship Id="rId4"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890007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9501" y="418145"/>
            <a:ext cx="4284767" cy="6062662"/>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737016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4339650"/>
          </a:xfrm>
          <a:prstGeom prst="rect">
            <a:avLst/>
          </a:prstGeom>
        </p:spPr>
        <p:txBody>
          <a:bodyPr wrap="square">
            <a:spAutoFit/>
          </a:bodyPr>
          <a:lstStyle/>
          <a:p>
            <a:r>
              <a:rPr lang="en-GB" sz="4400" b="1" dirty="0" smtClean="0">
                <a:solidFill>
                  <a:srgbClr val="C00B0B"/>
                </a:solidFill>
              </a:rPr>
              <a:t>Finishing Touches</a:t>
            </a:r>
          </a:p>
          <a:p>
            <a:endParaRPr lang="en-GB" sz="2800" dirty="0" smtClean="0">
              <a:solidFill>
                <a:srgbClr val="595959"/>
              </a:solidFill>
            </a:endParaRPr>
          </a:p>
          <a:p>
            <a:r>
              <a:rPr lang="en-GB" sz="2800" dirty="0" smtClean="0">
                <a:solidFill>
                  <a:srgbClr val="595959"/>
                </a:solidFill>
              </a:rPr>
              <a:t>STEP </a:t>
            </a:r>
            <a:r>
              <a:rPr lang="en-GB" sz="2800" dirty="0">
                <a:solidFill>
                  <a:srgbClr val="595959"/>
                </a:solidFill>
              </a:rPr>
              <a:t>7: </a:t>
            </a:r>
            <a:r>
              <a:rPr lang="en-GB" sz="2800" dirty="0" smtClean="0">
                <a:solidFill>
                  <a:srgbClr val="595959"/>
                </a:solidFill>
              </a:rPr>
              <a:t>Get the sprites to announce their position on the finish line.</a:t>
            </a:r>
          </a:p>
          <a:p>
            <a:endParaRPr lang="en-GB" sz="2800" dirty="0" smtClean="0">
              <a:solidFill>
                <a:srgbClr val="595959"/>
              </a:solidFill>
            </a:endParaRPr>
          </a:p>
          <a:p>
            <a:r>
              <a:rPr lang="en-GB" sz="2800" dirty="0" smtClean="0">
                <a:solidFill>
                  <a:srgbClr val="595959"/>
                </a:solidFill>
              </a:rPr>
              <a:t>STEP 8: Work </a:t>
            </a:r>
            <a:r>
              <a:rPr lang="en-GB" sz="2800" dirty="0">
                <a:solidFill>
                  <a:srgbClr val="595959"/>
                </a:solidFill>
              </a:rPr>
              <a:t>out how to reset the game so that, when you </a:t>
            </a:r>
            <a:r>
              <a:rPr lang="en-GB" sz="2800" dirty="0" smtClean="0">
                <a:solidFill>
                  <a:srgbClr val="595959"/>
                </a:solidFill>
              </a:rPr>
              <a:t>click a reset button, </a:t>
            </a:r>
            <a:r>
              <a:rPr lang="en-GB" sz="2800" dirty="0">
                <a:solidFill>
                  <a:srgbClr val="595959"/>
                </a:solidFill>
              </a:rPr>
              <a:t>all the sprites line up on the start line ready to race again</a:t>
            </a:r>
            <a:r>
              <a:rPr lang="en-GB" sz="2800" dirty="0" smtClean="0">
                <a:solidFill>
                  <a:srgbClr val="595959"/>
                </a:solidFill>
              </a:rPr>
              <a:t>.</a:t>
            </a:r>
            <a:endParaRPr lang="en-GB" sz="2800" dirty="0">
              <a:solidFill>
                <a:srgbClr val="595959"/>
              </a:solidFill>
            </a:endParaRPr>
          </a:p>
          <a:p>
            <a:endParaRPr lang="en-GB" sz="3600" dirty="0" smtClean="0"/>
          </a:p>
        </p:txBody>
      </p:sp>
      <p:sp>
        <p:nvSpPr>
          <p:cNvPr id="3" name="TextBox 2"/>
          <p:cNvSpPr txBox="1"/>
          <p:nvPr/>
        </p:nvSpPr>
        <p:spPr>
          <a:xfrm>
            <a:off x="1364027" y="6144894"/>
            <a:ext cx="5506444" cy="461665"/>
          </a:xfrm>
          <a:prstGeom prst="rect">
            <a:avLst/>
          </a:prstGeom>
          <a:noFill/>
          <a:ln w="76200">
            <a:solidFill>
              <a:srgbClr val="C00000"/>
            </a:solidFill>
          </a:ln>
        </p:spPr>
        <p:txBody>
          <a:bodyPr wrap="none" rtlCol="0">
            <a:spAutoFit/>
          </a:bodyPr>
          <a:lstStyle/>
          <a:p>
            <a:r>
              <a:rPr lang="en-GB" sz="2400" b="1" dirty="0" smtClean="0">
                <a:solidFill>
                  <a:srgbClr val="C00B0B"/>
                </a:solidFill>
              </a:rPr>
              <a:t>How might we keep track of the position?</a:t>
            </a:r>
            <a:endParaRPr lang="en-GB" sz="2400" b="1" dirty="0">
              <a:solidFill>
                <a:srgbClr val="C00B0B"/>
              </a:solidFill>
            </a:endParaRPr>
          </a:p>
        </p:txBody>
      </p:sp>
      <p:sp>
        <p:nvSpPr>
          <p:cNvPr id="10" name="Freeform 9"/>
          <p:cNvSpPr/>
          <p:nvPr/>
        </p:nvSpPr>
        <p:spPr>
          <a:xfrm>
            <a:off x="6879771" y="2786743"/>
            <a:ext cx="1687684" cy="3599543"/>
          </a:xfrm>
          <a:custGeom>
            <a:avLst/>
            <a:gdLst>
              <a:gd name="connsiteX0" fmla="*/ 0 w 1687684"/>
              <a:gd name="connsiteY0" fmla="*/ 3599543 h 3599543"/>
              <a:gd name="connsiteX1" fmla="*/ 1683658 w 1687684"/>
              <a:gd name="connsiteY1" fmla="*/ 1494971 h 3599543"/>
              <a:gd name="connsiteX2" fmla="*/ 377372 w 1687684"/>
              <a:gd name="connsiteY2" fmla="*/ 0 h 3599543"/>
            </a:gdLst>
            <a:ahLst/>
            <a:cxnLst>
              <a:cxn ang="0">
                <a:pos x="connsiteX0" y="connsiteY0"/>
              </a:cxn>
              <a:cxn ang="0">
                <a:pos x="connsiteX1" y="connsiteY1"/>
              </a:cxn>
              <a:cxn ang="0">
                <a:pos x="connsiteX2" y="connsiteY2"/>
              </a:cxn>
            </a:cxnLst>
            <a:rect l="l" t="t" r="r" b="b"/>
            <a:pathLst>
              <a:path w="1687684" h="3599543">
                <a:moveTo>
                  <a:pt x="0" y="3599543"/>
                </a:moveTo>
                <a:cubicBezTo>
                  <a:pt x="810381" y="2847219"/>
                  <a:pt x="1620763" y="2094895"/>
                  <a:pt x="1683658" y="1494971"/>
                </a:cubicBezTo>
                <a:cubicBezTo>
                  <a:pt x="1746553" y="895047"/>
                  <a:pt x="1061962" y="447523"/>
                  <a:pt x="377372"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0">
            <a:off x="5507855" y="2342349"/>
            <a:ext cx="1873869" cy="1075534"/>
          </a:xfrm>
          <a:prstGeom prst="rect">
            <a:avLst/>
          </a:prstGeom>
        </p:spPr>
      </p:pic>
    </p:spTree>
    <p:extLst>
      <p:ext uri="{BB962C8B-B14F-4D97-AF65-F5344CB8AC3E}">
        <p14:creationId xmlns:p14="http://schemas.microsoft.com/office/powerpoint/2010/main" val="2291069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5570756"/>
          </a:xfrm>
          <a:prstGeom prst="rect">
            <a:avLst/>
          </a:prstGeom>
        </p:spPr>
        <p:txBody>
          <a:bodyPr wrap="square">
            <a:spAutoFit/>
          </a:bodyPr>
          <a:lstStyle/>
          <a:p>
            <a:r>
              <a:rPr lang="en-GB" sz="4400" b="1" dirty="0" smtClean="0">
                <a:solidFill>
                  <a:srgbClr val="C00B0B"/>
                </a:solidFill>
              </a:rPr>
              <a:t>Code Management</a:t>
            </a:r>
          </a:p>
          <a:p>
            <a:endParaRPr lang="en-GB" sz="2800" dirty="0">
              <a:solidFill>
                <a:srgbClr val="595959"/>
              </a:solidFill>
            </a:endParaRPr>
          </a:p>
          <a:p>
            <a:r>
              <a:rPr lang="en-GB" sz="4400" dirty="0" err="1" smtClean="0">
                <a:solidFill>
                  <a:srgbClr val="595959"/>
                </a:solidFill>
              </a:rPr>
              <a:t>LineUp</a:t>
            </a:r>
            <a:endParaRPr lang="en-GB" sz="4400" dirty="0" smtClean="0">
              <a:solidFill>
                <a:srgbClr val="595959"/>
              </a:solidFill>
            </a:endParaRPr>
          </a:p>
          <a:p>
            <a:endParaRPr lang="en-GB" sz="4400" dirty="0">
              <a:solidFill>
                <a:srgbClr val="595959"/>
              </a:solidFill>
            </a:endParaRPr>
          </a:p>
          <a:p>
            <a:r>
              <a:rPr lang="en-GB" sz="4400" dirty="0" smtClean="0">
                <a:solidFill>
                  <a:srgbClr val="595959"/>
                </a:solidFill>
              </a:rPr>
              <a:t>Race</a:t>
            </a:r>
          </a:p>
          <a:p>
            <a:endParaRPr lang="en-GB" sz="4400" dirty="0">
              <a:solidFill>
                <a:srgbClr val="595959"/>
              </a:solidFill>
            </a:endParaRPr>
          </a:p>
          <a:p>
            <a:r>
              <a:rPr lang="en-GB" sz="4400" dirty="0" smtClean="0">
                <a:solidFill>
                  <a:srgbClr val="595959"/>
                </a:solidFill>
              </a:rPr>
              <a:t>Extensions</a:t>
            </a:r>
          </a:p>
          <a:p>
            <a:endParaRPr lang="en-GB" sz="2800" dirty="0">
              <a:solidFill>
                <a:srgbClr val="595959"/>
              </a:solidFill>
            </a:endParaRPr>
          </a:p>
          <a:p>
            <a:endParaRPr lang="en-GB" sz="3600"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483905" y="1825437"/>
            <a:ext cx="3032969" cy="1611469"/>
          </a:xfrm>
          <a:prstGeom prst="rect">
            <a:avLst/>
          </a:prstGeom>
        </p:spPr>
      </p:pic>
    </p:spTree>
    <p:extLst>
      <p:ext uri="{BB962C8B-B14F-4D97-AF65-F5344CB8AC3E}">
        <p14:creationId xmlns:p14="http://schemas.microsoft.com/office/powerpoint/2010/main" val="65312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6063198"/>
          </a:xfrm>
          <a:prstGeom prst="rect">
            <a:avLst/>
          </a:prstGeom>
        </p:spPr>
        <p:txBody>
          <a:bodyPr wrap="square">
            <a:spAutoFit/>
          </a:bodyPr>
          <a:lstStyle/>
          <a:p>
            <a:r>
              <a:rPr lang="en-GB" sz="4400" b="1" dirty="0" smtClean="0">
                <a:solidFill>
                  <a:srgbClr val="C00B0B"/>
                </a:solidFill>
              </a:rPr>
              <a:t>Extensions</a:t>
            </a:r>
          </a:p>
          <a:p>
            <a:endParaRPr lang="en-GB" sz="2800" dirty="0" smtClean="0">
              <a:solidFill>
                <a:srgbClr val="595959"/>
              </a:solidFill>
            </a:endParaRPr>
          </a:p>
          <a:p>
            <a:r>
              <a:rPr lang="en-GB" sz="2800" dirty="0" smtClean="0">
                <a:solidFill>
                  <a:srgbClr val="595959"/>
                </a:solidFill>
              </a:rPr>
              <a:t>Award points to each racer. 6 points for a win, down to 1 for last place.</a:t>
            </a:r>
          </a:p>
          <a:p>
            <a:endParaRPr lang="en-GB" sz="2800" dirty="0">
              <a:solidFill>
                <a:srgbClr val="595959"/>
              </a:solidFill>
            </a:endParaRPr>
          </a:p>
          <a:p>
            <a:r>
              <a:rPr lang="en-GB" sz="2800" dirty="0" smtClean="0">
                <a:solidFill>
                  <a:srgbClr val="595959"/>
                </a:solidFill>
              </a:rPr>
              <a:t>Keep a record of Total Points for each racer, so we can run several races.</a:t>
            </a:r>
          </a:p>
          <a:p>
            <a:endParaRPr lang="en-GB" sz="2800" dirty="0">
              <a:solidFill>
                <a:srgbClr val="595959"/>
              </a:solidFill>
            </a:endParaRPr>
          </a:p>
          <a:p>
            <a:r>
              <a:rPr lang="en-GB" sz="2800" dirty="0" smtClean="0">
                <a:solidFill>
                  <a:srgbClr val="595959"/>
                </a:solidFill>
              </a:rPr>
              <a:t>Add a third button, Final Score. When clicked it will display the total score for each sprite …</a:t>
            </a:r>
          </a:p>
          <a:p>
            <a:r>
              <a:rPr lang="en-GB" sz="2800" dirty="0" smtClean="0">
                <a:solidFill>
                  <a:srgbClr val="595959"/>
                </a:solidFill>
              </a:rPr>
              <a:t>… and announce the winner!</a:t>
            </a:r>
          </a:p>
          <a:p>
            <a:endParaRPr lang="en-GB" sz="2800" dirty="0">
              <a:solidFill>
                <a:srgbClr val="595959"/>
              </a:solidFill>
            </a:endParaRPr>
          </a:p>
          <a:p>
            <a:endParaRPr lang="en-GB" sz="3600" dirty="0" smtClean="0"/>
          </a:p>
        </p:txBody>
      </p:sp>
    </p:spTree>
    <p:extLst>
      <p:ext uri="{BB962C8B-B14F-4D97-AF65-F5344CB8AC3E}">
        <p14:creationId xmlns:p14="http://schemas.microsoft.com/office/powerpoint/2010/main" val="5702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4860" t="3000" r="14862" b="3000"/>
          <a:stretch/>
        </p:blipFill>
        <p:spPr>
          <a:xfrm>
            <a:off x="-1" y="0"/>
            <a:ext cx="9144001" cy="6954739"/>
          </a:xfrm>
          <a:prstGeom prst="rect">
            <a:avLst/>
          </a:prstGeom>
        </p:spPr>
      </p:pic>
      <p:pic>
        <p:nvPicPr>
          <p:cNvPr id="4" name="Picture 3"/>
          <p:cNvPicPr>
            <a:picLocks noChangeAspect="1"/>
          </p:cNvPicPr>
          <p:nvPr/>
        </p:nvPicPr>
        <p:blipFill>
          <a:blip r:embed="rId4"/>
          <a:stretch>
            <a:fillRect/>
          </a:stretch>
        </p:blipFill>
        <p:spPr>
          <a:xfrm rot="454025">
            <a:off x="4213268" y="537112"/>
            <a:ext cx="3807895" cy="5392388"/>
          </a:xfrm>
          <a:prstGeom prst="rect">
            <a:avLst/>
          </a:prstGeom>
          <a:ln>
            <a:solidFill>
              <a:schemeClr val="bg1">
                <a:lumMod val="65000"/>
              </a:schemeClr>
            </a:solidFill>
          </a:ln>
        </p:spPr>
      </p:pic>
      <p:sp>
        <p:nvSpPr>
          <p:cNvPr id="2" name="Title 1"/>
          <p:cNvSpPr>
            <a:spLocks noGrp="1"/>
          </p:cNvSpPr>
          <p:nvPr>
            <p:ph type="title"/>
          </p:nvPr>
        </p:nvSpPr>
        <p:spPr>
          <a:xfrm>
            <a:off x="804672" y="0"/>
            <a:ext cx="7082028" cy="1325563"/>
          </a:xfrm>
        </p:spPr>
        <p:txBody>
          <a:bodyPr>
            <a:normAutofit/>
          </a:bodyPr>
          <a:lstStyle/>
          <a:p>
            <a:r>
              <a:rPr lang="en-GB" dirty="0" smtClean="0"/>
              <a:t>A step too far?</a:t>
            </a:r>
            <a:endParaRPr lang="en-GB" dirty="0"/>
          </a:p>
        </p:txBody>
      </p:sp>
      <p:sp>
        <p:nvSpPr>
          <p:cNvPr id="3" name="Content Placeholder 2"/>
          <p:cNvSpPr>
            <a:spLocks noGrp="1"/>
          </p:cNvSpPr>
          <p:nvPr>
            <p:ph idx="1"/>
          </p:nvPr>
        </p:nvSpPr>
        <p:spPr>
          <a:xfrm>
            <a:off x="1005840" y="6154148"/>
            <a:ext cx="7560490" cy="625208"/>
          </a:xfrm>
        </p:spPr>
        <p:txBody>
          <a:bodyPr>
            <a:normAutofit/>
          </a:bodyPr>
          <a:lstStyle/>
          <a:p>
            <a:pPr marL="0" indent="0" algn="r">
              <a:buNone/>
            </a:pPr>
            <a:r>
              <a:rPr lang="en-GB" sz="3600" dirty="0" smtClean="0">
                <a:solidFill>
                  <a:srgbClr val="595959"/>
                </a:solidFill>
              </a:rPr>
              <a:t>Scaffolding a part complete project</a:t>
            </a:r>
            <a:endParaRPr lang="en-GB" sz="3600" dirty="0">
              <a:solidFill>
                <a:srgbClr val="595959"/>
              </a:solidFill>
            </a:endParaRPr>
          </a:p>
        </p:txBody>
      </p:sp>
    </p:spTree>
    <p:extLst>
      <p:ext uri="{BB962C8B-B14F-4D97-AF65-F5344CB8AC3E}">
        <p14:creationId xmlns:p14="http://schemas.microsoft.com/office/powerpoint/2010/main" val="335296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t>Other Projects</a:t>
            </a:r>
            <a:endParaRPr lang="en-GB" dirty="0"/>
          </a:p>
        </p:txBody>
      </p:sp>
      <p:pic>
        <p:nvPicPr>
          <p:cNvPr id="7" name="Picture 6"/>
          <p:cNvPicPr>
            <a:picLocks noChangeAspect="1"/>
          </p:cNvPicPr>
          <p:nvPr/>
        </p:nvPicPr>
        <p:blipFill rotWithShape="1">
          <a:blip r:embed="rId3"/>
          <a:srcRect l="45502" t="19875" r="26949" b="10625"/>
          <a:stretch/>
        </p:blipFill>
        <p:spPr>
          <a:xfrm rot="-600000">
            <a:off x="-60808" y="1225689"/>
            <a:ext cx="2717708" cy="3854707"/>
          </a:xfrm>
          <a:prstGeom prst="rect">
            <a:avLst/>
          </a:prstGeom>
          <a:ln>
            <a:solidFill>
              <a:srgbClr val="DEDEDE"/>
            </a:solidFill>
          </a:ln>
        </p:spPr>
      </p:pic>
      <p:pic>
        <p:nvPicPr>
          <p:cNvPr id="8" name="Picture 7"/>
          <p:cNvPicPr>
            <a:picLocks noChangeAspect="1"/>
          </p:cNvPicPr>
          <p:nvPr/>
        </p:nvPicPr>
        <p:blipFill rotWithShape="1">
          <a:blip r:embed="rId4"/>
          <a:srcRect l="45502" t="19875" r="26949" b="10625"/>
          <a:stretch/>
        </p:blipFill>
        <p:spPr>
          <a:xfrm>
            <a:off x="1298046" y="1472999"/>
            <a:ext cx="2717708" cy="3854707"/>
          </a:xfrm>
          <a:prstGeom prst="rect">
            <a:avLst/>
          </a:prstGeom>
          <a:ln>
            <a:solidFill>
              <a:srgbClr val="DEDEDE"/>
            </a:solidFill>
          </a:ln>
        </p:spPr>
      </p:pic>
      <p:pic>
        <p:nvPicPr>
          <p:cNvPr id="9" name="Picture 8"/>
          <p:cNvPicPr>
            <a:picLocks noChangeAspect="1"/>
          </p:cNvPicPr>
          <p:nvPr/>
        </p:nvPicPr>
        <p:blipFill>
          <a:blip r:embed="rId5"/>
          <a:stretch>
            <a:fillRect/>
          </a:stretch>
        </p:blipFill>
        <p:spPr>
          <a:xfrm rot="-600000">
            <a:off x="3548400" y="691345"/>
            <a:ext cx="3781870" cy="5378439"/>
          </a:xfrm>
          <a:prstGeom prst="rect">
            <a:avLst/>
          </a:prstGeom>
          <a:ln>
            <a:solidFill>
              <a:srgbClr val="DEDEDE"/>
            </a:solidFill>
          </a:ln>
        </p:spPr>
      </p:pic>
      <p:pic>
        <p:nvPicPr>
          <p:cNvPr id="10" name="Picture 9"/>
          <p:cNvPicPr>
            <a:picLocks noChangeAspect="1"/>
          </p:cNvPicPr>
          <p:nvPr/>
        </p:nvPicPr>
        <p:blipFill>
          <a:blip r:embed="rId6"/>
          <a:stretch>
            <a:fillRect/>
          </a:stretch>
        </p:blipFill>
        <p:spPr>
          <a:xfrm>
            <a:off x="5043919" y="820760"/>
            <a:ext cx="3801829" cy="5378440"/>
          </a:xfrm>
          <a:prstGeom prst="rect">
            <a:avLst/>
          </a:prstGeom>
          <a:ln>
            <a:solidFill>
              <a:srgbClr val="DEDEDE"/>
            </a:solidFill>
          </a:ln>
        </p:spPr>
      </p:pic>
      <p:sp>
        <p:nvSpPr>
          <p:cNvPr id="11" name="Content Placeholder 2"/>
          <p:cNvSpPr>
            <a:spLocks noGrp="1"/>
          </p:cNvSpPr>
          <p:nvPr>
            <p:ph idx="1"/>
          </p:nvPr>
        </p:nvSpPr>
        <p:spPr>
          <a:xfrm>
            <a:off x="1005840" y="6154148"/>
            <a:ext cx="7560490" cy="625208"/>
          </a:xfrm>
        </p:spPr>
        <p:txBody>
          <a:bodyPr>
            <a:normAutofit/>
          </a:bodyPr>
          <a:lstStyle/>
          <a:p>
            <a:pPr marL="0" indent="0" algn="r">
              <a:buNone/>
            </a:pPr>
            <a:r>
              <a:rPr lang="en-GB" sz="3600" dirty="0" smtClean="0">
                <a:solidFill>
                  <a:srgbClr val="595959"/>
                </a:solidFill>
              </a:rPr>
              <a:t>Scaffolding a part complete project</a:t>
            </a:r>
            <a:endParaRPr lang="en-GB" sz="3600" dirty="0">
              <a:solidFill>
                <a:srgbClr val="595959"/>
              </a:solidFill>
            </a:endParaRPr>
          </a:p>
        </p:txBody>
      </p:sp>
      <p:sp>
        <p:nvSpPr>
          <p:cNvPr id="3" name="Rectangle 2"/>
          <p:cNvSpPr/>
          <p:nvPr/>
        </p:nvSpPr>
        <p:spPr>
          <a:xfrm>
            <a:off x="7482137" y="17255"/>
            <a:ext cx="1674305" cy="369332"/>
          </a:xfrm>
          <a:prstGeom prst="rect">
            <a:avLst/>
          </a:prstGeom>
        </p:spPr>
        <p:txBody>
          <a:bodyPr wrap="none">
            <a:spAutoFit/>
          </a:bodyPr>
          <a:lstStyle/>
          <a:p>
            <a:pPr algn="r"/>
            <a:r>
              <a:rPr lang="en-GB" dirty="0" smtClean="0">
                <a:hlinkClick r:id="rId7"/>
              </a:rPr>
              <a:t>goo.gl/XCQARR </a:t>
            </a:r>
            <a:endParaRPr lang="en-GB" dirty="0"/>
          </a:p>
        </p:txBody>
      </p:sp>
    </p:spTree>
    <p:extLst>
      <p:ext uri="{BB962C8B-B14F-4D97-AF65-F5344CB8AC3E}">
        <p14:creationId xmlns:p14="http://schemas.microsoft.com/office/powerpoint/2010/main" val="3355296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solidFill>
                  <a:srgbClr val="C00B0B"/>
                </a:solidFill>
              </a:rPr>
              <a:t>Other Projects</a:t>
            </a:r>
            <a:endParaRPr lang="en-GB" dirty="0">
              <a:solidFill>
                <a:srgbClr val="C00B0B"/>
              </a:solidFill>
            </a:endParaRPr>
          </a:p>
        </p:txBody>
      </p:sp>
      <p:pic>
        <p:nvPicPr>
          <p:cNvPr id="4" name="Picture 3"/>
          <p:cNvPicPr>
            <a:picLocks noChangeAspect="1"/>
          </p:cNvPicPr>
          <p:nvPr/>
        </p:nvPicPr>
        <p:blipFill rotWithShape="1">
          <a:blip r:embed="rId3"/>
          <a:srcRect l="64389" t="13081" r="745" b="40654"/>
          <a:stretch/>
        </p:blipFill>
        <p:spPr>
          <a:xfrm>
            <a:off x="2414844" y="1156457"/>
            <a:ext cx="6100506" cy="4551169"/>
          </a:xfrm>
          <a:prstGeom prst="rect">
            <a:avLst/>
          </a:prstGeom>
        </p:spPr>
      </p:pic>
      <p:sp>
        <p:nvSpPr>
          <p:cNvPr id="7" name="Content Placeholder 2"/>
          <p:cNvSpPr txBox="1">
            <a:spLocks/>
          </p:cNvSpPr>
          <p:nvPr/>
        </p:nvSpPr>
        <p:spPr>
          <a:xfrm>
            <a:off x="1005840" y="6154148"/>
            <a:ext cx="7560490" cy="62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600" smtClean="0">
                <a:solidFill>
                  <a:srgbClr val="595959"/>
                </a:solidFill>
              </a:rPr>
              <a:t>Scaffolding a part complete project</a:t>
            </a:r>
            <a:endParaRPr lang="en-GB" sz="3600" dirty="0">
              <a:solidFill>
                <a:srgbClr val="595959"/>
              </a:solidFill>
            </a:endParaRPr>
          </a:p>
        </p:txBody>
      </p:sp>
      <p:pic>
        <p:nvPicPr>
          <p:cNvPr id="8" name="Picture 7"/>
          <p:cNvPicPr>
            <a:picLocks noChangeAspect="1"/>
          </p:cNvPicPr>
          <p:nvPr/>
        </p:nvPicPr>
        <p:blipFill>
          <a:blip r:embed="rId4"/>
          <a:stretch>
            <a:fillRect/>
          </a:stretch>
        </p:blipFill>
        <p:spPr>
          <a:xfrm rot="21000000">
            <a:off x="6285304" y="-78947"/>
            <a:ext cx="1476687" cy="2100091"/>
          </a:xfrm>
          <a:prstGeom prst="rect">
            <a:avLst/>
          </a:prstGeom>
          <a:ln>
            <a:solidFill>
              <a:srgbClr val="DEDEDE"/>
            </a:solidFill>
          </a:ln>
        </p:spPr>
      </p:pic>
      <p:pic>
        <p:nvPicPr>
          <p:cNvPr id="9" name="Picture 8"/>
          <p:cNvPicPr>
            <a:picLocks noChangeAspect="1"/>
          </p:cNvPicPr>
          <p:nvPr/>
        </p:nvPicPr>
        <p:blipFill>
          <a:blip r:embed="rId5"/>
          <a:stretch>
            <a:fillRect/>
          </a:stretch>
        </p:blipFill>
        <p:spPr>
          <a:xfrm>
            <a:off x="7525860" y="275517"/>
            <a:ext cx="1484480" cy="2100091"/>
          </a:xfrm>
          <a:prstGeom prst="rect">
            <a:avLst/>
          </a:prstGeom>
          <a:ln>
            <a:solidFill>
              <a:srgbClr val="DEDEDE"/>
            </a:solidFill>
          </a:ln>
        </p:spPr>
      </p:pic>
      <p:pic>
        <p:nvPicPr>
          <p:cNvPr id="11" name="Picture 10"/>
          <p:cNvPicPr>
            <a:picLocks noChangeAspect="1"/>
          </p:cNvPicPr>
          <p:nvPr/>
        </p:nvPicPr>
        <p:blipFill>
          <a:blip r:embed="rId6"/>
          <a:stretch>
            <a:fillRect/>
          </a:stretch>
        </p:blipFill>
        <p:spPr>
          <a:xfrm rot="21049467">
            <a:off x="304673" y="1107219"/>
            <a:ext cx="3259418" cy="2443760"/>
          </a:xfrm>
          <a:prstGeom prst="rect">
            <a:avLst/>
          </a:prstGeom>
          <a:ln>
            <a:solidFill>
              <a:srgbClr val="DEDEDE"/>
            </a:solidFill>
          </a:ln>
        </p:spPr>
      </p:pic>
      <p:pic>
        <p:nvPicPr>
          <p:cNvPr id="3" name="Picture 2"/>
          <p:cNvPicPr>
            <a:picLocks noChangeAspect="1"/>
          </p:cNvPicPr>
          <p:nvPr/>
        </p:nvPicPr>
        <p:blipFill rotWithShape="1">
          <a:blip r:embed="rId7"/>
          <a:srcRect l="12635" r="12636"/>
          <a:stretch/>
        </p:blipFill>
        <p:spPr>
          <a:xfrm rot="21049467">
            <a:off x="304673" y="1982182"/>
            <a:ext cx="3259418" cy="2452226"/>
          </a:xfrm>
          <a:prstGeom prst="rect">
            <a:avLst/>
          </a:prstGeom>
          <a:ln>
            <a:solidFill>
              <a:schemeClr val="bg1">
                <a:lumMod val="50000"/>
              </a:schemeClr>
            </a:solidFill>
          </a:ln>
        </p:spPr>
      </p:pic>
      <p:pic>
        <p:nvPicPr>
          <p:cNvPr id="6" name="Picture 5"/>
          <p:cNvPicPr>
            <a:picLocks noChangeAspect="1"/>
          </p:cNvPicPr>
          <p:nvPr/>
        </p:nvPicPr>
        <p:blipFill rotWithShape="1">
          <a:blip r:embed="rId8"/>
          <a:srcRect l="12635" r="12636"/>
          <a:stretch/>
        </p:blipFill>
        <p:spPr>
          <a:xfrm rot="21049467">
            <a:off x="304673" y="2865611"/>
            <a:ext cx="3259418" cy="2452226"/>
          </a:xfrm>
          <a:prstGeom prst="rect">
            <a:avLst/>
          </a:prstGeom>
          <a:ln>
            <a:solidFill>
              <a:schemeClr val="bg1">
                <a:lumMod val="50000"/>
              </a:schemeClr>
            </a:solidFill>
          </a:ln>
        </p:spPr>
      </p:pic>
      <p:pic>
        <p:nvPicPr>
          <p:cNvPr id="14" name="Picture 13"/>
          <p:cNvPicPr>
            <a:picLocks noChangeAspect="1"/>
          </p:cNvPicPr>
          <p:nvPr/>
        </p:nvPicPr>
        <p:blipFill rotWithShape="1">
          <a:blip r:embed="rId9"/>
          <a:srcRect l="12636" r="12635"/>
          <a:stretch/>
        </p:blipFill>
        <p:spPr>
          <a:xfrm rot="21049467">
            <a:off x="304673" y="3749040"/>
            <a:ext cx="3272680" cy="2462205"/>
          </a:xfrm>
          <a:prstGeom prst="rect">
            <a:avLst/>
          </a:prstGeom>
          <a:ln>
            <a:solidFill>
              <a:schemeClr val="bg1">
                <a:lumMod val="50000"/>
              </a:schemeClr>
            </a:solidFill>
          </a:ln>
        </p:spPr>
      </p:pic>
    </p:spTree>
    <p:extLst>
      <p:ext uri="{BB962C8B-B14F-4D97-AF65-F5344CB8AC3E}">
        <p14:creationId xmlns:p14="http://schemas.microsoft.com/office/powerpoint/2010/main" val="60198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solidFill>
                  <a:srgbClr val="C00B0B"/>
                </a:solidFill>
              </a:rPr>
              <a:t>Other Projects</a:t>
            </a:r>
            <a:endParaRPr lang="en-GB" dirty="0">
              <a:solidFill>
                <a:srgbClr val="C00B0B"/>
              </a:solidFill>
            </a:endParaRPr>
          </a:p>
        </p:txBody>
      </p:sp>
      <p:sp>
        <p:nvSpPr>
          <p:cNvPr id="7" name="Content Placeholder 2"/>
          <p:cNvSpPr txBox="1">
            <a:spLocks/>
          </p:cNvSpPr>
          <p:nvPr/>
        </p:nvSpPr>
        <p:spPr>
          <a:xfrm>
            <a:off x="1005840" y="6154148"/>
            <a:ext cx="7560490" cy="62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600" dirty="0" smtClean="0">
                <a:solidFill>
                  <a:srgbClr val="595959"/>
                </a:solidFill>
              </a:rPr>
              <a:t>A simple game with a twist</a:t>
            </a:r>
            <a:endParaRPr lang="en-GB" sz="3600" dirty="0">
              <a:solidFill>
                <a:srgbClr val="595959"/>
              </a:solidFill>
            </a:endParaRPr>
          </a:p>
        </p:txBody>
      </p:sp>
      <p:pic>
        <p:nvPicPr>
          <p:cNvPr id="14" name="Picture 13"/>
          <p:cNvPicPr>
            <a:picLocks noChangeAspect="1"/>
          </p:cNvPicPr>
          <p:nvPr/>
        </p:nvPicPr>
        <p:blipFill rotWithShape="1">
          <a:blip r:embed="rId3"/>
          <a:srcRect l="40591" t="24406" r="24542" b="14563"/>
          <a:stretch/>
        </p:blipFill>
        <p:spPr>
          <a:xfrm>
            <a:off x="3411052" y="870146"/>
            <a:ext cx="5305248" cy="5221038"/>
          </a:xfrm>
          <a:prstGeom prst="rect">
            <a:avLst/>
          </a:prstGeom>
        </p:spPr>
      </p:pic>
      <p:sp>
        <p:nvSpPr>
          <p:cNvPr id="15" name="Content Placeholder 2"/>
          <p:cNvSpPr>
            <a:spLocks noGrp="1"/>
          </p:cNvSpPr>
          <p:nvPr>
            <p:ph idx="1"/>
          </p:nvPr>
        </p:nvSpPr>
        <p:spPr>
          <a:xfrm>
            <a:off x="206477" y="1600200"/>
            <a:ext cx="3436375" cy="4525963"/>
          </a:xfrm>
        </p:spPr>
        <p:txBody>
          <a:bodyPr/>
          <a:lstStyle/>
          <a:p>
            <a:pPr marL="0" indent="0">
              <a:buNone/>
            </a:pPr>
            <a:r>
              <a:rPr lang="en-GB" dirty="0" smtClean="0">
                <a:solidFill>
                  <a:srgbClr val="595959"/>
                </a:solidFill>
              </a:rPr>
              <a:t>To engage the very able, without introducing new concepts</a:t>
            </a:r>
            <a:endParaRPr lang="en-GB" dirty="0">
              <a:solidFill>
                <a:srgbClr val="595959"/>
              </a:solidFill>
            </a:endParaRPr>
          </a:p>
        </p:txBody>
      </p:sp>
      <p:pic>
        <p:nvPicPr>
          <p:cNvPr id="3" name="Picture 2"/>
          <p:cNvPicPr>
            <a:picLocks noChangeAspect="1"/>
          </p:cNvPicPr>
          <p:nvPr/>
        </p:nvPicPr>
        <p:blipFill>
          <a:blip r:embed="rId4"/>
          <a:stretch>
            <a:fillRect/>
          </a:stretch>
        </p:blipFill>
        <p:spPr>
          <a:xfrm rot="21000000">
            <a:off x="213835" y="3568866"/>
            <a:ext cx="3569177" cy="2683592"/>
          </a:xfrm>
          <a:prstGeom prst="rect">
            <a:avLst/>
          </a:prstGeom>
          <a:ln>
            <a:solidFill>
              <a:schemeClr val="bg1">
                <a:lumMod val="65000"/>
              </a:schemeClr>
            </a:solidFill>
          </a:ln>
        </p:spPr>
      </p:pic>
    </p:spTree>
    <p:extLst>
      <p:ext uri="{BB962C8B-B14F-4D97-AF65-F5344CB8AC3E}">
        <p14:creationId xmlns:p14="http://schemas.microsoft.com/office/powerpoint/2010/main" val="355366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595959"/>
                </a:solidFill>
                <a:latin typeface="+mn-lt"/>
              </a:rPr>
              <a:t>Teaching children to program is about</a:t>
            </a:r>
          </a:p>
          <a:p>
            <a:pPr>
              <a:lnSpc>
                <a:spcPct val="100000"/>
              </a:lnSpc>
            </a:pPr>
            <a:r>
              <a:rPr lang="en-US" b="1" dirty="0" smtClean="0">
                <a:solidFill>
                  <a:srgbClr val="595959"/>
                </a:solidFill>
                <a:latin typeface="+mn-lt"/>
              </a:rPr>
              <a:t>applying key concepts from Computational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Tree>
    <p:extLst>
      <p:ext uri="{BB962C8B-B14F-4D97-AF65-F5344CB8AC3E}">
        <p14:creationId xmlns:p14="http://schemas.microsoft.com/office/powerpoint/2010/main" val="1127680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Teaching children to</a:t>
            </a:r>
          </a:p>
          <a:p>
            <a:pPr>
              <a:lnSpc>
                <a:spcPct val="100000"/>
              </a:lnSpc>
            </a:pPr>
            <a:r>
              <a:rPr lang="en-US" b="1" dirty="0" smtClean="0">
                <a:solidFill>
                  <a:srgbClr val="C00000"/>
                </a:solidFill>
                <a:latin typeface="+mn-lt"/>
              </a:rPr>
              <a:t>program is about</a:t>
            </a:r>
          </a:p>
          <a:p>
            <a:pPr>
              <a:lnSpc>
                <a:spcPct val="100000"/>
              </a:lnSpc>
            </a:pPr>
            <a:r>
              <a:rPr lang="en-US" b="1" dirty="0" smtClean="0">
                <a:solidFill>
                  <a:srgbClr val="C00000"/>
                </a:solidFill>
                <a:latin typeface="+mn-lt"/>
              </a:rPr>
              <a:t>applying key concepts </a:t>
            </a:r>
          </a:p>
          <a:p>
            <a:pPr>
              <a:lnSpc>
                <a:spcPct val="100000"/>
              </a:lnSpc>
            </a:pPr>
            <a:r>
              <a:rPr lang="en-US" b="1" dirty="0" smtClean="0">
                <a:solidFill>
                  <a:srgbClr val="C00000"/>
                </a:solidFill>
                <a:latin typeface="+mn-lt"/>
              </a:rPr>
              <a:t>from Computational </a:t>
            </a:r>
          </a:p>
          <a:p>
            <a:pPr>
              <a:lnSpc>
                <a:spcPct val="100000"/>
              </a:lnSpc>
            </a:pPr>
            <a:r>
              <a:rPr lang="en-US" b="1" dirty="0" smtClean="0">
                <a:solidFill>
                  <a:srgbClr val="C00000"/>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161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5078313"/>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Scaffolding projects, reading code and paired programming are all techniques to aid learning.</a:t>
            </a:r>
            <a:endParaRPr lang="en-GB" sz="3600" dirty="0">
              <a:solidFill>
                <a:srgbClr val="595959"/>
              </a:solidFill>
            </a:endParaRPr>
          </a:p>
          <a:p>
            <a:pPr eaLnBrk="0" fontAlgn="base" hangingPunct="0">
              <a:spcBef>
                <a:spcPct val="0"/>
              </a:spcBef>
              <a:spcAft>
                <a:spcPct val="0"/>
              </a:spcAft>
              <a:tabLst>
                <a:tab pos="457200" algn="l"/>
              </a:tabLst>
            </a:pPr>
            <a:endParaRPr lang="en-GB" sz="3600" dirty="0" smtClean="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How do we know what works?</a:t>
            </a:r>
          </a:p>
          <a:p>
            <a:pPr eaLnBrk="0" fontAlgn="base" hangingPunct="0">
              <a:spcBef>
                <a:spcPct val="0"/>
              </a:spcBef>
              <a:spcAft>
                <a:spcPct val="0"/>
              </a:spcAft>
              <a:tabLst>
                <a:tab pos="457200" algn="l"/>
              </a:tabLst>
            </a:pPr>
            <a:endParaRPr lang="en-GB" sz="3600" dirty="0" smtClean="0">
              <a:solidFill>
                <a:srgbClr val="595959"/>
              </a:solidFill>
            </a:endParaRPr>
          </a:p>
          <a:p>
            <a:pPr eaLnBrk="0" fontAlgn="base" hangingPunct="0">
              <a:spcBef>
                <a:spcPct val="0"/>
              </a:spcBef>
              <a:spcAft>
                <a:spcPct val="0"/>
              </a:spcAft>
              <a:tabLst>
                <a:tab pos="457200" algn="l"/>
              </a:tabLst>
            </a:pPr>
            <a:r>
              <a:rPr lang="en-GB" sz="3600" dirty="0">
                <a:solidFill>
                  <a:schemeClr val="tx1">
                    <a:lumMod val="65000"/>
                    <a:lumOff val="35000"/>
                  </a:schemeClr>
                </a:solidFill>
                <a:latin typeface="Calibri" panose="020F0502020204030204" pitchFamily="34" charset="0"/>
                <a:cs typeface="Times New Roman" panose="02020603050405020304" pitchFamily="18" charset="0"/>
              </a:rPr>
              <a:t>How can we contribute to subject pedagogy</a:t>
            </a:r>
            <a:r>
              <a:rPr lang="en-GB" sz="3600" dirty="0" smtClean="0">
                <a:solidFill>
                  <a:srgbClr val="595959"/>
                </a:solidFill>
              </a:rPr>
              <a:t>?</a:t>
            </a:r>
          </a:p>
          <a:p>
            <a:pPr eaLnBrk="0" fontAlgn="base" hangingPunct="0">
              <a:spcBef>
                <a:spcPct val="0"/>
              </a:spcBef>
              <a:spcAft>
                <a:spcPct val="0"/>
              </a:spcAft>
              <a:tabLst>
                <a:tab pos="457200" algn="l"/>
              </a:tabLst>
            </a:pPr>
            <a:endParaRPr lang="en-GB" sz="3600" dirty="0">
              <a:solidFill>
                <a:srgbClr val="595959"/>
              </a:solidFill>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5950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0000">
            <a:off x="4148481" y="1081191"/>
            <a:ext cx="4048125" cy="5734050"/>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3184965" y="423713"/>
            <a:ext cx="4271304" cy="6043612"/>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338151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4223"/>
          <a:stretch/>
        </p:blipFill>
        <p:spPr>
          <a:xfrm>
            <a:off x="-1" y="1661160"/>
            <a:ext cx="9144001" cy="5196840"/>
          </a:xfrm>
          <a:prstGeom prst="rect">
            <a:avLst/>
          </a:prstGeom>
        </p:spPr>
      </p:pic>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
        <p:nvSpPr>
          <p:cNvPr id="7" name="Title 1"/>
          <p:cNvSpPr txBox="1">
            <a:spLocks/>
          </p:cNvSpPr>
          <p:nvPr/>
        </p:nvSpPr>
        <p:spPr>
          <a:xfrm>
            <a:off x="786384" y="358857"/>
            <a:ext cx="834252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595959"/>
                </a:solidFill>
                <a:latin typeface="+mn-lt"/>
              </a:rPr>
              <a:t>Transitioning to Text</a:t>
            </a:r>
            <a:endParaRPr lang="en-GB" sz="7200" b="1" dirty="0">
              <a:solidFill>
                <a:srgbClr val="595959"/>
              </a:solidFill>
              <a:latin typeface="+mn-lt"/>
            </a:endParaRPr>
          </a:p>
        </p:txBody>
      </p:sp>
      <p:sp>
        <p:nvSpPr>
          <p:cNvPr id="9" name="Rectangle 8"/>
          <p:cNvSpPr/>
          <p:nvPr/>
        </p:nvSpPr>
        <p:spPr>
          <a:xfrm rot="16200000">
            <a:off x="3976536" y="-2342599"/>
            <a:ext cx="1175838" cy="9159097"/>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222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solidFill>
              </a:rPr>
              <a:t>A staged approach </a:t>
            </a:r>
            <a:endParaRPr lang="en-GB" sz="4400" b="1" spc="-150" dirty="0">
              <a:solidFill>
                <a:schemeClr val="bg1"/>
              </a:solidFill>
            </a:endParaRPr>
          </a:p>
        </p:txBody>
      </p:sp>
    </p:spTree>
    <p:extLst>
      <p:ext uri="{BB962C8B-B14F-4D97-AF65-F5344CB8AC3E}">
        <p14:creationId xmlns:p14="http://schemas.microsoft.com/office/powerpoint/2010/main" val="2021371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8"/>
            <a:ext cx="9108504" cy="1034886"/>
          </a:xfrm>
        </p:spPr>
        <p:txBody>
          <a:bodyPr>
            <a:normAutofit fontScale="90000"/>
          </a:bodyPr>
          <a:lstStyle/>
          <a:p>
            <a:pPr algn="l"/>
            <a:r>
              <a:rPr lang="en-GB" sz="7200" b="1" dirty="0" smtClean="0"/>
              <a:t>Learning by </a:t>
            </a:r>
            <a:r>
              <a:rPr lang="en-GB" sz="7200" dirty="0"/>
              <a:t>d</a:t>
            </a:r>
            <a:r>
              <a:rPr lang="en-GB" sz="7200" b="1" dirty="0" smtClean="0"/>
              <a:t>oing</a:t>
            </a:r>
            <a:endParaRPr lang="en-GB" sz="7200" b="1" dirty="0"/>
          </a:p>
        </p:txBody>
      </p:sp>
      <p:sp>
        <p:nvSpPr>
          <p:cNvPr id="5" name="Title 1"/>
          <p:cNvSpPr txBox="1">
            <a:spLocks/>
          </p:cNvSpPr>
          <p:nvPr/>
        </p:nvSpPr>
        <p:spPr>
          <a:xfrm>
            <a:off x="1547664" y="815885"/>
            <a:ext cx="7560840" cy="10455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595959"/>
                </a:solidFill>
                <a:latin typeface="+mn-lt"/>
              </a:rPr>
              <a:t>Motivational contexts</a:t>
            </a:r>
            <a:endParaRPr lang="en-GB" b="1" dirty="0">
              <a:solidFill>
                <a:srgbClr val="595959"/>
              </a:solidFill>
              <a:latin typeface="+mn-lt"/>
            </a:endParaRPr>
          </a:p>
        </p:txBody>
      </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RoboMind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692" y="2492896"/>
            <a:ext cx="2724766" cy="46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288838"/>
            <a:ext cx="4324261" cy="523220"/>
          </a:xfrm>
          <a:prstGeom prst="rect">
            <a:avLst/>
          </a:prstGeom>
        </p:spPr>
        <p:txBody>
          <a:bodyPr wrap="none">
            <a:spAutoFit/>
          </a:bodyPr>
          <a:lstStyle/>
          <a:p>
            <a:r>
              <a:rPr lang="en-GB" sz="2800" dirty="0">
                <a:hlinkClick r:id="rId4"/>
              </a:rPr>
              <a:t>http://</a:t>
            </a:r>
            <a:r>
              <a:rPr lang="en-GB" sz="2800" dirty="0" smtClean="0">
                <a:hlinkClick r:id="rId4"/>
              </a:rPr>
              <a:t>www.robomind.net/</a:t>
            </a:r>
            <a:r>
              <a:rPr lang="en-GB" sz="2800" dirty="0" smtClean="0"/>
              <a:t>  </a:t>
            </a:r>
            <a:endParaRPr lang="en-GB" sz="2800" dirty="0"/>
          </a:p>
        </p:txBody>
      </p:sp>
      <p:sp>
        <p:nvSpPr>
          <p:cNvPr id="4" name="TextBox 3"/>
          <p:cNvSpPr txBox="1"/>
          <p:nvPr/>
        </p:nvSpPr>
        <p:spPr>
          <a:xfrm>
            <a:off x="0" y="2165142"/>
            <a:ext cx="7586949" cy="954107"/>
          </a:xfrm>
          <a:prstGeom prst="rect">
            <a:avLst/>
          </a:prstGeom>
          <a:noFill/>
        </p:spPr>
        <p:txBody>
          <a:bodyPr wrap="none" rtlCol="0">
            <a:spAutoFit/>
          </a:bodyPr>
          <a:lstStyle/>
          <a:p>
            <a:r>
              <a:rPr lang="en-GB" sz="2800" dirty="0" smtClean="0">
                <a:solidFill>
                  <a:srgbClr val="595959"/>
                </a:solidFill>
              </a:rPr>
              <a:t>General Public License (GPL) version available from</a:t>
            </a:r>
          </a:p>
          <a:p>
            <a:r>
              <a:rPr lang="en-GB" sz="2800" dirty="0">
                <a:solidFill>
                  <a:srgbClr val="595959"/>
                </a:solidFill>
                <a:hlinkClick r:id="rId5"/>
              </a:rPr>
              <a:t>http://robomind.en.softonic.com</a:t>
            </a:r>
            <a:r>
              <a:rPr lang="en-GB" sz="2800" dirty="0" smtClean="0">
                <a:solidFill>
                  <a:srgbClr val="595959"/>
                </a:solidFill>
                <a:hlinkClick r:id="rId5"/>
              </a:rPr>
              <a:t>/</a:t>
            </a:r>
            <a:r>
              <a:rPr lang="en-GB" sz="2800" dirty="0" smtClean="0">
                <a:solidFill>
                  <a:srgbClr val="595959"/>
                </a:solidFill>
              </a:rPr>
              <a:t>  </a:t>
            </a:r>
            <a:endParaRPr lang="en-GB" sz="2800" dirty="0">
              <a:solidFill>
                <a:srgbClr val="595959"/>
              </a:solidFill>
            </a:endParaRPr>
          </a:p>
        </p:txBody>
      </p:sp>
      <p:sp>
        <p:nvSpPr>
          <p:cNvPr id="3" name="Down Arrow 2"/>
          <p:cNvSpPr/>
          <p:nvPr/>
        </p:nvSpPr>
        <p:spPr>
          <a:xfrm flipV="1">
            <a:off x="1813560" y="3154679"/>
            <a:ext cx="2042160" cy="1005787"/>
          </a:xfrm>
          <a:prstGeom prst="downArrow">
            <a:avLst/>
          </a:prstGeom>
          <a:solidFill>
            <a:srgbClr val="C00000"/>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255520" y="3514136"/>
            <a:ext cx="1158240" cy="646331"/>
          </a:xfrm>
          <a:prstGeom prst="rect">
            <a:avLst/>
          </a:prstGeom>
          <a:noFill/>
        </p:spPr>
        <p:txBody>
          <a:bodyPr wrap="square" rtlCol="0">
            <a:spAutoFit/>
          </a:bodyPr>
          <a:lstStyle/>
          <a:p>
            <a:pPr algn="ctr"/>
            <a:r>
              <a:rPr lang="en-GB" sz="3600" b="1" dirty="0" smtClean="0">
                <a:solidFill>
                  <a:schemeClr val="bg1"/>
                </a:solidFill>
              </a:rPr>
              <a:t>Free</a:t>
            </a:r>
            <a:endParaRPr lang="en-GB" sz="3600" b="1" dirty="0">
              <a:solidFill>
                <a:schemeClr val="bg1"/>
              </a:solidFill>
            </a:endParaRPr>
          </a:p>
        </p:txBody>
      </p:sp>
    </p:spTree>
    <p:extLst>
      <p:ext uri="{BB962C8B-B14F-4D97-AF65-F5344CB8AC3E}">
        <p14:creationId xmlns:p14="http://schemas.microsoft.com/office/powerpoint/2010/main" val="306602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33187" y="5678129"/>
            <a:ext cx="1699447" cy="1179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8453" t="16532" r="20116" b="42444"/>
          <a:stretch/>
        </p:blipFill>
        <p:spPr>
          <a:xfrm>
            <a:off x="0" y="1"/>
            <a:ext cx="9132634" cy="34289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365" y="4811944"/>
            <a:ext cx="3142635" cy="20460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33" y="3405918"/>
            <a:ext cx="4980915" cy="3476680"/>
          </a:xfrm>
          <a:prstGeom prst="rect">
            <a:avLst/>
          </a:prstGeom>
        </p:spPr>
      </p:pic>
      <p:pic>
        <p:nvPicPr>
          <p:cNvPr id="3" name="Picture 2"/>
          <p:cNvPicPr>
            <a:picLocks noChangeAspect="1"/>
          </p:cNvPicPr>
          <p:nvPr/>
        </p:nvPicPr>
        <p:blipFill>
          <a:blip r:embed="rId6"/>
          <a:stretch>
            <a:fillRect/>
          </a:stretch>
        </p:blipFill>
        <p:spPr>
          <a:xfrm>
            <a:off x="1027465" y="1548579"/>
            <a:ext cx="7079226" cy="3982065"/>
          </a:xfrm>
          <a:prstGeom prst="rect">
            <a:avLst/>
          </a:prstGeom>
          <a:ln w="152400">
            <a:solidFill>
              <a:schemeClr val="bg1"/>
            </a:solidFill>
          </a:ln>
          <a:effectLst>
            <a:softEdge rad="317500"/>
          </a:effectLst>
        </p:spPr>
      </p:pic>
      <p:sp>
        <p:nvSpPr>
          <p:cNvPr id="7" name="Rectangle 6"/>
          <p:cNvSpPr/>
          <p:nvPr/>
        </p:nvSpPr>
        <p:spPr>
          <a:xfrm>
            <a:off x="23133" y="5671102"/>
            <a:ext cx="9109501" cy="523220"/>
          </a:xfrm>
          <a:prstGeom prst="rect">
            <a:avLst/>
          </a:prstGeom>
        </p:spPr>
        <p:txBody>
          <a:bodyPr wrap="square">
            <a:spAutoFit/>
          </a:bodyPr>
          <a:lstStyle/>
          <a:p>
            <a:pPr algn="ctr"/>
            <a:r>
              <a:rPr lang="en-GB" sz="2800" dirty="0">
                <a:hlinkClick r:id="rId7"/>
              </a:rPr>
              <a:t>https://</a:t>
            </a:r>
            <a:r>
              <a:rPr lang="en-GB" sz="2800" dirty="0" smtClean="0">
                <a:hlinkClick r:id="rId7"/>
              </a:rPr>
              <a:t>www.youtube.com/watch?v=mThf1LjWo1c</a:t>
            </a:r>
            <a:r>
              <a:rPr lang="en-GB" sz="2800" dirty="0" smtClean="0"/>
              <a:t> </a:t>
            </a:r>
            <a:endParaRPr lang="en-GB" sz="2800" dirty="0"/>
          </a:p>
        </p:txBody>
      </p:sp>
    </p:spTree>
    <p:extLst>
      <p:ext uri="{BB962C8B-B14F-4D97-AF65-F5344CB8AC3E}">
        <p14:creationId xmlns:p14="http://schemas.microsoft.com/office/powerpoint/2010/main" val="3166141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594"/>
          <a:stretch/>
        </p:blipFill>
        <p:spPr>
          <a:xfrm>
            <a:off x="0" y="1"/>
            <a:ext cx="9126071" cy="5737412"/>
          </a:xfrm>
          <a:prstGeom prst="rect">
            <a:avLst/>
          </a:prstGeom>
        </p:spPr>
      </p:pic>
      <p:sp>
        <p:nvSpPr>
          <p:cNvPr id="3" name="Rectangle 2"/>
          <p:cNvSpPr/>
          <p:nvPr/>
        </p:nvSpPr>
        <p:spPr>
          <a:xfrm>
            <a:off x="7924800" y="5737413"/>
            <a:ext cx="1201271" cy="112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6334780"/>
            <a:ext cx="6575454" cy="523220"/>
          </a:xfrm>
          <a:prstGeom prst="rect">
            <a:avLst/>
          </a:prstGeom>
        </p:spPr>
        <p:txBody>
          <a:bodyPr wrap="none">
            <a:spAutoFit/>
          </a:bodyPr>
          <a:lstStyle/>
          <a:p>
            <a:r>
              <a:rPr lang="en-GB" sz="2800" dirty="0">
                <a:hlinkClick r:id="rId4"/>
              </a:rPr>
              <a:t>https://www.amazonrobotics.com/#/</a:t>
            </a:r>
            <a:r>
              <a:rPr lang="en-GB" sz="2800" dirty="0" smtClean="0">
                <a:hlinkClick r:id="rId4"/>
              </a:rPr>
              <a:t>vision</a:t>
            </a:r>
            <a:r>
              <a:rPr lang="en-GB" sz="2800" dirty="0" smtClean="0"/>
              <a:t> </a:t>
            </a:r>
            <a:endParaRPr lang="en-GB" sz="2800" dirty="0"/>
          </a:p>
        </p:txBody>
      </p:sp>
    </p:spTree>
    <p:extLst>
      <p:ext uri="{BB962C8B-B14F-4D97-AF65-F5344CB8AC3E}">
        <p14:creationId xmlns:p14="http://schemas.microsoft.com/office/powerpoint/2010/main" val="2668978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496" y="24475"/>
            <a:ext cx="9108504" cy="1205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595959"/>
                </a:solidFill>
                <a:latin typeface="+mn-lt"/>
              </a:rPr>
              <a:t>A Robot’s World</a:t>
            </a:r>
            <a:endParaRPr lang="en-GB" sz="7200" b="1" dirty="0">
              <a:solidFill>
                <a:srgbClr val="595959"/>
              </a:solidFill>
              <a:latin typeface="+mn-lt"/>
            </a:endParaRPr>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72087"/>
          <a:stretch/>
        </p:blipFill>
        <p:spPr bwMode="auto">
          <a:xfrm>
            <a:off x="217489" y="3409950"/>
            <a:ext cx="2482304"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1000795" y="6255593"/>
            <a:ext cx="10509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Move</a:t>
            </a: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73282"/>
          <a:stretch/>
        </p:blipFill>
        <p:spPr bwMode="auto">
          <a:xfrm>
            <a:off x="2655205" y="3503613"/>
            <a:ext cx="2376103"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1"/>
          <p:cNvSpPr txBox="1">
            <a:spLocks noChangeArrowheads="1"/>
          </p:cNvSpPr>
          <p:nvPr/>
        </p:nvSpPr>
        <p:spPr bwMode="auto">
          <a:xfrm>
            <a:off x="3357481" y="6258400"/>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Grab</a:t>
            </a:r>
          </a:p>
        </p:txBody>
      </p:sp>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5432924"/>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799"/>
          <a:stretch/>
        </p:blipFill>
        <p:spPr>
          <a:xfrm>
            <a:off x="0" y="0"/>
            <a:ext cx="9144000" cy="4791456"/>
          </a:xfrm>
          <a:prstGeom prst="rect">
            <a:avLst/>
          </a:prstGeom>
        </p:spPr>
      </p:pic>
      <p:sp>
        <p:nvSpPr>
          <p:cNvPr id="4099" name="Rectangle 5"/>
          <p:cNvSpPr>
            <a:spLocks noChangeArrowheads="1"/>
          </p:cNvSpPr>
          <p:nvPr/>
        </p:nvSpPr>
        <p:spPr bwMode="auto">
          <a:xfrm>
            <a:off x="2502726" y="860171"/>
            <a:ext cx="1655762" cy="1295400"/>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C00000"/>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9406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063" y="-19050"/>
            <a:ext cx="9152810" cy="4865370"/>
          </a:xfrm>
          <a:prstGeom prst="rect">
            <a:avLst/>
          </a:prstGeom>
        </p:spPr>
      </p:pic>
      <p:sp>
        <p:nvSpPr>
          <p:cNvPr id="3" name="Rectangle 2"/>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stretch>
            <a:fillRect/>
          </a:stretch>
        </p:blipFill>
        <p:spPr>
          <a:xfrm>
            <a:off x="0" y="-14287"/>
            <a:ext cx="9144000" cy="4857540"/>
          </a:xfrm>
          <a:prstGeom prst="rect">
            <a:avLst/>
          </a:prstGeom>
        </p:spPr>
      </p:pic>
    </p:spTree>
    <p:extLst>
      <p:ext uri="{BB962C8B-B14F-4D97-AF65-F5344CB8AC3E}">
        <p14:creationId xmlns:p14="http://schemas.microsoft.com/office/powerpoint/2010/main" val="74877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1953" y="0"/>
            <a:ext cx="9122047" cy="4842320"/>
          </a:xfrm>
          <a:prstGeom prst="rect">
            <a:avLst/>
          </a:prstGeom>
        </p:spPr>
      </p:pic>
      <p:cxnSp>
        <p:nvCxnSpPr>
          <p:cNvPr id="5" name="Straight Arrow Connector 4"/>
          <p:cNvCxnSpPr/>
          <p:nvPr/>
        </p:nvCxnSpPr>
        <p:spPr>
          <a:xfrm>
            <a:off x="1873770" y="1094282"/>
            <a:ext cx="1289155" cy="1319134"/>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213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Rectangle 2"/>
          <p:cNvSpPr>
            <a:spLocks noGrp="1" noChangeArrowheads="1"/>
          </p:cNvSpPr>
          <p:nvPr>
            <p:ph type="title"/>
          </p:nvPr>
        </p:nvSpPr>
        <p:spPr>
          <a:xfrm>
            <a:off x="0" y="0"/>
            <a:ext cx="8686800" cy="1143000"/>
          </a:xfrm>
        </p:spPr>
        <p:txBody>
          <a:bodyPr>
            <a:normAutofit/>
          </a:bodyPr>
          <a:lstStyle/>
          <a:p>
            <a:pPr algn="l" eaLnBrk="1" hangingPunct="1"/>
            <a:r>
              <a:rPr lang="en-GB" altLang="en-US" b="1" dirty="0" smtClean="0"/>
              <a:t>Quick Challenge</a:t>
            </a:r>
            <a:endParaRPr lang="en-US" altLang="en-US" b="1" dirty="0" smtClean="0"/>
          </a:p>
        </p:txBody>
      </p:sp>
      <p:sp>
        <p:nvSpPr>
          <p:cNvPr id="7171" name="Rectangle 3"/>
          <p:cNvSpPr>
            <a:spLocks noGrp="1" noChangeArrowheads="1"/>
          </p:cNvSpPr>
          <p:nvPr>
            <p:ph type="body" idx="1"/>
          </p:nvPr>
        </p:nvSpPr>
        <p:spPr>
          <a:xfrm>
            <a:off x="0" y="1825625"/>
            <a:ext cx="8515350" cy="4351338"/>
          </a:xfrm>
        </p:spPr>
        <p:txBody>
          <a:bodyPr>
            <a:normAutofit/>
          </a:bodyPr>
          <a:lstStyle/>
          <a:p>
            <a:pPr marL="0" indent="0" eaLnBrk="1" hangingPunct="1">
              <a:buFontTx/>
              <a:buNone/>
            </a:pPr>
            <a:r>
              <a:rPr lang="en-GB" altLang="en-US" sz="3600" dirty="0" smtClean="0">
                <a:solidFill>
                  <a:srgbClr val="595959"/>
                </a:solidFill>
              </a:rPr>
              <a:t>Using the Remote Control to pick up the 2 objects and place at either end of the line.</a:t>
            </a:r>
            <a:endParaRPr lang="en-US" altLang="en-US" sz="3600" dirty="0" smtClean="0">
              <a:solidFill>
                <a:srgbClr val="595959"/>
              </a:solidFill>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l="55312" t="8437" r="21654" b="50937"/>
          <a:stretch>
            <a:fillRect/>
          </a:stretch>
        </p:blipFill>
        <p:spPr bwMode="auto">
          <a:xfrm>
            <a:off x="4561290" y="2926150"/>
            <a:ext cx="3363510" cy="370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17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55905">
            <a:off x="4220709" y="570544"/>
            <a:ext cx="4262774" cy="6035191"/>
          </a:xfrm>
          <a:prstGeom prst="rect">
            <a:avLst/>
          </a:prstGeom>
          <a:ln>
            <a:solidFill>
              <a:schemeClr val="bg1">
                <a:lumMod val="50000"/>
              </a:schemeClr>
            </a:solidFill>
          </a:ln>
        </p:spPr>
      </p:pic>
      <p:pic>
        <p:nvPicPr>
          <p:cNvPr id="6" name="Picture 5"/>
          <p:cNvPicPr>
            <a:picLocks noChangeAspect="1"/>
          </p:cNvPicPr>
          <p:nvPr/>
        </p:nvPicPr>
        <p:blipFill>
          <a:blip r:embed="rId3"/>
          <a:stretch>
            <a:fillRect/>
          </a:stretch>
        </p:blipFill>
        <p:spPr>
          <a:xfrm rot="160820">
            <a:off x="3845521" y="429864"/>
            <a:ext cx="4262774" cy="6035191"/>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321178" y="418142"/>
            <a:ext cx="4262606" cy="6031306"/>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5" name="TextBox 4"/>
          <p:cNvSpPr txBox="1"/>
          <p:nvPr/>
        </p:nvSpPr>
        <p:spPr>
          <a:xfrm>
            <a:off x="83904" y="2161401"/>
            <a:ext cx="3222357"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Session</a:t>
            </a:r>
            <a:endParaRPr lang="en-GB" sz="8000" b="1" spc="-150" dirty="0">
              <a:solidFill>
                <a:schemeClr val="bg1">
                  <a:lumMod val="50000"/>
                </a:schemeClr>
              </a:solidFill>
            </a:endParaRPr>
          </a:p>
        </p:txBody>
      </p:sp>
    </p:spTree>
    <p:extLst>
      <p:ext uri="{BB962C8B-B14F-4D97-AF65-F5344CB8AC3E}">
        <p14:creationId xmlns:p14="http://schemas.microsoft.com/office/powerpoint/2010/main" val="1605239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4864259"/>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7" name="Text Box 7"/>
          <p:cNvSpPr txBox="1">
            <a:spLocks noChangeArrowheads="1"/>
          </p:cNvSpPr>
          <p:nvPr/>
        </p:nvSpPr>
        <p:spPr bwMode="auto">
          <a:xfrm>
            <a:off x="0" y="5121773"/>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rPr>
              <a:t>Copy and Paste </a:t>
            </a:r>
            <a:r>
              <a:rPr lang="en-GB" altLang="en-US" sz="3600" dirty="0" smtClean="0">
                <a:solidFill>
                  <a:srgbClr val="595959"/>
                </a:solidFill>
              </a:rPr>
              <a:t>your</a:t>
            </a:r>
          </a:p>
          <a:p>
            <a:pPr eaLnBrk="1" hangingPunct="1"/>
            <a:r>
              <a:rPr lang="en-GB" altLang="en-US" sz="3600" dirty="0" smtClean="0">
                <a:solidFill>
                  <a:srgbClr val="595959"/>
                </a:solidFill>
              </a:rPr>
              <a:t>code </a:t>
            </a:r>
            <a:r>
              <a:rPr lang="en-GB" altLang="en-US" sz="3600" dirty="0">
                <a:solidFill>
                  <a:srgbClr val="595959"/>
                </a:solidFill>
              </a:rPr>
              <a:t>into the Editor.</a:t>
            </a:r>
            <a:endParaRPr lang="en-US" altLang="en-US" sz="3600" dirty="0">
              <a:solidFill>
                <a:srgbClr val="595959"/>
              </a:solidFill>
            </a:endParaRP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072" y="2035048"/>
            <a:ext cx="2571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Line 6"/>
          <p:cNvSpPr>
            <a:spLocks noChangeShapeType="1"/>
          </p:cNvSpPr>
          <p:nvPr/>
        </p:nvSpPr>
        <p:spPr bwMode="auto">
          <a:xfrm flipH="1" flipV="1">
            <a:off x="731517" y="1499616"/>
            <a:ext cx="5998466" cy="2898882"/>
          </a:xfrm>
          <a:prstGeom prst="line">
            <a:avLst/>
          </a:prstGeom>
          <a:noFill/>
          <a:ln w="152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24198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4864259"/>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7" name="Text Box 7"/>
          <p:cNvSpPr txBox="1">
            <a:spLocks noChangeArrowheads="1"/>
          </p:cNvSpPr>
          <p:nvPr/>
        </p:nvSpPr>
        <p:spPr bwMode="auto">
          <a:xfrm>
            <a:off x="0" y="529594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rPr>
              <a:t>Tidy up the code </a:t>
            </a:r>
            <a:r>
              <a:rPr lang="en-GB" altLang="en-US" sz="3600" dirty="0" smtClean="0">
                <a:solidFill>
                  <a:srgbClr val="595959"/>
                </a:solidFill>
              </a:rPr>
              <a:t>and</a:t>
            </a:r>
          </a:p>
          <a:p>
            <a:pPr eaLnBrk="1" hangingPunct="1"/>
            <a:r>
              <a:rPr lang="en-GB" altLang="en-US" sz="3600" dirty="0" smtClean="0">
                <a:solidFill>
                  <a:srgbClr val="595959"/>
                </a:solidFill>
              </a:rPr>
              <a:t>save it with a sensible filename.</a:t>
            </a:r>
            <a:endParaRPr lang="en-US" altLang="en-US" sz="3600" dirty="0">
              <a:solidFill>
                <a:srgbClr val="595959"/>
              </a:solidFill>
            </a:endParaRPr>
          </a:p>
        </p:txBody>
      </p:sp>
      <p:pic>
        <p:nvPicPr>
          <p:cNvPr id="81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072" y="2035048"/>
            <a:ext cx="2571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025" t="55245" r="32810" b="3094"/>
          <a:stretch/>
        </p:blipFill>
        <p:spPr bwMode="auto">
          <a:xfrm>
            <a:off x="276045" y="1085614"/>
            <a:ext cx="2398144" cy="28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5276" y="2570671"/>
            <a:ext cx="2070339" cy="931653"/>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1601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48175" cy="6893056"/>
          </a:xfrm>
          <a:prstGeom prst="rect">
            <a:avLst/>
          </a:prstGeom>
        </p:spPr>
      </p:pic>
      <p:sp>
        <p:nvSpPr>
          <p:cNvPr id="10243" name="Text Box 5"/>
          <p:cNvSpPr txBox="1">
            <a:spLocks noChangeArrowheads="1"/>
          </p:cNvSpPr>
          <p:nvPr/>
        </p:nvSpPr>
        <p:spPr bwMode="auto">
          <a:xfrm>
            <a:off x="4264025" y="1144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5" name="Line 7"/>
          <p:cNvSpPr>
            <a:spLocks noChangeShapeType="1"/>
          </p:cNvSpPr>
          <p:nvPr/>
        </p:nvSpPr>
        <p:spPr bwMode="auto">
          <a:xfrm flipH="1">
            <a:off x="707366" y="2302622"/>
            <a:ext cx="3956946" cy="4236201"/>
          </a:xfrm>
          <a:prstGeom prst="line">
            <a:avLst/>
          </a:prstGeom>
          <a:noFill/>
          <a:ln w="152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4" name="Text Box 6"/>
          <p:cNvSpPr txBox="1">
            <a:spLocks noChangeArrowheads="1"/>
          </p:cNvSpPr>
          <p:nvPr/>
        </p:nvSpPr>
        <p:spPr bwMode="auto">
          <a:xfrm>
            <a:off x="4620770" y="1511300"/>
            <a:ext cx="3690819" cy="2246769"/>
          </a:xfrm>
          <a:prstGeom prst="rect">
            <a:avLst/>
          </a:prstGeom>
          <a:solidFill>
            <a:schemeClr val="bg1"/>
          </a:solidFill>
          <a:ln>
            <a:solidFill>
              <a:srgbClr val="C00B0B"/>
            </a:solidFill>
          </a:ln>
          <a:effectLs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latin typeface="+mn-lt"/>
              </a:rPr>
              <a:t>Restart </a:t>
            </a:r>
            <a:r>
              <a:rPr lang="en-GB" altLang="en-US" sz="3600" dirty="0" err="1">
                <a:solidFill>
                  <a:srgbClr val="595959"/>
                </a:solidFill>
                <a:latin typeface="+mn-lt"/>
              </a:rPr>
              <a:t>RoboMind</a:t>
            </a:r>
            <a:r>
              <a:rPr lang="en-GB" altLang="en-US" sz="3600" dirty="0">
                <a:solidFill>
                  <a:srgbClr val="595959"/>
                </a:solidFill>
                <a:latin typeface="+mn-lt"/>
              </a:rPr>
              <a:t>.</a:t>
            </a:r>
          </a:p>
          <a:p>
            <a:pPr eaLnBrk="1" hangingPunct="1"/>
            <a:r>
              <a:rPr lang="en-GB" altLang="en-US" sz="3600" dirty="0">
                <a:solidFill>
                  <a:srgbClr val="595959"/>
                </a:solidFill>
                <a:latin typeface="+mn-lt"/>
              </a:rPr>
              <a:t>Open your file.</a:t>
            </a:r>
          </a:p>
          <a:p>
            <a:pPr eaLnBrk="1" hangingPunct="1"/>
            <a:r>
              <a:rPr lang="en-GB" altLang="en-US" sz="3600" dirty="0">
                <a:solidFill>
                  <a:srgbClr val="595959"/>
                </a:solidFill>
                <a:latin typeface="+mn-lt"/>
              </a:rPr>
              <a:t>Run it.</a:t>
            </a:r>
          </a:p>
          <a:p>
            <a:pPr eaLnBrk="1" hangingPunct="1"/>
            <a:endParaRPr lang="en-US" altLang="en-US" sz="3200" dirty="0"/>
          </a:p>
        </p:txBody>
      </p:sp>
    </p:spTree>
    <p:extLst>
      <p:ext uri="{BB962C8B-B14F-4D97-AF65-F5344CB8AC3E}">
        <p14:creationId xmlns:p14="http://schemas.microsoft.com/office/powerpoint/2010/main" val="3904480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wipe(up)">
                                      <p:cBhvr>
                                        <p:cTn id="7"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r="10628"/>
          <a:stretch/>
        </p:blipFill>
        <p:spPr>
          <a:xfrm>
            <a:off x="2773586" y="2151553"/>
            <a:ext cx="6353162" cy="4263954"/>
          </a:xfrm>
          <a:prstGeom prst="rect">
            <a:avLst/>
          </a:prstGeom>
        </p:spPr>
      </p:pic>
      <p:sp>
        <p:nvSpPr>
          <p:cNvPr id="5122" name="Rectangle 2"/>
          <p:cNvSpPr>
            <a:spLocks noGrp="1" noChangeArrowheads="1"/>
          </p:cNvSpPr>
          <p:nvPr>
            <p:ph type="title"/>
          </p:nvPr>
        </p:nvSpPr>
        <p:spPr>
          <a:xfrm>
            <a:off x="0" y="0"/>
            <a:ext cx="9144000" cy="1143000"/>
          </a:xfrm>
        </p:spPr>
        <p:txBody>
          <a:bodyPr>
            <a:noAutofit/>
          </a:bodyPr>
          <a:lstStyle/>
          <a:p>
            <a:pPr algn="l" eaLnBrk="1" hangingPunct="1"/>
            <a:r>
              <a:rPr lang="en-GB" altLang="en-US" dirty="0" smtClean="0"/>
              <a:t>Writing Instructions</a:t>
            </a:r>
            <a:endParaRPr lang="en-US" altLang="en-US" dirty="0" smtClean="0"/>
          </a:p>
        </p:txBody>
      </p:sp>
      <p:sp>
        <p:nvSpPr>
          <p:cNvPr id="5123" name="Rectangle 4"/>
          <p:cNvSpPr>
            <a:spLocks noChangeArrowheads="1"/>
          </p:cNvSpPr>
          <p:nvPr/>
        </p:nvSpPr>
        <p:spPr bwMode="auto">
          <a:xfrm>
            <a:off x="71438" y="1143000"/>
            <a:ext cx="9072562" cy="489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431800" indent="-32385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9pPr>
          </a:lstStyle>
          <a:p>
            <a:pPr eaLnBrk="1" hangingPunct="1">
              <a:spcBef>
                <a:spcPct val="20000"/>
              </a:spcBef>
            </a:pPr>
            <a:r>
              <a:rPr lang="en-GB" altLang="en-US" sz="3600" dirty="0">
                <a:solidFill>
                  <a:srgbClr val="595959"/>
                </a:solidFill>
              </a:rPr>
              <a:t>E</a:t>
            </a:r>
            <a:r>
              <a:rPr lang="en-GB" altLang="en-US" sz="3600" dirty="0" smtClean="0">
                <a:solidFill>
                  <a:srgbClr val="595959"/>
                </a:solidFill>
              </a:rPr>
              <a:t>ach instruction on a separate line: </a:t>
            </a:r>
          </a:p>
          <a:p>
            <a:pPr eaLnBrk="1" hangingPunct="1">
              <a:spcBef>
                <a:spcPct val="20000"/>
              </a:spcBef>
            </a:pPr>
            <a:r>
              <a:rPr lang="en-GB" altLang="en-US" sz="2800" b="1" dirty="0" smtClean="0">
                <a:solidFill>
                  <a:srgbClr val="C00B0B"/>
                </a:solidFill>
                <a:latin typeface="Courier New" panose="02070309020205020404" pitchFamily="49" charset="0"/>
              </a:rPr>
              <a:t>forward(1)</a:t>
            </a:r>
          </a:p>
          <a:p>
            <a:pPr eaLnBrk="1" hangingPunct="1">
              <a:spcBef>
                <a:spcPct val="20000"/>
              </a:spcBef>
            </a:pPr>
            <a:r>
              <a:rPr lang="en-GB" altLang="en-US" sz="2800" b="1" dirty="0">
                <a:solidFill>
                  <a:srgbClr val="C00B0B"/>
                </a:solidFill>
                <a:latin typeface="Courier New" panose="02070309020205020404" pitchFamily="49" charset="0"/>
              </a:rPr>
              <a:t>left</a:t>
            </a:r>
            <a:r>
              <a:rPr lang="en-GB" altLang="en-US" sz="2800" b="1" dirty="0" smtClean="0">
                <a:solidFill>
                  <a:srgbClr val="C00B0B"/>
                </a:solidFill>
                <a:latin typeface="Courier New" panose="02070309020205020404" pitchFamily="49" charset="0"/>
              </a:rPr>
              <a:t>()</a:t>
            </a:r>
          </a:p>
          <a:p>
            <a:pPr eaLnBrk="1" hangingPunct="1">
              <a:spcBef>
                <a:spcPct val="20000"/>
              </a:spcBef>
            </a:pPr>
            <a:r>
              <a:rPr lang="en-GB" altLang="en-US" sz="2800" b="1" dirty="0">
                <a:solidFill>
                  <a:srgbClr val="C00B0B"/>
                </a:solidFill>
                <a:latin typeface="Courier New" panose="02070309020205020404" pitchFamily="49" charset="0"/>
              </a:rPr>
              <a:t>forward(1)</a:t>
            </a:r>
          </a:p>
          <a:p>
            <a:pPr eaLnBrk="1" hangingPunct="1">
              <a:spcBef>
                <a:spcPct val="20000"/>
              </a:spcBef>
            </a:pPr>
            <a:r>
              <a:rPr lang="en-GB" altLang="en-US" sz="2800" b="1" dirty="0" smtClean="0">
                <a:solidFill>
                  <a:srgbClr val="C00B0B"/>
                </a:solidFill>
                <a:latin typeface="Courier New" panose="02070309020205020404" pitchFamily="49" charset="0"/>
              </a:rPr>
              <a:t>right</a:t>
            </a:r>
            <a:r>
              <a:rPr lang="en-GB" altLang="en-US" sz="2800" b="1" dirty="0">
                <a:solidFill>
                  <a:srgbClr val="C00B0B"/>
                </a:solidFill>
                <a:latin typeface="Courier New" panose="02070309020205020404" pitchFamily="49" charset="0"/>
              </a:rPr>
              <a:t>()</a:t>
            </a:r>
          </a:p>
        </p:txBody>
      </p:sp>
      <p:sp>
        <p:nvSpPr>
          <p:cNvPr id="5126" name="AutoShape 7"/>
          <p:cNvSpPr>
            <a:spLocks noChangeArrowheads="1"/>
          </p:cNvSpPr>
          <p:nvPr/>
        </p:nvSpPr>
        <p:spPr bwMode="auto">
          <a:xfrm>
            <a:off x="160895" y="5344610"/>
            <a:ext cx="2057400" cy="1143000"/>
          </a:xfrm>
          <a:prstGeom prst="wedgeRoundRectCallout">
            <a:avLst>
              <a:gd name="adj1" fmla="val 88152"/>
              <a:gd name="adj2" fmla="val 1656"/>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2. Click execute</a:t>
            </a:r>
          </a:p>
        </p:txBody>
      </p:sp>
      <p:sp>
        <p:nvSpPr>
          <p:cNvPr id="5127" name="AutoShape 8"/>
          <p:cNvSpPr>
            <a:spLocks noChangeArrowheads="1"/>
          </p:cNvSpPr>
          <p:nvPr/>
        </p:nvSpPr>
        <p:spPr bwMode="auto">
          <a:xfrm>
            <a:off x="7164833" y="5493754"/>
            <a:ext cx="1828800" cy="1143000"/>
          </a:xfrm>
          <a:prstGeom prst="wedgeRoundRectCallout">
            <a:avLst>
              <a:gd name="adj1" fmla="val -90568"/>
              <a:gd name="adj2" fmla="val -61080"/>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3. See the result</a:t>
            </a:r>
          </a:p>
        </p:txBody>
      </p:sp>
      <p:sp>
        <p:nvSpPr>
          <p:cNvPr id="5125" name="AutoShape 6"/>
          <p:cNvSpPr>
            <a:spLocks noChangeArrowheads="1"/>
          </p:cNvSpPr>
          <p:nvPr/>
        </p:nvSpPr>
        <p:spPr bwMode="auto">
          <a:xfrm>
            <a:off x="160895" y="4107959"/>
            <a:ext cx="2057400" cy="1143000"/>
          </a:xfrm>
          <a:prstGeom prst="wedgeRoundRectCallout">
            <a:avLst>
              <a:gd name="adj1" fmla="val 100014"/>
              <a:gd name="adj2" fmla="val 43829"/>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1. Write instructions</a:t>
            </a:r>
          </a:p>
        </p:txBody>
      </p:sp>
    </p:spTree>
    <p:extLst>
      <p:ext uri="{BB962C8B-B14F-4D97-AF65-F5344CB8AC3E}">
        <p14:creationId xmlns:p14="http://schemas.microsoft.com/office/powerpoint/2010/main" val="2780777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fade">
                                      <p:cBhvr>
                                        <p:cTn id="1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410"/>
            <a:ext cx="8686800" cy="1143000"/>
          </a:xfrm>
        </p:spPr>
        <p:txBody>
          <a:bodyPr>
            <a:noAutofit/>
          </a:bodyPr>
          <a:lstStyle/>
          <a:p>
            <a:pPr algn="l" eaLnBrk="1" hangingPunct="1"/>
            <a:r>
              <a:rPr lang="en-GB" altLang="en-US" dirty="0" smtClean="0"/>
              <a:t>Efficiency Matters</a:t>
            </a:r>
            <a:endParaRPr lang="en-US" altLang="en-US" dirty="0" smtClean="0"/>
          </a:p>
        </p:txBody>
      </p:sp>
      <p:pic>
        <p:nvPicPr>
          <p:cNvPr id="61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4029075"/>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Line 8"/>
          <p:cNvSpPr>
            <a:spLocks noChangeShapeType="1"/>
          </p:cNvSpPr>
          <p:nvPr/>
        </p:nvSpPr>
        <p:spPr bwMode="auto">
          <a:xfrm flipV="1">
            <a:off x="5992813" y="3000375"/>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1" name="Line 9"/>
          <p:cNvSpPr>
            <a:spLocks noChangeShapeType="1"/>
          </p:cNvSpPr>
          <p:nvPr/>
        </p:nvSpPr>
        <p:spPr bwMode="auto">
          <a:xfrm>
            <a:off x="6221413" y="2773363"/>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2" name="Line 10"/>
          <p:cNvSpPr>
            <a:spLocks noChangeShapeType="1"/>
          </p:cNvSpPr>
          <p:nvPr/>
        </p:nvSpPr>
        <p:spPr bwMode="auto">
          <a:xfrm>
            <a:off x="8302625" y="3001963"/>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3" name="Line 11"/>
          <p:cNvSpPr>
            <a:spLocks noChangeShapeType="1"/>
          </p:cNvSpPr>
          <p:nvPr/>
        </p:nvSpPr>
        <p:spPr bwMode="auto">
          <a:xfrm flipH="1">
            <a:off x="6905625" y="5059363"/>
            <a:ext cx="1146175"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4" name="Oval 12"/>
          <p:cNvSpPr>
            <a:spLocks noChangeArrowheads="1"/>
          </p:cNvSpPr>
          <p:nvPr/>
        </p:nvSpPr>
        <p:spPr bwMode="auto">
          <a:xfrm>
            <a:off x="5764213"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6155" name="Oval 13"/>
          <p:cNvSpPr>
            <a:spLocks noChangeArrowheads="1"/>
          </p:cNvSpPr>
          <p:nvPr/>
        </p:nvSpPr>
        <p:spPr bwMode="auto">
          <a:xfrm>
            <a:off x="8067675"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6156" name="Oval 14"/>
          <p:cNvSpPr>
            <a:spLocks noChangeArrowheads="1"/>
          </p:cNvSpPr>
          <p:nvPr/>
        </p:nvSpPr>
        <p:spPr bwMode="auto">
          <a:xfrm>
            <a:off x="8067675" y="4813300"/>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4" name="AutoShape 9"/>
          <p:cNvSpPr>
            <a:spLocks noChangeArrowheads="1"/>
          </p:cNvSpPr>
          <p:nvPr/>
        </p:nvSpPr>
        <p:spPr bwMode="auto">
          <a:xfrm>
            <a:off x="107950" y="3698875"/>
            <a:ext cx="2219325" cy="2959100"/>
          </a:xfrm>
          <a:prstGeom prst="roundRect">
            <a:avLst>
              <a:gd name="adj" fmla="val 69"/>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5" name="Text Box 10"/>
          <p:cNvSpPr txBox="1">
            <a:spLocks noChangeArrowheads="1"/>
          </p:cNvSpPr>
          <p:nvPr/>
        </p:nvSpPr>
        <p:spPr bwMode="auto">
          <a:xfrm>
            <a:off x="277813" y="3808413"/>
            <a:ext cx="2560637"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p:txBody>
      </p:sp>
      <p:sp>
        <p:nvSpPr>
          <p:cNvPr id="17" name="Rectangle 1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90500" y="3806081"/>
            <a:ext cx="2320688" cy="646955"/>
          </a:xfrm>
          <a:prstGeom prst="rect">
            <a:avLst/>
          </a:prstGeom>
          <a:no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7440" y="7327"/>
            <a:ext cx="4127097" cy="2181582"/>
          </a:xfrm>
          <a:prstGeom prst="rect">
            <a:avLst/>
          </a:prstGeom>
        </p:spPr>
      </p:pic>
    </p:spTree>
    <p:extLst>
      <p:ext uri="{BB962C8B-B14F-4D97-AF65-F5344CB8AC3E}">
        <p14:creationId xmlns:p14="http://schemas.microsoft.com/office/powerpoint/2010/main" val="2513303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4029075"/>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Line 8"/>
          <p:cNvSpPr>
            <a:spLocks noChangeShapeType="1"/>
          </p:cNvSpPr>
          <p:nvPr/>
        </p:nvSpPr>
        <p:spPr bwMode="auto">
          <a:xfrm flipV="1">
            <a:off x="5992813" y="3000375"/>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 name="Line 9"/>
          <p:cNvSpPr>
            <a:spLocks noChangeShapeType="1"/>
          </p:cNvSpPr>
          <p:nvPr/>
        </p:nvSpPr>
        <p:spPr bwMode="auto">
          <a:xfrm>
            <a:off x="6221413" y="2773363"/>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 name="Line 10"/>
          <p:cNvSpPr>
            <a:spLocks noChangeShapeType="1"/>
          </p:cNvSpPr>
          <p:nvPr/>
        </p:nvSpPr>
        <p:spPr bwMode="auto">
          <a:xfrm>
            <a:off x="8302625" y="3001963"/>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 name="Line 11"/>
          <p:cNvSpPr>
            <a:spLocks noChangeShapeType="1"/>
          </p:cNvSpPr>
          <p:nvPr/>
        </p:nvSpPr>
        <p:spPr bwMode="auto">
          <a:xfrm flipH="1">
            <a:off x="6905625" y="5059363"/>
            <a:ext cx="1146175"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 name="Oval 12"/>
          <p:cNvSpPr>
            <a:spLocks noChangeArrowheads="1"/>
          </p:cNvSpPr>
          <p:nvPr/>
        </p:nvSpPr>
        <p:spPr bwMode="auto">
          <a:xfrm>
            <a:off x="5764213"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5" name="Oval 13"/>
          <p:cNvSpPr>
            <a:spLocks noChangeArrowheads="1"/>
          </p:cNvSpPr>
          <p:nvPr/>
        </p:nvSpPr>
        <p:spPr bwMode="auto">
          <a:xfrm>
            <a:off x="8067675"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6" name="Oval 14"/>
          <p:cNvSpPr>
            <a:spLocks noChangeArrowheads="1"/>
          </p:cNvSpPr>
          <p:nvPr/>
        </p:nvSpPr>
        <p:spPr bwMode="auto">
          <a:xfrm>
            <a:off x="8067675" y="4813300"/>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1" name="Rectangle 4"/>
          <p:cNvSpPr>
            <a:spLocks noGrp="1" noChangeArrowheads="1"/>
          </p:cNvSpPr>
          <p:nvPr>
            <p:ph type="body" idx="1"/>
          </p:nvPr>
        </p:nvSpPr>
        <p:spPr>
          <a:xfrm>
            <a:off x="190500" y="1196752"/>
            <a:ext cx="8869363" cy="5259611"/>
          </a:xfrm>
          <a:noFill/>
          <a:extLst>
            <a:ext uri="{91240B29-F687-4F45-9708-019B960494DF}">
              <a14:hiddenLine xmlns:a14="http://schemas.microsoft.com/office/drawing/2010/main" w="9525">
                <a:solidFill>
                  <a:srgbClr val="000000"/>
                </a:solidFill>
                <a:round/>
                <a:headEnd/>
                <a:tailEnd/>
              </a14:hiddenLine>
            </a:ext>
          </a:extLst>
        </p:spPr>
        <p:txBody>
          <a:bodyPr lIns="0" tIns="0" rIns="0" bIns="0">
            <a:normAutofit/>
          </a:bodyPr>
          <a:lstStyle/>
          <a:p>
            <a:pPr marL="431800" indent="-323850" defTabSz="457200" eaLnBrk="1" hangingPunct="1">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4400" b="1" dirty="0" smtClean="0">
                <a:solidFill>
                  <a:srgbClr val="595959"/>
                </a:solidFill>
              </a:rPr>
              <a:t>Syntax:</a:t>
            </a:r>
          </a:p>
          <a:p>
            <a:pPr marL="431800" indent="-323850" defTabSz="457200" eaLnBrk="1" hangingPunct="1">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4400" b="1" dirty="0" smtClean="0">
                <a:solidFill>
                  <a:srgbClr val="595959"/>
                </a:solidFill>
              </a:rPr>
              <a:t>repeat(</a:t>
            </a:r>
            <a:r>
              <a:rPr lang="en-GB" altLang="en-US" sz="4400" b="1" i="1" dirty="0" smtClean="0">
                <a:solidFill>
                  <a:srgbClr val="595959"/>
                </a:solidFill>
              </a:rPr>
              <a:t>number</a:t>
            </a:r>
            <a:r>
              <a:rPr lang="en-GB" altLang="en-US" sz="4400" b="1" dirty="0" smtClean="0">
                <a:solidFill>
                  <a:srgbClr val="595959"/>
                </a:solidFill>
              </a:rPr>
              <a:t>){</a:t>
            </a:r>
            <a:r>
              <a:rPr lang="en-GB" altLang="en-US" sz="4400" b="1" i="1" dirty="0" smtClean="0">
                <a:solidFill>
                  <a:srgbClr val="595959"/>
                </a:solidFill>
              </a:rPr>
              <a:t>Instructions</a:t>
            </a:r>
            <a:r>
              <a:rPr lang="en-GB" altLang="en-US" sz="4400" b="1" dirty="0" smtClean="0">
                <a:solidFill>
                  <a:srgbClr val="595959"/>
                </a:solidFill>
              </a:rPr>
              <a:t>} </a:t>
            </a:r>
          </a:p>
        </p:txBody>
      </p:sp>
      <p:sp>
        <p:nvSpPr>
          <p:cNvPr id="7172" name="AutoShape 5"/>
          <p:cNvSpPr>
            <a:spLocks noChangeArrowheads="1"/>
          </p:cNvSpPr>
          <p:nvPr/>
        </p:nvSpPr>
        <p:spPr bwMode="auto">
          <a:xfrm>
            <a:off x="2659063" y="4132263"/>
            <a:ext cx="2647950" cy="2514600"/>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3" name="Text Box 6"/>
          <p:cNvSpPr txBox="1">
            <a:spLocks noChangeArrowheads="1"/>
          </p:cNvSpPr>
          <p:nvPr/>
        </p:nvSpPr>
        <p:spPr bwMode="auto">
          <a:xfrm>
            <a:off x="2887663" y="4276725"/>
            <a:ext cx="3430587"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p:txBody>
      </p:sp>
      <p:sp>
        <p:nvSpPr>
          <p:cNvPr id="7174" name="AutoShape 7"/>
          <p:cNvSpPr>
            <a:spLocks noChangeArrowheads="1"/>
          </p:cNvSpPr>
          <p:nvPr/>
        </p:nvSpPr>
        <p:spPr bwMode="auto">
          <a:xfrm>
            <a:off x="5554662" y="5023787"/>
            <a:ext cx="1993900" cy="1665939"/>
          </a:xfrm>
          <a:prstGeom prst="wedgeRoundRectCallout">
            <a:avLst>
              <a:gd name="adj1" fmla="val -75407"/>
              <a:gd name="adj2" fmla="val -29833"/>
              <a:gd name="adj3" fmla="val 16667"/>
            </a:avLst>
          </a:prstGeom>
          <a:solidFill>
            <a:srgbClr val="FFE07D"/>
          </a:solidFill>
          <a:ln w="9525">
            <a:solidFill>
              <a:srgbClr val="000000"/>
            </a:solidFill>
            <a:round/>
            <a:headEnd/>
            <a:tailEnd/>
          </a:ln>
          <a:effectLst/>
          <a:extLst/>
        </p:spPr>
        <p:txBody>
          <a:bodyPr lIns="90000" tIns="45000" rIns="90000" bIns="45000" anchor="ctr"/>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Same square,</a:t>
            </a:r>
          </a:p>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less work</a:t>
            </a:r>
          </a:p>
        </p:txBody>
      </p:sp>
      <p:sp>
        <p:nvSpPr>
          <p:cNvPr id="7176" name="AutoShape 9"/>
          <p:cNvSpPr>
            <a:spLocks noChangeArrowheads="1"/>
          </p:cNvSpPr>
          <p:nvPr/>
        </p:nvSpPr>
        <p:spPr bwMode="auto">
          <a:xfrm>
            <a:off x="107950" y="3698875"/>
            <a:ext cx="2219325" cy="2959100"/>
          </a:xfrm>
          <a:prstGeom prst="roundRect">
            <a:avLst>
              <a:gd name="adj" fmla="val 69"/>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7" name="Text Box 10"/>
          <p:cNvSpPr txBox="1">
            <a:spLocks noChangeArrowheads="1"/>
          </p:cNvSpPr>
          <p:nvPr/>
        </p:nvSpPr>
        <p:spPr bwMode="auto">
          <a:xfrm>
            <a:off x="277813" y="3808413"/>
            <a:ext cx="2560637"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p:txBody>
      </p:sp>
      <p:sp>
        <p:nvSpPr>
          <p:cNvPr id="12" name="Rectangle 2"/>
          <p:cNvSpPr>
            <a:spLocks noGrp="1" noChangeArrowheads="1"/>
          </p:cNvSpPr>
          <p:nvPr>
            <p:ph type="title"/>
          </p:nvPr>
        </p:nvSpPr>
        <p:spPr>
          <a:xfrm>
            <a:off x="0" y="15843"/>
            <a:ext cx="8686800" cy="1143000"/>
          </a:xfrm>
        </p:spPr>
        <p:txBody>
          <a:bodyPr>
            <a:normAutofit/>
          </a:bodyPr>
          <a:lstStyle/>
          <a:p>
            <a:pPr algn="l" eaLnBrk="1" hangingPunct="1"/>
            <a:r>
              <a:rPr lang="en-GB" altLang="en-US" dirty="0" smtClean="0"/>
              <a:t>Efficiency Matters</a:t>
            </a:r>
            <a:endParaRPr lang="en-US" altLang="en-US" dirty="0" smtClean="0"/>
          </a:p>
        </p:txBody>
      </p:sp>
      <p:cxnSp>
        <p:nvCxnSpPr>
          <p:cNvPr id="4" name="Straight Arrow Connector 3"/>
          <p:cNvCxnSpPr/>
          <p:nvPr/>
        </p:nvCxnSpPr>
        <p:spPr>
          <a:xfrm flipV="1">
            <a:off x="1216861" y="2420888"/>
            <a:ext cx="0" cy="9261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76085" y="2420889"/>
            <a:ext cx="0" cy="9434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097064" y="2420889"/>
            <a:ext cx="0" cy="92616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148064" y="2420888"/>
            <a:ext cx="0" cy="9434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86" name="Rectangle 7185"/>
          <p:cNvSpPr/>
          <p:nvPr/>
        </p:nvSpPr>
        <p:spPr>
          <a:xfrm>
            <a:off x="190500" y="3806081"/>
            <a:ext cx="2320688" cy="646955"/>
          </a:xfrm>
          <a:prstGeom prst="rect">
            <a:avLst/>
          </a:prstGeom>
          <a:no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8" name="Bent Arrow 7187"/>
          <p:cNvSpPr/>
          <p:nvPr/>
        </p:nvSpPr>
        <p:spPr>
          <a:xfrm flipV="1">
            <a:off x="2468445" y="4459193"/>
            <a:ext cx="327262" cy="568419"/>
          </a:xfrm>
          <a:prstGeom prst="bentArrow">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Bent Arrow 52"/>
          <p:cNvSpPr/>
          <p:nvPr/>
        </p:nvSpPr>
        <p:spPr>
          <a:xfrm flipV="1">
            <a:off x="2474913" y="4492326"/>
            <a:ext cx="317617" cy="1637011"/>
          </a:xfrm>
          <a:prstGeom prst="bentArrow">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7440" y="23952"/>
            <a:ext cx="4127097" cy="2181582"/>
          </a:xfrm>
          <a:prstGeom prst="rect">
            <a:avLst/>
          </a:prstGeom>
        </p:spPr>
      </p:pic>
    </p:spTree>
    <p:extLst>
      <p:ext uri="{BB962C8B-B14F-4D97-AF65-F5344CB8AC3E}">
        <p14:creationId xmlns:p14="http://schemas.microsoft.com/office/powerpoint/2010/main" val="99436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fade">
                                      <p:cBhvr>
                                        <p:cTn id="37" dur="500"/>
                                        <p:tgtEl>
                                          <p:spTgt spid="717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up)">
                                      <p:cBhvr>
                                        <p:cTn id="41" dur="500"/>
                                        <p:tgtEl>
                                          <p:spTgt spid="5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7188"/>
                                        </p:tgtEl>
                                        <p:attrNameLst>
                                          <p:attrName>style.visibility</p:attrName>
                                        </p:attrNameLst>
                                      </p:cBhvr>
                                      <p:to>
                                        <p:strVal val="visible"/>
                                      </p:to>
                                    </p:set>
                                    <p:animEffect transition="in" filter="wipe(up)">
                                      <p:cBhvr>
                                        <p:cTn id="44" dur="500"/>
                                        <p:tgtEl>
                                          <p:spTgt spid="718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fade">
                                      <p:cBhvr>
                                        <p:cTn id="4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7172" grpId="0" animBg="1"/>
      <p:bldP spid="7173" grpId="0"/>
      <p:bldP spid="7174" grpId="0" animBg="1"/>
      <p:bldP spid="7188" grpId="0" animBg="1"/>
      <p:bldP spid="5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1" name="Rectangle 3"/>
          <p:cNvSpPr>
            <a:spLocks noGrp="1" noChangeArrowheads="1"/>
          </p:cNvSpPr>
          <p:nvPr>
            <p:ph type="body" idx="1"/>
          </p:nvPr>
        </p:nvSpPr>
        <p:spPr>
          <a:xfrm>
            <a:off x="0" y="16466"/>
            <a:ext cx="9144000" cy="4351338"/>
          </a:xfrm>
        </p:spPr>
        <p:txBody>
          <a:bodyPr>
            <a:normAutofit/>
          </a:bodyPr>
          <a:lstStyle/>
          <a:p>
            <a:pPr eaLnBrk="1" hangingPunct="1">
              <a:buFontTx/>
              <a:buNone/>
            </a:pPr>
            <a:r>
              <a:rPr lang="en-GB" altLang="en-US" sz="4400" b="1" dirty="0" smtClean="0"/>
              <a:t>How does </a:t>
            </a:r>
            <a:r>
              <a:rPr lang="en-GB" altLang="en-US" sz="4400" b="1" dirty="0" err="1" smtClean="0"/>
              <a:t>Robo</a:t>
            </a:r>
            <a:r>
              <a:rPr lang="en-GB" altLang="en-US" sz="4400" b="1" dirty="0" smtClean="0"/>
              <a:t> get to the white spot?</a:t>
            </a: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744" t="23770" r="16444" b="46352"/>
          <a:stretch/>
        </p:blipFill>
        <p:spPr bwMode="auto">
          <a:xfrm>
            <a:off x="0" y="2224585"/>
            <a:ext cx="9143999" cy="464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820923"/>
            <a:ext cx="5830250" cy="1200329"/>
          </a:xfrm>
          <a:prstGeom prst="rect">
            <a:avLst/>
          </a:prstGeom>
        </p:spPr>
        <p:txBody>
          <a:bodyPr wrap="none">
            <a:spAutoFit/>
          </a:bodyPr>
          <a:lstStyle/>
          <a:p>
            <a:r>
              <a:rPr lang="en-GB" altLang="en-US" sz="3600" dirty="0" smtClean="0">
                <a:solidFill>
                  <a:srgbClr val="595959"/>
                </a:solidFill>
              </a:rPr>
              <a:t>Use a printed map and sketch </a:t>
            </a:r>
          </a:p>
          <a:p>
            <a:r>
              <a:rPr lang="en-GB" altLang="en-US" sz="3600" dirty="0" smtClean="0">
                <a:solidFill>
                  <a:srgbClr val="595959"/>
                </a:solidFill>
              </a:rPr>
              <a:t>out the solution</a:t>
            </a:r>
            <a:endParaRPr lang="en-GB" altLang="en-US" sz="3600" dirty="0">
              <a:solidFill>
                <a:srgbClr val="59595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877455" y="778599"/>
            <a:ext cx="4604709" cy="2506235"/>
          </a:xfrm>
          <a:prstGeom prst="rect">
            <a:avLst/>
          </a:prstGeom>
        </p:spPr>
      </p:pic>
    </p:spTree>
    <p:extLst>
      <p:ext uri="{BB962C8B-B14F-4D97-AF65-F5344CB8AC3E}">
        <p14:creationId xmlns:p14="http://schemas.microsoft.com/office/powerpoint/2010/main" val="377500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0" name="Rectangle 2"/>
          <p:cNvSpPr>
            <a:spLocks noGrp="1" noChangeArrowheads="1"/>
          </p:cNvSpPr>
          <p:nvPr>
            <p:ph type="title"/>
          </p:nvPr>
        </p:nvSpPr>
        <p:spPr>
          <a:xfrm>
            <a:off x="0" y="0"/>
            <a:ext cx="8686800" cy="1143000"/>
          </a:xfrm>
        </p:spPr>
        <p:txBody>
          <a:bodyPr/>
          <a:lstStyle/>
          <a:p>
            <a:pPr algn="l" eaLnBrk="1" hangingPunct="1"/>
            <a:r>
              <a:rPr lang="en-GB" altLang="en-US" dirty="0" smtClean="0"/>
              <a:t>Repeti</a:t>
            </a:r>
            <a:r>
              <a:rPr lang="en-GB" altLang="en-US" b="1" dirty="0" smtClean="0"/>
              <a:t>tion Practice</a:t>
            </a:r>
            <a:endParaRPr lang="en-US" altLang="en-US" b="1" dirty="0" smtClean="0"/>
          </a:p>
        </p:txBody>
      </p:sp>
      <p:sp>
        <p:nvSpPr>
          <p:cNvPr id="12291" name="Rectangle 3"/>
          <p:cNvSpPr>
            <a:spLocks noGrp="1" noChangeArrowheads="1"/>
          </p:cNvSpPr>
          <p:nvPr>
            <p:ph type="body" idx="1"/>
          </p:nvPr>
        </p:nvSpPr>
        <p:spPr>
          <a:xfrm>
            <a:off x="0" y="1151422"/>
            <a:ext cx="7886700" cy="4351338"/>
          </a:xfrm>
        </p:spPr>
        <p:txBody>
          <a:bodyPr>
            <a:normAutofit/>
          </a:bodyPr>
          <a:lstStyle/>
          <a:p>
            <a:pPr eaLnBrk="1" hangingPunct="1">
              <a:buFontTx/>
              <a:buNone/>
            </a:pPr>
            <a:r>
              <a:rPr lang="en-GB" altLang="en-US" sz="3600" dirty="0" smtClean="0">
                <a:solidFill>
                  <a:srgbClr val="595959"/>
                </a:solidFill>
              </a:rPr>
              <a:t>Load the Map – </a:t>
            </a:r>
            <a:r>
              <a:rPr lang="en-GB" altLang="en-US" sz="3600" dirty="0" err="1" smtClean="0">
                <a:solidFill>
                  <a:srgbClr val="595959"/>
                </a:solidFill>
              </a:rPr>
              <a:t>PassBeacons.map</a:t>
            </a:r>
            <a:endParaRPr lang="en-GB" altLang="en-US" sz="3600" dirty="0" smtClean="0">
              <a:solidFill>
                <a:srgbClr val="595959"/>
              </a:solidFill>
            </a:endParaRPr>
          </a:p>
        </p:txBody>
      </p:sp>
      <p:pic>
        <p:nvPicPr>
          <p:cNvPr id="3" name="Picture 2"/>
          <p:cNvPicPr>
            <a:picLocks noChangeAspect="1"/>
          </p:cNvPicPr>
          <p:nvPr/>
        </p:nvPicPr>
        <p:blipFill rotWithShape="1">
          <a:blip r:embed="rId3"/>
          <a:srcRect t="1" r="14400" b="20138"/>
          <a:stretch/>
        </p:blipFill>
        <p:spPr>
          <a:xfrm>
            <a:off x="0" y="2061673"/>
            <a:ext cx="9144000" cy="4796327"/>
          </a:xfrm>
          <a:prstGeom prst="rect">
            <a:avLst/>
          </a:prstGeom>
        </p:spPr>
      </p:pic>
      <p:sp>
        <p:nvSpPr>
          <p:cNvPr id="4" name="Rectangle 3"/>
          <p:cNvSpPr/>
          <p:nvPr/>
        </p:nvSpPr>
        <p:spPr>
          <a:xfrm>
            <a:off x="40944" y="3931920"/>
            <a:ext cx="1426464" cy="62179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6821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46744" t="22273" r="16444" b="44334"/>
          <a:stretch>
            <a:fillRect/>
          </a:stretch>
        </p:blipFill>
        <p:spPr bwMode="auto">
          <a:xfrm>
            <a:off x="5227093" y="2463951"/>
            <a:ext cx="3838716" cy="217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0" name="Rectangle 2"/>
          <p:cNvSpPr>
            <a:spLocks noGrp="1" noChangeArrowheads="1"/>
          </p:cNvSpPr>
          <p:nvPr>
            <p:ph type="title"/>
          </p:nvPr>
        </p:nvSpPr>
        <p:spPr>
          <a:xfrm>
            <a:off x="0" y="0"/>
            <a:ext cx="8686800" cy="1143000"/>
          </a:xfrm>
        </p:spPr>
        <p:txBody>
          <a:bodyPr/>
          <a:lstStyle/>
          <a:p>
            <a:pPr algn="l" eaLnBrk="1" hangingPunct="1"/>
            <a:r>
              <a:rPr lang="en-GB" altLang="en-US" dirty="0" smtClean="0"/>
              <a:t>Repeti</a:t>
            </a:r>
            <a:r>
              <a:rPr lang="en-GB" altLang="en-US" b="1" dirty="0" smtClean="0"/>
              <a:t>tion Practice</a:t>
            </a:r>
            <a:endParaRPr lang="en-US" altLang="en-US" b="1" dirty="0" smtClean="0"/>
          </a:p>
        </p:txBody>
      </p:sp>
      <p:sp>
        <p:nvSpPr>
          <p:cNvPr id="12291" name="Rectangle 3"/>
          <p:cNvSpPr>
            <a:spLocks noGrp="1" noChangeArrowheads="1"/>
          </p:cNvSpPr>
          <p:nvPr>
            <p:ph type="body" idx="1"/>
          </p:nvPr>
        </p:nvSpPr>
        <p:spPr>
          <a:xfrm>
            <a:off x="0" y="1151421"/>
            <a:ext cx="9144000" cy="5706579"/>
          </a:xfrm>
        </p:spPr>
        <p:txBody>
          <a:bodyPr>
            <a:normAutofit/>
          </a:bodyPr>
          <a:lstStyle/>
          <a:p>
            <a:pPr marL="0" indent="0" eaLnBrk="1" hangingPunct="1">
              <a:buFontTx/>
              <a:buNone/>
            </a:pPr>
            <a:endParaRPr lang="en-GB" altLang="en-US" sz="3600" dirty="0" smtClean="0">
              <a:solidFill>
                <a:srgbClr val="595959"/>
              </a:solidFill>
            </a:endParaRPr>
          </a:p>
          <a:p>
            <a:pPr marL="0" indent="0" eaLnBrk="1" hangingPunct="1">
              <a:buFontTx/>
              <a:buNone/>
            </a:pPr>
            <a:endParaRPr lang="en-GB" altLang="en-US" sz="3600" dirty="0" smtClean="0">
              <a:solidFill>
                <a:srgbClr val="595959"/>
              </a:solidFill>
            </a:endParaRPr>
          </a:p>
          <a:p>
            <a:pPr marL="0" indent="0">
              <a:buNone/>
            </a:pPr>
            <a:r>
              <a:rPr lang="en-GB" altLang="en-US" sz="3600" dirty="0">
                <a:solidFill>
                  <a:srgbClr val="595959"/>
                </a:solidFill>
              </a:rPr>
              <a:t>Write </a:t>
            </a:r>
            <a:r>
              <a:rPr lang="en-GB" altLang="en-US" sz="3600" dirty="0" smtClean="0">
                <a:solidFill>
                  <a:srgbClr val="595959"/>
                </a:solidFill>
              </a:rPr>
              <a:t>the </a:t>
            </a:r>
            <a:r>
              <a:rPr lang="en-GB" altLang="en-US" sz="3600" dirty="0">
                <a:solidFill>
                  <a:srgbClr val="595959"/>
                </a:solidFill>
              </a:rPr>
              <a:t>program </a:t>
            </a:r>
            <a:r>
              <a:rPr lang="en-GB" altLang="en-US" sz="3600" dirty="0" smtClean="0">
                <a:solidFill>
                  <a:srgbClr val="595959"/>
                </a:solidFill>
              </a:rPr>
              <a:t>so </a:t>
            </a:r>
            <a:r>
              <a:rPr lang="en-GB" altLang="en-US" sz="3600" dirty="0" err="1" smtClean="0">
                <a:solidFill>
                  <a:srgbClr val="595959"/>
                </a:solidFill>
              </a:rPr>
              <a:t>Robo</a:t>
            </a:r>
            <a:endParaRPr lang="en-GB" altLang="en-US" sz="3600" dirty="0">
              <a:solidFill>
                <a:srgbClr val="595959"/>
              </a:solidFill>
            </a:endParaRPr>
          </a:p>
          <a:p>
            <a:pPr marL="0" indent="0">
              <a:buNone/>
            </a:pPr>
            <a:r>
              <a:rPr lang="en-GB" altLang="en-US" sz="3600" dirty="0" smtClean="0">
                <a:solidFill>
                  <a:srgbClr val="595959"/>
                </a:solidFill>
              </a:rPr>
              <a:t>stops on </a:t>
            </a:r>
            <a:r>
              <a:rPr lang="en-GB" altLang="en-US" sz="3600" dirty="0">
                <a:solidFill>
                  <a:srgbClr val="595959"/>
                </a:solidFill>
              </a:rPr>
              <a:t>the white </a:t>
            </a:r>
            <a:r>
              <a:rPr lang="en-GB" altLang="en-US" sz="3600" dirty="0" smtClean="0">
                <a:solidFill>
                  <a:srgbClr val="595959"/>
                </a:solidFill>
              </a:rPr>
              <a:t>spot</a:t>
            </a:r>
          </a:p>
          <a:p>
            <a:pPr marL="0" indent="0">
              <a:buNone/>
            </a:pPr>
            <a:endParaRPr lang="en-GB" altLang="en-US" sz="3600" dirty="0">
              <a:solidFill>
                <a:srgbClr val="595959"/>
              </a:solidFill>
            </a:endParaRPr>
          </a:p>
          <a:p>
            <a:pPr marL="0" indent="0">
              <a:buNone/>
            </a:pPr>
            <a:r>
              <a:rPr lang="en-GB" altLang="en-US" sz="3600" dirty="0">
                <a:solidFill>
                  <a:srgbClr val="595959"/>
                </a:solidFill>
              </a:rPr>
              <a:t>Extension: </a:t>
            </a:r>
            <a:endParaRPr lang="en-GB" altLang="en-US" sz="3600" dirty="0" smtClean="0">
              <a:solidFill>
                <a:srgbClr val="595959"/>
              </a:solidFill>
            </a:endParaRPr>
          </a:p>
          <a:p>
            <a:pPr marL="0" indent="0">
              <a:buNone/>
            </a:pPr>
            <a:r>
              <a:rPr lang="en-GB" altLang="en-US" sz="3600" dirty="0" smtClean="0">
                <a:solidFill>
                  <a:srgbClr val="595959"/>
                </a:solidFill>
              </a:rPr>
              <a:t>Modify </a:t>
            </a:r>
            <a:r>
              <a:rPr lang="en-GB" altLang="en-US" sz="3600" dirty="0">
                <a:solidFill>
                  <a:srgbClr val="595959"/>
                </a:solidFill>
              </a:rPr>
              <a:t>your program to </a:t>
            </a:r>
            <a:r>
              <a:rPr lang="en-GB" altLang="en-US" sz="3600" dirty="0" smtClean="0">
                <a:solidFill>
                  <a:srgbClr val="595959"/>
                </a:solidFill>
              </a:rPr>
              <a:t>put</a:t>
            </a:r>
          </a:p>
          <a:p>
            <a:pPr marL="0" indent="0">
              <a:buNone/>
            </a:pPr>
            <a:r>
              <a:rPr lang="en-GB" altLang="en-US" sz="3600" dirty="0" smtClean="0">
                <a:solidFill>
                  <a:srgbClr val="595959"/>
                </a:solidFill>
              </a:rPr>
              <a:t>the </a:t>
            </a:r>
            <a:r>
              <a:rPr lang="en-GB" altLang="en-US" sz="3600" dirty="0">
                <a:solidFill>
                  <a:srgbClr val="595959"/>
                </a:solidFill>
              </a:rPr>
              <a:t>beacons back </a:t>
            </a:r>
            <a:r>
              <a:rPr lang="en-GB" altLang="en-US" sz="3600" dirty="0" smtClean="0">
                <a:solidFill>
                  <a:srgbClr val="595959"/>
                </a:solidFill>
              </a:rPr>
              <a:t>before</a:t>
            </a:r>
          </a:p>
          <a:p>
            <a:pPr marL="0" indent="0">
              <a:buNone/>
            </a:pPr>
            <a:r>
              <a:rPr lang="en-GB" altLang="en-US" sz="3600" dirty="0" smtClean="0">
                <a:solidFill>
                  <a:srgbClr val="595959"/>
                </a:solidFill>
              </a:rPr>
              <a:t>you </a:t>
            </a:r>
            <a:r>
              <a:rPr lang="en-GB" altLang="en-US" sz="3600" dirty="0">
                <a:solidFill>
                  <a:srgbClr val="595959"/>
                </a:solidFill>
              </a:rPr>
              <a:t>finish on the spot</a:t>
            </a:r>
            <a:endParaRPr lang="en-US" altLang="en-US" sz="3600" dirty="0">
              <a:solidFill>
                <a:srgbClr val="595959"/>
              </a:solidFill>
            </a:endParaRPr>
          </a:p>
          <a:p>
            <a:pPr eaLnBrk="1" hangingPunct="1">
              <a:buFontTx/>
              <a:buNone/>
            </a:pPr>
            <a:endParaRPr lang="en-GB" altLang="en-US" sz="4400" dirty="0" smtClean="0">
              <a:solidFill>
                <a:srgbClr val="595959"/>
              </a:solidFill>
            </a:endParaRPr>
          </a:p>
        </p:txBody>
      </p:sp>
      <p:grpSp>
        <p:nvGrpSpPr>
          <p:cNvPr id="9" name="Group 8"/>
          <p:cNvGrpSpPr/>
          <p:nvPr/>
        </p:nvGrpSpPr>
        <p:grpSpPr>
          <a:xfrm>
            <a:off x="4481985" y="4290391"/>
            <a:ext cx="4583824" cy="2533529"/>
            <a:chOff x="4481985" y="4290391"/>
            <a:chExt cx="4583824" cy="253352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248" y="4290391"/>
              <a:ext cx="2336561" cy="123611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4481985" y="4623590"/>
              <a:ext cx="4083812" cy="2200330"/>
            </a:xfrm>
            <a:prstGeom prst="rect">
              <a:avLst/>
            </a:prstGeom>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637440" y="7327"/>
            <a:ext cx="4127097" cy="2181582"/>
          </a:xfrm>
          <a:prstGeom prst="rect">
            <a:avLst/>
          </a:prstGeom>
        </p:spPr>
      </p:pic>
    </p:spTree>
    <p:extLst>
      <p:ext uri="{BB962C8B-B14F-4D97-AF65-F5344CB8AC3E}">
        <p14:creationId xmlns:p14="http://schemas.microsoft.com/office/powerpoint/2010/main" val="268868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animEffect transition="in" filter="fade">
                                      <p:cBhvr>
                                        <p:cTn id="11" dur="500"/>
                                        <p:tgtEl>
                                          <p:spTgt spid="12291">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2291">
                                            <p:txEl>
                                              <p:pRg st="6" end="6"/>
                                            </p:txEl>
                                          </p:spTgt>
                                        </p:tgtEl>
                                        <p:attrNameLst>
                                          <p:attrName>style.visibility</p:attrName>
                                        </p:attrNameLst>
                                      </p:cBhvr>
                                      <p:to>
                                        <p:strVal val="visible"/>
                                      </p:to>
                                    </p:set>
                                    <p:animEffect transition="in" filter="fade">
                                      <p:cBhvr>
                                        <p:cTn id="14" dur="500"/>
                                        <p:tgtEl>
                                          <p:spTgt spid="12291">
                                            <p:txEl>
                                              <p:pRg st="6" end="6"/>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291">
                                            <p:txEl>
                                              <p:pRg st="7" end="7"/>
                                            </p:txEl>
                                          </p:spTgt>
                                        </p:tgtEl>
                                        <p:attrNameLst>
                                          <p:attrName>style.visibility</p:attrName>
                                        </p:attrNameLst>
                                      </p:cBhvr>
                                      <p:to>
                                        <p:strVal val="visible"/>
                                      </p:to>
                                    </p:set>
                                    <p:animEffect transition="in" filter="fade">
                                      <p:cBhvr>
                                        <p:cTn id="17" dur="500"/>
                                        <p:tgtEl>
                                          <p:spTgt spid="12291">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291">
                                            <p:txEl>
                                              <p:pRg st="8" end="8"/>
                                            </p:txEl>
                                          </p:spTgt>
                                        </p:tgtEl>
                                        <p:attrNameLst>
                                          <p:attrName>style.visibility</p:attrName>
                                        </p:attrNameLst>
                                      </p:cBhvr>
                                      <p:to>
                                        <p:strVal val="visible"/>
                                      </p:to>
                                    </p:set>
                                    <p:animEffect transition="in" filter="fade">
                                      <p:cBhvr>
                                        <p:cTn id="20" dur="5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427809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What lies </a:t>
            </a:r>
            <a:r>
              <a:rPr lang="en-GB" sz="3600" dirty="0">
                <a:solidFill>
                  <a:srgbClr val="595959"/>
                </a:solidFill>
              </a:rPr>
              <a:t>behind the syntax barrier</a:t>
            </a:r>
            <a:r>
              <a:rPr lang="en-GB" sz="3600" dirty="0" smtClean="0">
                <a:solidFill>
                  <a:srgbClr val="595959"/>
                </a:solidFill>
              </a:rPr>
              <a:t>? </a:t>
            </a:r>
            <a:r>
              <a:rPr lang="en-GB" sz="3600" dirty="0">
                <a:solidFill>
                  <a:srgbClr val="595959"/>
                </a:solidFill>
              </a:rPr>
              <a:t>What facilities do ‘toy’ environments like </a:t>
            </a:r>
            <a:r>
              <a:rPr lang="en-GB" sz="3600" dirty="0" err="1">
                <a:solidFill>
                  <a:srgbClr val="595959"/>
                </a:solidFill>
              </a:rPr>
              <a:t>RoboMind</a:t>
            </a:r>
            <a:r>
              <a:rPr lang="en-GB" sz="3600" dirty="0">
                <a:solidFill>
                  <a:srgbClr val="595959"/>
                </a:solidFill>
              </a:rPr>
              <a:t> offer to help with the transition to text</a:t>
            </a:r>
            <a:r>
              <a:rPr lang="en-GB" sz="3600" dirty="0" smtClean="0">
                <a:solidFill>
                  <a:srgbClr val="595959"/>
                </a:solidFill>
              </a:rPr>
              <a:t>.</a:t>
            </a:r>
          </a:p>
          <a:p>
            <a:pPr eaLnBrk="0" fontAlgn="base" hangingPunct="0">
              <a:spcBef>
                <a:spcPct val="0"/>
              </a:spcBef>
              <a:spcAft>
                <a:spcPct val="0"/>
              </a:spcAft>
              <a:tabLst>
                <a:tab pos="457200" algn="l"/>
              </a:tabLst>
            </a:pPr>
            <a:r>
              <a:rPr lang="en-GB" sz="3600" dirty="0" smtClean="0">
                <a:solidFill>
                  <a:srgbClr val="595959"/>
                </a:solidFill>
              </a:rPr>
              <a:t>Can you suggest helpful tools in other languages?</a:t>
            </a:r>
            <a:endParaRPr lang="en-GB" sz="3600" dirty="0">
              <a:solidFill>
                <a:srgbClr val="595959"/>
              </a:solidFill>
            </a:endParaRPr>
          </a:p>
          <a:p>
            <a:pPr eaLnBrk="0" fontAlgn="base" hangingPunct="0">
              <a:spcBef>
                <a:spcPct val="0"/>
              </a:spcBef>
              <a:spcAft>
                <a:spcPct val="0"/>
              </a:spcAft>
              <a:tabLst>
                <a:tab pos="457200" algn="l"/>
              </a:tabLst>
            </a:pPr>
            <a:endParaRPr lang="en-GB" sz="2800" dirty="0">
              <a:solidFill>
                <a:srgbClr val="595959"/>
              </a:solidFill>
            </a:endParaRP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4784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Laying Firm Foundations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3602038"/>
            <a:ext cx="9156878" cy="1655762"/>
          </a:xfrm>
        </p:spPr>
        <p:txBody>
          <a:bodyPr>
            <a:normAutofit/>
          </a:bodyPr>
          <a:lstStyle/>
          <a:p>
            <a:r>
              <a:rPr lang="en-GB" sz="3600" b="1" dirty="0" smtClean="0">
                <a:solidFill>
                  <a:srgbClr val="585858"/>
                </a:solidFill>
              </a:rPr>
              <a:t>A Conceptual Approach to Programming</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3009710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72008" y="5085402"/>
            <a:ext cx="910850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C00B0B"/>
                </a:solidFill>
                <a:latin typeface="+mn-lt"/>
              </a:rPr>
              <a:t>Learning To Program</a:t>
            </a:r>
            <a:endParaRPr lang="en-GB" sz="7200" b="1" dirty="0">
              <a:solidFill>
                <a:srgbClr val="C00B0B"/>
              </a:solidFill>
              <a:latin typeface="+mn-lt"/>
            </a:endParaRPr>
          </a:p>
        </p:txBody>
      </p:sp>
      <p:sp>
        <p:nvSpPr>
          <p:cNvPr id="8" name="Title 1"/>
          <p:cNvSpPr txBox="1">
            <a:spLocks/>
          </p:cNvSpPr>
          <p:nvPr/>
        </p:nvSpPr>
        <p:spPr>
          <a:xfrm>
            <a:off x="0" y="5703391"/>
            <a:ext cx="9180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Don’t run before you can walk</a:t>
            </a:r>
            <a:endParaRPr lang="en-GB" dirty="0">
              <a:solidFill>
                <a:srgbClr val="595959"/>
              </a:solidFill>
              <a:latin typeface="+mn-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310672" y="-3421"/>
            <a:ext cx="3554277" cy="19597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311661" y="1608165"/>
            <a:ext cx="3548424" cy="187940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294849" y="3201183"/>
            <a:ext cx="3673007" cy="1941550"/>
          </a:xfrm>
          <a:prstGeom prst="rect">
            <a:avLst/>
          </a:prstGeom>
        </p:spPr>
      </p:pic>
    </p:spTree>
    <p:extLst>
      <p:ext uri="{BB962C8B-B14F-4D97-AF65-F5344CB8AC3E}">
        <p14:creationId xmlns:p14="http://schemas.microsoft.com/office/powerpoint/2010/main" val="3874330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72087"/>
          <a:stretch/>
        </p:blipFill>
        <p:spPr bwMode="auto">
          <a:xfrm>
            <a:off x="217489" y="3409950"/>
            <a:ext cx="2482304"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1000795" y="6255593"/>
            <a:ext cx="10509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Move</a:t>
            </a: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73282"/>
          <a:stretch/>
        </p:blipFill>
        <p:spPr bwMode="auto">
          <a:xfrm>
            <a:off x="2655205" y="3503613"/>
            <a:ext cx="2376103"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1"/>
          <p:cNvSpPr txBox="1">
            <a:spLocks noChangeArrowheads="1"/>
          </p:cNvSpPr>
          <p:nvPr/>
        </p:nvSpPr>
        <p:spPr bwMode="auto">
          <a:xfrm>
            <a:off x="3357481" y="6258400"/>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Grab</a:t>
            </a:r>
          </a:p>
        </p:txBody>
      </p:sp>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52325" r="23384"/>
          <a:stretch/>
        </p:blipFill>
        <p:spPr bwMode="auto">
          <a:xfrm>
            <a:off x="4901185" y="3461439"/>
            <a:ext cx="2191096" cy="3279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11"/>
          <p:cNvSpPr txBox="1">
            <a:spLocks noChangeArrowheads="1"/>
          </p:cNvSpPr>
          <p:nvPr/>
        </p:nvSpPr>
        <p:spPr bwMode="auto">
          <a:xfrm>
            <a:off x="5472658" y="6255593"/>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smtClean="0">
                <a:solidFill>
                  <a:srgbClr val="666699"/>
                </a:solidFill>
                <a:ea typeface="Lucida Sans Unicode" panose="020B0602030504020204" pitchFamily="34" charset="0"/>
                <a:cs typeface="Lucida Sans Unicode" panose="020B0602030504020204" pitchFamily="34" charset="0"/>
              </a:rPr>
              <a:t>Paint</a:t>
            </a:r>
            <a:endParaRPr lang="en-GB" altLang="en-US" sz="2800" dirty="0">
              <a:solidFill>
                <a:srgbClr val="666699"/>
              </a:solidFill>
              <a:ea typeface="Lucida Sans Unicode" panose="020B0602030504020204" pitchFamily="34" charset="0"/>
              <a:cs typeface="Lucida Sans Unicode" panose="020B0602030504020204" pitchFamily="34" charset="0"/>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27725" r="46364"/>
          <a:stretch/>
        </p:blipFill>
        <p:spPr bwMode="auto">
          <a:xfrm>
            <a:off x="6876256" y="3503613"/>
            <a:ext cx="2304256"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11"/>
          <p:cNvSpPr txBox="1">
            <a:spLocks noChangeArrowheads="1"/>
          </p:cNvSpPr>
          <p:nvPr/>
        </p:nvSpPr>
        <p:spPr bwMode="auto">
          <a:xfrm>
            <a:off x="7488882" y="6255593"/>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smtClean="0">
                <a:solidFill>
                  <a:srgbClr val="666699"/>
                </a:solidFill>
                <a:ea typeface="Lucida Sans Unicode" panose="020B0602030504020204" pitchFamily="34" charset="0"/>
                <a:cs typeface="Lucida Sans Unicode" panose="020B0602030504020204" pitchFamily="34" charset="0"/>
              </a:rPr>
              <a:t>See</a:t>
            </a:r>
            <a:endParaRPr lang="en-GB" altLang="en-US" sz="2800" dirty="0">
              <a:solidFill>
                <a:srgbClr val="666699"/>
              </a:solidFill>
              <a:ea typeface="Lucida Sans Unicode" panose="020B0602030504020204" pitchFamily="34" charset="0"/>
              <a:cs typeface="Lucida Sans Unicode" panose="020B0602030504020204" pitchFamily="34" charset="0"/>
            </a:endParaRPr>
          </a:p>
        </p:txBody>
      </p:sp>
      <p:sp>
        <p:nvSpPr>
          <p:cNvPr id="16" name="Title 1"/>
          <p:cNvSpPr txBox="1">
            <a:spLocks/>
          </p:cNvSpPr>
          <p:nvPr/>
        </p:nvSpPr>
        <p:spPr>
          <a:xfrm>
            <a:off x="-84" y="1763"/>
            <a:ext cx="9144083" cy="2145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Teaching </a:t>
            </a:r>
            <a:r>
              <a:rPr lang="en-GB" sz="7200" b="1" dirty="0" err="1" smtClean="0">
                <a:solidFill>
                  <a:srgbClr val="C00000"/>
                </a:solidFill>
                <a:latin typeface="+mn-lt"/>
              </a:rPr>
              <a:t>Robo</a:t>
            </a:r>
            <a:r>
              <a:rPr lang="en-GB" sz="7200" b="1" dirty="0" smtClean="0">
                <a:solidFill>
                  <a:srgbClr val="C00000"/>
                </a:solidFill>
                <a:latin typeface="+mn-lt"/>
              </a:rPr>
              <a:t> </a:t>
            </a:r>
          </a:p>
          <a:p>
            <a:pPr algn="l"/>
            <a:r>
              <a:rPr lang="en-GB" sz="7200" b="1" dirty="0">
                <a:solidFill>
                  <a:srgbClr val="C00000"/>
                </a:solidFill>
                <a:latin typeface="+mn-lt"/>
              </a:rPr>
              <a:t>h</a:t>
            </a:r>
            <a:r>
              <a:rPr lang="en-GB" sz="7200" b="1" dirty="0" smtClean="0">
                <a:solidFill>
                  <a:srgbClr val="C00000"/>
                </a:solidFill>
                <a:latin typeface="+mn-lt"/>
              </a:rPr>
              <a:t>ow to walk</a:t>
            </a:r>
            <a:endParaRPr lang="en-GB" sz="7200" b="1" dirty="0">
              <a:solidFill>
                <a:srgbClr val="C00000"/>
              </a:solidFill>
              <a:latin typeface="+mn-lt"/>
            </a:endParaRPr>
          </a:p>
        </p:txBody>
      </p:sp>
      <p:sp>
        <p:nvSpPr>
          <p:cNvPr id="18" name="TextBox 17"/>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3</a:t>
            </a:r>
          </a:p>
        </p:txBody>
      </p:sp>
      <p:sp>
        <p:nvSpPr>
          <p:cNvPr id="19" name="TextBox 18"/>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428098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672" t="6876" r="55798" b="57593"/>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Tree>
    <p:extLst>
      <p:ext uri="{BB962C8B-B14F-4D97-AF65-F5344CB8AC3E}">
        <p14:creationId xmlns:p14="http://schemas.microsoft.com/office/powerpoint/2010/main" val="3489393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531" t="6875" r="55844" b="57539"/>
          <a:stretch/>
        </p:blipFill>
        <p:spPr>
          <a:xfrm>
            <a:off x="-1" y="0"/>
            <a:ext cx="914400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6" name="Rectangle 5"/>
          <p:cNvSpPr/>
          <p:nvPr/>
        </p:nvSpPr>
        <p:spPr>
          <a:xfrm>
            <a:off x="2015128" y="4650864"/>
            <a:ext cx="2879725" cy="80645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4003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6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42" t="35041" r="70068" b="62438"/>
          <a:stretch/>
        </p:blipFill>
        <p:spPr bwMode="auto">
          <a:xfrm>
            <a:off x="107504" y="2029968"/>
            <a:ext cx="3915856" cy="694944"/>
          </a:xfrm>
          <a:prstGeom prst="rect">
            <a:avLst/>
          </a:prstGeom>
          <a:noFill/>
          <a:ln w="12700">
            <a:solidFill>
              <a:srgbClr val="59595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07504" y="2029968"/>
            <a:ext cx="3915856" cy="69494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0" name="Rectangle 3"/>
          <p:cNvSpPr>
            <a:spLocks noGrp="1" noChangeArrowheads="1"/>
          </p:cNvSpPr>
          <p:nvPr>
            <p:ph type="body" idx="1"/>
          </p:nvPr>
        </p:nvSpPr>
        <p:spPr>
          <a:xfrm>
            <a:off x="4572000" y="1268413"/>
            <a:ext cx="4511924" cy="5502275"/>
          </a:xfrm>
          <a:solidFill>
            <a:srgbClr val="FFE07D"/>
          </a:solidFill>
        </p:spPr>
        <p:txBody>
          <a:bodyPr>
            <a:normAutofit/>
          </a:bodyPr>
          <a:lstStyle/>
          <a:p>
            <a:pPr eaLnBrk="1" hangingPunct="1">
              <a:lnSpc>
                <a:spcPct val="80000"/>
              </a:lnSpc>
              <a:buFontTx/>
              <a:buNone/>
            </a:pPr>
            <a:endParaRPr lang="en-GB" altLang="en-US" sz="4000" b="1" dirty="0" smtClean="0">
              <a:solidFill>
                <a:schemeClr val="tx1"/>
              </a:solidFill>
            </a:endParaRP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if( </a:t>
            </a:r>
            <a:r>
              <a:rPr lang="en-GB" altLang="en-US" b="1" dirty="0" err="1" smtClean="0">
                <a:solidFill>
                  <a:schemeClr val="tx1"/>
                </a:solidFill>
                <a:latin typeface="Courier New" panose="02070309020205020404" pitchFamily="49" charset="0"/>
                <a:cs typeface="Courier New" panose="02070309020205020404" pitchFamily="49" charset="0"/>
              </a:rPr>
              <a:t>frontIsClear</a:t>
            </a: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forward(1)</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else</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a:solidFill>
                  <a:schemeClr val="tx1"/>
                </a:solidFill>
                <a:latin typeface="Courier New" panose="02070309020205020404" pitchFamily="49" charset="0"/>
                <a:cs typeface="Courier New" panose="02070309020205020404" pitchFamily="49" charset="0"/>
              </a:rPr>
              <a:t>	</a:t>
            </a:r>
            <a:r>
              <a:rPr lang="en-GB" altLang="en-US" b="1" dirty="0" smtClean="0">
                <a:solidFill>
                  <a:schemeClr val="tx1"/>
                </a:solidFill>
                <a:latin typeface="Courier New" panose="02070309020205020404" pitchFamily="49" charset="0"/>
                <a:cs typeface="Courier New" panose="02070309020205020404" pitchFamily="49" charset="0"/>
              </a:rPr>
              <a:t>right()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endParaRPr lang="en-US" altLang="en-US" b="1" dirty="0" smtClean="0">
              <a:solidFill>
                <a:schemeClr val="tx1"/>
              </a:solidFill>
              <a:latin typeface="Courier New" panose="02070309020205020404" pitchFamily="49" charset="0"/>
              <a:cs typeface="Courier New" panose="02070309020205020404" pitchFamily="49" charset="0"/>
            </a:endParaRPr>
          </a:p>
        </p:txBody>
      </p:sp>
      <p:sp>
        <p:nvSpPr>
          <p:cNvPr id="14" name="Rectangle 13"/>
          <p:cNvSpPr/>
          <p:nvPr/>
        </p:nvSpPr>
        <p:spPr>
          <a:xfrm>
            <a:off x="4804108" y="2785144"/>
            <a:ext cx="2163620" cy="425669"/>
          </a:xfrm>
          <a:prstGeom prst="rect">
            <a:avLst/>
          </a:prstGeom>
          <a:solidFill>
            <a:srgbClr val="FFE07D"/>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1200150" y="2506980"/>
            <a:ext cx="4876800" cy="822325"/>
          </a:xfrm>
          <a:custGeom>
            <a:avLst/>
            <a:gdLst>
              <a:gd name="connsiteX0" fmla="*/ 0 w 4876800"/>
              <a:gd name="connsiteY0" fmla="*/ 266700 h 1013091"/>
              <a:gd name="connsiteX1" fmla="*/ 2400300 w 4876800"/>
              <a:gd name="connsiteY1" fmla="*/ 1009650 h 1013091"/>
              <a:gd name="connsiteX2" fmla="*/ 4876800 w 4876800"/>
              <a:gd name="connsiteY2" fmla="*/ 0 h 1013091"/>
            </a:gdLst>
            <a:ahLst/>
            <a:cxnLst>
              <a:cxn ang="0">
                <a:pos x="connsiteX0" y="connsiteY0"/>
              </a:cxn>
              <a:cxn ang="0">
                <a:pos x="connsiteX1" y="connsiteY1"/>
              </a:cxn>
              <a:cxn ang="0">
                <a:pos x="connsiteX2" y="connsiteY2"/>
              </a:cxn>
            </a:cxnLst>
            <a:rect l="l" t="t" r="r" b="b"/>
            <a:pathLst>
              <a:path w="4876800" h="1013091">
                <a:moveTo>
                  <a:pt x="0" y="266700"/>
                </a:moveTo>
                <a:cubicBezTo>
                  <a:pt x="793750" y="660400"/>
                  <a:pt x="1587500" y="1054100"/>
                  <a:pt x="2400300" y="1009650"/>
                </a:cubicBezTo>
                <a:cubicBezTo>
                  <a:pt x="3213100" y="965200"/>
                  <a:pt x="4044950" y="482600"/>
                  <a:pt x="487680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360291" y="1682495"/>
            <a:ext cx="3346704" cy="745857"/>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986" t="25496" r="65635" b="72189"/>
          <a:stretch/>
        </p:blipFill>
        <p:spPr bwMode="auto">
          <a:xfrm>
            <a:off x="154111" y="362133"/>
            <a:ext cx="3869249" cy="657042"/>
          </a:xfrm>
          <a:prstGeom prst="rect">
            <a:avLst/>
          </a:prstGeom>
          <a:noFill/>
          <a:ln w="1270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7504" y="362133"/>
            <a:ext cx="3915856" cy="65704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041648" y="382924"/>
            <a:ext cx="2926080" cy="1299572"/>
          </a:xfrm>
          <a:custGeom>
            <a:avLst/>
            <a:gdLst>
              <a:gd name="connsiteX0" fmla="*/ 0 w 2926080"/>
              <a:gd name="connsiteY0" fmla="*/ 330308 h 1299572"/>
              <a:gd name="connsiteX1" fmla="*/ 1682496 w 2926080"/>
              <a:gd name="connsiteY1" fmla="*/ 55988 h 1299572"/>
              <a:gd name="connsiteX2" fmla="*/ 2926080 w 2926080"/>
              <a:gd name="connsiteY2" fmla="*/ 1299572 h 1299572"/>
            </a:gdLst>
            <a:ahLst/>
            <a:cxnLst>
              <a:cxn ang="0">
                <a:pos x="connsiteX0" y="connsiteY0"/>
              </a:cxn>
              <a:cxn ang="0">
                <a:pos x="connsiteX1" y="connsiteY1"/>
              </a:cxn>
              <a:cxn ang="0">
                <a:pos x="connsiteX2" y="connsiteY2"/>
              </a:cxn>
            </a:cxnLst>
            <a:rect l="l" t="t" r="r" b="b"/>
            <a:pathLst>
              <a:path w="2926080" h="1299572">
                <a:moveTo>
                  <a:pt x="0" y="330308"/>
                </a:moveTo>
                <a:cubicBezTo>
                  <a:pt x="597408" y="112376"/>
                  <a:pt x="1194816" y="-105556"/>
                  <a:pt x="1682496" y="55988"/>
                </a:cubicBezTo>
                <a:cubicBezTo>
                  <a:pt x="2170176" y="217532"/>
                  <a:pt x="2548128" y="758552"/>
                  <a:pt x="2926080" y="1299572"/>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9467" y="4683960"/>
            <a:ext cx="2163620" cy="425669"/>
          </a:xfrm>
          <a:prstGeom prst="rect">
            <a:avLst/>
          </a:prstGeom>
          <a:solidFill>
            <a:srgbClr val="FFE07D"/>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0768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460">
                                            <p:txEl>
                                              <p:pRg st="1" end="1"/>
                                            </p:txEl>
                                          </p:spTgt>
                                        </p:tgtEl>
                                        <p:attrNameLst>
                                          <p:attrName>style.visibility</p:attrName>
                                        </p:attrNameLst>
                                      </p:cBhvr>
                                      <p:to>
                                        <p:strVal val="visible"/>
                                      </p:to>
                                    </p:set>
                                    <p:animEffect transition="in" filter="fade">
                                      <p:cBhvr>
                                        <p:cTn id="15" dur="500"/>
                                        <p:tgtEl>
                                          <p:spTgt spid="1946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10" presetClass="exit" presetSubtype="0" fill="hold" grpId="0"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460">
                                            <p:txEl>
                                              <p:pRg st="2" end="2"/>
                                            </p:txEl>
                                          </p:spTgt>
                                        </p:tgtEl>
                                        <p:attrNameLst>
                                          <p:attrName>style.visibility</p:attrName>
                                        </p:attrNameLst>
                                      </p:cBhvr>
                                      <p:to>
                                        <p:strVal val="visible"/>
                                      </p:to>
                                    </p:set>
                                    <p:animEffect transition="in" filter="fade">
                                      <p:cBhvr>
                                        <p:cTn id="32" dur="500"/>
                                        <p:tgtEl>
                                          <p:spTgt spid="19460">
                                            <p:txEl>
                                              <p:pRg st="2" end="2"/>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460">
                                            <p:txEl>
                                              <p:pRg st="3" end="3"/>
                                            </p:txEl>
                                          </p:spTgt>
                                        </p:tgtEl>
                                        <p:attrNameLst>
                                          <p:attrName>style.visibility</p:attrName>
                                        </p:attrNameLst>
                                      </p:cBhvr>
                                      <p:to>
                                        <p:strVal val="visible"/>
                                      </p:to>
                                    </p:set>
                                    <p:animEffect transition="in" filter="fade">
                                      <p:cBhvr>
                                        <p:cTn id="36" dur="500"/>
                                        <p:tgtEl>
                                          <p:spTgt spid="19460">
                                            <p:txEl>
                                              <p:pRg st="3" end="3"/>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9460">
                                            <p:txEl>
                                              <p:pRg st="4" end="4"/>
                                            </p:txEl>
                                          </p:spTgt>
                                        </p:tgtEl>
                                        <p:attrNameLst>
                                          <p:attrName>style.visibility</p:attrName>
                                        </p:attrNameLst>
                                      </p:cBhvr>
                                      <p:to>
                                        <p:strVal val="visible"/>
                                      </p:to>
                                    </p:set>
                                    <p:animEffect transition="in" filter="fade">
                                      <p:cBhvr>
                                        <p:cTn id="40" dur="500"/>
                                        <p:tgtEl>
                                          <p:spTgt spid="19460">
                                            <p:txEl>
                                              <p:pRg st="4" end="4"/>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9460">
                                            <p:txEl>
                                              <p:pRg st="5" end="5"/>
                                            </p:txEl>
                                          </p:spTgt>
                                        </p:tgtEl>
                                        <p:attrNameLst>
                                          <p:attrName>style.visibility</p:attrName>
                                        </p:attrNameLst>
                                      </p:cBhvr>
                                      <p:to>
                                        <p:strVal val="visible"/>
                                      </p:to>
                                    </p:set>
                                    <p:animEffect transition="in" filter="fade">
                                      <p:cBhvr>
                                        <p:cTn id="44" dur="500"/>
                                        <p:tgtEl>
                                          <p:spTgt spid="19460">
                                            <p:txEl>
                                              <p:pRg st="5" end="5"/>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9460">
                                            <p:txEl>
                                              <p:pRg st="6" end="6"/>
                                            </p:txEl>
                                          </p:spTgt>
                                        </p:tgtEl>
                                        <p:attrNameLst>
                                          <p:attrName>style.visibility</p:attrName>
                                        </p:attrNameLst>
                                      </p:cBhvr>
                                      <p:to>
                                        <p:strVal val="visible"/>
                                      </p:to>
                                    </p:set>
                                    <p:animEffect transition="in" filter="fade">
                                      <p:cBhvr>
                                        <p:cTn id="48" dur="500"/>
                                        <p:tgtEl>
                                          <p:spTgt spid="19460">
                                            <p:txEl>
                                              <p:pRg st="6" end="6"/>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9460">
                                            <p:txEl>
                                              <p:pRg st="7" end="7"/>
                                            </p:txEl>
                                          </p:spTgt>
                                        </p:tgtEl>
                                        <p:attrNameLst>
                                          <p:attrName>style.visibility</p:attrName>
                                        </p:attrNameLst>
                                      </p:cBhvr>
                                      <p:to>
                                        <p:strVal val="visible"/>
                                      </p:to>
                                    </p:set>
                                    <p:animEffect transition="in" filter="fade">
                                      <p:cBhvr>
                                        <p:cTn id="52" dur="500"/>
                                        <p:tgtEl>
                                          <p:spTgt spid="19460">
                                            <p:txEl>
                                              <p:pRg st="7" end="7"/>
                                            </p:txEl>
                                          </p:spTgt>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9460">
                                            <p:txEl>
                                              <p:pRg st="8" end="8"/>
                                            </p:txEl>
                                          </p:spTgt>
                                        </p:tgtEl>
                                        <p:attrNameLst>
                                          <p:attrName>style.visibility</p:attrName>
                                        </p:attrNameLst>
                                      </p:cBhvr>
                                      <p:to>
                                        <p:strVal val="visible"/>
                                      </p:to>
                                    </p:set>
                                    <p:animEffect transition="in" filter="fade">
                                      <p:cBhvr>
                                        <p:cTn id="56" dur="500"/>
                                        <p:tgtEl>
                                          <p:spTgt spid="19460">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00"/>
                            </p:stCondLst>
                            <p:childTnLst>
                              <p:par>
                                <p:cTn id="63" presetID="10" presetClass="exit" presetSubtype="0" fill="hold" grpId="0" nodeType="after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460" grpId="0" uiExpand="1" build="p"/>
      <p:bldP spid="14" grpId="0" animBg="1"/>
      <p:bldP spid="6" grpId="0" animBg="1"/>
      <p:bldP spid="7" grpId="0" animBg="1"/>
      <p:bldP spid="9" grpId="0" animBg="1"/>
      <p:bldP spid="1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60" name="Rectangle 3"/>
          <p:cNvSpPr>
            <a:spLocks noGrp="1" noChangeArrowheads="1"/>
          </p:cNvSpPr>
          <p:nvPr>
            <p:ph type="body" idx="1"/>
          </p:nvPr>
        </p:nvSpPr>
        <p:spPr>
          <a:xfrm>
            <a:off x="4572000" y="1268413"/>
            <a:ext cx="4511924" cy="5502275"/>
          </a:xfrm>
          <a:solidFill>
            <a:srgbClr val="FFE07D"/>
          </a:solidFill>
        </p:spPr>
        <p:txBody>
          <a:bodyPr>
            <a:normAutofit/>
          </a:bodyPr>
          <a:lstStyle/>
          <a:p>
            <a:pPr eaLnBrk="1" hangingPunct="1">
              <a:lnSpc>
                <a:spcPct val="80000"/>
              </a:lnSpc>
              <a:buFontTx/>
              <a:buNone/>
            </a:pPr>
            <a:endParaRPr lang="en-GB" altLang="en-US" sz="4000" b="1" dirty="0" smtClean="0">
              <a:solidFill>
                <a:schemeClr val="tx1"/>
              </a:solidFill>
            </a:endParaRP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if( </a:t>
            </a:r>
            <a:r>
              <a:rPr lang="en-GB" altLang="en-US" b="1" dirty="0" err="1" smtClean="0">
                <a:solidFill>
                  <a:schemeClr val="tx1"/>
                </a:solidFill>
                <a:latin typeface="Courier New" panose="02070309020205020404" pitchFamily="49" charset="0"/>
                <a:cs typeface="Courier New" panose="02070309020205020404" pitchFamily="49" charset="0"/>
              </a:rPr>
              <a:t>frontIsClear</a:t>
            </a: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forward(1)</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else</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a:solidFill>
                  <a:schemeClr val="tx1"/>
                </a:solidFill>
                <a:latin typeface="Courier New" panose="02070309020205020404" pitchFamily="49" charset="0"/>
                <a:cs typeface="Courier New" panose="02070309020205020404" pitchFamily="49" charset="0"/>
              </a:rPr>
              <a:t>	</a:t>
            </a:r>
            <a:r>
              <a:rPr lang="en-GB" altLang="en-US" b="1" dirty="0" smtClean="0">
                <a:solidFill>
                  <a:schemeClr val="tx1"/>
                </a:solidFill>
                <a:latin typeface="Courier New" panose="02070309020205020404" pitchFamily="49" charset="0"/>
                <a:cs typeface="Courier New" panose="02070309020205020404" pitchFamily="49" charset="0"/>
              </a:rPr>
              <a:t>right()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a:solidFill>
                  <a:srgbClr val="C00B0B"/>
                </a:solidFill>
                <a:latin typeface="Courier New" panose="02070309020205020404" pitchFamily="49" charset="0"/>
                <a:cs typeface="Courier New" panose="02070309020205020404" pitchFamily="49" charset="0"/>
              </a:rPr>
              <a:t>}</a:t>
            </a:r>
            <a:endParaRPr lang="en-US" altLang="en-US" b="1" dirty="0" smtClean="0">
              <a:solidFill>
                <a:srgbClr val="C00B0B"/>
              </a:solidFill>
              <a:latin typeface="Courier New" panose="02070309020205020404" pitchFamily="49" charset="0"/>
              <a:cs typeface="Courier New" panose="02070309020205020404" pitchFamily="49" charset="0"/>
            </a:endParaRPr>
          </a:p>
        </p:txBody>
      </p:sp>
      <p:sp>
        <p:nvSpPr>
          <p:cNvPr id="6" name="Rectangle 5"/>
          <p:cNvSpPr/>
          <p:nvPr/>
        </p:nvSpPr>
        <p:spPr>
          <a:xfrm>
            <a:off x="4578096" y="774061"/>
            <a:ext cx="4505828" cy="1133570"/>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C00B0B"/>
                </a:solidFill>
                <a:latin typeface="Courier New" panose="02070309020205020404" pitchFamily="49" charset="0"/>
                <a:cs typeface="Courier New" panose="02070309020205020404" pitchFamily="49" charset="0"/>
              </a:rPr>
              <a:t>r</a:t>
            </a:r>
            <a:r>
              <a:rPr lang="en-GB" sz="2800" b="1" dirty="0" smtClean="0">
                <a:solidFill>
                  <a:srgbClr val="C00B0B"/>
                </a:solidFill>
                <a:latin typeface="Courier New" panose="02070309020205020404" pitchFamily="49" charset="0"/>
                <a:cs typeface="Courier New" panose="02070309020205020404" pitchFamily="49" charset="0"/>
              </a:rPr>
              <a:t>epeat()</a:t>
            </a:r>
          </a:p>
          <a:p>
            <a:r>
              <a:rPr lang="en-GB" sz="2800" b="1" dirty="0">
                <a:solidFill>
                  <a:srgbClr val="C00B0B"/>
                </a:solidFill>
                <a:latin typeface="Courier New" panose="02070309020205020404" pitchFamily="49" charset="0"/>
                <a:cs typeface="Courier New" panose="02070309020205020404" pitchFamily="49"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15" name="Rectangle 14"/>
          <p:cNvSpPr/>
          <p:nvPr/>
        </p:nvSpPr>
        <p:spPr>
          <a:xfrm>
            <a:off x="48911" y="2887456"/>
            <a:ext cx="4169090" cy="3970318"/>
          </a:xfrm>
          <a:prstGeom prst="rect">
            <a:avLst/>
          </a:prstGeom>
        </p:spPr>
        <p:txBody>
          <a:bodyPr wrap="none">
            <a:spAutoFit/>
          </a:bodyPr>
          <a:lstStyle/>
          <a:p>
            <a:r>
              <a:rPr lang="en-GB" altLang="en-US" sz="3600" dirty="0" smtClean="0">
                <a:solidFill>
                  <a:srgbClr val="595959"/>
                </a:solidFill>
              </a:rPr>
              <a:t>What will happen </a:t>
            </a:r>
          </a:p>
          <a:p>
            <a:r>
              <a:rPr lang="en-GB" altLang="en-US" sz="3600" dirty="0" smtClean="0">
                <a:solidFill>
                  <a:srgbClr val="595959"/>
                </a:solidFill>
              </a:rPr>
              <a:t>when this code runs?</a:t>
            </a:r>
          </a:p>
          <a:p>
            <a:endParaRPr lang="en-GB" altLang="en-US" sz="3600" dirty="0">
              <a:solidFill>
                <a:srgbClr val="595959"/>
              </a:solidFill>
            </a:endParaRPr>
          </a:p>
          <a:p>
            <a:r>
              <a:rPr lang="en-GB" altLang="en-US" sz="3600" dirty="0" smtClean="0">
                <a:solidFill>
                  <a:srgbClr val="595959"/>
                </a:solidFill>
              </a:rPr>
              <a:t>Have a go!</a:t>
            </a:r>
          </a:p>
          <a:p>
            <a:endParaRPr lang="en-GB" altLang="en-US" sz="3600" dirty="0">
              <a:solidFill>
                <a:srgbClr val="595959"/>
              </a:solidFill>
            </a:endParaRPr>
          </a:p>
          <a:p>
            <a:r>
              <a:rPr lang="en-GB" altLang="en-US" sz="3600" dirty="0" smtClean="0">
                <a:solidFill>
                  <a:srgbClr val="595959"/>
                </a:solidFill>
              </a:rPr>
              <a:t>How can we turn this</a:t>
            </a:r>
          </a:p>
          <a:p>
            <a:r>
              <a:rPr lang="en-GB" altLang="en-US" sz="3600" dirty="0">
                <a:solidFill>
                  <a:srgbClr val="595959"/>
                </a:solidFill>
              </a:rPr>
              <a:t>i</a:t>
            </a:r>
            <a:r>
              <a:rPr lang="en-GB" altLang="en-US" sz="3600" dirty="0" smtClean="0">
                <a:solidFill>
                  <a:srgbClr val="595959"/>
                </a:solidFill>
              </a:rPr>
              <a:t>nto a walk?</a:t>
            </a:r>
          </a:p>
        </p:txBody>
      </p:sp>
      <p:pic>
        <p:nvPicPr>
          <p:cNvPr id="3" name="Picture 2"/>
          <p:cNvPicPr>
            <a:picLocks noChangeAspect="1"/>
          </p:cNvPicPr>
          <p:nvPr/>
        </p:nvPicPr>
        <p:blipFill rotWithShape="1">
          <a:blip r:embed="rId4"/>
          <a:srcRect l="17747" t="17633" r="68574" b="60045"/>
          <a:stretch/>
        </p:blipFill>
        <p:spPr>
          <a:xfrm>
            <a:off x="170599" y="7870"/>
            <a:ext cx="3031223" cy="2780939"/>
          </a:xfrm>
          <a:prstGeom prst="rect">
            <a:avLst/>
          </a:prstGeom>
        </p:spPr>
      </p:pic>
      <p:sp>
        <p:nvSpPr>
          <p:cNvPr id="5" name="Rectangle 4"/>
          <p:cNvSpPr/>
          <p:nvPr/>
        </p:nvSpPr>
        <p:spPr>
          <a:xfrm>
            <a:off x="1576552" y="-63064"/>
            <a:ext cx="1830228" cy="1781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921588" y="4813851"/>
            <a:ext cx="3673007" cy="1941550"/>
          </a:xfrm>
          <a:prstGeom prst="rect">
            <a:avLst/>
          </a:prstGeom>
        </p:spPr>
      </p:pic>
    </p:spTree>
    <p:extLst>
      <p:ext uri="{BB962C8B-B14F-4D97-AF65-F5344CB8AC3E}">
        <p14:creationId xmlns:p14="http://schemas.microsoft.com/office/powerpoint/2010/main" val="214886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5" end="5"/>
                                            </p:txEl>
                                          </p:spTgt>
                                        </p:tgtEl>
                                        <p:attrNameLst>
                                          <p:attrName>style.visibility</p:attrName>
                                        </p:attrNameLst>
                                      </p:cBhvr>
                                      <p:to>
                                        <p:strVal val="visible"/>
                                      </p:to>
                                    </p:set>
                                    <p:animEffect transition="in" filter="fade">
                                      <p:cBhvr>
                                        <p:cTn id="12" dur="500"/>
                                        <p:tgtEl>
                                          <p:spTgt spid="15">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animEffect transition="in" filter="fade">
                                      <p:cBhvr>
                                        <p:cTn id="15" dur="500"/>
                                        <p:tgtEl>
                                          <p:spTgt spid="15">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xEl>
                                              <p:pRg st="9" end="9"/>
                                            </p:txEl>
                                          </p:spTgt>
                                        </p:tgtEl>
                                        <p:attrNameLst>
                                          <p:attrName>style.visibility</p:attrName>
                                        </p:attrNameLst>
                                      </p:cBhvr>
                                      <p:to>
                                        <p:strVal val="visible"/>
                                      </p:to>
                                    </p:set>
                                    <p:animEffect transition="in" filter="fade">
                                      <p:cBhvr>
                                        <p:cTn id="28" dur="500"/>
                                        <p:tgtEl>
                                          <p:spTgt spid="19460">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9230"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1"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923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9248" name="Group 32"/>
          <p:cNvGrpSpPr>
            <a:grpSpLocks/>
          </p:cNvGrpSpPr>
          <p:nvPr/>
        </p:nvGrpSpPr>
        <p:grpSpPr bwMode="auto">
          <a:xfrm>
            <a:off x="7797800" y="3557588"/>
            <a:ext cx="581025" cy="314325"/>
            <a:chOff x="1984" y="2241"/>
            <a:chExt cx="366" cy="198"/>
          </a:xfrm>
        </p:grpSpPr>
        <p:sp>
          <p:nvSpPr>
            <p:cNvPr id="9235"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9234"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9236"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7"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9247" name="Group 31"/>
          <p:cNvGrpSpPr>
            <a:grpSpLocks/>
          </p:cNvGrpSpPr>
          <p:nvPr/>
        </p:nvGrpSpPr>
        <p:grpSpPr bwMode="auto">
          <a:xfrm>
            <a:off x="7081838" y="4286250"/>
            <a:ext cx="496887" cy="500063"/>
            <a:chOff x="1533" y="2700"/>
            <a:chExt cx="313" cy="315"/>
          </a:xfrm>
        </p:grpSpPr>
        <p:sp>
          <p:nvSpPr>
            <p:cNvPr id="9243"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8"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9239"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40"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41"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44"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pic>
        <p:nvPicPr>
          <p:cNvPr id="9251" name="Picture 35"/>
          <p:cNvPicPr>
            <a:picLocks noChangeAspect="1" noChangeArrowheads="1"/>
          </p:cNvPicPr>
          <p:nvPr/>
        </p:nvPicPr>
        <p:blipFill rotWithShape="1">
          <a:blip r:embed="rId3">
            <a:extLst>
              <a:ext uri="{28A0092B-C50C-407E-A947-70E740481C1C}">
                <a14:useLocalDpi xmlns:a14="http://schemas.microsoft.com/office/drawing/2010/main" val="0"/>
              </a:ext>
            </a:extLst>
          </a:blip>
          <a:srcRect l="29531" t="1999" r="2470" b="15284"/>
          <a:stretch/>
        </p:blipFill>
        <p:spPr bwMode="auto">
          <a:xfrm>
            <a:off x="-16330" y="2203820"/>
            <a:ext cx="5300183" cy="463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
          <p:cNvSpPr txBox="1">
            <a:spLocks noChangeArrowheads="1"/>
          </p:cNvSpPr>
          <p:nvPr/>
        </p:nvSpPr>
        <p:spPr>
          <a:xfrm>
            <a:off x="74302" y="2866541"/>
            <a:ext cx="4511924" cy="383954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GB" sz="2400" b="1" dirty="0" smtClean="0">
                <a:solidFill>
                  <a:schemeClr val="bg1"/>
                </a:solidFill>
                <a:latin typeface="Courier New" panose="02070309020205020404" pitchFamily="49" charset="0"/>
                <a:cs typeface="Courier New" panose="02070309020205020404" pitchFamily="49" charset="0"/>
              </a:rPr>
              <a:t>repeat</a:t>
            </a:r>
            <a:r>
              <a:rPr lang="en-GB" sz="2400" b="1" dirty="0">
                <a:solidFill>
                  <a:schemeClr val="bg1"/>
                </a:solidFill>
                <a:latin typeface="Courier New" panose="02070309020205020404" pitchFamily="49" charset="0"/>
                <a:cs typeface="Courier New" panose="02070309020205020404" pitchFamily="49" charset="0"/>
              </a:rPr>
              <a:t>()</a:t>
            </a:r>
          </a:p>
          <a:p>
            <a:pPr marL="0" indent="0">
              <a:spcBef>
                <a:spcPts val="500"/>
              </a:spcBef>
              <a:buNone/>
            </a:pPr>
            <a:r>
              <a:rPr lang="en-GB" sz="2400" b="1" dirty="0">
                <a:solidFill>
                  <a:schemeClr val="bg1"/>
                </a:solidFill>
                <a:latin typeface="Courier New" panose="02070309020205020404" pitchFamily="49" charset="0"/>
                <a:cs typeface="Courier New" panose="02070309020205020404" pitchFamily="49" charset="0"/>
              </a:rPr>
              <a:t>{</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if( </a:t>
            </a:r>
            <a:r>
              <a:rPr lang="en-GB" altLang="en-US" sz="2400" b="1" dirty="0" err="1" smtClean="0">
                <a:solidFill>
                  <a:schemeClr val="bg1"/>
                </a:solidFill>
                <a:latin typeface="Courier New" panose="02070309020205020404" pitchFamily="49" charset="0"/>
                <a:cs typeface="Courier New" panose="02070309020205020404" pitchFamily="49" charset="0"/>
              </a:rPr>
              <a:t>frontIsClear</a:t>
            </a: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forward(1)</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else</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right()</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smtClean="0">
              <a:solidFill>
                <a:schemeClr val="bg1"/>
              </a:solidFill>
              <a:latin typeface="Courier New" panose="02070309020205020404" pitchFamily="49" charset="0"/>
              <a:cs typeface="Courier New" panose="02070309020205020404" pitchFamily="49" charset="0"/>
            </a:endParaRPr>
          </a:p>
        </p:txBody>
      </p:sp>
      <p:sp>
        <p:nvSpPr>
          <p:cNvPr id="9259" name="Line 43"/>
          <p:cNvSpPr>
            <a:spLocks noChangeShapeType="1"/>
          </p:cNvSpPr>
          <p:nvPr/>
        </p:nvSpPr>
        <p:spPr bwMode="auto">
          <a:xfrm flipV="1">
            <a:off x="1554909" y="3284983"/>
            <a:ext cx="0" cy="1400437"/>
          </a:xfrm>
          <a:prstGeom prst="line">
            <a:avLst/>
          </a:prstGeom>
          <a:noFill/>
          <a:ln w="1270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60" name="Line 44"/>
          <p:cNvSpPr>
            <a:spLocks noChangeShapeType="1"/>
          </p:cNvSpPr>
          <p:nvPr/>
        </p:nvSpPr>
        <p:spPr bwMode="auto">
          <a:xfrm>
            <a:off x="1796144" y="3065986"/>
            <a:ext cx="2558710" cy="14833"/>
          </a:xfrm>
          <a:prstGeom prst="line">
            <a:avLst/>
          </a:prstGeom>
          <a:noFill/>
          <a:ln w="1270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30" name="Rectangle 29"/>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2814713" y="-27727"/>
            <a:ext cx="3673007" cy="1941550"/>
          </a:xfrm>
          <a:prstGeom prst="rect">
            <a:avLst/>
          </a:prstGeom>
        </p:spPr>
      </p:pic>
    </p:spTree>
    <p:extLst>
      <p:ext uri="{BB962C8B-B14F-4D97-AF65-F5344CB8AC3E}">
        <p14:creationId xmlns:p14="http://schemas.microsoft.com/office/powerpoint/2010/main" val="3370253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wipe(left)">
                                      <p:cBhvr>
                                        <p:cTn id="7" dur="500"/>
                                        <p:tgtEl>
                                          <p:spTgt spid="92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236"/>
                                        </p:tgtEl>
                                        <p:attrNameLst>
                                          <p:attrName>style.visibility</p:attrName>
                                        </p:attrNameLst>
                                      </p:cBhvr>
                                      <p:to>
                                        <p:strVal val="visible"/>
                                      </p:to>
                                    </p:set>
                                    <p:animEffect transition="in" filter="wipe(down)">
                                      <p:cBhvr>
                                        <p:cTn id="11" dur="500"/>
                                        <p:tgtEl>
                                          <p:spTgt spid="9236"/>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231"/>
                                        </p:tgtEl>
                                        <p:attrNameLst>
                                          <p:attrName>style.visibility</p:attrName>
                                        </p:attrNameLst>
                                      </p:cBhvr>
                                      <p:to>
                                        <p:strVal val="visible"/>
                                      </p:to>
                                    </p:set>
                                    <p:animEffect transition="in" filter="fade">
                                      <p:cBhvr>
                                        <p:cTn id="15" dur="500"/>
                                        <p:tgtEl>
                                          <p:spTgt spid="92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animEffect transition="in" filter="fade">
                                      <p:cBhvr>
                                        <p:cTn id="19" dur="500"/>
                                        <p:tgtEl>
                                          <p:spTgt spid="3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animEffect transition="in" filter="fade">
                                      <p:cBhvr>
                                        <p:cTn id="22" dur="500"/>
                                        <p:tgtEl>
                                          <p:spTgt spid="3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pRg st="5" end="5"/>
                                            </p:txEl>
                                          </p:spTgt>
                                        </p:tgtEl>
                                        <p:attrNameLst>
                                          <p:attrName>style.visibility</p:attrName>
                                        </p:attrNameLst>
                                      </p:cBhvr>
                                      <p:to>
                                        <p:strVal val="visible"/>
                                      </p:to>
                                    </p:set>
                                    <p:animEffect transition="in" filter="fade">
                                      <p:cBhvr>
                                        <p:cTn id="25" dur="500"/>
                                        <p:tgtEl>
                                          <p:spTgt spid="3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9237"/>
                                        </p:tgtEl>
                                        <p:attrNameLst>
                                          <p:attrName>style.visibility</p:attrName>
                                        </p:attrNameLst>
                                      </p:cBhvr>
                                      <p:to>
                                        <p:strVal val="visible"/>
                                      </p:to>
                                    </p:set>
                                    <p:animEffect transition="in" filter="wipe(right)">
                                      <p:cBhvr>
                                        <p:cTn id="37" dur="500"/>
                                        <p:tgtEl>
                                          <p:spTgt spid="92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259"/>
                                        </p:tgtEl>
                                        <p:attrNameLst>
                                          <p:attrName>style.visibility</p:attrName>
                                        </p:attrNameLst>
                                      </p:cBhvr>
                                      <p:to>
                                        <p:strVal val="visible"/>
                                      </p:to>
                                    </p:set>
                                    <p:animEffect transition="in" filter="wipe(down)">
                                      <p:cBhvr>
                                        <p:cTn id="42" dur="500"/>
                                        <p:tgtEl>
                                          <p:spTgt spid="92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9247"/>
                                        </p:tgtEl>
                                        <p:attrNameLst>
                                          <p:attrName>style.visibility</p:attrName>
                                        </p:attrNameLst>
                                      </p:cBhvr>
                                      <p:to>
                                        <p:strVal val="visible"/>
                                      </p:to>
                                    </p:set>
                                    <p:animEffect transition="in" filter="wipe(up)">
                                      <p:cBhvr>
                                        <p:cTn id="47" dur="500"/>
                                        <p:tgtEl>
                                          <p:spTgt spid="9247"/>
                                        </p:tgtEl>
                                      </p:cBhvr>
                                    </p:animEffect>
                                  </p:childTnLst>
                                </p:cTn>
                              </p:par>
                            </p:childTnLst>
                          </p:cTn>
                        </p:par>
                        <p:par>
                          <p:cTn id="48" fill="hold" nodeType="with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9233"/>
                                        </p:tgtEl>
                                        <p:attrNameLst>
                                          <p:attrName>style.visibility</p:attrName>
                                        </p:attrNameLst>
                                      </p:cBhvr>
                                      <p:to>
                                        <p:strVal val="visible"/>
                                      </p:to>
                                    </p:set>
                                    <p:animEffect transition="in" filter="fade">
                                      <p:cBhvr>
                                        <p:cTn id="51" dur="500"/>
                                        <p:tgtEl>
                                          <p:spTgt spid="9233"/>
                                        </p:tgtEl>
                                      </p:cBhvr>
                                    </p:animEffect>
                                  </p:childTnLst>
                                </p:cTn>
                              </p:par>
                            </p:childTnLst>
                          </p:cTn>
                        </p:par>
                        <p:par>
                          <p:cTn id="52" fill="hold" nodeType="withGroup">
                            <p:stCondLst>
                              <p:cond delay="1000"/>
                            </p:stCondLst>
                            <p:childTnLst>
                              <p:par>
                                <p:cTn id="53" presetID="10" presetClass="entr" presetSubtype="0" fill="hold" nodeType="afterEffect">
                                  <p:stCondLst>
                                    <p:cond delay="0"/>
                                  </p:stCondLst>
                                  <p:childTnLst>
                                    <p:set>
                                      <p:cBhvr>
                                        <p:cTn id="54" dur="1" fill="hold">
                                          <p:stCondLst>
                                            <p:cond delay="0"/>
                                          </p:stCondLst>
                                        </p:cTn>
                                        <p:tgtEl>
                                          <p:spTgt spid="32">
                                            <p:txEl>
                                              <p:pRg st="6" end="6"/>
                                            </p:txEl>
                                          </p:spTgt>
                                        </p:tgtEl>
                                        <p:attrNameLst>
                                          <p:attrName>style.visibility</p:attrName>
                                        </p:attrNameLst>
                                      </p:cBhvr>
                                      <p:to>
                                        <p:strVal val="visible"/>
                                      </p:to>
                                    </p:set>
                                    <p:animEffect transition="in" filter="fade">
                                      <p:cBhvr>
                                        <p:cTn id="55" dur="500"/>
                                        <p:tgtEl>
                                          <p:spTgt spid="32">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xEl>
                                              <p:pRg st="7" end="7"/>
                                            </p:txEl>
                                          </p:spTgt>
                                        </p:tgtEl>
                                        <p:attrNameLst>
                                          <p:attrName>style.visibility</p:attrName>
                                        </p:attrNameLst>
                                      </p:cBhvr>
                                      <p:to>
                                        <p:strVal val="visible"/>
                                      </p:to>
                                    </p:set>
                                    <p:animEffect transition="in" filter="fade">
                                      <p:cBhvr>
                                        <p:cTn id="58" dur="500"/>
                                        <p:tgtEl>
                                          <p:spTgt spid="32">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xEl>
                                              <p:pRg st="8" end="8"/>
                                            </p:txEl>
                                          </p:spTgt>
                                        </p:tgtEl>
                                        <p:attrNameLst>
                                          <p:attrName>style.visibility</p:attrName>
                                        </p:attrNameLst>
                                      </p:cBhvr>
                                      <p:to>
                                        <p:strVal val="visible"/>
                                      </p:to>
                                    </p:set>
                                    <p:animEffect transition="in" filter="fade">
                                      <p:cBhvr>
                                        <p:cTn id="61" dur="500"/>
                                        <p:tgtEl>
                                          <p:spTgt spid="32">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xEl>
                                              <p:pRg st="9" end="9"/>
                                            </p:txEl>
                                          </p:spTgt>
                                        </p:tgtEl>
                                        <p:attrNameLst>
                                          <p:attrName>style.visibility</p:attrName>
                                        </p:attrNameLst>
                                      </p:cBhvr>
                                      <p:to>
                                        <p:strVal val="visible"/>
                                      </p:to>
                                    </p:set>
                                    <p:animEffect transition="in" filter="fade">
                                      <p:cBhvr>
                                        <p:cTn id="64" dur="500"/>
                                        <p:tgtEl>
                                          <p:spTgt spid="32">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9244"/>
                                        </p:tgtEl>
                                        <p:attrNameLst>
                                          <p:attrName>style.visibility</p:attrName>
                                        </p:attrNameLst>
                                      </p:cBhvr>
                                      <p:to>
                                        <p:strVal val="visible"/>
                                      </p:to>
                                    </p:set>
                                    <p:animEffect transition="in" filter="wipe(up)">
                                      <p:cBhvr>
                                        <p:cTn id="69" dur="500"/>
                                        <p:tgtEl>
                                          <p:spTgt spid="9244"/>
                                        </p:tgtEl>
                                      </p:cBhvr>
                                    </p:animEffect>
                                  </p:childTnLst>
                                </p:cTn>
                              </p:par>
                            </p:childTnLst>
                          </p:cTn>
                        </p:par>
                        <p:par>
                          <p:cTn id="70" fill="hold" nodeType="withGroup">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9239"/>
                                        </p:tgtEl>
                                        <p:attrNameLst>
                                          <p:attrName>style.visibility</p:attrName>
                                        </p:attrNameLst>
                                      </p:cBhvr>
                                      <p:to>
                                        <p:strVal val="visible"/>
                                      </p:to>
                                    </p:set>
                                    <p:animEffect transition="in" filter="wipe(right)">
                                      <p:cBhvr>
                                        <p:cTn id="73" dur="500"/>
                                        <p:tgtEl>
                                          <p:spTgt spid="9239"/>
                                        </p:tgtEl>
                                      </p:cBhvr>
                                    </p:animEffect>
                                  </p:childTnLst>
                                </p:cTn>
                              </p:par>
                            </p:childTnLst>
                          </p:cTn>
                        </p:par>
                        <p:par>
                          <p:cTn id="74" fill="hold">
                            <p:stCondLst>
                              <p:cond delay="1000"/>
                            </p:stCondLst>
                            <p:childTnLst>
                              <p:par>
                                <p:cTn id="75" presetID="22" presetClass="entr" presetSubtype="4" fill="hold" grpId="0" nodeType="afterEffect">
                                  <p:stCondLst>
                                    <p:cond delay="0"/>
                                  </p:stCondLst>
                                  <p:childTnLst>
                                    <p:set>
                                      <p:cBhvr>
                                        <p:cTn id="76" dur="1" fill="hold">
                                          <p:stCondLst>
                                            <p:cond delay="0"/>
                                          </p:stCondLst>
                                        </p:cTn>
                                        <p:tgtEl>
                                          <p:spTgt spid="9240"/>
                                        </p:tgtEl>
                                        <p:attrNameLst>
                                          <p:attrName>style.visibility</p:attrName>
                                        </p:attrNameLst>
                                      </p:cBhvr>
                                      <p:to>
                                        <p:strVal val="visible"/>
                                      </p:to>
                                    </p:set>
                                    <p:animEffect transition="in" filter="wipe(down)">
                                      <p:cBhvr>
                                        <p:cTn id="77" dur="500"/>
                                        <p:tgtEl>
                                          <p:spTgt spid="9240"/>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9241"/>
                                        </p:tgtEl>
                                        <p:attrNameLst>
                                          <p:attrName>style.visibility</p:attrName>
                                        </p:attrNameLst>
                                      </p:cBhvr>
                                      <p:to>
                                        <p:strVal val="visible"/>
                                      </p:to>
                                    </p:set>
                                    <p:animEffect transition="in" filter="wipe(left)">
                                      <p:cBhvr>
                                        <p:cTn id="81" dur="500"/>
                                        <p:tgtEl>
                                          <p:spTgt spid="92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260"/>
                                        </p:tgtEl>
                                        <p:attrNameLst>
                                          <p:attrName>style.visibility</p:attrName>
                                        </p:attrNameLst>
                                      </p:cBhvr>
                                      <p:to>
                                        <p:strVal val="visible"/>
                                      </p:to>
                                    </p:set>
                                    <p:animEffect transition="in" filter="wipe(left)">
                                      <p:cBhvr>
                                        <p:cTn id="86" dur="500"/>
                                        <p:tgtEl>
                                          <p:spTgt spid="9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animBg="1"/>
      <p:bldP spid="9233" grpId="0" animBg="1"/>
      <p:bldP spid="9236" grpId="0" animBg="1"/>
      <p:bldP spid="9237" grpId="0" animBg="1"/>
      <p:bldP spid="9239" grpId="0" animBg="1"/>
      <p:bldP spid="9240" grpId="0" animBg="1"/>
      <p:bldP spid="9241" grpId="0" animBg="1"/>
      <p:bldP spid="9244" grpId="0" animBg="1"/>
      <p:bldP spid="9259" grpId="0" animBg="1"/>
      <p:bldP spid="9260" grpId="0" animBg="1"/>
      <p:bldP spid="3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1309138"/>
            <a:ext cx="8964488" cy="5422737"/>
          </a:xfrm>
        </p:spPr>
        <p:txBody>
          <a:bodyPr>
            <a:normAutofit/>
          </a:bodyPr>
          <a:lstStyle/>
          <a:p>
            <a:pPr indent="0" eaLnBrk="1" hangingPunct="1">
              <a:spcBef>
                <a:spcPts val="0"/>
              </a:spcBef>
              <a:buFontTx/>
              <a:buNone/>
            </a:pPr>
            <a:r>
              <a:rPr lang="en-GB" altLang="en-US" dirty="0" smtClean="0">
                <a:solidFill>
                  <a:srgbClr val="595959"/>
                </a:solidFill>
              </a:rPr>
              <a:t>Key rule 1:</a:t>
            </a:r>
          </a:p>
          <a:p>
            <a:pPr indent="0" eaLnBrk="1" hangingPunct="1">
              <a:spcBef>
                <a:spcPts val="0"/>
              </a:spcBef>
              <a:buFontTx/>
              <a:buNone/>
            </a:pPr>
            <a:r>
              <a:rPr lang="en-GB" altLang="en-US" sz="4400" dirty="0" smtClean="0">
                <a:solidFill>
                  <a:srgbClr val="595959"/>
                </a:solidFill>
              </a:rPr>
              <a:t>Put separate steps </a:t>
            </a:r>
          </a:p>
          <a:p>
            <a:pPr indent="0" eaLnBrk="1" hangingPunct="1">
              <a:spcBef>
                <a:spcPts val="0"/>
              </a:spcBef>
              <a:buFontTx/>
              <a:buNone/>
            </a:pPr>
            <a:r>
              <a:rPr lang="en-GB" altLang="en-US" sz="4400" dirty="0" smtClean="0">
                <a:solidFill>
                  <a:srgbClr val="595959"/>
                </a:solidFill>
              </a:rPr>
              <a:t>on different lines.</a:t>
            </a:r>
          </a:p>
          <a:p>
            <a:pPr indent="0" eaLnBrk="1" hangingPunct="1">
              <a:spcBef>
                <a:spcPts val="0"/>
              </a:spcBef>
              <a:buFontTx/>
              <a:buNone/>
            </a:pPr>
            <a:endParaRPr lang="en-GB" altLang="en-US" dirty="0" smtClean="0">
              <a:solidFill>
                <a:srgbClr val="595959"/>
              </a:solidFill>
            </a:endParaRPr>
          </a:p>
          <a:p>
            <a:pPr indent="0" eaLnBrk="1" hangingPunct="1">
              <a:spcBef>
                <a:spcPts val="0"/>
              </a:spcBef>
              <a:buFontTx/>
              <a:buNone/>
            </a:pPr>
            <a:r>
              <a:rPr lang="en-GB" altLang="en-US" dirty="0" smtClean="0">
                <a:solidFill>
                  <a:srgbClr val="595959"/>
                </a:solidFill>
              </a:rPr>
              <a:t>Key rule 2:</a:t>
            </a:r>
          </a:p>
          <a:p>
            <a:pPr indent="0" eaLnBrk="1" hangingPunct="1">
              <a:spcBef>
                <a:spcPts val="0"/>
              </a:spcBef>
              <a:buFontTx/>
              <a:buNone/>
            </a:pPr>
            <a:r>
              <a:rPr lang="en-GB" altLang="en-US" sz="4400" dirty="0" smtClean="0">
                <a:solidFill>
                  <a:srgbClr val="595959"/>
                </a:solidFill>
              </a:rPr>
              <a:t>Put brackets on separate lines and check they are in pairs.</a:t>
            </a:r>
          </a:p>
          <a:p>
            <a:pPr indent="0">
              <a:spcBef>
                <a:spcPts val="0"/>
              </a:spcBef>
              <a:buNone/>
            </a:pPr>
            <a:endParaRPr lang="en-GB" altLang="en-US" sz="3000" dirty="0" smtClean="0">
              <a:solidFill>
                <a:srgbClr val="595959"/>
              </a:solidFill>
            </a:endParaRPr>
          </a:p>
          <a:p>
            <a:pPr indent="0">
              <a:spcBef>
                <a:spcPts val="0"/>
              </a:spcBef>
              <a:buNone/>
            </a:pPr>
            <a:r>
              <a:rPr lang="en-GB" altLang="en-US" sz="3000" dirty="0" smtClean="0">
                <a:solidFill>
                  <a:srgbClr val="595959"/>
                </a:solidFill>
              </a:rPr>
              <a:t>Key </a:t>
            </a:r>
            <a:r>
              <a:rPr lang="en-GB" altLang="en-US" sz="3000" dirty="0">
                <a:solidFill>
                  <a:srgbClr val="595959"/>
                </a:solidFill>
              </a:rPr>
              <a:t>rule </a:t>
            </a:r>
            <a:r>
              <a:rPr lang="en-GB" altLang="en-US" sz="3000" dirty="0" smtClean="0">
                <a:solidFill>
                  <a:srgbClr val="595959"/>
                </a:solidFill>
              </a:rPr>
              <a:t>3:</a:t>
            </a:r>
            <a:endParaRPr lang="en-GB" altLang="en-US" sz="3000" dirty="0">
              <a:solidFill>
                <a:srgbClr val="595959"/>
              </a:solidFill>
            </a:endParaRPr>
          </a:p>
          <a:p>
            <a:pPr indent="0" eaLnBrk="1" hangingPunct="1">
              <a:spcBef>
                <a:spcPts val="0"/>
              </a:spcBef>
              <a:buFontTx/>
              <a:buNone/>
            </a:pPr>
            <a:r>
              <a:rPr lang="en-GB" altLang="en-US" sz="4400" dirty="0" smtClean="0">
                <a:solidFill>
                  <a:srgbClr val="595959"/>
                </a:solidFill>
              </a:rPr>
              <a:t>Indent chunks of code for clarity.</a:t>
            </a:r>
          </a:p>
          <a:p>
            <a:pPr eaLnBrk="1" hangingPunct="1">
              <a:buFontTx/>
              <a:buNone/>
            </a:pPr>
            <a:endParaRPr lang="en-US" altLang="en-US" dirty="0" smtClean="0"/>
          </a:p>
        </p:txBody>
      </p:sp>
      <p:sp>
        <p:nvSpPr>
          <p:cNvPr id="4" name="Title 1"/>
          <p:cNvSpPr txBox="1">
            <a:spLocks/>
          </p:cNvSpPr>
          <p:nvPr/>
        </p:nvSpPr>
        <p:spPr>
          <a:xfrm>
            <a:off x="0" y="0"/>
            <a:ext cx="867645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Decomposition Rules!</a:t>
            </a:r>
            <a:endParaRPr lang="en-GB" b="1" dirty="0">
              <a:solidFill>
                <a:srgbClr val="C00000"/>
              </a:solidFill>
              <a:latin typeface="+mn-lt"/>
            </a:endParaRPr>
          </a:p>
        </p:txBody>
      </p:sp>
      <p:sp>
        <p:nvSpPr>
          <p:cNvPr id="2" name="Rectangle 1"/>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689178" y="807911"/>
            <a:ext cx="4696798" cy="2556357"/>
          </a:xfrm>
          <a:prstGeom prst="rect">
            <a:avLst/>
          </a:prstGeom>
        </p:spPr>
      </p:pic>
    </p:spTree>
    <p:extLst>
      <p:ext uri="{BB962C8B-B14F-4D97-AF65-F5344CB8AC3E}">
        <p14:creationId xmlns:p14="http://schemas.microsoft.com/office/powerpoint/2010/main" val="245478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4" end="4"/>
                                            </p:txEl>
                                          </p:spTgt>
                                        </p:tgtEl>
                                        <p:attrNameLst>
                                          <p:attrName>style.visibility</p:attrName>
                                        </p:attrNameLst>
                                      </p:cBhvr>
                                      <p:to>
                                        <p:strVal val="visible"/>
                                      </p:to>
                                    </p:set>
                                    <p:animEffect transition="in" filter="fade">
                                      <p:cBhvr>
                                        <p:cTn id="7" dur="500"/>
                                        <p:tgtEl>
                                          <p:spTgt spid="512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xEl>
                                              <p:pRg st="5" end="5"/>
                                            </p:txEl>
                                          </p:spTgt>
                                        </p:tgtEl>
                                        <p:attrNameLst>
                                          <p:attrName>style.visibility</p:attrName>
                                        </p:attrNameLst>
                                      </p:cBhvr>
                                      <p:to>
                                        <p:strVal val="visible"/>
                                      </p:to>
                                    </p:set>
                                    <p:animEffect transition="in" filter="fade">
                                      <p:cBhvr>
                                        <p:cTn id="10" dur="500"/>
                                        <p:tgtEl>
                                          <p:spTgt spid="512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xEl>
                                              <p:pRg st="7" end="7"/>
                                            </p:txEl>
                                          </p:spTgt>
                                        </p:tgtEl>
                                        <p:attrNameLst>
                                          <p:attrName>style.visibility</p:attrName>
                                        </p:attrNameLst>
                                      </p:cBhvr>
                                      <p:to>
                                        <p:strVal val="visible"/>
                                      </p:to>
                                    </p:set>
                                    <p:animEffect transition="in" filter="fade">
                                      <p:cBhvr>
                                        <p:cTn id="15" dur="500"/>
                                        <p:tgtEl>
                                          <p:spTgt spid="512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xEl>
                                              <p:pRg st="8" end="8"/>
                                            </p:txEl>
                                          </p:spTgt>
                                        </p:tgtEl>
                                        <p:attrNameLst>
                                          <p:attrName>style.visibility</p:attrName>
                                        </p:attrNameLst>
                                      </p:cBhvr>
                                      <p:to>
                                        <p:strVal val="visible"/>
                                      </p:to>
                                    </p:set>
                                    <p:animEffect transition="in" filter="fade">
                                      <p:cBhvr>
                                        <p:cTn id="18"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2" name="Rectangle 2"/>
          <p:cNvSpPr>
            <a:spLocks noGrp="1" noChangeArrowheads="1"/>
          </p:cNvSpPr>
          <p:nvPr>
            <p:ph type="title"/>
          </p:nvPr>
        </p:nvSpPr>
        <p:spPr>
          <a:xfrm>
            <a:off x="228600" y="6093295"/>
            <a:ext cx="8686800" cy="742249"/>
          </a:xfrm>
        </p:spPr>
        <p:txBody>
          <a:bodyPr>
            <a:normAutofit/>
          </a:bodyPr>
          <a:lstStyle/>
          <a:p>
            <a:pPr algn="r" eaLnBrk="1" hangingPunct="1"/>
            <a:r>
              <a:rPr lang="en-GB" altLang="en-US" b="0" dirty="0" smtClean="0">
                <a:solidFill>
                  <a:srgbClr val="595959"/>
                </a:solidFill>
              </a:rPr>
              <a:t>……paint a trail as you go</a:t>
            </a:r>
            <a:endParaRPr lang="en-US" altLang="en-US" b="0" dirty="0" smtClean="0">
              <a:solidFill>
                <a:srgbClr val="595959"/>
              </a:solidFill>
            </a:endParaRP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l="41731" t="14084" r="18698" b="39604"/>
          <a:stretch>
            <a:fillRect/>
          </a:stretch>
        </p:blipFill>
        <p:spPr bwMode="auto">
          <a:xfrm>
            <a:off x="940018" y="868180"/>
            <a:ext cx="7272338" cy="531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Line 5"/>
          <p:cNvSpPr>
            <a:spLocks noChangeShapeType="1"/>
          </p:cNvSpPr>
          <p:nvPr/>
        </p:nvSpPr>
        <p:spPr bwMode="auto">
          <a:xfrm flipV="1">
            <a:off x="4540468" y="1907774"/>
            <a:ext cx="0" cy="143986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2" name="Line 6"/>
          <p:cNvSpPr>
            <a:spLocks noChangeShapeType="1"/>
          </p:cNvSpPr>
          <p:nvPr/>
        </p:nvSpPr>
        <p:spPr bwMode="auto">
          <a:xfrm>
            <a:off x="4787900" y="1844710"/>
            <a:ext cx="2305050"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3" name="Line 7"/>
          <p:cNvSpPr>
            <a:spLocks noChangeShapeType="1"/>
          </p:cNvSpPr>
          <p:nvPr/>
        </p:nvSpPr>
        <p:spPr bwMode="auto">
          <a:xfrm flipV="1">
            <a:off x="7164388" y="1997546"/>
            <a:ext cx="0" cy="3097213"/>
          </a:xfrm>
          <a:prstGeom prst="line">
            <a:avLst/>
          </a:prstGeom>
          <a:noFill/>
          <a:ln w="762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4" name="Line 8"/>
          <p:cNvSpPr>
            <a:spLocks noChangeShapeType="1"/>
          </p:cNvSpPr>
          <p:nvPr/>
        </p:nvSpPr>
        <p:spPr bwMode="auto">
          <a:xfrm>
            <a:off x="2051050" y="5276558"/>
            <a:ext cx="5041900" cy="0"/>
          </a:xfrm>
          <a:prstGeom prst="line">
            <a:avLst/>
          </a:prstGeom>
          <a:noFill/>
          <a:ln w="762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5" name="Line 9"/>
          <p:cNvSpPr>
            <a:spLocks noChangeShapeType="1"/>
          </p:cNvSpPr>
          <p:nvPr/>
        </p:nvSpPr>
        <p:spPr bwMode="auto">
          <a:xfrm flipV="1">
            <a:off x="1979613" y="1955072"/>
            <a:ext cx="0" cy="309721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6" name="Line 10"/>
          <p:cNvSpPr>
            <a:spLocks noChangeShapeType="1"/>
          </p:cNvSpPr>
          <p:nvPr/>
        </p:nvSpPr>
        <p:spPr bwMode="auto">
          <a:xfrm>
            <a:off x="2124075" y="1828944"/>
            <a:ext cx="2305050"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Rectangle 2"/>
          <p:cNvSpPr txBox="1">
            <a:spLocks noChangeArrowheads="1"/>
          </p:cNvSpPr>
          <p:nvPr/>
        </p:nvSpPr>
        <p:spPr>
          <a:xfrm>
            <a:off x="152400" y="-67791"/>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dirty="0" smtClean="0">
                <a:solidFill>
                  <a:srgbClr val="595959"/>
                </a:solidFill>
                <a:latin typeface="+mn-lt"/>
              </a:rPr>
              <a:t>Let’s go walkabout</a:t>
            </a:r>
            <a:endParaRPr lang="en-US" altLang="en-US" dirty="0" smtClean="0">
              <a:solidFill>
                <a:srgbClr val="595959"/>
              </a:solidFill>
              <a:latin typeface="+mn-lt"/>
            </a:endParaRPr>
          </a:p>
        </p:txBody>
      </p:sp>
    </p:spTree>
    <p:extLst>
      <p:ext uri="{BB962C8B-B14F-4D97-AF65-F5344CB8AC3E}">
        <p14:creationId xmlns:p14="http://schemas.microsoft.com/office/powerpoint/2010/main" val="222281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wipe(down)">
                                      <p:cBhvr>
                                        <p:cTn id="7" dur="500"/>
                                        <p:tgtEl>
                                          <p:spTgt spid="2970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wipe(left)">
                                      <p:cBhvr>
                                        <p:cTn id="11" dur="500"/>
                                        <p:tgtEl>
                                          <p:spTgt spid="2970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9703"/>
                                        </p:tgtEl>
                                        <p:attrNameLst>
                                          <p:attrName>style.visibility</p:attrName>
                                        </p:attrNameLst>
                                      </p:cBhvr>
                                      <p:to>
                                        <p:strVal val="visible"/>
                                      </p:to>
                                    </p:set>
                                    <p:animEffect transition="in" filter="wipe(up)">
                                      <p:cBhvr>
                                        <p:cTn id="15" dur="500"/>
                                        <p:tgtEl>
                                          <p:spTgt spid="29703"/>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704"/>
                                        </p:tgtEl>
                                        <p:attrNameLst>
                                          <p:attrName>style.visibility</p:attrName>
                                        </p:attrNameLst>
                                      </p:cBhvr>
                                      <p:to>
                                        <p:strVal val="visible"/>
                                      </p:to>
                                    </p:set>
                                    <p:animEffect transition="in" filter="wipe(right)">
                                      <p:cBhvr>
                                        <p:cTn id="19" dur="500"/>
                                        <p:tgtEl>
                                          <p:spTgt spid="29704"/>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9705"/>
                                        </p:tgtEl>
                                        <p:attrNameLst>
                                          <p:attrName>style.visibility</p:attrName>
                                        </p:attrNameLst>
                                      </p:cBhvr>
                                      <p:to>
                                        <p:strVal val="visible"/>
                                      </p:to>
                                    </p:set>
                                    <p:animEffect transition="in" filter="wipe(down)">
                                      <p:cBhvr>
                                        <p:cTn id="23" dur="500"/>
                                        <p:tgtEl>
                                          <p:spTgt spid="29705"/>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9706"/>
                                        </p:tgtEl>
                                        <p:attrNameLst>
                                          <p:attrName>style.visibility</p:attrName>
                                        </p:attrNameLst>
                                      </p:cBhvr>
                                      <p:to>
                                        <p:strVal val="visible"/>
                                      </p:to>
                                    </p:set>
                                    <p:animEffect transition="in" filter="wipe(left)">
                                      <p:cBhvr>
                                        <p:cTn id="27"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04" grpId="0" animBg="1"/>
      <p:bldP spid="29705" grpId="0" animBg="1"/>
      <p:bldP spid="2970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73" name="Text Box 5"/>
          <p:cNvSpPr txBox="1">
            <a:spLocks noChangeArrowheads="1"/>
          </p:cNvSpPr>
          <p:nvPr/>
        </p:nvSpPr>
        <p:spPr bwMode="auto">
          <a:xfrm>
            <a:off x="2963917" y="6014523"/>
            <a:ext cx="6180083" cy="905033"/>
          </a:xfrm>
          <a:prstGeom prst="rect">
            <a:avLst/>
          </a:prstGeom>
          <a:solidFill>
            <a:schemeClr val="bg1"/>
          </a:solidFill>
          <a:ln>
            <a:noFill/>
          </a:ln>
          <a:effectLst/>
        </p:spPr>
        <p:txBody>
          <a:bodyPr wrap="square" bIns="180000">
            <a:spAutoFit/>
          </a:bodyPr>
          <a:lstStyle/>
          <a:p>
            <a:pPr>
              <a:spcBef>
                <a:spcPct val="50000"/>
              </a:spcBef>
            </a:pPr>
            <a:r>
              <a:rPr lang="en-GB" altLang="en-US" sz="4400" dirty="0" smtClean="0">
                <a:solidFill>
                  <a:srgbClr val="595959"/>
                </a:solidFill>
              </a:rPr>
              <a:t>Now what’s the problem?</a:t>
            </a:r>
            <a:endParaRPr lang="en-US" altLang="en-US" sz="4400" u="sng" dirty="0">
              <a:solidFill>
                <a:srgbClr val="595959"/>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7984202" cy="6124827"/>
          </a:xfrm>
          <a:prstGeom prst="rect">
            <a:avLst/>
          </a:prstGeom>
          <a:gradFill flip="none" rotWithShape="1">
            <a:gsLst>
              <a:gs pos="76000">
                <a:schemeClr val="bg1">
                  <a:alpha val="0"/>
                </a:schemeClr>
              </a:gs>
              <a:gs pos="44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753836" y="854297"/>
            <a:ext cx="3158546" cy="4057650"/>
            <a:chOff x="5949950" y="1652588"/>
            <a:chExt cx="3158546" cy="4057650"/>
          </a:xfrm>
        </p:grpSpPr>
        <p:sp>
          <p:nvSpPr>
            <p:cNvPr id="10"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7797800" y="3557588"/>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7081838" y="4286250"/>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There was no ‘end’ to our flowchart</a:t>
            </a:r>
            <a:endParaRPr lang="en-US" altLang="en-US" sz="4400" u="sng" dirty="0">
              <a:solidFill>
                <a:srgbClr val="595959"/>
              </a:solidFill>
            </a:endParaRPr>
          </a:p>
        </p:txBody>
      </p:sp>
    </p:spTree>
    <p:extLst>
      <p:ext uri="{BB962C8B-B14F-4D97-AF65-F5344CB8AC3E}">
        <p14:creationId xmlns:p14="http://schemas.microsoft.com/office/powerpoint/2010/main" val="1258427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Laying Firm Foundations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3602038"/>
            <a:ext cx="9144000" cy="1655762"/>
          </a:xfrm>
        </p:spPr>
        <p:txBody>
          <a:bodyPr>
            <a:normAutofit/>
          </a:bodyPr>
          <a:lstStyle/>
          <a:p>
            <a:r>
              <a:rPr lang="en-GB" sz="3600" b="1" dirty="0">
                <a:solidFill>
                  <a:srgbClr val="585858"/>
                </a:solidFill>
              </a:rPr>
              <a:t>A Conceptual Approach to </a:t>
            </a:r>
            <a:r>
              <a:rPr lang="en-GB" sz="3600" b="1" dirty="0" smtClean="0">
                <a:solidFill>
                  <a:srgbClr val="585858"/>
                </a:solidFill>
              </a:rPr>
              <a:t>Programming</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3129262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7984202" cy="6124827"/>
          </a:xfrm>
          <a:prstGeom prst="rect">
            <a:avLst/>
          </a:prstGeom>
          <a:gradFill flip="none" rotWithShape="1">
            <a:gsLst>
              <a:gs pos="76000">
                <a:schemeClr val="bg1">
                  <a:alpha val="0"/>
                </a:schemeClr>
              </a:gs>
              <a:gs pos="44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753836" y="854297"/>
            <a:ext cx="3158546" cy="4057650"/>
            <a:chOff x="5949950" y="1652588"/>
            <a:chExt cx="3158546" cy="4057650"/>
          </a:xfrm>
        </p:grpSpPr>
        <p:sp>
          <p:nvSpPr>
            <p:cNvPr id="10"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7797800" y="3557588"/>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7081838" y="4286250"/>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 name="Text Box 5"/>
          <p:cNvSpPr txBox="1">
            <a:spLocks noChangeArrowheads="1"/>
          </p:cNvSpPr>
          <p:nvPr/>
        </p:nvSpPr>
        <p:spPr bwMode="auto">
          <a:xfrm>
            <a:off x="0" y="-1642"/>
            <a:ext cx="9144000" cy="905033"/>
          </a:xfrm>
          <a:prstGeom prst="rect">
            <a:avLst/>
          </a:prstGeom>
          <a:noFill/>
          <a:ln>
            <a:noFill/>
          </a:ln>
          <a:effectLst/>
        </p:spPr>
        <p:txBody>
          <a:bodyPr wrap="square" bIns="180000">
            <a:spAutoFit/>
          </a:bodyPr>
          <a:lstStyle/>
          <a:p>
            <a:pPr>
              <a:spcBef>
                <a:spcPct val="50000"/>
              </a:spcBef>
            </a:pPr>
            <a:r>
              <a:rPr lang="en-GB" altLang="en-US" sz="4400" dirty="0" smtClean="0">
                <a:solidFill>
                  <a:srgbClr val="595959"/>
                </a:solidFill>
              </a:rPr>
              <a:t>Can you make </a:t>
            </a:r>
            <a:r>
              <a:rPr lang="en-GB" altLang="en-US" sz="4400" dirty="0" err="1" smtClean="0">
                <a:solidFill>
                  <a:srgbClr val="595959"/>
                </a:solidFill>
              </a:rPr>
              <a:t>Robo</a:t>
            </a:r>
            <a:r>
              <a:rPr lang="en-GB" altLang="en-US" sz="4400" dirty="0" smtClean="0">
                <a:solidFill>
                  <a:srgbClr val="595959"/>
                </a:solidFill>
              </a:rPr>
              <a:t> halt here?</a:t>
            </a:r>
            <a:endParaRPr lang="en-US" altLang="en-US" sz="4400" u="sng" dirty="0">
              <a:solidFill>
                <a:srgbClr val="595959"/>
              </a:solidFill>
            </a:endParaRPr>
          </a:p>
        </p:txBody>
      </p:sp>
      <p:sp>
        <p:nvSpPr>
          <p:cNvPr id="2" name="Oval 1"/>
          <p:cNvSpPr/>
          <p:nvPr/>
        </p:nvSpPr>
        <p:spPr>
          <a:xfrm>
            <a:off x="6734631" y="172720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Box 66"/>
          <p:cNvSpPr txBox="1">
            <a:spLocks noChangeArrowheads="1"/>
          </p:cNvSpPr>
          <p:nvPr/>
        </p:nvSpPr>
        <p:spPr bwMode="auto">
          <a:xfrm>
            <a:off x="1163411" y="4679271"/>
            <a:ext cx="1438275" cy="677108"/>
          </a:xfrm>
          <a:prstGeom prst="rect">
            <a:avLst/>
          </a:prstGeom>
          <a:solidFill>
            <a:srgbClr val="FFC000"/>
          </a:solidFill>
          <a:ln w="76200">
            <a:solidFill>
              <a:srgbClr val="C00B0B"/>
            </a:solidFill>
          </a:ln>
          <a:effectLst/>
          <a:extLst/>
        </p:spPr>
        <p:txBody>
          <a:bodyPr wrap="square" tIns="0" bIns="0">
            <a:spAutoFit/>
          </a:bodyPr>
          <a:lstStyle/>
          <a:p>
            <a:pPr algn="ctr">
              <a:spcBef>
                <a:spcPct val="50000"/>
              </a:spcBef>
            </a:pPr>
            <a:r>
              <a:rPr lang="en-GB" altLang="en-US" sz="4400" b="1" dirty="0">
                <a:solidFill>
                  <a:srgbClr val="C00B0B"/>
                </a:solidFill>
              </a:rPr>
              <a:t>??</a:t>
            </a:r>
            <a:endParaRPr lang="en-US" altLang="en-US" sz="4400" b="1" u="sng" dirty="0">
              <a:solidFill>
                <a:srgbClr val="C00B0B"/>
              </a:solidFill>
            </a:endParaRPr>
          </a:p>
        </p:txBody>
      </p:sp>
    </p:spTree>
    <p:extLst>
      <p:ext uri="{BB962C8B-B14F-4D97-AF65-F5344CB8AC3E}">
        <p14:creationId xmlns:p14="http://schemas.microsoft.com/office/powerpoint/2010/main" val="4015617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7984202" cy="6124827"/>
          </a:xfrm>
          <a:prstGeom prst="rect">
            <a:avLst/>
          </a:prstGeom>
          <a:gradFill flip="none" rotWithShape="1">
            <a:gsLst>
              <a:gs pos="76000">
                <a:schemeClr val="bg1">
                  <a:alpha val="0"/>
                </a:schemeClr>
              </a:gs>
              <a:gs pos="53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7"/>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1797272"/>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3988022"/>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2759297"/>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360835"/>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3487959"/>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154149"/>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6140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4415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4383309"/>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2486693"/>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Text Box 5"/>
          <p:cNvSpPr txBox="1">
            <a:spLocks noChangeArrowheads="1"/>
          </p:cNvSpPr>
          <p:nvPr/>
        </p:nvSpPr>
        <p:spPr bwMode="auto">
          <a:xfrm>
            <a:off x="0" y="-1642"/>
            <a:ext cx="9144000" cy="905033"/>
          </a:xfrm>
          <a:prstGeom prst="rect">
            <a:avLst/>
          </a:prstGeom>
          <a:noFill/>
          <a:ln>
            <a:noFill/>
          </a:ln>
          <a:effectLst/>
        </p:spPr>
        <p:txBody>
          <a:bodyPr wrap="square" bIns="180000">
            <a:spAutoFit/>
          </a:bodyPr>
          <a:lstStyle/>
          <a:p>
            <a:pPr>
              <a:spcBef>
                <a:spcPct val="50000"/>
              </a:spcBef>
            </a:pPr>
            <a:r>
              <a:rPr lang="en-GB" altLang="en-US" sz="4400" dirty="0" smtClean="0">
                <a:solidFill>
                  <a:srgbClr val="595959"/>
                </a:solidFill>
              </a:rPr>
              <a:t>What condition could we set here?</a:t>
            </a:r>
            <a:endParaRPr lang="en-US" altLang="en-US" sz="4400" u="sng" dirty="0">
              <a:solidFill>
                <a:srgbClr val="595959"/>
              </a:solidFill>
            </a:endParaRPr>
          </a:p>
        </p:txBody>
      </p:sp>
      <p:sp>
        <p:nvSpPr>
          <p:cNvPr id="2" name="Oval 1"/>
          <p:cNvSpPr/>
          <p:nvPr/>
        </p:nvSpPr>
        <p:spPr>
          <a:xfrm>
            <a:off x="6734631" y="172720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utoShape 57"/>
          <p:cNvSpPr>
            <a:spLocks noChangeArrowheads="1"/>
          </p:cNvSpPr>
          <p:nvPr/>
        </p:nvSpPr>
        <p:spPr bwMode="auto">
          <a:xfrm>
            <a:off x="1127545" y="613818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1" name="AutoShape 58"/>
          <p:cNvSpPr>
            <a:spLocks noChangeArrowheads="1"/>
          </p:cNvSpPr>
          <p:nvPr/>
        </p:nvSpPr>
        <p:spPr bwMode="auto">
          <a:xfrm>
            <a:off x="1165645" y="4652287"/>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Line 61"/>
          <p:cNvSpPr>
            <a:spLocks noChangeShapeType="1"/>
          </p:cNvSpPr>
          <p:nvPr/>
        </p:nvSpPr>
        <p:spPr bwMode="auto">
          <a:xfrm>
            <a:off x="1857795" y="5655587"/>
            <a:ext cx="0" cy="4857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 name="Rectangle 64"/>
          <p:cNvSpPr>
            <a:spLocks noChangeArrowheads="1"/>
          </p:cNvSpPr>
          <p:nvPr/>
        </p:nvSpPr>
        <p:spPr bwMode="auto">
          <a:xfrm>
            <a:off x="1282018" y="4893807"/>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6" name="Text Box 19"/>
          <p:cNvSpPr txBox="1">
            <a:spLocks noChangeArrowheads="1"/>
          </p:cNvSpPr>
          <p:nvPr/>
        </p:nvSpPr>
        <p:spPr bwMode="auto">
          <a:xfrm>
            <a:off x="1907268" y="5727370"/>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38" name="Text Box 22"/>
          <p:cNvSpPr txBox="1">
            <a:spLocks noChangeArrowheads="1"/>
          </p:cNvSpPr>
          <p:nvPr/>
        </p:nvSpPr>
        <p:spPr bwMode="auto">
          <a:xfrm>
            <a:off x="849297" y="4746056"/>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940682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3" grpId="0" animBg="1"/>
      <p:bldP spid="34" grpId="0"/>
      <p:bldP spid="36" grpId="0"/>
      <p:bldP spid="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7984202" cy="6124827"/>
          </a:xfrm>
          <a:prstGeom prst="rect">
            <a:avLst/>
          </a:prstGeom>
          <a:gradFill flip="none" rotWithShape="1">
            <a:gsLst>
              <a:gs pos="69000">
                <a:schemeClr val="bg1">
                  <a:alpha val="0"/>
                </a:schemeClr>
              </a:gs>
              <a:gs pos="36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728438"/>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What if we wanted to stop here?</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lgn="r">
              <a:spcBef>
                <a:spcPct val="50000"/>
              </a:spcBef>
            </a:pPr>
            <a:r>
              <a:rPr lang="en-GB" altLang="en-US" sz="4400" dirty="0" smtClean="0">
                <a:solidFill>
                  <a:srgbClr val="595959"/>
                </a:solidFill>
              </a:rPr>
              <a:t>Where would the conditional go now?</a:t>
            </a:r>
            <a:endParaRPr lang="en-US" altLang="en-US" sz="4400" u="sng" dirty="0">
              <a:solidFill>
                <a:srgbClr val="595959"/>
              </a:solidFill>
            </a:endParaRPr>
          </a:p>
        </p:txBody>
      </p:sp>
      <p:sp>
        <p:nvSpPr>
          <p:cNvPr id="30" name="Oval 29"/>
          <p:cNvSpPr/>
          <p:nvPr/>
        </p:nvSpPr>
        <p:spPr>
          <a:xfrm>
            <a:off x="4298238" y="161089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4296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7984202" cy="6124827"/>
          </a:xfrm>
          <a:prstGeom prst="rect">
            <a:avLst/>
          </a:prstGeom>
          <a:gradFill flip="none" rotWithShape="1">
            <a:gsLst>
              <a:gs pos="69000">
                <a:schemeClr val="bg1">
                  <a:alpha val="0"/>
                </a:schemeClr>
              </a:gs>
              <a:gs pos="36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What if we wanted to stop here?</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lgn="r">
              <a:spcBef>
                <a:spcPct val="50000"/>
              </a:spcBef>
            </a:pPr>
            <a:r>
              <a:rPr lang="en-GB" altLang="en-US" sz="4400" dirty="0" smtClean="0">
                <a:solidFill>
                  <a:srgbClr val="595959"/>
                </a:solidFill>
              </a:rPr>
              <a:t>Where would the conditional go now?</a:t>
            </a:r>
            <a:endParaRPr lang="en-US" altLang="en-US" sz="4400" u="sng" dirty="0">
              <a:solidFill>
                <a:srgbClr val="595959"/>
              </a:solidFill>
            </a:endParaRPr>
          </a:p>
        </p:txBody>
      </p:sp>
      <p:sp>
        <p:nvSpPr>
          <p:cNvPr id="30" name="Oval 29"/>
          <p:cNvSpPr/>
          <p:nvPr/>
        </p:nvSpPr>
        <p:spPr>
          <a:xfrm>
            <a:off x="4298238" y="161089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ine 23"/>
          <p:cNvSpPr>
            <a:spLocks noChangeShapeType="1"/>
          </p:cNvSpPr>
          <p:nvPr/>
        </p:nvSpPr>
        <p:spPr bwMode="auto">
          <a:xfrm flipH="1">
            <a:off x="921415" y="2178726"/>
            <a:ext cx="88833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AutoShape 58"/>
          <p:cNvSpPr>
            <a:spLocks noChangeArrowheads="1"/>
          </p:cNvSpPr>
          <p:nvPr/>
        </p:nvSpPr>
        <p:spPr bwMode="auto">
          <a:xfrm>
            <a:off x="1180159" y="1676864"/>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Rectangle 64"/>
          <p:cNvSpPr>
            <a:spLocks noChangeArrowheads="1"/>
          </p:cNvSpPr>
          <p:nvPr/>
        </p:nvSpPr>
        <p:spPr bwMode="auto">
          <a:xfrm>
            <a:off x="1296532" y="1918384"/>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4" name="Text Box 22"/>
          <p:cNvSpPr txBox="1">
            <a:spLocks noChangeArrowheads="1"/>
          </p:cNvSpPr>
          <p:nvPr/>
        </p:nvSpPr>
        <p:spPr bwMode="auto">
          <a:xfrm>
            <a:off x="965409" y="1785147"/>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smtClean="0">
                <a:solidFill>
                  <a:srgbClr val="C00B0B"/>
                </a:solidFill>
                <a:latin typeface="Gill Sans MT" panose="020B0502020104020203" pitchFamily="34" charset="0"/>
              </a:rPr>
              <a:t>Yes</a:t>
            </a:r>
            <a:endParaRPr lang="en-US" altLang="en-US" dirty="0">
              <a:solidFill>
                <a:srgbClr val="C00B0B"/>
              </a:solidFill>
            </a:endParaRPr>
          </a:p>
        </p:txBody>
      </p:sp>
      <p:sp>
        <p:nvSpPr>
          <p:cNvPr id="35" name="AutoShape 57"/>
          <p:cNvSpPr>
            <a:spLocks noChangeArrowheads="1"/>
          </p:cNvSpPr>
          <p:nvPr/>
        </p:nvSpPr>
        <p:spPr bwMode="auto">
          <a:xfrm>
            <a:off x="-409164" y="19530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7" name="Text Box 22"/>
          <p:cNvSpPr txBox="1">
            <a:spLocks noChangeArrowheads="1"/>
          </p:cNvSpPr>
          <p:nvPr/>
        </p:nvSpPr>
        <p:spPr bwMode="auto">
          <a:xfrm>
            <a:off x="1495179" y="2721318"/>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3549394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animBg="1"/>
      <p:bldP spid="3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rgbClr val="FFC000"/>
                </a:solidFill>
                <a:latin typeface="Courier New" panose="02070309020205020404" pitchFamily="49" charset="0"/>
                <a:cs typeface="Courier New" panose="02070309020205020404" pitchFamily="49" charset="0"/>
              </a:rPr>
              <a:t>if</a:t>
            </a:r>
            <a:r>
              <a:rPr lang="en-US" altLang="en-US" sz="2400" b="1" dirty="0">
                <a:solidFill>
                  <a:srgbClr val="FFC000"/>
                </a:solidFill>
                <a:latin typeface="Courier New" panose="02070309020205020404" pitchFamily="49" charset="0"/>
                <a:cs typeface="Courier New" panose="02070309020205020404" pitchFamily="49" charset="0"/>
              </a:rPr>
              <a:t>()</a:t>
            </a:r>
          </a:p>
          <a:p>
            <a:r>
              <a:rPr lang="en-US" altLang="en-US" sz="2400" b="1" dirty="0">
                <a:solidFill>
                  <a:srgbClr val="FFC000"/>
                </a:solidFill>
                <a:latin typeface="Courier New" panose="02070309020205020404" pitchFamily="49" charset="0"/>
                <a:cs typeface="Courier New" panose="02070309020205020404" pitchFamily="49" charset="0"/>
              </a:rPr>
              <a:t>	{   </a:t>
            </a:r>
          </a:p>
          <a:p>
            <a:r>
              <a:rPr lang="en-US" altLang="en-US" sz="2400" b="1" dirty="0">
                <a:solidFill>
                  <a:srgbClr val="FFC000"/>
                </a:solidFill>
                <a:latin typeface="Courier New" panose="02070309020205020404" pitchFamily="49" charset="0"/>
                <a:cs typeface="Courier New" panose="02070309020205020404" pitchFamily="49" charset="0"/>
              </a:rPr>
              <a:t>		</a:t>
            </a:r>
          </a:p>
          <a:p>
            <a:r>
              <a:rPr lang="en-US" altLang="en-US" sz="2400" b="1" dirty="0">
                <a:solidFill>
                  <a:srgbClr val="FFC000"/>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57352" name="Rectangle 8"/>
          <p:cNvSpPr>
            <a:spLocks noChangeArrowheads="1"/>
          </p:cNvSpPr>
          <p:nvPr/>
        </p:nvSpPr>
        <p:spPr bwMode="auto">
          <a:xfrm>
            <a:off x="5686424" y="2132856"/>
            <a:ext cx="3262314" cy="3598522"/>
          </a:xfrm>
          <a:prstGeom prst="rect">
            <a:avLst/>
          </a:prstGeom>
          <a:solidFill>
            <a:schemeClr val="bg1"/>
          </a:solidFill>
          <a:ln>
            <a:solidFill>
              <a:srgbClr val="C00000"/>
            </a:solidFill>
          </a:ln>
          <a:effectLst/>
        </p:spPr>
        <p:txBody>
          <a:bodyPr wrap="square" bIns="216000">
            <a:spAutoFit/>
          </a:bodyPr>
          <a:lstStyle/>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if()</a:t>
            </a:r>
          </a:p>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a:t>
            </a:r>
          </a:p>
          <a:p>
            <a:pPr>
              <a:lnSpc>
                <a:spcPts val="6500"/>
              </a:lnSpc>
            </a:pPr>
            <a:endParaRPr lang="en-GB" altLang="en-US" sz="6500" b="1" dirty="0">
              <a:solidFill>
                <a:srgbClr val="C00000"/>
              </a:solidFill>
              <a:latin typeface="Courier New" panose="02070309020205020404" pitchFamily="49" charset="0"/>
              <a:cs typeface="Courier New" panose="02070309020205020404" pitchFamily="49" charset="0"/>
            </a:endParaRPr>
          </a:p>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a:t>
            </a:r>
            <a:endParaRPr lang="en-US" altLang="en-US" sz="6500" b="1" dirty="0">
              <a:solidFill>
                <a:srgbClr val="C00000"/>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3265714" y="2307771"/>
            <a:ext cx="2220686" cy="0"/>
          </a:xfrm>
          <a:prstGeom prst="straightConnector1">
            <a:avLst/>
          </a:prstGeom>
          <a:ln w="152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76296" y="930939"/>
            <a:ext cx="3441391" cy="1200329"/>
          </a:xfrm>
          <a:prstGeom prst="rect">
            <a:avLst/>
          </a:prstGeom>
          <a:noFill/>
        </p:spPr>
        <p:txBody>
          <a:bodyPr wrap="none" rtlCol="0">
            <a:spAutoFit/>
          </a:bodyPr>
          <a:lstStyle/>
          <a:p>
            <a:r>
              <a:rPr lang="en-GB" sz="7200" b="1" dirty="0" smtClean="0">
                <a:solidFill>
                  <a:srgbClr val="FFFFFF"/>
                </a:solidFill>
              </a:rPr>
              <a:t>IF what?</a:t>
            </a:r>
            <a:endParaRPr lang="en-GB" sz="7200" b="1" dirty="0">
              <a:solidFill>
                <a:srgbClr val="FFFFFF"/>
              </a:solidFill>
            </a:endParaRPr>
          </a:p>
        </p:txBody>
      </p:sp>
    </p:spTree>
    <p:extLst>
      <p:ext uri="{BB962C8B-B14F-4D97-AF65-F5344CB8AC3E}">
        <p14:creationId xmlns:p14="http://schemas.microsoft.com/office/powerpoint/2010/main" val="11011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352"/>
                                        </p:tgtEl>
                                        <p:attrNameLst>
                                          <p:attrName>style.visibility</p:attrName>
                                        </p:attrNameLst>
                                      </p:cBhvr>
                                      <p:to>
                                        <p:strVal val="visible"/>
                                      </p:to>
                                    </p:set>
                                    <p:animEffect transition="in" filter="fade">
                                      <p:cBhvr>
                                        <p:cTn id="11" dur="500"/>
                                        <p:tgtEl>
                                          <p:spTgt spid="573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nimBg="1"/>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rgbClr val="FFFFFF"/>
                </a:solidFill>
                <a:latin typeface="Courier New" panose="02070309020205020404" pitchFamily="49" charset="0"/>
                <a:cs typeface="Courier New" panose="02070309020205020404" pitchFamily="49" charset="0"/>
              </a:rPr>
              <a:t>if(</a:t>
            </a:r>
            <a:r>
              <a:rPr lang="en-US" altLang="en-US" sz="2400" b="1" dirty="0" err="1" smtClean="0">
                <a:solidFill>
                  <a:srgbClr val="FFC000"/>
                </a:solidFill>
                <a:latin typeface="Courier New" panose="02070309020205020404" pitchFamily="49" charset="0"/>
                <a:cs typeface="Courier New" panose="02070309020205020404" pitchFamily="49" charset="0"/>
              </a:rPr>
              <a:t>frontIsWhite</a:t>
            </a:r>
            <a:r>
              <a:rPr lang="en-US" altLang="en-US" sz="2400" b="1" dirty="0" smtClean="0">
                <a:solidFill>
                  <a:srgbClr val="FFC000"/>
                </a:solidFill>
                <a:latin typeface="Courier New" panose="02070309020205020404" pitchFamily="49" charset="0"/>
                <a:cs typeface="Courier New" panose="02070309020205020404" pitchFamily="49" charset="0"/>
              </a:rPr>
              <a:t>()</a:t>
            </a:r>
            <a:r>
              <a:rPr lang="en-US" altLang="en-US" sz="2400" b="1" dirty="0" smtClean="0">
                <a:solidFill>
                  <a:srgbClr val="FFFFFF"/>
                </a:solidFill>
                <a:latin typeface="Courier New" panose="02070309020205020404" pitchFamily="49" charset="0"/>
                <a:cs typeface="Courier New" panose="02070309020205020404" pitchFamily="49" charset="0"/>
              </a:rPr>
              <a:t>)</a:t>
            </a:r>
            <a:endParaRPr lang="en-US" altLang="en-US" sz="2400" b="1" dirty="0">
              <a:solidFill>
                <a:srgbClr val="FFFFFF"/>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   </a:t>
            </a:r>
          </a:p>
          <a:p>
            <a:r>
              <a:rPr lang="en-US" altLang="en-US" sz="2400" b="1" dirty="0">
                <a:solidFill>
                  <a:srgbClr val="FFFFFF"/>
                </a:solidFill>
                <a:latin typeface="Courier New" panose="02070309020205020404" pitchFamily="49" charset="0"/>
                <a:cs typeface="Courier New" panose="02070309020205020404" pitchFamily="49" charset="0"/>
              </a:rPr>
              <a:t>		</a:t>
            </a:r>
          </a:p>
          <a:p>
            <a:r>
              <a:rPr lang="en-US" altLang="en-US" sz="2400" b="1" dirty="0">
                <a:solidFill>
                  <a:srgbClr val="FFFFFF"/>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8"/>
          <p:cNvSpPr>
            <a:spLocks noChangeArrowheads="1"/>
          </p:cNvSpPr>
          <p:nvPr/>
        </p:nvSpPr>
        <p:spPr bwMode="auto">
          <a:xfrm>
            <a:off x="1818598" y="1010563"/>
            <a:ext cx="7180262" cy="1264550"/>
          </a:xfrm>
          <a:prstGeom prst="rect">
            <a:avLst/>
          </a:prstGeom>
          <a:solidFill>
            <a:schemeClr val="bg1"/>
          </a:solidFill>
          <a:ln w="9525">
            <a:solidFill>
              <a:srgbClr val="C00000"/>
            </a:solidFill>
            <a:miter lim="800000"/>
            <a:headEnd/>
            <a:tailEnd/>
          </a:ln>
          <a:effectLst/>
        </p:spPr>
        <p:txBody>
          <a:bodyPr wrap="square" bIns="216000">
            <a:spAutoFit/>
          </a:bodyPr>
          <a:lstStyle/>
          <a:p>
            <a:r>
              <a:rPr lang="en-GB" altLang="en-US" sz="6500" b="1" dirty="0" err="1">
                <a:solidFill>
                  <a:srgbClr val="C00000"/>
                </a:solidFill>
                <a:latin typeface="Courier New" panose="02070309020205020404" pitchFamily="49" charset="0"/>
                <a:cs typeface="Courier New" panose="02070309020205020404" pitchFamily="49" charset="0"/>
              </a:rPr>
              <a:t>frontIsWhite</a:t>
            </a:r>
            <a:r>
              <a:rPr lang="en-GB" altLang="en-US" sz="6500" b="1" dirty="0">
                <a:solidFill>
                  <a:srgbClr val="C00000"/>
                </a:solidFill>
                <a:latin typeface="Courier New" panose="02070309020205020404" pitchFamily="49" charset="0"/>
                <a:cs typeface="Courier New" panose="02070309020205020404" pitchFamily="49" charset="0"/>
              </a:rPr>
              <a:t>()</a:t>
            </a:r>
            <a:endParaRPr lang="en-US" altLang="en-US" sz="6500" b="1" dirty="0">
              <a:solidFill>
                <a:srgbClr val="C00000"/>
              </a:solidFill>
              <a:latin typeface="Courier New" panose="02070309020205020404" pitchFamily="49" charset="0"/>
              <a:cs typeface="Courier New" panose="02070309020205020404" pitchFamily="49" charset="0"/>
            </a:endParaRPr>
          </a:p>
        </p:txBody>
      </p:sp>
      <p:sp>
        <p:nvSpPr>
          <p:cNvPr id="13" name="TextBox 12"/>
          <p:cNvSpPr txBox="1"/>
          <p:nvPr/>
        </p:nvSpPr>
        <p:spPr>
          <a:xfrm>
            <a:off x="1417412" y="5622802"/>
            <a:ext cx="6591356" cy="1015663"/>
          </a:xfrm>
          <a:prstGeom prst="rect">
            <a:avLst/>
          </a:prstGeom>
          <a:noFill/>
        </p:spPr>
        <p:txBody>
          <a:bodyPr wrap="none" rtlCol="0">
            <a:spAutoFit/>
          </a:bodyPr>
          <a:lstStyle/>
          <a:p>
            <a:r>
              <a:rPr lang="en-GB" sz="6000" b="1" dirty="0" smtClean="0">
                <a:solidFill>
                  <a:schemeClr val="bg1"/>
                </a:solidFill>
              </a:rPr>
              <a:t>Is anything missing?</a:t>
            </a:r>
            <a:endParaRPr lang="en-GB" sz="6000" b="1" dirty="0">
              <a:solidFill>
                <a:schemeClr val="bg1"/>
              </a:solidFill>
            </a:endParaRPr>
          </a:p>
        </p:txBody>
      </p:sp>
    </p:spTree>
    <p:extLst>
      <p:ext uri="{BB962C8B-B14F-4D97-AF65-F5344CB8AC3E}">
        <p14:creationId xmlns:p14="http://schemas.microsoft.com/office/powerpoint/2010/main" val="2140826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if(</a:t>
            </a:r>
            <a:r>
              <a:rPr lang="en-US" altLang="en-US" sz="2400" b="1" dirty="0" err="1" smtClean="0">
                <a:solidFill>
                  <a:schemeClr val="bg1"/>
                </a:solidFill>
                <a:latin typeface="Courier New" panose="02070309020205020404" pitchFamily="49" charset="0"/>
                <a:cs typeface="Courier New" panose="02070309020205020404" pitchFamily="49" charset="0"/>
              </a:rPr>
              <a:t>frontIsWhite</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   </a:t>
            </a:r>
          </a:p>
          <a:p>
            <a:r>
              <a:rPr lang="en-US" altLang="en-US" sz="2400" b="1" dirty="0">
                <a:solidFill>
                  <a:srgbClr val="FFFFFF"/>
                </a:solidFill>
                <a:latin typeface="Courier New" panose="02070309020205020404" pitchFamily="49" charset="0"/>
                <a:cs typeface="Courier New" panose="02070309020205020404" pitchFamily="49" charset="0"/>
              </a:rPr>
              <a:t>		</a:t>
            </a:r>
            <a:r>
              <a:rPr lang="en-US" altLang="en-US" sz="2400" b="1" dirty="0" smtClean="0">
                <a:solidFill>
                  <a:srgbClr val="FFC000"/>
                </a:solidFill>
                <a:latin typeface="Courier New" panose="02070309020205020404" pitchFamily="49" charset="0"/>
                <a:cs typeface="Courier New" panose="02070309020205020404" pitchFamily="49" charset="0"/>
              </a:rPr>
              <a:t>end</a:t>
            </a:r>
            <a:endParaRPr lang="en-US" altLang="en-US" sz="2400" b="1" dirty="0">
              <a:solidFill>
                <a:srgbClr val="FFC000"/>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417412" y="5622802"/>
            <a:ext cx="6591356" cy="1015663"/>
          </a:xfrm>
          <a:prstGeom prst="rect">
            <a:avLst/>
          </a:prstGeom>
          <a:noFill/>
        </p:spPr>
        <p:txBody>
          <a:bodyPr wrap="none" rtlCol="0">
            <a:spAutoFit/>
          </a:bodyPr>
          <a:lstStyle/>
          <a:p>
            <a:r>
              <a:rPr lang="en-GB" sz="6000" b="1" dirty="0" smtClean="0">
                <a:solidFill>
                  <a:schemeClr val="bg1"/>
                </a:solidFill>
              </a:rPr>
              <a:t>Is anything missing?</a:t>
            </a:r>
            <a:endParaRPr lang="en-GB" sz="6000" b="1" dirty="0">
              <a:solidFill>
                <a:schemeClr val="bg1"/>
              </a:solidFill>
            </a:endParaRPr>
          </a:p>
        </p:txBody>
      </p:sp>
      <p:sp>
        <p:nvSpPr>
          <p:cNvPr id="14" name="Rectangle 8"/>
          <p:cNvSpPr>
            <a:spLocks noChangeArrowheads="1"/>
          </p:cNvSpPr>
          <p:nvPr/>
        </p:nvSpPr>
        <p:spPr bwMode="auto">
          <a:xfrm>
            <a:off x="5728409" y="1736837"/>
            <a:ext cx="1970087" cy="1279939"/>
          </a:xfrm>
          <a:prstGeom prst="rect">
            <a:avLst/>
          </a:prstGeom>
          <a:solidFill>
            <a:schemeClr val="bg1"/>
          </a:solidFill>
          <a:ln>
            <a:solidFill>
              <a:srgbClr val="C00000"/>
            </a:solidFill>
          </a:ln>
          <a:effectLst/>
        </p:spPr>
        <p:txBody>
          <a:bodyPr bIns="216000">
            <a:spAutoFit/>
          </a:bodyPr>
          <a:lstStyle/>
          <a:p>
            <a:r>
              <a:rPr lang="en-GB" altLang="en-US" sz="6600" b="1" dirty="0">
                <a:solidFill>
                  <a:srgbClr val="C00000"/>
                </a:solidFill>
                <a:latin typeface="Courier New" panose="02070309020205020404" pitchFamily="49" charset="0"/>
                <a:cs typeface="Courier New" panose="02070309020205020404" pitchFamily="49" charset="0"/>
              </a:rPr>
              <a:t>end</a:t>
            </a:r>
            <a:endParaRPr lang="en-US" altLang="en-US" sz="66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17055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51">
                                            <p:txEl>
                                              <p:pRg st="5" end="5"/>
                                            </p:txEl>
                                          </p:spTgt>
                                        </p:tgtEl>
                                        <p:attrNameLst>
                                          <p:attrName>style.visibility</p:attrName>
                                        </p:attrNameLst>
                                      </p:cBhvr>
                                      <p:to>
                                        <p:strVal val="visible"/>
                                      </p:to>
                                    </p:set>
                                    <p:animEffect transition="in" filter="fade">
                                      <p:cBhvr>
                                        <p:cTn id="12" dur="500"/>
                                        <p:tgtEl>
                                          <p:spTgt spid="57351">
                                            <p:txEl>
                                              <p:pRg st="5" end="5"/>
                                            </p:txEl>
                                          </p:spTgt>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9144000" cy="6124827"/>
          </a:xfrm>
          <a:prstGeom prst="rect">
            <a:avLst/>
          </a:prstGeom>
          <a:gradFill flip="none" rotWithShape="1">
            <a:gsLst>
              <a:gs pos="50000">
                <a:schemeClr val="bg1">
                  <a:alpha val="0"/>
                </a:schemeClr>
              </a:gs>
              <a:gs pos="67000">
                <a:srgbClr val="FFFFFF"/>
              </a:gs>
              <a:gs pos="39000">
                <a:srgbClr val="FFFFFF">
                  <a:shade val="100000"/>
                  <a:satMod val="11500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GB" altLang="en-US" sz="4400" dirty="0" smtClean="0">
                <a:solidFill>
                  <a:srgbClr val="595959"/>
                </a:solidFill>
              </a:rPr>
              <a:t>Can you code both examples…</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spcBef>
                <a:spcPct val="50000"/>
              </a:spcBef>
            </a:pPr>
            <a:r>
              <a:rPr lang="en-GB" altLang="en-US" sz="4400" dirty="0" smtClean="0">
                <a:solidFill>
                  <a:srgbClr val="595959"/>
                </a:solidFill>
              </a:rPr>
              <a:t>…to see the difference</a:t>
            </a:r>
            <a:endParaRPr lang="en-US" altLang="en-US" sz="4400" u="sng" dirty="0">
              <a:solidFill>
                <a:srgbClr val="595959"/>
              </a:solidFill>
            </a:endParaRPr>
          </a:p>
        </p:txBody>
      </p:sp>
      <p:sp>
        <p:nvSpPr>
          <p:cNvPr id="31" name="Line 23"/>
          <p:cNvSpPr>
            <a:spLocks noChangeShapeType="1"/>
          </p:cNvSpPr>
          <p:nvPr/>
        </p:nvSpPr>
        <p:spPr bwMode="auto">
          <a:xfrm flipH="1">
            <a:off x="921415" y="2178726"/>
            <a:ext cx="88833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AutoShape 58"/>
          <p:cNvSpPr>
            <a:spLocks noChangeArrowheads="1"/>
          </p:cNvSpPr>
          <p:nvPr/>
        </p:nvSpPr>
        <p:spPr bwMode="auto">
          <a:xfrm>
            <a:off x="1180159" y="1676864"/>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Rectangle 64"/>
          <p:cNvSpPr>
            <a:spLocks noChangeArrowheads="1"/>
          </p:cNvSpPr>
          <p:nvPr/>
        </p:nvSpPr>
        <p:spPr bwMode="auto">
          <a:xfrm>
            <a:off x="1296532" y="1918384"/>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4" name="Text Box 22"/>
          <p:cNvSpPr txBox="1">
            <a:spLocks noChangeArrowheads="1"/>
          </p:cNvSpPr>
          <p:nvPr/>
        </p:nvSpPr>
        <p:spPr bwMode="auto">
          <a:xfrm>
            <a:off x="965409" y="1785147"/>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smtClean="0">
                <a:solidFill>
                  <a:srgbClr val="C00B0B"/>
                </a:solidFill>
                <a:latin typeface="Gill Sans MT" panose="020B0502020104020203" pitchFamily="34" charset="0"/>
              </a:rPr>
              <a:t>Yes</a:t>
            </a:r>
            <a:endParaRPr lang="en-US" altLang="en-US" dirty="0">
              <a:solidFill>
                <a:srgbClr val="C00B0B"/>
              </a:solidFill>
            </a:endParaRPr>
          </a:p>
        </p:txBody>
      </p:sp>
      <p:sp>
        <p:nvSpPr>
          <p:cNvPr id="35" name="AutoShape 57"/>
          <p:cNvSpPr>
            <a:spLocks noChangeArrowheads="1"/>
          </p:cNvSpPr>
          <p:nvPr/>
        </p:nvSpPr>
        <p:spPr bwMode="auto">
          <a:xfrm>
            <a:off x="-409164" y="19530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7" name="Text Box 22"/>
          <p:cNvSpPr txBox="1">
            <a:spLocks noChangeArrowheads="1"/>
          </p:cNvSpPr>
          <p:nvPr/>
        </p:nvSpPr>
        <p:spPr bwMode="auto">
          <a:xfrm>
            <a:off x="1495179" y="2721318"/>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
        <p:nvSpPr>
          <p:cNvPr id="36" name="AutoShape 13"/>
          <p:cNvSpPr>
            <a:spLocks noChangeArrowheads="1"/>
          </p:cNvSpPr>
          <p:nvPr/>
        </p:nvSpPr>
        <p:spPr bwMode="auto">
          <a:xfrm>
            <a:off x="6199869"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38" name="Line 14"/>
          <p:cNvSpPr>
            <a:spLocks noChangeShapeType="1"/>
          </p:cNvSpPr>
          <p:nvPr/>
        </p:nvSpPr>
        <p:spPr bwMode="auto">
          <a:xfrm>
            <a:off x="6933294" y="1292447"/>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AutoShape 15"/>
          <p:cNvSpPr>
            <a:spLocks noChangeArrowheads="1"/>
          </p:cNvSpPr>
          <p:nvPr/>
        </p:nvSpPr>
        <p:spPr bwMode="auto">
          <a:xfrm>
            <a:off x="7397852" y="1797272"/>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40" name="AutoShape 17"/>
          <p:cNvSpPr>
            <a:spLocks noChangeArrowheads="1"/>
          </p:cNvSpPr>
          <p:nvPr/>
        </p:nvSpPr>
        <p:spPr bwMode="auto">
          <a:xfrm>
            <a:off x="6361794" y="3988022"/>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41" name="Group 32"/>
          <p:cNvGrpSpPr>
            <a:grpSpLocks/>
          </p:cNvGrpSpPr>
          <p:nvPr/>
        </p:nvGrpSpPr>
        <p:grpSpPr bwMode="auto">
          <a:xfrm>
            <a:off x="7638144" y="2759297"/>
            <a:ext cx="581025" cy="314325"/>
            <a:chOff x="1984" y="2241"/>
            <a:chExt cx="366" cy="198"/>
          </a:xfrm>
        </p:grpSpPr>
        <p:sp>
          <p:nvSpPr>
            <p:cNvPr id="42"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43"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4" name="Line 20"/>
          <p:cNvSpPr>
            <a:spLocks noChangeShapeType="1"/>
          </p:cNvSpPr>
          <p:nvPr/>
        </p:nvSpPr>
        <p:spPr bwMode="auto">
          <a:xfrm flipV="1">
            <a:off x="8190596" y="2360835"/>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Line 21"/>
          <p:cNvSpPr>
            <a:spLocks noChangeShapeType="1"/>
          </p:cNvSpPr>
          <p:nvPr/>
        </p:nvSpPr>
        <p:spPr bwMode="auto">
          <a:xfrm flipH="1">
            <a:off x="6941233"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46" name="Group 31"/>
          <p:cNvGrpSpPr>
            <a:grpSpLocks/>
          </p:cNvGrpSpPr>
          <p:nvPr/>
        </p:nvGrpSpPr>
        <p:grpSpPr bwMode="auto">
          <a:xfrm>
            <a:off x="6922182" y="3487959"/>
            <a:ext cx="496887" cy="500063"/>
            <a:chOff x="1533" y="2700"/>
            <a:chExt cx="313" cy="315"/>
          </a:xfrm>
        </p:grpSpPr>
        <p:sp>
          <p:nvSpPr>
            <p:cNvPr id="47"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8"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49" name="Line 23"/>
          <p:cNvSpPr>
            <a:spLocks noChangeShapeType="1"/>
          </p:cNvSpPr>
          <p:nvPr/>
        </p:nvSpPr>
        <p:spPr bwMode="auto">
          <a:xfrm flipH="1">
            <a:off x="5790294" y="5154149"/>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 name="Line 24"/>
          <p:cNvSpPr>
            <a:spLocks noChangeShapeType="1"/>
          </p:cNvSpPr>
          <p:nvPr/>
        </p:nvSpPr>
        <p:spPr bwMode="auto">
          <a:xfrm flipV="1">
            <a:off x="5790294" y="1540097"/>
            <a:ext cx="0" cy="36140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 name="Line 25"/>
          <p:cNvSpPr>
            <a:spLocks noChangeShapeType="1"/>
          </p:cNvSpPr>
          <p:nvPr/>
        </p:nvSpPr>
        <p:spPr bwMode="auto">
          <a:xfrm>
            <a:off x="5790294"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2" name="Line 28"/>
          <p:cNvSpPr>
            <a:spLocks noChangeShapeType="1"/>
          </p:cNvSpPr>
          <p:nvPr/>
        </p:nvSpPr>
        <p:spPr bwMode="auto">
          <a:xfrm>
            <a:off x="6915832" y="4383309"/>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AutoShape 16"/>
          <p:cNvSpPr>
            <a:spLocks noChangeArrowheads="1"/>
          </p:cNvSpPr>
          <p:nvPr/>
        </p:nvSpPr>
        <p:spPr bwMode="auto">
          <a:xfrm>
            <a:off x="6228444" y="2486693"/>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54" name="Line 20"/>
          <p:cNvSpPr>
            <a:spLocks noChangeShapeType="1"/>
          </p:cNvSpPr>
          <p:nvPr/>
        </p:nvSpPr>
        <p:spPr bwMode="auto">
          <a:xfrm flipV="1">
            <a:off x="8201708" y="1554384"/>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 name="AutoShape 57"/>
          <p:cNvSpPr>
            <a:spLocks noChangeArrowheads="1"/>
          </p:cNvSpPr>
          <p:nvPr/>
        </p:nvSpPr>
        <p:spPr bwMode="auto">
          <a:xfrm>
            <a:off x="6164003" y="613818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56" name="AutoShape 58"/>
          <p:cNvSpPr>
            <a:spLocks noChangeArrowheads="1"/>
          </p:cNvSpPr>
          <p:nvPr/>
        </p:nvSpPr>
        <p:spPr bwMode="auto">
          <a:xfrm>
            <a:off x="6202103" y="4652287"/>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57" name="Line 61"/>
          <p:cNvSpPr>
            <a:spLocks noChangeShapeType="1"/>
          </p:cNvSpPr>
          <p:nvPr/>
        </p:nvSpPr>
        <p:spPr bwMode="auto">
          <a:xfrm>
            <a:off x="6894253" y="5655587"/>
            <a:ext cx="0" cy="4857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Rectangle 64"/>
          <p:cNvSpPr>
            <a:spLocks noChangeArrowheads="1"/>
          </p:cNvSpPr>
          <p:nvPr/>
        </p:nvSpPr>
        <p:spPr bwMode="auto">
          <a:xfrm>
            <a:off x="6318476" y="4893807"/>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59" name="Text Box 19"/>
          <p:cNvSpPr txBox="1">
            <a:spLocks noChangeArrowheads="1"/>
          </p:cNvSpPr>
          <p:nvPr/>
        </p:nvSpPr>
        <p:spPr bwMode="auto">
          <a:xfrm>
            <a:off x="6943726" y="5727370"/>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60" name="Text Box 22"/>
          <p:cNvSpPr txBox="1">
            <a:spLocks noChangeArrowheads="1"/>
          </p:cNvSpPr>
          <p:nvPr/>
        </p:nvSpPr>
        <p:spPr bwMode="auto">
          <a:xfrm>
            <a:off x="5885755" y="4746056"/>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197686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08504" cy="1248229"/>
          </a:xfrm>
        </p:spPr>
        <p:txBody>
          <a:bodyPr>
            <a:normAutofit/>
          </a:bodyPr>
          <a:lstStyle/>
          <a:p>
            <a:pPr algn="r"/>
            <a:r>
              <a:rPr lang="en-GB" sz="7200" dirty="0" err="1" smtClean="0"/>
              <a:t>Robo’s</a:t>
            </a:r>
            <a:r>
              <a:rPr lang="en-GB" sz="7200" dirty="0" smtClean="0"/>
              <a:t> World</a:t>
            </a:r>
            <a:endParaRPr lang="en-GB" sz="7200" b="1" dirty="0"/>
          </a:p>
        </p:txBody>
      </p:sp>
      <p:sp>
        <p:nvSpPr>
          <p:cNvPr id="5" name="Title 1"/>
          <p:cNvSpPr txBox="1">
            <a:spLocks/>
          </p:cNvSpPr>
          <p:nvPr/>
        </p:nvSpPr>
        <p:spPr>
          <a:xfrm>
            <a:off x="1553552" y="624114"/>
            <a:ext cx="756084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Under the hood</a:t>
            </a:r>
            <a:endParaRPr lang="en-GB" dirty="0">
              <a:solidFill>
                <a:srgbClr val="595959"/>
              </a:solidFill>
              <a:latin typeface="+mn-lt"/>
            </a:endParaRPr>
          </a:p>
        </p:txBody>
      </p:sp>
      <p:sp>
        <p:nvSpPr>
          <p:cNvPr id="3" name="Rectangle 2"/>
          <p:cNvSpPr/>
          <p:nvPr/>
        </p:nvSpPr>
        <p:spPr>
          <a:xfrm>
            <a:off x="218168" y="3645024"/>
            <a:ext cx="8712968" cy="584775"/>
          </a:xfrm>
          <a:prstGeom prst="rect">
            <a:avLst/>
          </a:prstGeom>
        </p:spPr>
        <p:txBody>
          <a:bodyPr wrap="square">
            <a:spAutoFit/>
          </a:bodyPr>
          <a:lstStyle/>
          <a:p>
            <a:endParaRPr lang="en-GB" sz="3200" dirty="0"/>
          </a:p>
        </p:txBody>
      </p:sp>
      <p:sp>
        <p:nvSpPr>
          <p:cNvPr id="4" name="TextBox 3"/>
          <p:cNvSpPr txBox="1"/>
          <p:nvPr/>
        </p:nvSpPr>
        <p:spPr>
          <a:xfrm>
            <a:off x="72572" y="6007616"/>
            <a:ext cx="7018716" cy="769441"/>
          </a:xfrm>
          <a:prstGeom prst="rect">
            <a:avLst/>
          </a:prstGeom>
          <a:noFill/>
        </p:spPr>
        <p:txBody>
          <a:bodyPr wrap="none" rtlCol="0">
            <a:spAutoFit/>
          </a:bodyPr>
          <a:lstStyle/>
          <a:p>
            <a:r>
              <a:rPr lang="en-GB" sz="4400" dirty="0" smtClean="0">
                <a:solidFill>
                  <a:srgbClr val="595959"/>
                </a:solidFill>
              </a:rPr>
              <a:t>An interlude for able students</a:t>
            </a:r>
            <a:endParaRPr lang="en-GB" sz="4400" dirty="0">
              <a:solidFill>
                <a:srgbClr val="595959"/>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1871464" y="1211292"/>
            <a:ext cx="3462508" cy="48398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95190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3270" y="0"/>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4"/>
          <a:stretch>
            <a:fillRect/>
          </a:stretch>
        </p:blipFill>
        <p:spPr>
          <a:xfrm>
            <a:off x="3588366" y="576064"/>
            <a:ext cx="5544451" cy="6093296"/>
          </a:xfrm>
          <a:prstGeom prst="rect">
            <a:avLst/>
          </a:prstGeom>
        </p:spPr>
      </p:pic>
      <p:sp>
        <p:nvSpPr>
          <p:cNvPr id="4" name="TextBox 3"/>
          <p:cNvSpPr txBox="1"/>
          <p:nvPr/>
        </p:nvSpPr>
        <p:spPr>
          <a:xfrm>
            <a:off x="42123" y="0"/>
            <a:ext cx="4224233"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0 1 2 3 4 5 6 7 8 9 </a:t>
            </a:r>
            <a:endParaRPr lang="en-GB" sz="2800" b="1" spc="-100" dirty="0">
              <a:solidFill>
                <a:schemeClr val="bg1"/>
              </a:solidFill>
              <a:latin typeface="Courier New" panose="02070309020205020404" pitchFamily="49" charset="0"/>
              <a:cs typeface="Courier New" panose="02070309020205020404" pitchFamily="49" charset="0"/>
            </a:endParaRPr>
          </a:p>
        </p:txBody>
      </p:sp>
      <p:sp>
        <p:nvSpPr>
          <p:cNvPr id="5" name="TextBox 4"/>
          <p:cNvSpPr txBox="1"/>
          <p:nvPr/>
        </p:nvSpPr>
        <p:spPr>
          <a:xfrm>
            <a:off x="35496" y="404664"/>
            <a:ext cx="399468" cy="3790781"/>
          </a:xfrm>
          <a:prstGeom prst="rect">
            <a:avLst/>
          </a:prstGeom>
          <a:noFill/>
        </p:spPr>
        <p:txBody>
          <a:bodyPr wrap="none" rtlCol="0">
            <a:spAutoFit/>
          </a:bodyPr>
          <a:lstStyle/>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1</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2</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3</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4</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5</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6</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7</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8</a:t>
            </a:r>
          </a:p>
          <a:p>
            <a:pPr>
              <a:lnSpc>
                <a:spcPts val="3200"/>
              </a:lnSpc>
            </a:pPr>
            <a:r>
              <a:rPr lang="en-GB" sz="2800" b="1" dirty="0">
                <a:solidFill>
                  <a:schemeClr val="bg1"/>
                </a:solidFill>
                <a:latin typeface="Courier New" panose="02070309020205020404" pitchFamily="49" charset="0"/>
                <a:cs typeface="Courier New" panose="02070309020205020404" pitchFamily="49" charset="0"/>
              </a:rPr>
              <a:t>9</a:t>
            </a:r>
          </a:p>
        </p:txBody>
      </p:sp>
      <p:sp>
        <p:nvSpPr>
          <p:cNvPr id="6" name="Rectangle 5"/>
          <p:cNvSpPr/>
          <p:nvPr/>
        </p:nvSpPr>
        <p:spPr>
          <a:xfrm>
            <a:off x="3588366" y="3717032"/>
            <a:ext cx="1199658" cy="47841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572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A Conceptual Approach to Programming</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Understand the key concepts required to write programs</a:t>
            </a:r>
          </a:p>
          <a:p>
            <a:pPr>
              <a:lnSpc>
                <a:spcPct val="100000"/>
              </a:lnSpc>
            </a:pPr>
            <a:r>
              <a:rPr lang="en-US" sz="2800" dirty="0" err="1" smtClean="0">
                <a:solidFill>
                  <a:schemeClr val="bg1">
                    <a:lumMod val="50000"/>
                  </a:schemeClr>
                </a:solidFill>
                <a:latin typeface="+mn-lt"/>
              </a:rPr>
              <a:t>Recognise</a:t>
            </a:r>
            <a:r>
              <a:rPr lang="en-US" sz="2800" dirty="0" smtClean="0">
                <a:solidFill>
                  <a:schemeClr val="bg1">
                    <a:lumMod val="50000"/>
                  </a:schemeClr>
                </a:solidFill>
                <a:latin typeface="+mn-lt"/>
              </a:rPr>
              <a:t> the three key constructs in every program</a:t>
            </a:r>
          </a:p>
          <a:p>
            <a:pPr>
              <a:lnSpc>
                <a:spcPct val="100000"/>
              </a:lnSpc>
            </a:pPr>
            <a:r>
              <a:rPr lang="en-US" sz="2800" dirty="0" smtClean="0">
                <a:solidFill>
                  <a:schemeClr val="bg1">
                    <a:lumMod val="50000"/>
                  </a:schemeClr>
                </a:solidFill>
                <a:latin typeface="+mn-lt"/>
              </a:rPr>
              <a:t>Appreciate </a:t>
            </a:r>
            <a:r>
              <a:rPr lang="en-US" sz="2800" dirty="0">
                <a:solidFill>
                  <a:schemeClr val="bg1">
                    <a:lumMod val="50000"/>
                  </a:schemeClr>
                </a:solidFill>
                <a:latin typeface="+mn-lt"/>
              </a:rPr>
              <a:t>the </a:t>
            </a:r>
            <a:r>
              <a:rPr lang="en-US" sz="2800" dirty="0" smtClean="0">
                <a:solidFill>
                  <a:schemeClr val="bg1">
                    <a:lumMod val="50000"/>
                  </a:schemeClr>
                </a:solidFill>
                <a:latin typeface="+mn-lt"/>
              </a:rPr>
              <a:t>centrality </a:t>
            </a:r>
            <a:r>
              <a:rPr lang="en-US" sz="2800" dirty="0">
                <a:solidFill>
                  <a:schemeClr val="bg1">
                    <a:lumMod val="50000"/>
                  </a:schemeClr>
                </a:solidFill>
                <a:latin typeface="+mn-lt"/>
              </a:rPr>
              <a:t>of a </a:t>
            </a:r>
            <a:r>
              <a:rPr lang="en-US" sz="2800" dirty="0" smtClean="0">
                <a:solidFill>
                  <a:schemeClr val="bg1">
                    <a:lumMod val="50000"/>
                  </a:schemeClr>
                </a:solidFill>
                <a:latin typeface="+mn-lt"/>
              </a:rPr>
              <a:t>variable </a:t>
            </a:r>
          </a:p>
          <a:p>
            <a:pPr>
              <a:lnSpc>
                <a:spcPct val="100000"/>
              </a:lnSpc>
              <a:spcBef>
                <a:spcPts val="0"/>
              </a:spcBef>
              <a:defRPr/>
            </a:pPr>
            <a:r>
              <a:rPr lang="en-GB" sz="2800" dirty="0" smtClean="0">
                <a:solidFill>
                  <a:schemeClr val="bg1">
                    <a:lumMod val="50000"/>
                  </a:schemeClr>
                </a:solidFill>
                <a:latin typeface="+mn-lt"/>
              </a:rPr>
              <a:t>Be </a:t>
            </a:r>
            <a:r>
              <a:rPr lang="en-GB" sz="2800" dirty="0">
                <a:solidFill>
                  <a:schemeClr val="bg1">
                    <a:lumMod val="50000"/>
                  </a:schemeClr>
                </a:solidFill>
                <a:latin typeface="+mn-lt"/>
              </a:rPr>
              <a:t>familiar with </a:t>
            </a:r>
            <a:r>
              <a:rPr lang="en-GB" sz="2800" dirty="0" smtClean="0">
                <a:solidFill>
                  <a:schemeClr val="bg1">
                    <a:lumMod val="50000"/>
                  </a:schemeClr>
                </a:solidFill>
                <a:latin typeface="+mn-lt"/>
              </a:rPr>
              <a:t>functions and procedures </a:t>
            </a:r>
          </a:p>
          <a:p>
            <a:pPr>
              <a:lnSpc>
                <a:spcPct val="100000"/>
              </a:lnSpc>
              <a:spcBef>
                <a:spcPts val="0"/>
              </a:spcBef>
              <a:defRPr/>
            </a:pPr>
            <a:r>
              <a:rPr lang="en-GB" sz="2800" dirty="0" smtClean="0">
                <a:solidFill>
                  <a:schemeClr val="bg1">
                    <a:lumMod val="50000"/>
                  </a:schemeClr>
                </a:solidFill>
                <a:latin typeface="+mn-lt"/>
              </a:rPr>
              <a:t>Recognise their role in structured programming</a:t>
            </a:r>
          </a:p>
          <a:p>
            <a:pPr>
              <a:lnSpc>
                <a:spcPct val="100000"/>
              </a:lnSpc>
              <a:spcBef>
                <a:spcPts val="0"/>
              </a:spcBef>
              <a:defRPr/>
            </a:pPr>
            <a:r>
              <a:rPr lang="en-GB" sz="2800" dirty="0" smtClean="0">
                <a:solidFill>
                  <a:schemeClr val="bg1">
                    <a:lumMod val="50000"/>
                  </a:schemeClr>
                </a:solidFill>
                <a:latin typeface="+mn-lt"/>
              </a:rPr>
              <a:t>Have considered some challenges posed by text based coding</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range of activities for introducing programming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450743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3270" y="0"/>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p:cNvPicPr>
            <a:picLocks noChangeAspect="1"/>
          </p:cNvPicPr>
          <p:nvPr/>
        </p:nvPicPr>
        <p:blipFill rotWithShape="1">
          <a:blip r:embed="rId4"/>
          <a:srcRect l="59867" t="21043" r="25381" b="42335"/>
          <a:stretch/>
        </p:blipFill>
        <p:spPr>
          <a:xfrm>
            <a:off x="5021096" y="1"/>
            <a:ext cx="4122903" cy="5754266"/>
          </a:xfrm>
          <a:prstGeom prst="rect">
            <a:avLst/>
          </a:prstGeom>
        </p:spPr>
      </p:pic>
      <p:sp>
        <p:nvSpPr>
          <p:cNvPr id="9" name="TextBox 8"/>
          <p:cNvSpPr txBox="1"/>
          <p:nvPr/>
        </p:nvSpPr>
        <p:spPr>
          <a:xfrm>
            <a:off x="42123" y="0"/>
            <a:ext cx="2204450"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findSpot1 </a:t>
            </a:r>
            <a:endParaRPr lang="en-GB" sz="2800" b="1" spc="-100" dirty="0">
              <a:solidFill>
                <a:schemeClr val="bg1"/>
              </a:solidFill>
              <a:latin typeface="Courier New" panose="02070309020205020404" pitchFamily="49" charset="0"/>
              <a:cs typeface="Courier New" panose="02070309020205020404" pitchFamily="49" charset="0"/>
            </a:endParaRPr>
          </a:p>
        </p:txBody>
      </p:sp>
      <p:sp>
        <p:nvSpPr>
          <p:cNvPr id="10" name="TextBox 9"/>
          <p:cNvSpPr txBox="1"/>
          <p:nvPr/>
        </p:nvSpPr>
        <p:spPr>
          <a:xfrm>
            <a:off x="5006714" y="0"/>
            <a:ext cx="2204450"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findSpot2 </a:t>
            </a:r>
            <a:endParaRPr lang="en-GB" sz="2800" b="1" spc="-100" dirty="0">
              <a:solidFill>
                <a:schemeClr val="bg1"/>
              </a:solidFill>
              <a:latin typeface="Courier New" panose="02070309020205020404" pitchFamily="49" charset="0"/>
              <a:cs typeface="Courier New" panose="02070309020205020404" pitchFamily="49" charset="0"/>
            </a:endParaRPr>
          </a:p>
        </p:txBody>
      </p:sp>
      <p:pic>
        <p:nvPicPr>
          <p:cNvPr id="13" name="Picture 12"/>
          <p:cNvPicPr>
            <a:picLocks noChangeAspect="1"/>
          </p:cNvPicPr>
          <p:nvPr/>
        </p:nvPicPr>
        <p:blipFill rotWithShape="1">
          <a:blip r:embed="rId5"/>
          <a:srcRect l="59562" t="25269" r="24193" b="38064"/>
          <a:stretch/>
        </p:blipFill>
        <p:spPr>
          <a:xfrm>
            <a:off x="4665178" y="2713220"/>
            <a:ext cx="3177481" cy="4032354"/>
          </a:xfrm>
          <a:prstGeom prst="rect">
            <a:avLst/>
          </a:prstGeom>
          <a:ln w="38100">
            <a:solidFill>
              <a:schemeClr val="bg1"/>
            </a:solidFill>
          </a:ln>
        </p:spPr>
      </p:pic>
      <p:pic>
        <p:nvPicPr>
          <p:cNvPr id="14" name="Picture 13"/>
          <p:cNvPicPr>
            <a:picLocks noChangeAspect="1"/>
          </p:cNvPicPr>
          <p:nvPr/>
        </p:nvPicPr>
        <p:blipFill rotWithShape="1">
          <a:blip r:embed="rId6"/>
          <a:srcRect l="61291" t="23412" r="23962" b="37449"/>
          <a:stretch/>
        </p:blipFill>
        <p:spPr>
          <a:xfrm>
            <a:off x="1798822" y="2698230"/>
            <a:ext cx="2710160" cy="4044066"/>
          </a:xfrm>
          <a:prstGeom prst="rect">
            <a:avLst/>
          </a:prstGeom>
          <a:ln w="38100">
            <a:solidFill>
              <a:schemeClr val="bg1"/>
            </a:solidFill>
          </a:ln>
        </p:spPr>
      </p:pic>
    </p:spTree>
    <p:extLst>
      <p:ext uri="{BB962C8B-B14F-4D97-AF65-F5344CB8AC3E}">
        <p14:creationId xmlns:p14="http://schemas.microsoft.com/office/powerpoint/2010/main" val="340623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71687" y="806057"/>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l="59845" t="21124" r="25496" b="42252"/>
          <a:stretch>
            <a:fillRect/>
          </a:stretch>
        </p:blipFill>
        <p:spPr bwMode="auto">
          <a:xfrm>
            <a:off x="4643510" y="807271"/>
            <a:ext cx="4104954" cy="57689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4"/>
          <p:cNvSpPr txBox="1">
            <a:spLocks noChangeArrowheads="1"/>
          </p:cNvSpPr>
          <p:nvPr/>
        </p:nvSpPr>
        <p:spPr>
          <a:xfrm>
            <a:off x="0" y="0"/>
            <a:ext cx="9144000"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B0B"/>
                </a:solidFill>
              </a:rPr>
              <a:t>Challenge: Flowchart the solution</a:t>
            </a:r>
            <a:endParaRPr lang="en-US" altLang="en-US" sz="4400" b="1" u="sng" dirty="0">
              <a:solidFill>
                <a:srgbClr val="C00B0B"/>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spTree>
    <p:extLst>
      <p:ext uri="{BB962C8B-B14F-4D97-AF65-F5344CB8AC3E}">
        <p14:creationId xmlns:p14="http://schemas.microsoft.com/office/powerpoint/2010/main" val="3870809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74"/>
          <a:stretch/>
        </p:blipFill>
        <p:spPr bwMode="auto">
          <a:xfrm>
            <a:off x="603250" y="1319133"/>
            <a:ext cx="3341688" cy="460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003" name="Group 35"/>
          <p:cNvGrpSpPr>
            <a:grpSpLocks/>
          </p:cNvGrpSpPr>
          <p:nvPr/>
        </p:nvGrpSpPr>
        <p:grpSpPr bwMode="auto">
          <a:xfrm>
            <a:off x="5103813" y="1340768"/>
            <a:ext cx="1447800" cy="1303338"/>
            <a:chOff x="3215" y="366"/>
            <a:chExt cx="912" cy="821"/>
          </a:xfrm>
        </p:grpSpPr>
        <p:sp>
          <p:nvSpPr>
            <p:cNvPr id="83978" name="AutoShape 10"/>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3979" name="Line 11"/>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4" name="Group 3"/>
          <p:cNvGrpSpPr/>
          <p:nvPr/>
        </p:nvGrpSpPr>
        <p:grpSpPr>
          <a:xfrm>
            <a:off x="6529388" y="2763168"/>
            <a:ext cx="646112" cy="314325"/>
            <a:chOff x="6529388" y="2763168"/>
            <a:chExt cx="646112" cy="314325"/>
          </a:xfrm>
        </p:grpSpPr>
        <p:sp>
          <p:nvSpPr>
            <p:cNvPr id="83983" name="Text Box 15"/>
            <p:cNvSpPr txBox="1">
              <a:spLocks noChangeArrowheads="1"/>
            </p:cNvSpPr>
            <p:nvPr/>
          </p:nvSpPr>
          <p:spPr bwMode="auto">
            <a:xfrm>
              <a:off x="6567488" y="2763168"/>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a:solidFill>
                    <a:srgbClr val="C00B0B"/>
                  </a:solidFill>
                  <a:latin typeface="Gill Sans MT" panose="020B0502020104020203" pitchFamily="34" charset="0"/>
                </a:rPr>
                <a:t>Yes</a:t>
              </a:r>
              <a:endParaRPr lang="en-US" altLang="en-US">
                <a:solidFill>
                  <a:srgbClr val="C00B0B"/>
                </a:solidFill>
              </a:endParaRPr>
            </a:p>
          </p:txBody>
        </p:sp>
        <p:sp>
          <p:nvSpPr>
            <p:cNvPr id="83984" name="Line 16"/>
            <p:cNvSpPr>
              <a:spLocks noChangeShapeType="1"/>
            </p:cNvSpPr>
            <p:nvPr/>
          </p:nvSpPr>
          <p:spPr bwMode="auto">
            <a:xfrm>
              <a:off x="6529388" y="3048918"/>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solidFill>
                  <a:srgbClr val="C00B0B"/>
                </a:solidFill>
              </a:endParaRPr>
            </a:p>
          </p:txBody>
        </p:sp>
      </p:grpSp>
      <p:grpSp>
        <p:nvGrpSpPr>
          <p:cNvPr id="84004" name="Group 36"/>
          <p:cNvGrpSpPr>
            <a:grpSpLocks/>
          </p:cNvGrpSpPr>
          <p:nvPr/>
        </p:nvGrpSpPr>
        <p:grpSpPr bwMode="auto">
          <a:xfrm>
            <a:off x="5827713" y="3533106"/>
            <a:ext cx="482600" cy="695325"/>
            <a:chOff x="3671" y="1747"/>
            <a:chExt cx="304" cy="438"/>
          </a:xfrm>
        </p:grpSpPr>
        <p:sp>
          <p:nvSpPr>
            <p:cNvPr id="83989" name="Line 21"/>
            <p:cNvSpPr>
              <a:spLocks noChangeShapeType="1"/>
            </p:cNvSpPr>
            <p:nvPr/>
          </p:nvSpPr>
          <p:spPr bwMode="auto">
            <a:xfrm>
              <a:off x="3671" y="1747"/>
              <a:ext cx="0" cy="4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0" name="Text Box 22"/>
            <p:cNvSpPr txBox="1">
              <a:spLocks noChangeArrowheads="1"/>
            </p:cNvSpPr>
            <p:nvPr/>
          </p:nvSpPr>
          <p:spPr bwMode="auto">
            <a:xfrm>
              <a:off x="3681" y="1798"/>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83995" name="Line 27"/>
          <p:cNvSpPr>
            <a:spLocks noChangeShapeType="1"/>
          </p:cNvSpPr>
          <p:nvPr/>
        </p:nvSpPr>
        <p:spPr bwMode="auto">
          <a:xfrm>
            <a:off x="5837238" y="4695156"/>
            <a:ext cx="0" cy="5000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6" name="AutoShape 28"/>
          <p:cNvSpPr>
            <a:spLocks noChangeArrowheads="1"/>
          </p:cNvSpPr>
          <p:nvPr/>
        </p:nvSpPr>
        <p:spPr bwMode="auto">
          <a:xfrm>
            <a:off x="5133975" y="2548856"/>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83980" name="AutoShape 12"/>
          <p:cNvSpPr>
            <a:spLocks noChangeArrowheads="1"/>
          </p:cNvSpPr>
          <p:nvPr/>
        </p:nvSpPr>
        <p:spPr bwMode="auto">
          <a:xfrm>
            <a:off x="7148513" y="2758406"/>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83977" name="Line 9"/>
          <p:cNvSpPr>
            <a:spLocks noChangeShapeType="1"/>
          </p:cNvSpPr>
          <p:nvPr/>
        </p:nvSpPr>
        <p:spPr bwMode="auto">
          <a:xfrm>
            <a:off x="7961313" y="2167856"/>
            <a:ext cx="0" cy="6159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7" name="Line 29"/>
          <p:cNvSpPr>
            <a:spLocks noChangeShapeType="1"/>
          </p:cNvSpPr>
          <p:nvPr/>
        </p:nvSpPr>
        <p:spPr bwMode="auto">
          <a:xfrm>
            <a:off x="5811838" y="2182144"/>
            <a:ext cx="2130425" cy="3175"/>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sp>
        <p:nvSpPr>
          <p:cNvPr id="83998" name="AutoShape 30"/>
          <p:cNvSpPr>
            <a:spLocks noChangeArrowheads="1"/>
          </p:cNvSpPr>
          <p:nvPr/>
        </p:nvSpPr>
        <p:spPr bwMode="auto">
          <a:xfrm>
            <a:off x="5078413" y="5185693"/>
            <a:ext cx="1550987" cy="563563"/>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83999" name="AutoShape 31"/>
          <p:cNvSpPr>
            <a:spLocks noChangeArrowheads="1"/>
          </p:cNvSpPr>
          <p:nvPr/>
        </p:nvSpPr>
        <p:spPr bwMode="auto">
          <a:xfrm>
            <a:off x="5095875" y="6303293"/>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84000" name="Line 32"/>
          <p:cNvSpPr>
            <a:spLocks noChangeShapeType="1"/>
          </p:cNvSpPr>
          <p:nvPr/>
        </p:nvSpPr>
        <p:spPr bwMode="auto">
          <a:xfrm>
            <a:off x="5830888" y="5785768"/>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81" name="AutoShape 13"/>
          <p:cNvSpPr>
            <a:spLocks noChangeArrowheads="1"/>
          </p:cNvSpPr>
          <p:nvPr/>
        </p:nvSpPr>
        <p:spPr bwMode="auto">
          <a:xfrm>
            <a:off x="5072063" y="4257006"/>
            <a:ext cx="15525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left</a:t>
            </a:r>
            <a:endParaRPr lang="en-US" altLang="en-US"/>
          </a:p>
        </p:txBody>
      </p:sp>
      <p:sp>
        <p:nvSpPr>
          <p:cNvPr id="84002" name="Line 34"/>
          <p:cNvSpPr>
            <a:spLocks noChangeShapeType="1"/>
          </p:cNvSpPr>
          <p:nvPr/>
        </p:nvSpPr>
        <p:spPr bwMode="auto">
          <a:xfrm flipH="1" flipV="1">
            <a:off x="1290638" y="4703763"/>
            <a:ext cx="392112" cy="12700"/>
          </a:xfrm>
          <a:prstGeom prst="line">
            <a:avLst/>
          </a:prstGeom>
          <a:noFill/>
          <a:ln w="1270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5" name="Line 37"/>
          <p:cNvSpPr>
            <a:spLocks noChangeShapeType="1"/>
          </p:cNvSpPr>
          <p:nvPr/>
        </p:nvSpPr>
        <p:spPr bwMode="auto">
          <a:xfrm flipH="1" flipV="1">
            <a:off x="1831975" y="4110038"/>
            <a:ext cx="0" cy="352425"/>
          </a:xfrm>
          <a:prstGeom prst="line">
            <a:avLst/>
          </a:prstGeom>
          <a:noFill/>
          <a:ln w="1270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4009"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4584700"/>
            <a:ext cx="24288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08" name="Picture 4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200" y="4611688"/>
            <a:ext cx="244475"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11"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938" y="3054350"/>
            <a:ext cx="29845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10" name="Picture 4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1325" y="3068638"/>
            <a:ext cx="2492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
        <p:nvSpPr>
          <p:cNvPr id="34" name="Rectangle 3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Tree>
    <p:extLst>
      <p:ext uri="{BB962C8B-B14F-4D97-AF65-F5344CB8AC3E}">
        <p14:creationId xmlns:p14="http://schemas.microsoft.com/office/powerpoint/2010/main" val="177057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003"/>
                                        </p:tgtEl>
                                        <p:attrNameLst>
                                          <p:attrName>style.visibility</p:attrName>
                                        </p:attrNameLst>
                                      </p:cBhvr>
                                      <p:to>
                                        <p:strVal val="visible"/>
                                      </p:to>
                                    </p:set>
                                    <p:animEffect transition="in" filter="fade">
                                      <p:cBhvr>
                                        <p:cTn id="7" dur="500"/>
                                        <p:tgtEl>
                                          <p:spTgt spid="84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96"/>
                                        </p:tgtEl>
                                        <p:attrNameLst>
                                          <p:attrName>style.visibility</p:attrName>
                                        </p:attrNameLst>
                                      </p:cBhvr>
                                      <p:to>
                                        <p:strVal val="visible"/>
                                      </p:to>
                                    </p:set>
                                    <p:animEffect transition="in" filter="fade">
                                      <p:cBhvr>
                                        <p:cTn id="12" dur="500"/>
                                        <p:tgtEl>
                                          <p:spTgt spid="8399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002"/>
                                        </p:tgtEl>
                                        <p:attrNameLst>
                                          <p:attrName>style.visibility</p:attrName>
                                        </p:attrNameLst>
                                      </p:cBhvr>
                                      <p:to>
                                        <p:strVal val="visible"/>
                                      </p:to>
                                    </p:set>
                                    <p:animEffect transition="in" filter="fade">
                                      <p:cBhvr>
                                        <p:cTn id="16" dur="500"/>
                                        <p:tgtEl>
                                          <p:spTgt spid="84002"/>
                                        </p:tgtEl>
                                      </p:cBhvr>
                                    </p:animEffect>
                                  </p:childTnLst>
                                  <p:subTnLst>
                                    <p:set>
                                      <p:cBhvr override="childStyle">
                                        <p:cTn dur="1" fill="hold" display="0" masterRel="nextClick" afterEffect="1"/>
                                        <p:tgtEl>
                                          <p:spTgt spid="84002"/>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3980"/>
                                        </p:tgtEl>
                                        <p:attrNameLst>
                                          <p:attrName>style.visibility</p:attrName>
                                        </p:attrNameLst>
                                      </p:cBhvr>
                                      <p:to>
                                        <p:strVal val="visible"/>
                                      </p:to>
                                    </p:set>
                                    <p:animEffect transition="in" filter="fade">
                                      <p:cBhvr>
                                        <p:cTn id="25" dur="500"/>
                                        <p:tgtEl>
                                          <p:spTgt spid="839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005"/>
                                        </p:tgtEl>
                                        <p:attrNameLst>
                                          <p:attrName>style.visibility</p:attrName>
                                        </p:attrNameLst>
                                      </p:cBhvr>
                                      <p:to>
                                        <p:strVal val="visible"/>
                                      </p:to>
                                    </p:set>
                                    <p:animEffect transition="in" filter="fade">
                                      <p:cBhvr>
                                        <p:cTn id="28" dur="500"/>
                                        <p:tgtEl>
                                          <p:spTgt spid="84005"/>
                                        </p:tgtEl>
                                      </p:cBhvr>
                                    </p:animEffect>
                                  </p:childTnLst>
                                  <p:subTnLst>
                                    <p:set>
                                      <p:cBhvr override="childStyle">
                                        <p:cTn dur="1" fill="hold" display="0" masterRel="nextClick" afterEffect="1"/>
                                        <p:tgtEl>
                                          <p:spTgt spid="8400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3977"/>
                                        </p:tgtEl>
                                        <p:attrNameLst>
                                          <p:attrName>style.visibility</p:attrName>
                                        </p:attrNameLst>
                                      </p:cBhvr>
                                      <p:to>
                                        <p:strVal val="visible"/>
                                      </p:to>
                                    </p:set>
                                    <p:animEffect transition="in" filter="wipe(down)">
                                      <p:cBhvr>
                                        <p:cTn id="33" dur="500"/>
                                        <p:tgtEl>
                                          <p:spTgt spid="83977"/>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83997"/>
                                        </p:tgtEl>
                                        <p:attrNameLst>
                                          <p:attrName>style.visibility</p:attrName>
                                        </p:attrNameLst>
                                      </p:cBhvr>
                                      <p:to>
                                        <p:strVal val="visible"/>
                                      </p:to>
                                    </p:set>
                                    <p:animEffect transition="in" filter="wipe(right)">
                                      <p:cBhvr>
                                        <p:cTn id="37" dur="500"/>
                                        <p:tgtEl>
                                          <p:spTgt spid="8399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4009"/>
                                        </p:tgtEl>
                                        <p:attrNameLst>
                                          <p:attrName>style.visibility</p:attrName>
                                        </p:attrNameLst>
                                      </p:cBhvr>
                                      <p:to>
                                        <p:strVal val="visible"/>
                                      </p:to>
                                    </p:set>
                                    <p:animEffect transition="in" filter="fade">
                                      <p:cBhvr>
                                        <p:cTn id="41" dur="500"/>
                                        <p:tgtEl>
                                          <p:spTgt spid="84009"/>
                                        </p:tgtEl>
                                      </p:cBhvr>
                                    </p:animEffect>
                                  </p:childTnLst>
                                </p:cTn>
                              </p:par>
                              <p:par>
                                <p:cTn id="42" presetID="64" presetClass="path" presetSubtype="0" accel="50000" decel="50000" fill="hold" nodeType="withEffect">
                                  <p:stCondLst>
                                    <p:cond delay="0"/>
                                  </p:stCondLst>
                                  <p:childTnLst>
                                    <p:animMotion origin="layout" path="M 3.05556E-6 4.07407E-6 L -0.00139 -0.22477 " pathEditMode="relative" rAng="0" ptsTypes="AA">
                                      <p:cBhvr>
                                        <p:cTn id="43" dur="2000" fill="hold"/>
                                        <p:tgtEl>
                                          <p:spTgt spid="84008"/>
                                        </p:tgtEl>
                                        <p:attrNameLst>
                                          <p:attrName>ppt_x</p:attrName>
                                          <p:attrName>ppt_y</p:attrName>
                                        </p:attrNameLst>
                                      </p:cBhvr>
                                      <p:rCtr x="-69" y="-11250"/>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84008"/>
                                        </p:tgtEl>
                                        <p:attrNameLst>
                                          <p:attrName>style.visibility</p:attrName>
                                        </p:attrNameLst>
                                      </p:cBhvr>
                                      <p:to>
                                        <p:strVal val="visible"/>
                                      </p:to>
                                    </p:set>
                                    <p:animEffect transition="in" filter="fade">
                                      <p:cBhvr>
                                        <p:cTn id="48" dur="500"/>
                                        <p:tgtEl>
                                          <p:spTgt spid="84008"/>
                                        </p:tgtEl>
                                      </p:cBhvr>
                                    </p:animEffect>
                                  </p:childTnLst>
                                </p:cTn>
                              </p:par>
                            </p:childTnLst>
                          </p:cTn>
                        </p:par>
                        <p:par>
                          <p:cTn id="49" fill="hold" nodeType="with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84004"/>
                                        </p:tgtEl>
                                        <p:attrNameLst>
                                          <p:attrName>style.visibility</p:attrName>
                                        </p:attrNameLst>
                                      </p:cBhvr>
                                      <p:to>
                                        <p:strVal val="visible"/>
                                      </p:to>
                                    </p:set>
                                    <p:animEffect transition="in" filter="wipe(up)">
                                      <p:cBhvr>
                                        <p:cTn id="52" dur="500"/>
                                        <p:tgtEl>
                                          <p:spTgt spid="8400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83981"/>
                                        </p:tgtEl>
                                        <p:attrNameLst>
                                          <p:attrName>style.visibility</p:attrName>
                                        </p:attrNameLst>
                                      </p:cBhvr>
                                      <p:to>
                                        <p:strVal val="visible"/>
                                      </p:to>
                                    </p:set>
                                    <p:animEffect transition="in" filter="fade">
                                      <p:cBhvr>
                                        <p:cTn id="56" dur="500"/>
                                        <p:tgtEl>
                                          <p:spTgt spid="83981"/>
                                        </p:tgtEl>
                                      </p:cBhvr>
                                    </p:animEffect>
                                  </p:childTnLst>
                                </p:cTn>
                              </p:par>
                            </p:childTnLst>
                          </p:cTn>
                        </p:par>
                        <p:par>
                          <p:cTn id="57" fill="hold" nodeType="withGroup">
                            <p:stCondLst>
                              <p:cond delay="1500"/>
                            </p:stCondLst>
                            <p:childTnLst>
                              <p:par>
                                <p:cTn id="58" presetID="10" presetClass="entr" presetSubtype="0" fill="hold" nodeType="afterEffect">
                                  <p:stCondLst>
                                    <p:cond delay="0"/>
                                  </p:stCondLst>
                                  <p:childTnLst>
                                    <p:set>
                                      <p:cBhvr>
                                        <p:cTn id="59" dur="1" fill="hold">
                                          <p:stCondLst>
                                            <p:cond delay="0"/>
                                          </p:stCondLst>
                                        </p:cTn>
                                        <p:tgtEl>
                                          <p:spTgt spid="84011"/>
                                        </p:tgtEl>
                                        <p:attrNameLst>
                                          <p:attrName>style.visibility</p:attrName>
                                        </p:attrNameLst>
                                      </p:cBhvr>
                                      <p:to>
                                        <p:strVal val="visible"/>
                                      </p:to>
                                    </p:set>
                                    <p:animEffect transition="in" filter="fade">
                                      <p:cBhvr>
                                        <p:cTn id="60" dur="500"/>
                                        <p:tgtEl>
                                          <p:spTgt spid="84011"/>
                                        </p:tgtEl>
                                      </p:cBhvr>
                                    </p:animEffect>
                                  </p:childTnLst>
                                </p:cTn>
                              </p:par>
                            </p:childTnLst>
                          </p:cTn>
                        </p:par>
                        <p:par>
                          <p:cTn id="61" fill="hold" nodeType="withGroup">
                            <p:stCondLst>
                              <p:cond delay="2000"/>
                            </p:stCondLst>
                            <p:childTnLst>
                              <p:par>
                                <p:cTn id="62" presetID="10" presetClass="entr" presetSubtype="0" fill="hold" nodeType="afterEffect">
                                  <p:stCondLst>
                                    <p:cond delay="0"/>
                                  </p:stCondLst>
                                  <p:childTnLst>
                                    <p:set>
                                      <p:cBhvr>
                                        <p:cTn id="63" dur="1" fill="hold">
                                          <p:stCondLst>
                                            <p:cond delay="0"/>
                                          </p:stCondLst>
                                        </p:cTn>
                                        <p:tgtEl>
                                          <p:spTgt spid="84010"/>
                                        </p:tgtEl>
                                        <p:attrNameLst>
                                          <p:attrName>style.visibility</p:attrName>
                                        </p:attrNameLst>
                                      </p:cBhvr>
                                      <p:to>
                                        <p:strVal val="visible"/>
                                      </p:to>
                                    </p:set>
                                    <p:animEffect transition="in" filter="fade">
                                      <p:cBhvr>
                                        <p:cTn id="64" dur="500"/>
                                        <p:tgtEl>
                                          <p:spTgt spid="840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3995"/>
                                        </p:tgtEl>
                                        <p:attrNameLst>
                                          <p:attrName>style.visibility</p:attrName>
                                        </p:attrNameLst>
                                      </p:cBhvr>
                                      <p:to>
                                        <p:strVal val="visible"/>
                                      </p:to>
                                    </p:set>
                                    <p:animEffect transition="in" filter="wipe(up)">
                                      <p:cBhvr>
                                        <p:cTn id="69" dur="500"/>
                                        <p:tgtEl>
                                          <p:spTgt spid="83995"/>
                                        </p:tgtEl>
                                      </p:cBhvr>
                                    </p:animEffect>
                                  </p:childTnLst>
                                </p:cTn>
                              </p:par>
                            </p:childTnLst>
                          </p:cTn>
                        </p:par>
                        <p:par>
                          <p:cTn id="70" fill="hold" nodeType="withGroup">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83998"/>
                                        </p:tgtEl>
                                        <p:attrNameLst>
                                          <p:attrName>style.visibility</p:attrName>
                                        </p:attrNameLst>
                                      </p:cBhvr>
                                      <p:to>
                                        <p:strVal val="visible"/>
                                      </p:to>
                                    </p:set>
                                    <p:animEffect transition="in" filter="fade">
                                      <p:cBhvr>
                                        <p:cTn id="73" dur="500"/>
                                        <p:tgtEl>
                                          <p:spTgt spid="83998"/>
                                        </p:tgtEl>
                                      </p:cBhvr>
                                    </p:animEffect>
                                  </p:childTnLst>
                                </p:cTn>
                              </p:par>
                            </p:childTnLst>
                          </p:cTn>
                        </p:par>
                        <p:par>
                          <p:cTn id="74" fill="hold">
                            <p:stCondLst>
                              <p:cond delay="1000"/>
                            </p:stCondLst>
                            <p:childTnLst>
                              <p:par>
                                <p:cTn id="75" presetID="35" presetClass="path" presetSubtype="0" accel="50000" decel="50000" fill="hold" nodeType="afterEffect">
                                  <p:stCondLst>
                                    <p:cond delay="0"/>
                                  </p:stCondLst>
                                  <p:childTnLst>
                                    <p:animMotion origin="layout" path="M 0.00017 -0.00394 L -0.03819 -0.00371 " pathEditMode="relative" rAng="0" ptsTypes="AA">
                                      <p:cBhvr>
                                        <p:cTn id="76" dur="2000" fill="hold"/>
                                        <p:tgtEl>
                                          <p:spTgt spid="84010"/>
                                        </p:tgtEl>
                                        <p:attrNameLst>
                                          <p:attrName>ppt_x</p:attrName>
                                          <p:attrName>ppt_y</p:attrName>
                                        </p:attrNameLst>
                                      </p:cBhvr>
                                      <p:rCtr x="-1927" y="0"/>
                                    </p:animMotion>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4000"/>
                                        </p:tgtEl>
                                        <p:attrNameLst>
                                          <p:attrName>style.visibility</p:attrName>
                                        </p:attrNameLst>
                                      </p:cBhvr>
                                      <p:to>
                                        <p:strVal val="visible"/>
                                      </p:to>
                                    </p:set>
                                    <p:animEffect transition="in" filter="wipe(up)">
                                      <p:cBhvr>
                                        <p:cTn id="81" dur="500"/>
                                        <p:tgtEl>
                                          <p:spTgt spid="84000"/>
                                        </p:tgtEl>
                                      </p:cBhvr>
                                    </p:animEffect>
                                  </p:childTnLst>
                                </p:cTn>
                              </p:par>
                            </p:childTnLst>
                          </p:cTn>
                        </p:par>
                        <p:par>
                          <p:cTn id="82" fill="hold" nodeType="withGroup">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83999"/>
                                        </p:tgtEl>
                                        <p:attrNameLst>
                                          <p:attrName>style.visibility</p:attrName>
                                        </p:attrNameLst>
                                      </p:cBhvr>
                                      <p:to>
                                        <p:strVal val="visible"/>
                                      </p:to>
                                    </p:set>
                                    <p:animEffect transition="in" filter="fade">
                                      <p:cBhvr>
                                        <p:cTn id="85" dur="500"/>
                                        <p:tgtEl>
                                          <p:spTgt spid="83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5" grpId="0" animBg="1"/>
      <p:bldP spid="83996" grpId="0" animBg="1"/>
      <p:bldP spid="83980" grpId="0" animBg="1"/>
      <p:bldP spid="83977" grpId="0" animBg="1"/>
      <p:bldP spid="83997" grpId="0" animBg="1"/>
      <p:bldP spid="83998" grpId="0" animBg="1"/>
      <p:bldP spid="83999" grpId="0" animBg="1"/>
      <p:bldP spid="84000" grpId="0" animBg="1"/>
      <p:bldP spid="83981" grpId="0" animBg="1"/>
      <p:bldP spid="84002" grpId="0" animBg="1"/>
      <p:bldP spid="8400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5" name="Group 5"/>
          <p:cNvGrpSpPr>
            <a:grpSpLocks/>
          </p:cNvGrpSpPr>
          <p:nvPr/>
        </p:nvGrpSpPr>
        <p:grpSpPr bwMode="auto">
          <a:xfrm>
            <a:off x="4786313" y="1571625"/>
            <a:ext cx="1447800" cy="1303338"/>
            <a:chOff x="3215" y="366"/>
            <a:chExt cx="912" cy="821"/>
          </a:xfrm>
        </p:grpSpPr>
        <p:sp>
          <p:nvSpPr>
            <p:cNvPr id="87046" name="AutoShape 6"/>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7047" name="Line 7"/>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1" name="AutoShape 11"/>
          <p:cNvSpPr>
            <a:spLocks noChangeArrowheads="1"/>
          </p:cNvSpPr>
          <p:nvPr/>
        </p:nvSpPr>
        <p:spPr bwMode="auto">
          <a:xfrm>
            <a:off x="4816475" y="2779713"/>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214813"/>
            <a:ext cx="3667125"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211888" y="2994025"/>
            <a:ext cx="646112" cy="314325"/>
            <a:chOff x="6211888" y="2994025"/>
            <a:chExt cx="646112" cy="314325"/>
          </a:xfrm>
        </p:grpSpPr>
        <p:sp>
          <p:nvSpPr>
            <p:cNvPr id="87049" name="Text Box 9"/>
            <p:cNvSpPr txBox="1">
              <a:spLocks noChangeArrowheads="1"/>
            </p:cNvSpPr>
            <p:nvPr/>
          </p:nvSpPr>
          <p:spPr bwMode="auto">
            <a:xfrm>
              <a:off x="6249988" y="2994025"/>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87050" name="Line 10"/>
            <p:cNvSpPr>
              <a:spLocks noChangeShapeType="1"/>
            </p:cNvSpPr>
            <p:nvPr/>
          </p:nvSpPr>
          <p:spPr bwMode="auto">
            <a:xfrm>
              <a:off x="6211888" y="3279775"/>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2" name="AutoShape 12"/>
          <p:cNvSpPr>
            <a:spLocks noChangeArrowheads="1"/>
          </p:cNvSpPr>
          <p:nvPr/>
        </p:nvSpPr>
        <p:spPr bwMode="auto">
          <a:xfrm>
            <a:off x="6831013" y="2989263"/>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grpSp>
        <p:nvGrpSpPr>
          <p:cNvPr id="87053" name="Group 13"/>
          <p:cNvGrpSpPr>
            <a:grpSpLocks/>
          </p:cNvGrpSpPr>
          <p:nvPr/>
        </p:nvGrpSpPr>
        <p:grpSpPr bwMode="auto">
          <a:xfrm>
            <a:off x="5494338" y="2398713"/>
            <a:ext cx="2149475" cy="615950"/>
            <a:chOff x="3661" y="887"/>
            <a:chExt cx="1354" cy="388"/>
          </a:xfrm>
        </p:grpSpPr>
        <p:sp>
          <p:nvSpPr>
            <p:cNvPr id="87054" name="Line 14"/>
            <p:cNvSpPr>
              <a:spLocks noChangeShapeType="1"/>
            </p:cNvSpPr>
            <p:nvPr/>
          </p:nvSpPr>
          <p:spPr bwMode="auto">
            <a:xfrm>
              <a:off x="5015" y="887"/>
              <a:ext cx="0" cy="3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55" name="Line 15"/>
            <p:cNvSpPr>
              <a:spLocks noChangeShapeType="1"/>
            </p:cNvSpPr>
            <p:nvPr/>
          </p:nvSpPr>
          <p:spPr bwMode="auto">
            <a:xfrm>
              <a:off x="3661" y="896"/>
              <a:ext cx="1342" cy="2"/>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grpSp>
      <p:sp>
        <p:nvSpPr>
          <p:cNvPr id="87058" name="Text Box 18"/>
          <p:cNvSpPr txBox="1">
            <a:spLocks noChangeArrowheads="1"/>
          </p:cNvSpPr>
          <p:nvPr/>
        </p:nvSpPr>
        <p:spPr bwMode="auto">
          <a:xfrm>
            <a:off x="78232" y="925576"/>
            <a:ext cx="4033838" cy="5909310"/>
          </a:xfrm>
          <a:prstGeom prst="rect">
            <a:avLst/>
          </a:prstGeom>
          <a:solidFill>
            <a:schemeClr val="bg1"/>
          </a:solidFill>
          <a:ln>
            <a:noFill/>
          </a:ln>
          <a:effectLst/>
        </p:spPr>
        <p:txBody>
          <a:bodyPr>
            <a:spAutoFit/>
          </a:bodyPr>
          <a:lstStyle/>
          <a:p>
            <a:pPr>
              <a:spcBef>
                <a:spcPct val="50000"/>
              </a:spcBef>
            </a:pPr>
            <a:r>
              <a:rPr lang="en-GB" altLang="en-US" sz="3600" dirty="0">
                <a:solidFill>
                  <a:srgbClr val="595959"/>
                </a:solidFill>
                <a:latin typeface="Calibri" panose="020F0502020204030204" pitchFamily="34" charset="0"/>
              </a:rPr>
              <a:t>L</a:t>
            </a:r>
            <a:r>
              <a:rPr lang="en-GB" altLang="en-US" sz="3600" dirty="0" smtClean="0">
                <a:solidFill>
                  <a:srgbClr val="595959"/>
                </a:solidFill>
                <a:latin typeface="Calibri" panose="020F0502020204030204" pitchFamily="34" charset="0"/>
              </a:rPr>
              <a:t>et’s </a:t>
            </a:r>
            <a:r>
              <a:rPr lang="en-GB" altLang="en-US" sz="3600" dirty="0">
                <a:solidFill>
                  <a:srgbClr val="595959"/>
                </a:solidFill>
                <a:latin typeface="Calibri" panose="020F0502020204030204" pitchFamily="34" charset="0"/>
              </a:rPr>
              <a:t>program this first </a:t>
            </a:r>
            <a:r>
              <a:rPr lang="en-GB" altLang="en-US" sz="3600" dirty="0" smtClean="0">
                <a:solidFill>
                  <a:srgbClr val="595959"/>
                </a:solidFill>
                <a:latin typeface="Calibri" panose="020F0502020204030204" pitchFamily="34" charset="0"/>
              </a:rPr>
              <a:t>section.</a:t>
            </a:r>
          </a:p>
          <a:p>
            <a:pPr>
              <a:spcBef>
                <a:spcPct val="50000"/>
              </a:spcBef>
            </a:pPr>
            <a:r>
              <a:rPr lang="en-GB" altLang="en-US" sz="3600" dirty="0" smtClean="0">
                <a:solidFill>
                  <a:srgbClr val="595959"/>
                </a:solidFill>
                <a:latin typeface="Calibri" panose="020F0502020204030204" pitchFamily="34" charset="0"/>
              </a:rPr>
              <a:t>What </a:t>
            </a:r>
            <a:r>
              <a:rPr lang="en-GB" altLang="en-US" sz="3600" dirty="0">
                <a:solidFill>
                  <a:srgbClr val="595959"/>
                </a:solidFill>
                <a:latin typeface="Calibri" panose="020F0502020204030204" pitchFamily="34" charset="0"/>
              </a:rPr>
              <a:t>do we need</a:t>
            </a:r>
            <a:r>
              <a:rPr lang="en-GB" altLang="en-US" sz="3600" dirty="0" smtClean="0">
                <a:solidFill>
                  <a:srgbClr val="595959"/>
                </a:solidFill>
                <a:latin typeface="Calibri" panose="020F0502020204030204" pitchFamily="34" charset="0"/>
              </a:rPr>
              <a:t>?</a:t>
            </a:r>
          </a:p>
          <a:p>
            <a:pPr>
              <a:spcBef>
                <a:spcPct val="50000"/>
              </a:spcBef>
            </a:pPr>
            <a:r>
              <a:rPr lang="en-GB" altLang="en-US" sz="3600" dirty="0">
                <a:solidFill>
                  <a:srgbClr val="595959"/>
                </a:solidFill>
                <a:latin typeface="Calibri" panose="020F0502020204030204" pitchFamily="34" charset="0"/>
              </a:rPr>
              <a:t>A Loop</a:t>
            </a:r>
            <a:r>
              <a:rPr lang="en-GB" altLang="en-US" sz="3600" dirty="0" smtClean="0">
                <a:solidFill>
                  <a:srgbClr val="595959"/>
                </a:solidFill>
                <a:latin typeface="Calibri" panose="020F0502020204030204" pitchFamily="34" charset="0"/>
              </a:rPr>
              <a:t>!</a:t>
            </a:r>
          </a:p>
          <a:p>
            <a:pPr>
              <a:spcBef>
                <a:spcPct val="50000"/>
              </a:spcBef>
            </a:pPr>
            <a:r>
              <a:rPr lang="en-GB" altLang="en-US" sz="3600" dirty="0">
                <a:solidFill>
                  <a:srgbClr val="595959"/>
                </a:solidFill>
                <a:latin typeface="Calibri" panose="020F0502020204030204" pitchFamily="34" charset="0"/>
              </a:rPr>
              <a:t>But what else</a:t>
            </a:r>
            <a:r>
              <a:rPr lang="en-GB" altLang="en-US" sz="3600" dirty="0" smtClean="0">
                <a:solidFill>
                  <a:srgbClr val="595959"/>
                </a:solidFill>
                <a:latin typeface="Calibri" panose="020F0502020204030204" pitchFamily="34" charset="0"/>
              </a:rPr>
              <a:t>?</a:t>
            </a:r>
            <a:endParaRPr lang="en-US" altLang="en-US" sz="3600" dirty="0" smtClean="0">
              <a:solidFill>
                <a:srgbClr val="595959"/>
              </a:solidFill>
              <a:latin typeface="Calibri" panose="020F0502020204030204" pitchFamily="34" charset="0"/>
            </a:endParaRPr>
          </a:p>
          <a:p>
            <a:pPr>
              <a:spcBef>
                <a:spcPct val="50000"/>
              </a:spcBef>
            </a:pPr>
            <a:r>
              <a:rPr lang="en-GB" altLang="en-US" sz="3600" dirty="0">
                <a:solidFill>
                  <a:srgbClr val="595959"/>
                </a:solidFill>
                <a:latin typeface="Calibri" panose="020F0502020204030204" pitchFamily="34" charset="0"/>
              </a:rPr>
              <a:t>A </a:t>
            </a:r>
            <a:r>
              <a:rPr lang="en-GB" altLang="en-US" sz="3600" dirty="0" smtClean="0">
                <a:solidFill>
                  <a:srgbClr val="595959"/>
                </a:solidFill>
                <a:latin typeface="Calibri" panose="020F0502020204030204" pitchFamily="34" charset="0"/>
              </a:rPr>
              <a:t>Condition</a:t>
            </a:r>
          </a:p>
          <a:p>
            <a:pPr>
              <a:spcBef>
                <a:spcPct val="50000"/>
              </a:spcBef>
            </a:pPr>
            <a:r>
              <a:rPr lang="en-GB" altLang="en-US" sz="3600" dirty="0">
                <a:solidFill>
                  <a:srgbClr val="595959"/>
                </a:solidFill>
                <a:latin typeface="Calibri" panose="020F0502020204030204" pitchFamily="34" charset="0"/>
              </a:rPr>
              <a:t>So what instruction should we use</a:t>
            </a:r>
            <a:r>
              <a:rPr lang="en-GB" altLang="en-US" sz="3600" dirty="0" smtClean="0">
                <a:solidFill>
                  <a:srgbClr val="595959"/>
                </a:solidFill>
                <a:latin typeface="Calibri" panose="020F0502020204030204" pitchFamily="34" charset="0"/>
              </a:rPr>
              <a:t>?</a:t>
            </a:r>
            <a:endParaRPr lang="en-US" altLang="en-US" sz="3600" dirty="0">
              <a:solidFill>
                <a:srgbClr val="595959"/>
              </a:solidFill>
              <a:latin typeface="Calibri" panose="020F0502020204030204" pitchFamily="34" charset="0"/>
            </a:endParaRPr>
          </a:p>
        </p:txBody>
      </p:sp>
      <p:sp>
        <p:nvSpPr>
          <p:cNvPr id="87062" name="Freeform 22"/>
          <p:cNvSpPr>
            <a:spLocks/>
          </p:cNvSpPr>
          <p:nvPr/>
        </p:nvSpPr>
        <p:spPr bwMode="auto">
          <a:xfrm>
            <a:off x="5466830" y="2390775"/>
            <a:ext cx="2176983" cy="587375"/>
          </a:xfrm>
          <a:custGeom>
            <a:avLst/>
            <a:gdLst>
              <a:gd name="T0" fmla="*/ 1342 w 1342"/>
              <a:gd name="T1" fmla="*/ 370 h 370"/>
              <a:gd name="T2" fmla="*/ 1333 w 1342"/>
              <a:gd name="T3" fmla="*/ 0 h 370"/>
              <a:gd name="T4" fmla="*/ 0 w 1342"/>
              <a:gd name="T5" fmla="*/ 8 h 370"/>
            </a:gdLst>
            <a:ahLst/>
            <a:cxnLst>
              <a:cxn ang="0">
                <a:pos x="T0" y="T1"/>
              </a:cxn>
              <a:cxn ang="0">
                <a:pos x="T2" y="T3"/>
              </a:cxn>
              <a:cxn ang="0">
                <a:pos x="T4" y="T5"/>
              </a:cxn>
            </a:cxnLst>
            <a:rect l="0" t="0" r="r" b="b"/>
            <a:pathLst>
              <a:path w="1342" h="370">
                <a:moveTo>
                  <a:pt x="1342" y="370"/>
                </a:moveTo>
                <a:lnTo>
                  <a:pt x="1333" y="0"/>
                </a:lnTo>
                <a:lnTo>
                  <a:pt x="0" y="8"/>
                </a:lnTo>
              </a:path>
            </a:pathLst>
          </a:custGeom>
          <a:noFill/>
          <a:ln w="127000" cmpd="sng">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065" name="AutoShape 25"/>
          <p:cNvSpPr>
            <a:spLocks noChangeArrowheads="1"/>
          </p:cNvSpPr>
          <p:nvPr/>
        </p:nvSpPr>
        <p:spPr bwMode="auto">
          <a:xfrm>
            <a:off x="4805363" y="2743200"/>
            <a:ext cx="1450975" cy="1069975"/>
          </a:xfrm>
          <a:prstGeom prst="flowChartDecision">
            <a:avLst/>
          </a:prstGeom>
          <a:noFill/>
          <a:ln w="127000">
            <a:solidFill>
              <a:srgbClr val="C00B0B"/>
            </a:solidFill>
            <a:miter lim="800000"/>
            <a:headEnd/>
            <a:tailEnd/>
          </a:ln>
          <a:effectLst/>
          <a:extLst/>
        </p:spPr>
        <p:txBody>
          <a:bodyPr wrap="none" anchor="ctr"/>
          <a:lstStyle/>
          <a:p>
            <a:endParaRPr lang="en-GB"/>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
        <p:nvSpPr>
          <p:cNvPr id="21"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Tree>
    <p:extLst>
      <p:ext uri="{BB962C8B-B14F-4D97-AF65-F5344CB8AC3E}">
        <p14:creationId xmlns:p14="http://schemas.microsoft.com/office/powerpoint/2010/main" val="2973149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70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87058">
                                            <p:txEl>
                                              <p:pRg st="2" end="2"/>
                                            </p:txEl>
                                          </p:spTgt>
                                        </p:tgtEl>
                                        <p:attrNameLst>
                                          <p:attrName>style.visibility</p:attrName>
                                        </p:attrNameLst>
                                      </p:cBhvr>
                                      <p:to>
                                        <p:strVal val="visible"/>
                                      </p:to>
                                    </p:set>
                                    <p:animEffect transition="in" filter="fade">
                                      <p:cBhvr>
                                        <p:cTn id="11" dur="500"/>
                                        <p:tgtEl>
                                          <p:spTgt spid="8705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7058">
                                            <p:txEl>
                                              <p:pRg st="3" end="3"/>
                                            </p:txEl>
                                          </p:spTgt>
                                        </p:tgtEl>
                                        <p:attrNameLst>
                                          <p:attrName>style.visibility</p:attrName>
                                        </p:attrNameLst>
                                      </p:cBhvr>
                                      <p:to>
                                        <p:strVal val="visible"/>
                                      </p:to>
                                    </p:set>
                                    <p:animEffect transition="in" filter="fade">
                                      <p:cBhvr>
                                        <p:cTn id="16" dur="500"/>
                                        <p:tgtEl>
                                          <p:spTgt spid="87058">
                                            <p:txEl>
                                              <p:pRg st="3" end="3"/>
                                            </p:txEl>
                                          </p:spTgt>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706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87058">
                                            <p:txEl>
                                              <p:pRg st="4" end="4"/>
                                            </p:txEl>
                                          </p:spTgt>
                                        </p:tgtEl>
                                        <p:attrNameLst>
                                          <p:attrName>style.visibility</p:attrName>
                                        </p:attrNameLst>
                                      </p:cBhvr>
                                      <p:to>
                                        <p:strVal val="visible"/>
                                      </p:to>
                                    </p:set>
                                    <p:animEffect transition="in" filter="fade">
                                      <p:cBhvr>
                                        <p:cTn id="24" dur="500"/>
                                        <p:tgtEl>
                                          <p:spTgt spid="8705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044"/>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87058">
                                            <p:txEl>
                                              <p:pRg st="5" end="5"/>
                                            </p:txEl>
                                          </p:spTgt>
                                        </p:tgtEl>
                                        <p:attrNameLst>
                                          <p:attrName>style.visibility</p:attrName>
                                        </p:attrNameLst>
                                      </p:cBhvr>
                                      <p:to>
                                        <p:strVal val="visible"/>
                                      </p:to>
                                    </p:set>
                                    <p:animEffect transition="in" filter="fade">
                                      <p:cBhvr>
                                        <p:cTn id="31" dur="500"/>
                                        <p:tgtEl>
                                          <p:spTgt spid="870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2" grpId="0" animBg="1"/>
      <p:bldP spid="8706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5" name="Group 5"/>
          <p:cNvGrpSpPr>
            <a:grpSpLocks/>
          </p:cNvGrpSpPr>
          <p:nvPr/>
        </p:nvGrpSpPr>
        <p:grpSpPr bwMode="auto">
          <a:xfrm>
            <a:off x="4786313" y="1571625"/>
            <a:ext cx="1447800" cy="1303338"/>
            <a:chOff x="3215" y="366"/>
            <a:chExt cx="912" cy="821"/>
          </a:xfrm>
        </p:grpSpPr>
        <p:sp>
          <p:nvSpPr>
            <p:cNvPr id="87046" name="AutoShape 6"/>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7047" name="Line 7"/>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1" name="AutoShape 11"/>
          <p:cNvSpPr>
            <a:spLocks noChangeArrowheads="1"/>
          </p:cNvSpPr>
          <p:nvPr/>
        </p:nvSpPr>
        <p:spPr bwMode="auto">
          <a:xfrm>
            <a:off x="4816475" y="2779713"/>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214813"/>
            <a:ext cx="3667125"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211888" y="2994025"/>
            <a:ext cx="646112" cy="314325"/>
            <a:chOff x="6211888" y="2994025"/>
            <a:chExt cx="646112" cy="314325"/>
          </a:xfrm>
        </p:grpSpPr>
        <p:sp>
          <p:nvSpPr>
            <p:cNvPr id="87049" name="Text Box 9"/>
            <p:cNvSpPr txBox="1">
              <a:spLocks noChangeArrowheads="1"/>
            </p:cNvSpPr>
            <p:nvPr/>
          </p:nvSpPr>
          <p:spPr bwMode="auto">
            <a:xfrm>
              <a:off x="6249988" y="2994025"/>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87050" name="Line 10"/>
            <p:cNvSpPr>
              <a:spLocks noChangeShapeType="1"/>
            </p:cNvSpPr>
            <p:nvPr/>
          </p:nvSpPr>
          <p:spPr bwMode="auto">
            <a:xfrm>
              <a:off x="6211888" y="3279775"/>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2" name="AutoShape 12"/>
          <p:cNvSpPr>
            <a:spLocks noChangeArrowheads="1"/>
          </p:cNvSpPr>
          <p:nvPr/>
        </p:nvSpPr>
        <p:spPr bwMode="auto">
          <a:xfrm>
            <a:off x="6831013" y="2989263"/>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grpSp>
        <p:nvGrpSpPr>
          <p:cNvPr id="87053" name="Group 13"/>
          <p:cNvGrpSpPr>
            <a:grpSpLocks/>
          </p:cNvGrpSpPr>
          <p:nvPr/>
        </p:nvGrpSpPr>
        <p:grpSpPr bwMode="auto">
          <a:xfrm>
            <a:off x="5494338" y="2398713"/>
            <a:ext cx="2149475" cy="615950"/>
            <a:chOff x="3661" y="887"/>
            <a:chExt cx="1354" cy="388"/>
          </a:xfrm>
        </p:grpSpPr>
        <p:sp>
          <p:nvSpPr>
            <p:cNvPr id="87054" name="Line 14"/>
            <p:cNvSpPr>
              <a:spLocks noChangeShapeType="1"/>
            </p:cNvSpPr>
            <p:nvPr/>
          </p:nvSpPr>
          <p:spPr bwMode="auto">
            <a:xfrm>
              <a:off x="5015" y="887"/>
              <a:ext cx="0" cy="3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55" name="Line 15"/>
            <p:cNvSpPr>
              <a:spLocks noChangeShapeType="1"/>
            </p:cNvSpPr>
            <p:nvPr/>
          </p:nvSpPr>
          <p:spPr bwMode="auto">
            <a:xfrm>
              <a:off x="3661" y="896"/>
              <a:ext cx="1342" cy="2"/>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grpSp>
      <p:sp>
        <p:nvSpPr>
          <p:cNvPr id="87058" name="Text Box 18"/>
          <p:cNvSpPr txBox="1">
            <a:spLocks noChangeArrowheads="1"/>
          </p:cNvSpPr>
          <p:nvPr/>
        </p:nvSpPr>
        <p:spPr bwMode="auto">
          <a:xfrm>
            <a:off x="78232" y="925576"/>
            <a:ext cx="4033838" cy="646331"/>
          </a:xfrm>
          <a:prstGeom prst="rect">
            <a:avLst/>
          </a:prstGeom>
          <a:solidFill>
            <a:schemeClr val="bg1"/>
          </a:solidFill>
          <a:ln>
            <a:noFill/>
          </a:ln>
          <a:effectLst/>
        </p:spPr>
        <p:txBody>
          <a:bodyPr>
            <a:spAutoFit/>
          </a:bodyPr>
          <a:lstStyle/>
          <a:p>
            <a:pPr>
              <a:spcBef>
                <a:spcPct val="50000"/>
              </a:spcBef>
            </a:pPr>
            <a:endParaRPr lang="en-US" altLang="en-US" sz="3600" dirty="0">
              <a:solidFill>
                <a:srgbClr val="595959"/>
              </a:solidFill>
              <a:latin typeface="Calibri" panose="020F0502020204030204" pitchFamily="34" charset="0"/>
            </a:endParaRPr>
          </a:p>
        </p:txBody>
      </p:sp>
      <p:sp>
        <p:nvSpPr>
          <p:cNvPr id="87065" name="AutoShape 25"/>
          <p:cNvSpPr>
            <a:spLocks noChangeArrowheads="1"/>
          </p:cNvSpPr>
          <p:nvPr/>
        </p:nvSpPr>
        <p:spPr bwMode="auto">
          <a:xfrm>
            <a:off x="4805363" y="2743200"/>
            <a:ext cx="1450975" cy="1069975"/>
          </a:xfrm>
          <a:prstGeom prst="flowChartDecision">
            <a:avLst/>
          </a:prstGeom>
          <a:noFill/>
          <a:ln w="127000">
            <a:solidFill>
              <a:srgbClr val="C00B0B"/>
            </a:solidFill>
            <a:miter lim="800000"/>
            <a:headEnd/>
            <a:tailEnd/>
          </a:ln>
          <a:effectLst/>
          <a:extLst/>
        </p:spPr>
        <p:txBody>
          <a:bodyPr wrap="none" anchor="ctr"/>
          <a:lstStyle/>
          <a:p>
            <a:endParaRPr lang="en-GB"/>
          </a:p>
        </p:txBody>
      </p:sp>
      <p:sp>
        <p:nvSpPr>
          <p:cNvPr id="20" name="Rectangle 3"/>
          <p:cNvSpPr txBox="1">
            <a:spLocks noChangeArrowheads="1"/>
          </p:cNvSpPr>
          <p:nvPr/>
        </p:nvSpPr>
        <p:spPr>
          <a:xfrm>
            <a:off x="0" y="1401577"/>
            <a:ext cx="8964488" cy="47132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altLang="en-US" sz="3600" dirty="0" smtClean="0">
                <a:solidFill>
                  <a:srgbClr val="595959"/>
                </a:solidFill>
              </a:rPr>
              <a:t>Condition controlled </a:t>
            </a:r>
          </a:p>
          <a:p>
            <a:pPr>
              <a:buFontTx/>
              <a:buNone/>
            </a:pPr>
            <a:r>
              <a:rPr lang="en-GB" altLang="en-US" sz="3600" dirty="0" smtClean="0">
                <a:solidFill>
                  <a:srgbClr val="595959"/>
                </a:solidFill>
              </a:rPr>
              <a:t>loops</a:t>
            </a:r>
          </a:p>
          <a:p>
            <a:pPr>
              <a:buFontTx/>
              <a:buNone/>
            </a:pPr>
            <a:endParaRPr lang="en-GB" altLang="en-US" b="1" dirty="0"/>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altLang="en-US" b="1" dirty="0" smtClean="0">
              <a:solidFill>
                <a:srgbClr val="C00000"/>
              </a:solidFill>
            </a:endParaRP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Syntax</a:t>
            </a:r>
            <a:r>
              <a:rPr lang="en-GB" altLang="en-US" sz="2800" b="1" dirty="0">
                <a:solidFill>
                  <a:srgbClr val="C00000"/>
                </a:solidFill>
                <a:latin typeface="Courier New" panose="02070309020205020404" pitchFamily="49" charset="0"/>
                <a:cs typeface="Courier New" panose="02070309020205020404" pitchFamily="49" charset="0"/>
              </a:rPr>
              <a:t>:</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err="1" smtClean="0">
                <a:solidFill>
                  <a:srgbClr val="C00000"/>
                </a:solidFill>
                <a:latin typeface="Courier New" panose="02070309020205020404" pitchFamily="49" charset="0"/>
                <a:cs typeface="Courier New" panose="02070309020205020404" pitchFamily="49" charset="0"/>
              </a:rPr>
              <a:t>repeatWhile</a:t>
            </a:r>
            <a:r>
              <a:rPr lang="en-GB" altLang="en-US" sz="2800" b="1" dirty="0" smtClean="0">
                <a:solidFill>
                  <a:srgbClr val="C00000"/>
                </a:solidFill>
                <a:latin typeface="Courier New" panose="02070309020205020404" pitchFamily="49" charset="0"/>
                <a:cs typeface="Courier New" panose="02070309020205020404" pitchFamily="49" charset="0"/>
              </a:rPr>
              <a:t>(condition)</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Instructions</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 </a:t>
            </a:r>
            <a:endParaRPr lang="en-GB" altLang="en-US" sz="2800" b="1" dirty="0">
              <a:solidFill>
                <a:srgbClr val="C00000"/>
              </a:solidFill>
              <a:latin typeface="Courier New" panose="02070309020205020404" pitchFamily="49" charset="0"/>
              <a:cs typeface="Courier New" panose="02070309020205020404" pitchFamily="49" charset="0"/>
            </a:endParaRPr>
          </a:p>
          <a:p>
            <a:pPr>
              <a:buFontTx/>
              <a:buNone/>
            </a:pPr>
            <a:endParaRPr lang="en-GB" altLang="en-US" b="1" dirty="0" smtClean="0"/>
          </a:p>
        </p:txBody>
      </p:sp>
      <p:sp>
        <p:nvSpPr>
          <p:cNvPr id="21" name="Freeform 22"/>
          <p:cNvSpPr>
            <a:spLocks/>
          </p:cNvSpPr>
          <p:nvPr/>
        </p:nvSpPr>
        <p:spPr bwMode="auto">
          <a:xfrm>
            <a:off x="5466830" y="2390775"/>
            <a:ext cx="2176983" cy="587375"/>
          </a:xfrm>
          <a:custGeom>
            <a:avLst/>
            <a:gdLst>
              <a:gd name="T0" fmla="*/ 1342 w 1342"/>
              <a:gd name="T1" fmla="*/ 370 h 370"/>
              <a:gd name="T2" fmla="*/ 1333 w 1342"/>
              <a:gd name="T3" fmla="*/ 0 h 370"/>
              <a:gd name="T4" fmla="*/ 0 w 1342"/>
              <a:gd name="T5" fmla="*/ 8 h 370"/>
            </a:gdLst>
            <a:ahLst/>
            <a:cxnLst>
              <a:cxn ang="0">
                <a:pos x="T0" y="T1"/>
              </a:cxn>
              <a:cxn ang="0">
                <a:pos x="T2" y="T3"/>
              </a:cxn>
              <a:cxn ang="0">
                <a:pos x="T4" y="T5"/>
              </a:cxn>
            </a:cxnLst>
            <a:rect l="0" t="0" r="r" b="b"/>
            <a:pathLst>
              <a:path w="1342" h="370">
                <a:moveTo>
                  <a:pt x="1342" y="370"/>
                </a:moveTo>
                <a:lnTo>
                  <a:pt x="1333" y="0"/>
                </a:lnTo>
                <a:lnTo>
                  <a:pt x="0" y="8"/>
                </a:lnTo>
              </a:path>
            </a:pathLst>
          </a:custGeom>
          <a:noFill/>
          <a:ln w="127000" cmpd="sng">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
        <p:nvSpPr>
          <p:cNvPr id="23"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Tree>
    <p:extLst>
      <p:ext uri="{BB962C8B-B14F-4D97-AF65-F5344CB8AC3E}">
        <p14:creationId xmlns:p14="http://schemas.microsoft.com/office/powerpoint/2010/main" val="497505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txBox="1">
            <a:spLocks noChangeArrowheads="1"/>
          </p:cNvSpPr>
          <p:nvPr/>
        </p:nvSpPr>
        <p:spPr>
          <a:xfrm>
            <a:off x="179512" y="1355083"/>
            <a:ext cx="8964488" cy="4713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FontTx/>
              <a:buNone/>
            </a:pPr>
            <a:r>
              <a:rPr lang="en-GB" altLang="en-US" sz="3600" dirty="0" smtClean="0">
                <a:solidFill>
                  <a:srgbClr val="595959"/>
                </a:solidFill>
              </a:rPr>
              <a:t>Counter controlled </a:t>
            </a:r>
          </a:p>
          <a:p>
            <a:pPr algn="r">
              <a:buFontTx/>
              <a:buNone/>
            </a:pPr>
            <a:r>
              <a:rPr lang="en-GB" altLang="en-US" sz="3600" dirty="0" smtClean="0">
                <a:solidFill>
                  <a:srgbClr val="595959"/>
                </a:solidFill>
              </a:rPr>
              <a:t>loops</a:t>
            </a:r>
          </a:p>
          <a:p>
            <a:pPr>
              <a:buFontTx/>
              <a:buNone/>
            </a:pPr>
            <a:endParaRPr lang="en-GB" altLang="en-US" b="1" dirty="0"/>
          </a:p>
          <a:p>
            <a:pPr>
              <a:buFontTx/>
              <a:buNone/>
            </a:pPr>
            <a:endParaRPr lang="en-GB" altLang="en-US" b="1" dirty="0" smtClean="0"/>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Types of Loop</a:t>
            </a:r>
            <a:endParaRPr lang="en-GB" b="1" dirty="0">
              <a:solidFill>
                <a:srgbClr val="C00000"/>
              </a:solidFill>
              <a:latin typeface="+mn-lt"/>
            </a:endParaRPr>
          </a:p>
        </p:txBody>
      </p:sp>
      <p:sp>
        <p:nvSpPr>
          <p:cNvPr id="20" name="Rectangle 3"/>
          <p:cNvSpPr txBox="1">
            <a:spLocks noChangeArrowheads="1"/>
          </p:cNvSpPr>
          <p:nvPr/>
        </p:nvSpPr>
        <p:spPr>
          <a:xfrm>
            <a:off x="0" y="1355083"/>
            <a:ext cx="8964488" cy="4713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altLang="en-US" sz="3600" dirty="0" smtClean="0">
                <a:solidFill>
                  <a:srgbClr val="595959"/>
                </a:solidFill>
              </a:rPr>
              <a:t>Condition controlled </a:t>
            </a:r>
          </a:p>
          <a:p>
            <a:pPr>
              <a:buFontTx/>
              <a:buNone/>
            </a:pPr>
            <a:r>
              <a:rPr lang="en-GB" altLang="en-US" sz="3600" dirty="0" smtClean="0">
                <a:solidFill>
                  <a:srgbClr val="595959"/>
                </a:solidFill>
              </a:rPr>
              <a:t>loops</a:t>
            </a:r>
          </a:p>
          <a:p>
            <a:pPr>
              <a:buFontTx/>
              <a:buNone/>
            </a:pPr>
            <a:endParaRPr lang="en-GB" altLang="en-US" b="1" dirty="0"/>
          </a:p>
          <a:p>
            <a:pPr>
              <a:buFontTx/>
              <a:buNone/>
            </a:pPr>
            <a:endParaRPr lang="en-GB" altLang="en-US" b="1"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589" y="3315866"/>
            <a:ext cx="5692446" cy="30712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770366" y="3792699"/>
            <a:ext cx="5531169" cy="29783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693" y="1367058"/>
            <a:ext cx="5332476" cy="2818745"/>
          </a:xfrm>
          <a:prstGeom prst="rect">
            <a:avLst/>
          </a:prstGeom>
        </p:spPr>
      </p:pic>
    </p:spTree>
    <p:extLst>
      <p:ext uri="{BB962C8B-B14F-4D97-AF65-F5344CB8AC3E}">
        <p14:creationId xmlns:p14="http://schemas.microsoft.com/office/powerpoint/2010/main" val="3595831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71687" y="611187"/>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l="59845" t="21124" r="25496" b="42252"/>
          <a:stretch>
            <a:fillRect/>
          </a:stretch>
        </p:blipFill>
        <p:spPr bwMode="auto">
          <a:xfrm>
            <a:off x="4643510" y="612401"/>
            <a:ext cx="4104954" cy="57689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4"/>
          <p:cNvSpPr txBox="1">
            <a:spLocks noChangeArrowheads="1"/>
          </p:cNvSpPr>
          <p:nvPr/>
        </p:nvSpPr>
        <p:spPr>
          <a:xfrm>
            <a:off x="183183" y="-84849"/>
            <a:ext cx="5468938"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000"/>
                </a:solidFill>
              </a:rPr>
              <a:t>Program the solution</a:t>
            </a:r>
            <a:endParaRPr lang="en-US" altLang="en-US" sz="4400" b="1" u="sng" dirty="0">
              <a:solidFill>
                <a:srgbClr val="C000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Tree>
    <p:extLst>
      <p:ext uri="{BB962C8B-B14F-4D97-AF65-F5344CB8AC3E}">
        <p14:creationId xmlns:p14="http://schemas.microsoft.com/office/powerpoint/2010/main" val="2851050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6393" y="556318"/>
            <a:ext cx="4795776" cy="6107727"/>
            <a:chOff x="7064551" y="556318"/>
            <a:chExt cx="4795776" cy="6107727"/>
          </a:xfrm>
        </p:grpSpPr>
        <p:pic>
          <p:nvPicPr>
            <p:cNvPr id="10" name="Picture 9"/>
            <p:cNvPicPr>
              <a:picLocks noChangeAspect="1"/>
            </p:cNvPicPr>
            <p:nvPr/>
          </p:nvPicPr>
          <p:blipFill rotWithShape="1">
            <a:blip r:embed="rId3"/>
            <a:srcRect l="59562" t="25269" r="24193" b="38064"/>
            <a:stretch/>
          </p:blipFill>
          <p:spPr>
            <a:xfrm>
              <a:off x="7064551" y="578008"/>
              <a:ext cx="4795776" cy="6086037"/>
            </a:xfrm>
            <a:prstGeom prst="rect">
              <a:avLst/>
            </a:prstGeom>
            <a:ln w="38100">
              <a:solidFill>
                <a:schemeClr val="bg1"/>
              </a:solidFill>
            </a:ln>
          </p:spPr>
        </p:pic>
        <p:sp>
          <p:nvSpPr>
            <p:cNvPr id="13" name="TextBox 12"/>
            <p:cNvSpPr txBox="1"/>
            <p:nvPr/>
          </p:nvSpPr>
          <p:spPr>
            <a:xfrm>
              <a:off x="7303869" y="556318"/>
              <a:ext cx="2000869" cy="646331"/>
            </a:xfrm>
            <a:prstGeom prst="rect">
              <a:avLst/>
            </a:prstGeom>
            <a:noFill/>
          </p:spPr>
          <p:txBody>
            <a:bodyPr wrap="none" rtlCol="0">
              <a:spAutoFit/>
            </a:bodyPr>
            <a:lstStyle/>
            <a:p>
              <a:r>
                <a:rPr lang="en-GB" sz="3600" dirty="0" smtClean="0">
                  <a:solidFill>
                    <a:schemeClr val="bg1"/>
                  </a:solidFill>
                </a:rPr>
                <a:t>findSpot4</a:t>
              </a:r>
              <a:endParaRPr lang="en-GB" sz="3600" dirty="0">
                <a:solidFill>
                  <a:schemeClr val="bg1"/>
                </a:solidFill>
              </a:endParaRPr>
            </a:p>
          </p:txBody>
        </p:sp>
      </p:gr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l="61171" t="26231" r="24448" b="34682"/>
          <a:stretch>
            <a:fillRect/>
          </a:stretch>
        </p:blipFill>
        <p:spPr bwMode="auto">
          <a:xfrm>
            <a:off x="185676" y="578010"/>
            <a:ext cx="3981631" cy="60860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4"/>
          <p:cNvSpPr txBox="1">
            <a:spLocks noChangeArrowheads="1"/>
          </p:cNvSpPr>
          <p:nvPr/>
        </p:nvSpPr>
        <p:spPr>
          <a:xfrm>
            <a:off x="183183" y="-84849"/>
            <a:ext cx="5468938"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000"/>
                </a:solidFill>
              </a:rPr>
              <a:t>Program the solution</a:t>
            </a:r>
            <a:endParaRPr lang="en-US" altLang="en-US" sz="4400" b="1" u="sng" dirty="0">
              <a:solidFill>
                <a:srgbClr val="C00000"/>
              </a:solidFill>
            </a:endParaRPr>
          </a:p>
        </p:txBody>
      </p:sp>
      <p:sp>
        <p:nvSpPr>
          <p:cNvPr id="3" name="TextBox 2"/>
          <p:cNvSpPr txBox="1"/>
          <p:nvPr/>
        </p:nvSpPr>
        <p:spPr>
          <a:xfrm>
            <a:off x="225733" y="578008"/>
            <a:ext cx="2000869" cy="646331"/>
          </a:xfrm>
          <a:prstGeom prst="rect">
            <a:avLst/>
          </a:prstGeom>
          <a:noFill/>
        </p:spPr>
        <p:txBody>
          <a:bodyPr wrap="none" rtlCol="0">
            <a:spAutoFit/>
          </a:bodyPr>
          <a:lstStyle/>
          <a:p>
            <a:r>
              <a:rPr lang="en-GB" sz="3600" dirty="0" smtClean="0">
                <a:solidFill>
                  <a:schemeClr val="bg1"/>
                </a:solidFill>
              </a:rPr>
              <a:t>findSpot3</a:t>
            </a:r>
            <a:endParaRPr lang="en-GB" sz="3600" dirty="0">
              <a:solidFill>
                <a:schemeClr val="bg1"/>
              </a:solidFill>
            </a:endParaRPr>
          </a:p>
        </p:txBody>
      </p:sp>
      <p:grpSp>
        <p:nvGrpSpPr>
          <p:cNvPr id="11" name="Group 10"/>
          <p:cNvGrpSpPr/>
          <p:nvPr/>
        </p:nvGrpSpPr>
        <p:grpSpPr>
          <a:xfrm>
            <a:off x="4270021" y="578008"/>
            <a:ext cx="4767397" cy="6086038"/>
            <a:chOff x="4270021" y="578008"/>
            <a:chExt cx="4767397" cy="6086038"/>
          </a:xfrm>
        </p:grpSpPr>
        <p:pic>
          <p:nvPicPr>
            <p:cNvPr id="2" name="Picture 1"/>
            <p:cNvPicPr>
              <a:picLocks noChangeAspect="1"/>
            </p:cNvPicPr>
            <p:nvPr/>
          </p:nvPicPr>
          <p:blipFill rotWithShape="1">
            <a:blip r:embed="rId5"/>
            <a:srcRect l="56913" t="28330" r="26843" b="34785"/>
            <a:stretch/>
          </p:blipFill>
          <p:spPr>
            <a:xfrm>
              <a:off x="4270021" y="578009"/>
              <a:ext cx="4767397" cy="6086037"/>
            </a:xfrm>
            <a:prstGeom prst="rect">
              <a:avLst/>
            </a:prstGeom>
          </p:spPr>
        </p:pic>
        <p:sp>
          <p:nvSpPr>
            <p:cNvPr id="12" name="TextBox 11"/>
            <p:cNvSpPr txBox="1"/>
            <p:nvPr/>
          </p:nvSpPr>
          <p:spPr>
            <a:xfrm>
              <a:off x="4363577" y="578008"/>
              <a:ext cx="2000869" cy="646331"/>
            </a:xfrm>
            <a:prstGeom prst="rect">
              <a:avLst/>
            </a:prstGeom>
            <a:noFill/>
          </p:spPr>
          <p:txBody>
            <a:bodyPr wrap="none" rtlCol="0">
              <a:spAutoFit/>
            </a:bodyPr>
            <a:lstStyle/>
            <a:p>
              <a:r>
                <a:rPr lang="en-GB" sz="3600" dirty="0" smtClean="0">
                  <a:solidFill>
                    <a:schemeClr val="bg1"/>
                  </a:solidFill>
                </a:rPr>
                <a:t>findSpot5</a:t>
              </a:r>
              <a:endParaRPr lang="en-GB" sz="3600" dirty="0">
                <a:solidFill>
                  <a:schemeClr val="bg1"/>
                </a:solidFill>
              </a:endParaRPr>
            </a:p>
          </p:txBody>
        </p:sp>
      </p:gr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spTree>
    <p:extLst>
      <p:ext uri="{BB962C8B-B14F-4D97-AF65-F5344CB8AC3E}">
        <p14:creationId xmlns:p14="http://schemas.microsoft.com/office/powerpoint/2010/main" val="1217934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0" y="1124744"/>
            <a:ext cx="9108504" cy="1470025"/>
          </a:xfrm>
        </p:spPr>
        <p:txBody>
          <a:bodyPr>
            <a:normAutofit/>
          </a:bodyPr>
          <a:lstStyle/>
          <a:p>
            <a:r>
              <a:rPr lang="en-GB" sz="7200" b="1" dirty="0" smtClean="0"/>
              <a:t>Two Big Challenges (1)</a:t>
            </a:r>
            <a:endParaRPr lang="en-GB" sz="7200" b="1" dirty="0"/>
          </a:p>
        </p:txBody>
      </p:sp>
      <p:sp>
        <p:nvSpPr>
          <p:cNvPr id="5" name="Title 1"/>
          <p:cNvSpPr txBox="1">
            <a:spLocks/>
          </p:cNvSpPr>
          <p:nvPr/>
        </p:nvSpPr>
        <p:spPr>
          <a:xfrm>
            <a:off x="3687580" y="2060848"/>
            <a:ext cx="5174443"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Walking a maze</a:t>
            </a:r>
            <a:endParaRPr lang="en-GB" dirty="0">
              <a:solidFill>
                <a:srgbClr val="595959"/>
              </a:solidFill>
              <a:latin typeface="+mn-lt"/>
            </a:endParaRPr>
          </a:p>
        </p:txBody>
      </p:sp>
      <p:sp>
        <p:nvSpPr>
          <p:cNvPr id="3" name="Rectangle 2"/>
          <p:cNvSpPr/>
          <p:nvPr/>
        </p:nvSpPr>
        <p:spPr>
          <a:xfrm>
            <a:off x="218168" y="3645024"/>
            <a:ext cx="8712968" cy="584775"/>
          </a:xfrm>
          <a:prstGeom prst="rect">
            <a:avLst/>
          </a:prstGeom>
        </p:spPr>
        <p:txBody>
          <a:bodyPr wrap="square">
            <a:spAutoFit/>
          </a:bodyPr>
          <a:lstStyle/>
          <a:p>
            <a:endParaRPr lang="en-GB" sz="3200" dirty="0"/>
          </a:p>
        </p:txBody>
      </p:sp>
      <p:pic>
        <p:nvPicPr>
          <p:cNvPr id="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482" y="3530873"/>
            <a:ext cx="4652422" cy="334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srcRect l="43912" t="11610" r="25096" b="10625"/>
          <a:stretch/>
        </p:blipFill>
        <p:spPr>
          <a:xfrm rot="943998">
            <a:off x="-124465" y="3312487"/>
            <a:ext cx="4032448" cy="5688632"/>
          </a:xfrm>
          <a:prstGeom prst="rect">
            <a:avLst/>
          </a:prstGeom>
          <a:ln>
            <a:solidFill>
              <a:schemeClr val="tx1">
                <a:lumMod val="85000"/>
                <a:lumOff val="15000"/>
              </a:schemeClr>
            </a:solidFill>
          </a:ln>
        </p:spPr>
      </p:pic>
    </p:spTree>
    <p:extLst>
      <p:ext uri="{BB962C8B-B14F-4D97-AF65-F5344CB8AC3E}">
        <p14:creationId xmlns:p14="http://schemas.microsoft.com/office/powerpoint/2010/main" val="3969632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924800" y="5737413"/>
            <a:ext cx="1201271" cy="112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99636" y="523220"/>
            <a:ext cx="2635624" cy="1183859"/>
          </a:xfrm>
          <a:prstGeom prst="rect">
            <a:avLst/>
          </a:prstGeom>
        </p:spPr>
      </p:pic>
      <p:sp>
        <p:nvSpPr>
          <p:cNvPr id="9" name="Rectangle 8"/>
          <p:cNvSpPr/>
          <p:nvPr/>
        </p:nvSpPr>
        <p:spPr>
          <a:xfrm>
            <a:off x="1708897" y="0"/>
            <a:ext cx="7646894" cy="523220"/>
          </a:xfrm>
          <a:prstGeom prst="rect">
            <a:avLst/>
          </a:prstGeom>
        </p:spPr>
        <p:txBody>
          <a:bodyPr wrap="square">
            <a:spAutoFit/>
          </a:bodyPr>
          <a:lstStyle/>
          <a:p>
            <a:r>
              <a:rPr lang="en-GB" sz="2800" dirty="0">
                <a:hlinkClick r:id="rId4"/>
              </a:rPr>
              <a:t>https://</a:t>
            </a:r>
            <a:r>
              <a:rPr lang="en-GB" sz="2800" dirty="0" smtClean="0">
                <a:hlinkClick r:id="rId4"/>
              </a:rPr>
              <a:t>www.youtube.com/watch?v=6KRjuuEVEZs</a:t>
            </a:r>
            <a:r>
              <a:rPr lang="en-GB" sz="2800" dirty="0" smtClean="0"/>
              <a:t> </a:t>
            </a:r>
            <a:endParaRPr lang="en-GB" sz="28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3506"/>
            <a:ext cx="9152579" cy="372104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448" y="1277263"/>
            <a:ext cx="4444444" cy="2653968"/>
          </a:xfrm>
          <a:prstGeom prst="rect">
            <a:avLst/>
          </a:prstGeom>
        </p:spPr>
      </p:pic>
    </p:spTree>
    <p:extLst>
      <p:ext uri="{BB962C8B-B14F-4D97-AF65-F5344CB8AC3E}">
        <p14:creationId xmlns:p14="http://schemas.microsoft.com/office/powerpoint/2010/main" val="32254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3575870"/>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Structured Programming</a:t>
            </a:r>
            <a:endParaRPr lang="en-GB" b="1" dirty="0">
              <a:solidFill>
                <a:srgbClr val="C00000"/>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81133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C00000"/>
                </a:solidFill>
                <a:latin typeface="+mn-lt"/>
              </a:rPr>
              <a:t>C</a:t>
            </a:r>
            <a:r>
              <a:rPr lang="en-GB" b="1" dirty="0" smtClean="0">
                <a:solidFill>
                  <a:srgbClr val="C00000"/>
                </a:solidFill>
                <a:latin typeface="+mn-lt"/>
              </a:rPr>
              <a:t>oncepts and Continuity</a:t>
            </a:r>
            <a:endParaRPr lang="en-GB" b="1" dirty="0">
              <a:solidFill>
                <a:srgbClr val="C00000"/>
              </a:solidFill>
              <a:latin typeface="+mn-lt"/>
            </a:endParaRPr>
          </a:p>
        </p:txBody>
      </p:sp>
      <p:sp>
        <p:nvSpPr>
          <p:cNvPr id="7" name="Title 1"/>
          <p:cNvSpPr txBox="1">
            <a:spLocks/>
          </p:cNvSpPr>
          <p:nvPr/>
        </p:nvSpPr>
        <p:spPr>
          <a:xfrm>
            <a:off x="0" y="534040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Transitioning To Text</a:t>
            </a:r>
            <a:endParaRPr lang="en-GB" b="1" dirty="0">
              <a:solidFill>
                <a:srgbClr val="C00000"/>
              </a:solidFill>
              <a:latin typeface="+mn-lt"/>
            </a:endParaRPr>
          </a:p>
        </p:txBody>
      </p:sp>
    </p:spTree>
    <p:extLst>
      <p:ext uri="{BB962C8B-B14F-4D97-AF65-F5344CB8AC3E}">
        <p14:creationId xmlns:p14="http://schemas.microsoft.com/office/powerpoint/2010/main" val="355850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0" y="1124744"/>
            <a:ext cx="9108504" cy="1470025"/>
          </a:xfrm>
        </p:spPr>
        <p:txBody>
          <a:bodyPr>
            <a:normAutofit/>
          </a:bodyPr>
          <a:lstStyle/>
          <a:p>
            <a:r>
              <a:rPr lang="en-GB" sz="7200" b="1" dirty="0" smtClean="0"/>
              <a:t>Two Big Challenges (2)</a:t>
            </a:r>
            <a:endParaRPr lang="en-GB" sz="7200" b="1" dirty="0"/>
          </a:p>
        </p:txBody>
      </p:sp>
      <p:sp>
        <p:nvSpPr>
          <p:cNvPr id="5" name="Title 1"/>
          <p:cNvSpPr txBox="1">
            <a:spLocks/>
          </p:cNvSpPr>
          <p:nvPr/>
        </p:nvSpPr>
        <p:spPr>
          <a:xfrm>
            <a:off x="3687580" y="2060848"/>
            <a:ext cx="5174443"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Walking the line</a:t>
            </a:r>
            <a:endParaRPr lang="en-GB" dirty="0">
              <a:solidFill>
                <a:srgbClr val="595959"/>
              </a:solidFill>
              <a:latin typeface="+mn-l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3902" t="33278" r="15069" b="24754"/>
          <a:stretch/>
        </p:blipFill>
        <p:spPr>
          <a:xfrm>
            <a:off x="4772478" y="3530873"/>
            <a:ext cx="4356527" cy="3342208"/>
          </a:xfrm>
          <a:prstGeom prst="rect">
            <a:avLst/>
          </a:prstGeom>
        </p:spPr>
      </p:pic>
      <p:sp>
        <p:nvSpPr>
          <p:cNvPr id="3" name="Rectangle 2"/>
          <p:cNvSpPr/>
          <p:nvPr/>
        </p:nvSpPr>
        <p:spPr>
          <a:xfrm>
            <a:off x="218168" y="3645024"/>
            <a:ext cx="8712968" cy="584775"/>
          </a:xfrm>
          <a:prstGeom prst="rect">
            <a:avLst/>
          </a:prstGeom>
        </p:spPr>
        <p:txBody>
          <a:bodyPr wrap="square">
            <a:spAutoFit/>
          </a:bodyPr>
          <a:lstStyle/>
          <a:p>
            <a:endParaRPr lang="en-GB" sz="3200" dirty="0"/>
          </a:p>
        </p:txBody>
      </p:sp>
      <p:pic>
        <p:nvPicPr>
          <p:cNvPr id="7" name="Picture 6"/>
          <p:cNvPicPr>
            <a:picLocks noChangeAspect="1"/>
          </p:cNvPicPr>
          <p:nvPr/>
        </p:nvPicPr>
        <p:blipFill>
          <a:blip r:embed="rId4"/>
          <a:stretch>
            <a:fillRect/>
          </a:stretch>
        </p:blipFill>
        <p:spPr>
          <a:xfrm rot="939686">
            <a:off x="-196935" y="3356121"/>
            <a:ext cx="4062022" cy="5550721"/>
          </a:xfrm>
          <a:prstGeom prst="rect">
            <a:avLst/>
          </a:prstGeom>
          <a:ln>
            <a:solidFill>
              <a:srgbClr val="595959"/>
            </a:solidFill>
          </a:ln>
        </p:spPr>
      </p:pic>
      <p:sp>
        <p:nvSpPr>
          <p:cNvPr id="9" name="Rectangle 8"/>
          <p:cNvSpPr/>
          <p:nvPr/>
        </p:nvSpPr>
        <p:spPr>
          <a:xfrm>
            <a:off x="4643829" y="3530873"/>
            <a:ext cx="737639" cy="3342208"/>
          </a:xfrm>
          <a:prstGeom prst="rect">
            <a:avLst/>
          </a:prstGeom>
          <a:gradFill flip="none" rotWithShape="1">
            <a:gsLst>
              <a:gs pos="16000">
                <a:schemeClr val="bg1">
                  <a:lumMod val="0"/>
                  <a:lumOff val="100000"/>
                  <a:alpha val="0"/>
                </a:schemeClr>
              </a:gs>
              <a:gs pos="6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868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273921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Learning to program is challenging.</a:t>
            </a: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Can we decompose that challenge?</a:t>
            </a: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What different elements contribute to the cognitive load? </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7020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l="52946" t="30856" r="23421" b="44666"/>
          <a:stretch>
            <a:fillRect/>
          </a:stretch>
        </p:blipFill>
        <p:spPr bwMode="auto">
          <a:xfrm>
            <a:off x="3365272" y="3741809"/>
            <a:ext cx="3043772" cy="23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descr="mindstorm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94972">
            <a:off x="5888926" y="1272502"/>
            <a:ext cx="2531078" cy="38287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00PapertPedagog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749" y="83693"/>
            <a:ext cx="4468029" cy="3574423"/>
          </a:xfrm>
          <a:prstGeom prst="rect">
            <a:avLst/>
          </a:prstGeom>
        </p:spPr>
      </p:pic>
      <p:sp>
        <p:nvSpPr>
          <p:cNvPr id="3" name="Rectangle 2"/>
          <p:cNvSpPr/>
          <p:nvPr/>
        </p:nvSpPr>
        <p:spPr>
          <a:xfrm>
            <a:off x="0" y="0"/>
            <a:ext cx="4709493" cy="384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6" descr="papertwithTurtle"/>
          <p:cNvPicPr>
            <a:picLocks noChangeAspect="1" noChangeArrowheads="1"/>
          </p:cNvPicPr>
          <p:nvPr/>
        </p:nvPicPr>
        <p:blipFill>
          <a:blip r:embed="rId8" cstate="print">
            <a:extLst>
              <a:ext uri="{28A0092B-C50C-407E-A947-70E740481C1C}">
                <a14:useLocalDpi xmlns:a14="http://schemas.microsoft.com/office/drawing/2010/main" val="0"/>
              </a:ext>
            </a:extLst>
          </a:blip>
          <a:srcRect r="3697"/>
          <a:stretch>
            <a:fillRect/>
          </a:stretch>
        </p:blipFill>
        <p:spPr bwMode="auto">
          <a:xfrm>
            <a:off x="161980" y="157159"/>
            <a:ext cx="2423067" cy="3419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1980" y="130246"/>
            <a:ext cx="1680843" cy="369332"/>
          </a:xfrm>
          <a:prstGeom prst="rect">
            <a:avLst/>
          </a:prstGeom>
          <a:noFill/>
        </p:spPr>
        <p:txBody>
          <a:bodyPr wrap="square" rtlCol="0">
            <a:spAutoFit/>
          </a:bodyPr>
          <a:lstStyle/>
          <a:p>
            <a:r>
              <a:rPr lang="en-GB" dirty="0" smtClean="0">
                <a:solidFill>
                  <a:srgbClr val="C00000"/>
                </a:solidFill>
              </a:rPr>
              <a:t>Seymour </a:t>
            </a:r>
            <a:r>
              <a:rPr lang="en-GB" dirty="0" err="1" smtClean="0">
                <a:solidFill>
                  <a:srgbClr val="C00000"/>
                </a:solidFill>
              </a:rPr>
              <a:t>Papert</a:t>
            </a:r>
            <a:endParaRPr lang="en-GB" dirty="0">
              <a:solidFill>
                <a:srgbClr val="C00000"/>
              </a:solidFill>
            </a:endParaRPr>
          </a:p>
        </p:txBody>
      </p:sp>
    </p:spTree>
    <p:extLst>
      <p:ext uri="{BB962C8B-B14F-4D97-AF65-F5344CB8AC3E}">
        <p14:creationId xmlns:p14="http://schemas.microsoft.com/office/powerpoint/2010/main" val="2653818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30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18" grpId="0"/>
      <p:bldP spid="18" grpId="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8"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Rectangle 1"/>
          <p:cNvSpPr/>
          <p:nvPr/>
        </p:nvSpPr>
        <p:spPr>
          <a:xfrm>
            <a:off x="48911" y="2335654"/>
            <a:ext cx="4490653" cy="4524315"/>
          </a:xfrm>
          <a:prstGeom prst="rect">
            <a:avLst/>
          </a:prstGeom>
        </p:spPr>
        <p:txBody>
          <a:bodyPr wrap="none">
            <a:spAutoFit/>
          </a:bodyPr>
          <a:lstStyle/>
          <a:p>
            <a:r>
              <a:rPr lang="en-GB" altLang="en-US" sz="3600" dirty="0" smtClean="0">
                <a:solidFill>
                  <a:srgbClr val="595959"/>
                </a:solidFill>
              </a:rPr>
              <a:t>How might </a:t>
            </a:r>
            <a:r>
              <a:rPr lang="en-GB" altLang="en-US" sz="3600" dirty="0" err="1" smtClean="0">
                <a:solidFill>
                  <a:srgbClr val="595959"/>
                </a:solidFill>
              </a:rPr>
              <a:t>Robo</a:t>
            </a:r>
            <a:r>
              <a:rPr lang="en-GB" altLang="en-US" sz="3600" dirty="0" smtClean="0">
                <a:solidFill>
                  <a:srgbClr val="595959"/>
                </a:solidFill>
              </a:rPr>
              <a:t> </a:t>
            </a:r>
          </a:p>
          <a:p>
            <a:r>
              <a:rPr lang="en-GB" altLang="en-US" sz="3600" dirty="0" smtClean="0">
                <a:solidFill>
                  <a:srgbClr val="595959"/>
                </a:solidFill>
              </a:rPr>
              <a:t>draw a window </a:t>
            </a:r>
          </a:p>
          <a:p>
            <a:r>
              <a:rPr lang="en-GB" altLang="en-US" sz="3600" dirty="0" smtClean="0">
                <a:solidFill>
                  <a:srgbClr val="595959"/>
                </a:solidFill>
              </a:rPr>
              <a:t>like this?</a:t>
            </a:r>
          </a:p>
          <a:p>
            <a:endParaRPr lang="en-GB" altLang="en-US" sz="3600" dirty="0">
              <a:solidFill>
                <a:srgbClr val="595959"/>
              </a:solidFill>
            </a:endParaRPr>
          </a:p>
          <a:p>
            <a:endParaRPr lang="en-GB" altLang="en-US" sz="3600" dirty="0" smtClean="0">
              <a:solidFill>
                <a:srgbClr val="595959"/>
              </a:solidFill>
            </a:endParaRPr>
          </a:p>
          <a:p>
            <a:endParaRPr lang="en-GB" altLang="en-US" sz="3600" dirty="0">
              <a:solidFill>
                <a:srgbClr val="595959"/>
              </a:solidFill>
            </a:endParaRPr>
          </a:p>
          <a:p>
            <a:r>
              <a:rPr lang="en-GB" altLang="en-US" sz="3600" dirty="0" smtClean="0">
                <a:solidFill>
                  <a:srgbClr val="595959"/>
                </a:solidFill>
              </a:rPr>
              <a:t>Have a go!</a:t>
            </a:r>
          </a:p>
          <a:p>
            <a:r>
              <a:rPr lang="en-GB" altLang="en-US" sz="3600" dirty="0" smtClean="0">
                <a:solidFill>
                  <a:srgbClr val="595959"/>
                </a:solidFill>
              </a:rPr>
              <a:t>Use </a:t>
            </a:r>
            <a:r>
              <a:rPr lang="en-GB" altLang="en-US" sz="3600" dirty="0">
                <a:solidFill>
                  <a:srgbClr val="595959"/>
                </a:solidFill>
              </a:rPr>
              <a:t>the </a:t>
            </a:r>
            <a:r>
              <a:rPr lang="en-GB" altLang="en-US" sz="3600" dirty="0" err="1">
                <a:solidFill>
                  <a:srgbClr val="595959"/>
                </a:solidFill>
              </a:rPr>
              <a:t>openArea</a:t>
            </a:r>
            <a:r>
              <a:rPr lang="en-GB" altLang="en-US" sz="3600" dirty="0">
                <a:solidFill>
                  <a:srgbClr val="595959"/>
                </a:solidFill>
              </a:rPr>
              <a:t> </a:t>
            </a:r>
            <a:r>
              <a:rPr lang="en-GB" altLang="en-US" sz="3600" dirty="0" smtClean="0">
                <a:solidFill>
                  <a:srgbClr val="595959"/>
                </a:solidFill>
              </a:rPr>
              <a:t>map</a:t>
            </a:r>
            <a:endParaRPr lang="en-GB" altLang="en-US" sz="3600" dirty="0">
              <a:solidFill>
                <a:srgbClr val="59595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491918" y="5471167"/>
            <a:ext cx="2509925" cy="13660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194146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endPar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endParaRP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6491918" y="5471167"/>
            <a:ext cx="2509925" cy="1366093"/>
          </a:xfrm>
          <a:prstGeom prst="rect">
            <a:avLst/>
          </a:prstGeom>
        </p:spPr>
      </p:pic>
      <p:sp>
        <p:nvSpPr>
          <p:cNvPr id="2" name="TextBox 1"/>
          <p:cNvSpPr txBox="1"/>
          <p:nvPr/>
        </p:nvSpPr>
        <p:spPr>
          <a:xfrm>
            <a:off x="41179" y="6043891"/>
            <a:ext cx="2996526" cy="646331"/>
          </a:xfrm>
          <a:prstGeom prst="rect">
            <a:avLst/>
          </a:prstGeom>
          <a:noFill/>
        </p:spPr>
        <p:txBody>
          <a:bodyPr wrap="none" rtlCol="0">
            <a:spAutoFit/>
          </a:bodyPr>
          <a:lstStyle/>
          <a:p>
            <a:r>
              <a:rPr lang="en-GB" sz="3600" dirty="0" smtClean="0">
                <a:solidFill>
                  <a:srgbClr val="585858"/>
                </a:solidFill>
              </a:rPr>
              <a:t>What’s wrong?</a:t>
            </a:r>
            <a:endParaRPr lang="en-GB" sz="3600" dirty="0">
              <a:solidFill>
                <a:srgbClr val="585858"/>
              </a:solidFill>
            </a:endParaRPr>
          </a:p>
        </p:txBody>
      </p:sp>
      <p:sp>
        <p:nvSpPr>
          <p:cNvPr id="31"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240893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0000">
            <a:off x="6491918" y="5471167"/>
            <a:ext cx="2509925" cy="1366093"/>
          </a:xfrm>
          <a:prstGeom prst="rect">
            <a:avLst/>
          </a:prstGeom>
        </p:spPr>
      </p:pic>
      <p:sp>
        <p:nvSpPr>
          <p:cNvPr id="30"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47043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8"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91461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rotWithShape="1">
          <a:blip r:embed="rId3"/>
          <a:srcRect l="33397" t="37095" r="53874" b="45078"/>
          <a:stretch/>
        </p:blipFill>
        <p:spPr>
          <a:xfrm>
            <a:off x="3722335" y="1700212"/>
            <a:ext cx="4847577" cy="3817018"/>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
        <p:nvSpPr>
          <p:cNvPr id="9"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spTree>
    <p:extLst>
      <p:ext uri="{BB962C8B-B14F-4D97-AF65-F5344CB8AC3E}">
        <p14:creationId xmlns:p14="http://schemas.microsoft.com/office/powerpoint/2010/main" val="346858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43" t="21247" r="24069" b="5000"/>
          <a:stretch/>
        </p:blipFill>
        <p:spPr bwMode="auto">
          <a:xfrm>
            <a:off x="0" y="507948"/>
            <a:ext cx="9144000" cy="637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3"/>
          <p:cNvSpPr>
            <a:spLocks noChangeShapeType="1"/>
          </p:cNvSpPr>
          <p:nvPr/>
        </p:nvSpPr>
        <p:spPr bwMode="auto">
          <a:xfrm flipH="1">
            <a:off x="684212" y="1988840"/>
            <a:ext cx="3455739" cy="4319885"/>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56057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rotWithShape="1">
          <a:blip r:embed="rId3"/>
          <a:srcRect l="33397" t="37095" r="53874" b="45078"/>
          <a:stretch/>
        </p:blipFill>
        <p:spPr>
          <a:xfrm>
            <a:off x="3722335" y="1700212"/>
            <a:ext cx="4847577" cy="3817018"/>
          </a:xfrm>
          <a:prstGeom prst="rect">
            <a:avLst/>
          </a:prstGeom>
        </p:spPr>
      </p:pic>
      <p:pic>
        <p:nvPicPr>
          <p:cNvPr id="3" name="Picture 2"/>
          <p:cNvPicPr>
            <a:picLocks noChangeAspect="1"/>
          </p:cNvPicPr>
          <p:nvPr/>
        </p:nvPicPr>
        <p:blipFill rotWithShape="1">
          <a:blip r:embed="rId4"/>
          <a:srcRect l="33397" t="37329" r="54981" b="50984"/>
          <a:stretch/>
        </p:blipFill>
        <p:spPr>
          <a:xfrm>
            <a:off x="3726197" y="1700212"/>
            <a:ext cx="4839852" cy="2736304"/>
          </a:xfrm>
          <a:prstGeom prst="rect">
            <a:avLst/>
          </a:prstGeom>
        </p:spPr>
      </p:pic>
      <p:sp>
        <p:nvSpPr>
          <p:cNvPr id="4" name="Rectangle 3"/>
          <p:cNvSpPr/>
          <p:nvPr/>
        </p:nvSpPr>
        <p:spPr>
          <a:xfrm>
            <a:off x="228600" y="2668249"/>
            <a:ext cx="2904344" cy="1828227"/>
          </a:xfrm>
          <a:prstGeom prst="rect">
            <a:avLst/>
          </a:prstGeom>
          <a:solidFill>
            <a:srgbClr val="4A6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ourier New" panose="02070309020205020404" pitchFamily="49" charset="0"/>
                <a:cs typeface="Courier New" panose="02070309020205020404" pitchFamily="49" charset="0"/>
              </a:rPr>
              <a:t>s</a:t>
            </a:r>
            <a:r>
              <a:rPr lang="en-GB" sz="2800" b="1" dirty="0" smtClean="0">
                <a:solidFill>
                  <a:schemeClr val="bg1"/>
                </a:solidFill>
                <a:latin typeface="Courier New" panose="02070309020205020404" pitchFamily="49" charset="0"/>
                <a:cs typeface="Courier New" panose="02070309020205020404" pitchFamily="49" charset="0"/>
              </a:rPr>
              <a:t>quare()</a:t>
            </a:r>
            <a:endParaRPr lang="en-GB" sz="2800" b="1" dirty="0">
              <a:solidFill>
                <a:schemeClr val="bg1"/>
              </a:solidFill>
              <a:latin typeface="Courier New" panose="02070309020205020404" pitchFamily="49" charset="0"/>
              <a:cs typeface="Courier New" panose="02070309020205020404" pitchFamily="49"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spTree>
    <p:extLst>
      <p:ext uri="{BB962C8B-B14F-4D97-AF65-F5344CB8AC3E}">
        <p14:creationId xmlns:p14="http://schemas.microsoft.com/office/powerpoint/2010/main" val="800397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3575870"/>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Structured Programming</a:t>
            </a:r>
            <a:endParaRPr lang="en-GB" b="1" dirty="0">
              <a:solidFill>
                <a:schemeClr val="bg1">
                  <a:lumMod val="65000"/>
                </a:schemeClr>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81133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lumMod val="65000"/>
                  </a:schemeClr>
                </a:solidFill>
                <a:latin typeface="+mn-lt"/>
              </a:rPr>
              <a:t>C</a:t>
            </a:r>
            <a:r>
              <a:rPr lang="en-GB" b="1" dirty="0" smtClean="0">
                <a:solidFill>
                  <a:schemeClr val="bg1">
                    <a:lumMod val="65000"/>
                  </a:schemeClr>
                </a:solidFill>
                <a:latin typeface="+mn-lt"/>
              </a:rPr>
              <a:t>oncepts and Continuity</a:t>
            </a:r>
            <a:endParaRPr lang="en-GB" b="1" dirty="0">
              <a:solidFill>
                <a:schemeClr val="bg1">
                  <a:lumMod val="65000"/>
                </a:schemeClr>
              </a:solidFill>
              <a:latin typeface="+mn-lt"/>
            </a:endParaRPr>
          </a:p>
        </p:txBody>
      </p:sp>
      <p:sp>
        <p:nvSpPr>
          <p:cNvPr id="7" name="Title 1"/>
          <p:cNvSpPr txBox="1">
            <a:spLocks/>
          </p:cNvSpPr>
          <p:nvPr/>
        </p:nvSpPr>
        <p:spPr>
          <a:xfrm>
            <a:off x="0" y="534040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Transitioning To Text</a:t>
            </a:r>
            <a:endParaRPr lang="en-GB" b="1" dirty="0">
              <a:solidFill>
                <a:schemeClr val="bg1">
                  <a:lumMod val="65000"/>
                </a:schemeClr>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3763657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a:p>
            <a:pPr marL="0" indent="0">
              <a:buFontTx/>
              <a:buNone/>
            </a:pPr>
            <a:r>
              <a:rPr lang="en-GB" altLang="en-US" sz="4400" dirty="0" smtClean="0">
                <a:solidFill>
                  <a:srgbClr val="595959"/>
                </a:solidFill>
              </a:rPr>
              <a:t>Call it in your script</a:t>
            </a:r>
            <a:endParaRPr lang="en-US" altLang="en-US" sz="4400" dirty="0" smtClean="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3008756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0" y="1722853"/>
            <a:ext cx="3629364" cy="5135147"/>
            <a:chOff x="0" y="1722853"/>
            <a:chExt cx="3629364" cy="5135147"/>
          </a:xfrm>
        </p:grpSpPr>
        <p:pic>
          <p:nvPicPr>
            <p:cNvPr id="2" name="Picture 1"/>
            <p:cNvPicPr>
              <a:picLocks noChangeAspect="1"/>
            </p:cNvPicPr>
            <p:nvPr/>
          </p:nvPicPr>
          <p:blipFill rotWithShape="1">
            <a:blip r:embed="rId3"/>
            <a:srcRect l="17741" t="7018" r="68088" b="57380"/>
            <a:stretch/>
          </p:blipFill>
          <p:spPr>
            <a:xfrm>
              <a:off x="0" y="1730347"/>
              <a:ext cx="3614374" cy="5105168"/>
            </a:xfrm>
            <a:prstGeom prst="rect">
              <a:avLst/>
            </a:prstGeom>
          </p:spPr>
        </p:pic>
        <p:sp>
          <p:nvSpPr>
            <p:cNvPr id="3" name="Rectangle 2"/>
            <p:cNvSpPr/>
            <p:nvPr/>
          </p:nvSpPr>
          <p:spPr>
            <a:xfrm>
              <a:off x="1603947" y="6475751"/>
              <a:ext cx="2025417"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603947" y="1722853"/>
              <a:ext cx="2025417" cy="389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991850" y="1730347"/>
              <a:ext cx="762000" cy="148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2616655" y="6027802"/>
            <a:ext cx="5803897" cy="769441"/>
          </a:xfrm>
          <a:prstGeom prst="rect">
            <a:avLst/>
          </a:prstGeom>
          <a:solidFill>
            <a:schemeClr val="bg1"/>
          </a:solidFill>
          <a:ln w="38100">
            <a:solidFill>
              <a:srgbClr val="C00000"/>
            </a:solidFill>
          </a:ln>
        </p:spPr>
        <p:txBody>
          <a:bodyPr wrap="none" rtlCol="0">
            <a:spAutoFit/>
          </a:bodyPr>
          <a:lstStyle/>
          <a:p>
            <a:r>
              <a:rPr lang="en-GB" sz="4400" b="1" dirty="0">
                <a:solidFill>
                  <a:srgbClr val="595959"/>
                </a:solidFill>
              </a:rPr>
              <a:t>s</a:t>
            </a:r>
            <a:r>
              <a:rPr lang="en-GB" sz="4400" b="1" dirty="0" smtClean="0">
                <a:solidFill>
                  <a:srgbClr val="595959"/>
                </a:solidFill>
              </a:rPr>
              <a:t>yntax: procedure p( ){ }</a:t>
            </a:r>
            <a:endParaRPr lang="en-GB" sz="4400" b="1" dirty="0">
              <a:solidFill>
                <a:srgbClr val="595959"/>
              </a:solidFill>
            </a:endParaRPr>
          </a:p>
        </p:txBody>
      </p:sp>
      <p:sp>
        <p:nvSpPr>
          <p:cNvPr id="12" name="TextBox 11"/>
          <p:cNvSpPr txBox="1"/>
          <p:nvPr/>
        </p:nvSpPr>
        <p:spPr>
          <a:xfrm>
            <a:off x="2158585" y="1976828"/>
            <a:ext cx="6922918" cy="2585323"/>
          </a:xfrm>
          <a:prstGeom prst="rect">
            <a:avLst/>
          </a:prstGeom>
          <a:noFill/>
        </p:spPr>
        <p:txBody>
          <a:bodyPr wrap="square" rtlCol="0">
            <a:spAutoFit/>
          </a:bodyPr>
          <a:lstStyle/>
          <a:p>
            <a:r>
              <a:rPr lang="fr-FR" altLang="en-US" sz="3600" b="1" dirty="0" err="1" smtClean="0">
                <a:solidFill>
                  <a:srgbClr val="C00000"/>
                </a:solidFill>
                <a:latin typeface="Courier New" panose="02070309020205020404" pitchFamily="49" charset="0"/>
                <a:cs typeface="Courier New" panose="02070309020205020404" pitchFamily="49" charset="0"/>
              </a:rPr>
              <a:t>procedure</a:t>
            </a:r>
            <a:r>
              <a:rPr lang="fr-FR" altLang="en-US" sz="3600" b="1" dirty="0" smtClean="0">
                <a:solidFill>
                  <a:srgbClr val="C00000"/>
                </a:solidFill>
                <a:latin typeface="Courier New" panose="02070309020205020404" pitchFamily="49" charset="0"/>
                <a:cs typeface="Courier New" panose="02070309020205020404" pitchFamily="49" charset="0"/>
              </a:rPr>
              <a:t> </a:t>
            </a:r>
            <a:r>
              <a:rPr lang="fr-FR" altLang="en-US" sz="3600" b="1" dirty="0" err="1" smtClean="0">
                <a:solidFill>
                  <a:srgbClr val="C00000"/>
                </a:solidFill>
                <a:latin typeface="Courier New" panose="02070309020205020404" pitchFamily="49" charset="0"/>
                <a:cs typeface="Courier New" panose="02070309020205020404" pitchFamily="49" charset="0"/>
              </a:rPr>
              <a:t>name</a:t>
            </a:r>
            <a:r>
              <a:rPr lang="fr-FR" altLang="en-US" sz="3600" b="1" dirty="0" smtClean="0">
                <a:solidFill>
                  <a:srgbClr val="C00000"/>
                </a:solidFill>
                <a:latin typeface="Courier New" panose="02070309020205020404" pitchFamily="49" charset="0"/>
                <a:cs typeface="Courier New" panose="02070309020205020404" pitchFamily="49" charset="0"/>
              </a:rPr>
              <a:t>( )</a:t>
            </a:r>
          </a:p>
          <a:p>
            <a:r>
              <a:rPr lang="fr-FR" altLang="en-US" sz="3600" b="1" dirty="0" smtClean="0">
                <a:solidFill>
                  <a:srgbClr val="C00000"/>
                </a:solidFill>
                <a:latin typeface="Courier New" panose="02070309020205020404" pitchFamily="49" charset="0"/>
                <a:cs typeface="Courier New" panose="02070309020205020404" pitchFamily="49" charset="0"/>
              </a:rPr>
              <a:t>{</a:t>
            </a:r>
          </a:p>
          <a:p>
            <a:r>
              <a:rPr lang="fr-FR" altLang="en-US" sz="3600" b="1" dirty="0" smtClean="0">
                <a:solidFill>
                  <a:srgbClr val="C00000"/>
                </a:solidFill>
                <a:latin typeface="Courier New" panose="02070309020205020404" pitchFamily="49" charset="0"/>
                <a:cs typeface="Courier New" panose="02070309020205020404" pitchFamily="49" charset="0"/>
              </a:rPr>
              <a:t>...instructions...</a:t>
            </a:r>
          </a:p>
          <a:p>
            <a:r>
              <a:rPr lang="fr-FR" altLang="en-US" sz="3600" b="1" dirty="0" smtClean="0">
                <a:solidFill>
                  <a:srgbClr val="C00000"/>
                </a:solidFill>
                <a:latin typeface="Courier New" panose="02070309020205020404" pitchFamily="49" charset="0"/>
                <a:cs typeface="Courier New" panose="02070309020205020404" pitchFamily="49" charset="0"/>
              </a:rPr>
              <a:t>}</a:t>
            </a:r>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dirty="0"/>
          </a:p>
        </p:txBody>
      </p:sp>
    </p:spTree>
    <p:extLst>
      <p:ext uri="{BB962C8B-B14F-4D97-AF65-F5344CB8AC3E}">
        <p14:creationId xmlns:p14="http://schemas.microsoft.com/office/powerpoint/2010/main" val="358169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158585" y="1976828"/>
            <a:ext cx="6922918" cy="4801314"/>
          </a:xfrm>
          <a:prstGeom prst="rect">
            <a:avLst/>
          </a:prstGeom>
          <a:noFill/>
        </p:spPr>
        <p:txBody>
          <a:bodyPr wrap="square" rtlCol="0">
            <a:spAutoFit/>
          </a:bodyPr>
          <a:lstStyle/>
          <a:p>
            <a:r>
              <a:rPr lang="fr-FR" altLang="en-US" sz="3600" b="1" dirty="0" err="1" smtClean="0">
                <a:solidFill>
                  <a:srgbClr val="C00000"/>
                </a:solidFill>
                <a:latin typeface="Courier New" panose="02070309020205020404" pitchFamily="49" charset="0"/>
                <a:cs typeface="Courier New" panose="02070309020205020404" pitchFamily="49" charset="0"/>
              </a:rPr>
              <a:t>procedure</a:t>
            </a:r>
            <a:r>
              <a:rPr lang="fr-FR" altLang="en-US" sz="3600" b="1" dirty="0">
                <a:solidFill>
                  <a:srgbClr val="C00000"/>
                </a:solidFill>
                <a:latin typeface="Courier New" panose="02070309020205020404" pitchFamily="49" charset="0"/>
                <a:cs typeface="Courier New" panose="02070309020205020404" pitchFamily="49" charset="0"/>
              </a:rPr>
              <a:t> </a:t>
            </a:r>
            <a:r>
              <a:rPr lang="fr-FR" altLang="en-US" sz="3600" b="1" dirty="0" smtClean="0">
                <a:solidFill>
                  <a:srgbClr val="C00000"/>
                </a:solidFill>
                <a:latin typeface="Courier New" panose="02070309020205020404" pitchFamily="49" charset="0"/>
                <a:cs typeface="Courier New" panose="02070309020205020404" pitchFamily="49" charset="0"/>
              </a:rPr>
              <a:t>square( </a:t>
            </a:r>
            <a:r>
              <a:rPr lang="fr-FR" altLang="en-US" sz="3600" b="1" dirty="0">
                <a:solidFill>
                  <a:srgbClr val="C00000"/>
                </a:solidFill>
                <a:latin typeface="Courier New" panose="02070309020205020404" pitchFamily="49" charset="0"/>
                <a:cs typeface="Courier New" panose="02070309020205020404" pitchFamily="49" charset="0"/>
              </a:rPr>
              <a:t>)</a:t>
            </a:r>
          </a:p>
          <a:p>
            <a:r>
              <a:rPr lang="fr-FR" altLang="en-US" sz="3600" b="1" dirty="0">
                <a:solidFill>
                  <a:srgbClr val="C00000"/>
                </a:solidFill>
                <a:latin typeface="Courier New" panose="02070309020205020404" pitchFamily="49" charset="0"/>
                <a:cs typeface="Courier New" panose="02070309020205020404" pitchFamily="49" charset="0"/>
              </a:rPr>
              <a:t>{</a:t>
            </a:r>
          </a:p>
          <a:p>
            <a:r>
              <a:rPr lang="fr-FR" altLang="en-US" sz="3600" b="1" dirty="0" err="1">
                <a:solidFill>
                  <a:srgbClr val="C00000"/>
                </a:solidFill>
                <a:latin typeface="Courier New" panose="02070309020205020404" pitchFamily="49" charset="0"/>
                <a:cs typeface="Courier New" panose="02070309020205020404" pitchFamily="49" charset="0"/>
              </a:rPr>
              <a:t>r</a:t>
            </a:r>
            <a:r>
              <a:rPr lang="fr-FR" altLang="en-US" sz="3600" b="1" dirty="0" err="1" smtClean="0">
                <a:solidFill>
                  <a:srgbClr val="C00000"/>
                </a:solidFill>
                <a:latin typeface="Courier New" panose="02070309020205020404" pitchFamily="49" charset="0"/>
                <a:cs typeface="Courier New" panose="02070309020205020404" pitchFamily="49" charset="0"/>
              </a:rPr>
              <a:t>epeat</a:t>
            </a:r>
            <a:r>
              <a:rPr lang="fr-FR" altLang="en-US" sz="3600" b="1" dirty="0" smtClean="0">
                <a:solidFill>
                  <a:srgbClr val="C00000"/>
                </a:solidFill>
                <a:latin typeface="Courier New" panose="02070309020205020404" pitchFamily="49" charset="0"/>
                <a:cs typeface="Courier New" panose="02070309020205020404" pitchFamily="49" charset="0"/>
              </a:rPr>
              <a:t>(4)</a:t>
            </a:r>
          </a:p>
          <a:p>
            <a:r>
              <a:rPr lang="fr-FR" altLang="en-US" sz="3600" b="1" dirty="0" smtClean="0">
                <a:solidFill>
                  <a:srgbClr val="C00000"/>
                </a:solidFill>
                <a:latin typeface="Courier New" panose="02070309020205020404" pitchFamily="49" charset="0"/>
                <a:cs typeface="Courier New" panose="02070309020205020404" pitchFamily="49" charset="0"/>
              </a:rPr>
              <a:t>	{</a:t>
            </a:r>
          </a:p>
          <a:p>
            <a:r>
              <a:rPr lang="fr-FR" altLang="en-US" sz="3600" b="1" dirty="0" smtClean="0">
                <a:solidFill>
                  <a:srgbClr val="C00000"/>
                </a:solidFill>
                <a:latin typeface="Courier New" panose="02070309020205020404" pitchFamily="49" charset="0"/>
                <a:cs typeface="Courier New" panose="02070309020205020404" pitchFamily="49" charset="0"/>
              </a:rPr>
              <a:t>	</a:t>
            </a:r>
            <a:r>
              <a:rPr lang="fr-FR" altLang="en-US" sz="3600" b="1" dirty="0" err="1" smtClean="0">
                <a:solidFill>
                  <a:srgbClr val="C00000"/>
                </a:solidFill>
                <a:latin typeface="Courier New" panose="02070309020205020404" pitchFamily="49" charset="0"/>
                <a:cs typeface="Courier New" panose="02070309020205020404" pitchFamily="49" charset="0"/>
              </a:rPr>
              <a:t>forward</a:t>
            </a:r>
            <a:r>
              <a:rPr lang="fr-FR" altLang="en-US" sz="3600" b="1" dirty="0" smtClean="0">
                <a:solidFill>
                  <a:srgbClr val="C00000"/>
                </a:solidFill>
                <a:latin typeface="Courier New" panose="02070309020205020404" pitchFamily="49" charset="0"/>
                <a:cs typeface="Courier New" panose="02070309020205020404" pitchFamily="49" charset="0"/>
              </a:rPr>
              <a:t>(1)</a:t>
            </a:r>
          </a:p>
          <a:p>
            <a:r>
              <a:rPr lang="fr-FR" altLang="en-US" sz="3600" b="1" dirty="0" smtClean="0">
                <a:solidFill>
                  <a:srgbClr val="C00000"/>
                </a:solidFill>
                <a:latin typeface="Courier New" panose="02070309020205020404" pitchFamily="49" charset="0"/>
                <a:cs typeface="Courier New" panose="02070309020205020404" pitchFamily="49" charset="0"/>
              </a:rPr>
              <a:t>	right()</a:t>
            </a:r>
          </a:p>
          <a:p>
            <a:r>
              <a:rPr lang="fr-FR" altLang="en-US" sz="3600" b="1" dirty="0" smtClean="0">
                <a:solidFill>
                  <a:srgbClr val="C00000"/>
                </a:solidFill>
                <a:latin typeface="Courier New" panose="02070309020205020404" pitchFamily="49" charset="0"/>
                <a:cs typeface="Courier New" panose="02070309020205020404" pitchFamily="49" charset="0"/>
              </a:rPr>
              <a:t>	}</a:t>
            </a:r>
            <a:endParaRPr lang="fr-FR" altLang="en-US" sz="3600" b="1" dirty="0">
              <a:solidFill>
                <a:srgbClr val="C00000"/>
              </a:solidFill>
              <a:latin typeface="Courier New" panose="02070309020205020404" pitchFamily="49" charset="0"/>
              <a:cs typeface="Courier New" panose="02070309020205020404" pitchFamily="49" charset="0"/>
            </a:endParaRPr>
          </a:p>
          <a:p>
            <a:r>
              <a:rPr lang="fr-FR" altLang="en-US" sz="3600" b="1" dirty="0">
                <a:solidFill>
                  <a:srgbClr val="C00000"/>
                </a:solidFill>
                <a:latin typeface="Courier New" panose="02070309020205020404" pitchFamily="49" charset="0"/>
                <a:cs typeface="Courier New" panose="02070309020205020404" pitchFamily="49" charset="0"/>
              </a:rPr>
              <a:t>}</a:t>
            </a:r>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dirty="0"/>
          </a:p>
        </p:txBody>
      </p:sp>
    </p:spTree>
    <p:extLst>
      <p:ext uri="{BB962C8B-B14F-4D97-AF65-F5344CB8AC3E}">
        <p14:creationId xmlns:p14="http://schemas.microsoft.com/office/powerpoint/2010/main" val="1245050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a:p>
            <a:pPr marL="0" indent="0">
              <a:buFontTx/>
              <a:buNone/>
            </a:pPr>
            <a:r>
              <a:rPr lang="en-GB" altLang="en-US" sz="4400" dirty="0" smtClean="0">
                <a:solidFill>
                  <a:srgbClr val="595959"/>
                </a:solidFill>
              </a:rPr>
              <a:t>Call it in your script</a:t>
            </a:r>
            <a:endParaRPr lang="en-US" altLang="en-US" sz="4400" dirty="0" smtClean="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utoShape 31"/>
          <p:cNvSpPr>
            <a:spLocks noChangeArrowheads="1"/>
          </p:cNvSpPr>
          <p:nvPr/>
        </p:nvSpPr>
        <p:spPr bwMode="auto">
          <a:xfrm>
            <a:off x="480186" y="2719538"/>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 name="Text Box 32"/>
          <p:cNvSpPr txBox="1">
            <a:spLocks noChangeArrowheads="1"/>
          </p:cNvSpPr>
          <p:nvPr/>
        </p:nvSpPr>
        <p:spPr bwMode="auto">
          <a:xfrm>
            <a:off x="633330" y="2864001"/>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a:t>
            </a:r>
            <a:endPar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endParaRP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s</a:t>
            </a:r>
            <a:r>
              <a:rPr lang="en-GB" altLang="en-US" sz="2800" b="1" dirty="0" smtClean="0">
                <a:latin typeface="Courier New" panose="02070309020205020404" pitchFamily="49" charset="0"/>
                <a:ea typeface="Lucida Sans Unicode" panose="020B0602030504020204" pitchFamily="34" charset="0"/>
                <a:cs typeface="Lucida Sans Unicode" panose="020B0602030504020204" pitchFamily="34" charset="0"/>
              </a:rPr>
              <a:t>quare</a:t>
            </a:r>
          </a:p>
          <a:p>
            <a:pPr eaLnBrk="1">
              <a:lnSpc>
                <a:spcPct val="89000"/>
              </a:lnSpc>
              <a:buClr>
                <a:srgbClr val="000000"/>
              </a:buClr>
              <a:buSzPct val="45000"/>
              <a:buFont typeface="Wingdings" panose="05000000000000000000" pitchFamily="2" charset="2"/>
              <a:buNone/>
            </a:pPr>
            <a:r>
              <a:rPr lang="en-GB" altLang="en-US" sz="2800" b="1" dirty="0" smtClean="0">
                <a:latin typeface="Courier New" panose="02070309020205020404" pitchFamily="49" charset="0"/>
                <a:ea typeface="Lucida Sans Unicode" panose="020B0602030504020204" pitchFamily="34" charset="0"/>
                <a:cs typeface="Lucida Sans Unicode" panose="020B0602030504020204" pitchFamily="34" charset="0"/>
              </a:rPr>
              <a:t>right</a:t>
            </a: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8" name="Picture 7"/>
          <p:cNvPicPr>
            <a:picLocks noChangeAspect="1"/>
          </p:cNvPicPr>
          <p:nvPr/>
        </p:nvPicPr>
        <p:blipFill rotWithShape="1">
          <a:blip r:embed="rId3"/>
          <a:srcRect l="33397" t="37329" r="54981" b="50984"/>
          <a:stretch/>
        </p:blipFill>
        <p:spPr>
          <a:xfrm>
            <a:off x="4130927" y="2719538"/>
            <a:ext cx="4839852" cy="27363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2634233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328847" y="1106096"/>
            <a:ext cx="7886700" cy="5751903"/>
          </a:xfrm>
        </p:spPr>
        <p:txBody>
          <a:bodyPr>
            <a:normAutofit/>
          </a:bodyPr>
          <a:lstStyle/>
          <a:p>
            <a:pPr marL="0" indent="0">
              <a:spcBef>
                <a:spcPts val="0"/>
              </a:spcBef>
              <a:buFontTx/>
              <a:buNone/>
            </a:pPr>
            <a:r>
              <a:rPr lang="en-GB" altLang="en-US" sz="4400" dirty="0" smtClean="0">
                <a:solidFill>
                  <a:srgbClr val="595959"/>
                </a:solidFill>
              </a:rPr>
              <a:t>We can save lines of</a:t>
            </a:r>
          </a:p>
          <a:p>
            <a:pPr marL="0" indent="0">
              <a:spcBef>
                <a:spcPts val="0"/>
              </a:spcBef>
              <a:buFontTx/>
              <a:buNone/>
            </a:pPr>
            <a:r>
              <a:rPr lang="en-GB" altLang="en-US" sz="4400" dirty="0" smtClean="0">
                <a:solidFill>
                  <a:srgbClr val="595959"/>
                </a:solidFill>
              </a:rPr>
              <a:t>repetitive code by creating procedures and calling them many times.</a:t>
            </a:r>
          </a:p>
          <a:p>
            <a:pPr marL="0" indent="0">
              <a:spcBef>
                <a:spcPts val="0"/>
              </a:spcBef>
              <a:buFontTx/>
              <a:buNone/>
            </a:pPr>
            <a:endParaRPr lang="en-GB" altLang="en-US" sz="4400" dirty="0">
              <a:solidFill>
                <a:srgbClr val="595959"/>
              </a:solidFill>
            </a:endParaRPr>
          </a:p>
          <a:p>
            <a:pPr marL="0" indent="0">
              <a:spcBef>
                <a:spcPts val="0"/>
              </a:spcBef>
              <a:buFontTx/>
              <a:buNone/>
            </a:pPr>
            <a:r>
              <a:rPr lang="en-GB" altLang="en-US" sz="4400" dirty="0" smtClean="0"/>
              <a:t>		Use </a:t>
            </a:r>
            <a:r>
              <a:rPr lang="en-GB" altLang="en-US" sz="4400" dirty="0"/>
              <a:t>4 calls </a:t>
            </a:r>
          </a:p>
          <a:p>
            <a:pPr marL="0" indent="0">
              <a:spcBef>
                <a:spcPts val="0"/>
              </a:spcBef>
              <a:buFontTx/>
              <a:buNone/>
            </a:pPr>
            <a:r>
              <a:rPr lang="en-GB" altLang="en-US" sz="4400" dirty="0" smtClean="0"/>
              <a:t>		of ‘square’ </a:t>
            </a:r>
            <a:endParaRPr lang="en-GB" altLang="en-US" sz="4400" dirty="0"/>
          </a:p>
          <a:p>
            <a:pPr marL="0" indent="0">
              <a:spcBef>
                <a:spcPts val="0"/>
              </a:spcBef>
              <a:buFontTx/>
              <a:buNone/>
            </a:pPr>
            <a:r>
              <a:rPr lang="en-GB" altLang="en-US" sz="4400" dirty="0" smtClean="0"/>
              <a:t>		so </a:t>
            </a:r>
            <a:r>
              <a:rPr lang="en-GB" altLang="en-US" sz="4400" dirty="0" err="1" smtClean="0"/>
              <a:t>Robo</a:t>
            </a:r>
            <a:endParaRPr lang="en-GB" altLang="en-US" sz="4400" dirty="0"/>
          </a:p>
          <a:p>
            <a:pPr marL="0" indent="0">
              <a:spcBef>
                <a:spcPts val="0"/>
              </a:spcBef>
              <a:buFontTx/>
              <a:buNone/>
            </a:pPr>
            <a:r>
              <a:rPr lang="en-GB" altLang="en-US" sz="4400" dirty="0" smtClean="0"/>
              <a:t>		produces this.</a:t>
            </a:r>
            <a:endParaRPr lang="en-GB" altLang="en-US" sz="4400" dirty="0"/>
          </a:p>
          <a:p>
            <a:pPr marL="0" indent="0">
              <a:buFontTx/>
              <a:buNone/>
            </a:pPr>
            <a:endParaRPr lang="en-GB" altLang="en-US" sz="4400" dirty="0" smtClean="0">
              <a:solidFill>
                <a:srgbClr val="595959"/>
              </a:solidFill>
            </a:endParaRPr>
          </a:p>
          <a:p>
            <a:pPr marL="0" indent="0">
              <a:buFontTx/>
              <a:buNone/>
            </a:pPr>
            <a:endParaRPr lang="en-US" altLang="en-US" sz="4400" dirty="0" smtClean="0"/>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251" t="9895" r="20206" b="23177"/>
          <a:stretch/>
        </p:blipFill>
        <p:spPr bwMode="auto">
          <a:xfrm>
            <a:off x="5666286" y="3125898"/>
            <a:ext cx="3249847" cy="3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Tree>
    <p:extLst>
      <p:ext uri="{BB962C8B-B14F-4D97-AF65-F5344CB8AC3E}">
        <p14:creationId xmlns:p14="http://schemas.microsoft.com/office/powerpoint/2010/main" val="3830193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Effect transition="in" filter="fade">
                                      <p:cBhvr>
                                        <p:cTn id="7" dur="500"/>
                                        <p:tgtEl>
                                          <p:spTgt spid="1331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4" end="4"/>
                                            </p:txEl>
                                          </p:spTgt>
                                        </p:tgtEl>
                                        <p:attrNameLst>
                                          <p:attrName>style.visibility</p:attrName>
                                        </p:attrNameLst>
                                      </p:cBhvr>
                                      <p:to>
                                        <p:strVal val="visible"/>
                                      </p:to>
                                    </p:set>
                                    <p:animEffect transition="in" filter="fade">
                                      <p:cBhvr>
                                        <p:cTn id="10" dur="500"/>
                                        <p:tgtEl>
                                          <p:spTgt spid="1331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5" end="5"/>
                                            </p:txEl>
                                          </p:spTgt>
                                        </p:tgtEl>
                                        <p:attrNameLst>
                                          <p:attrName>style.visibility</p:attrName>
                                        </p:attrNameLst>
                                      </p:cBhvr>
                                      <p:to>
                                        <p:strVal val="visible"/>
                                      </p:to>
                                    </p:set>
                                    <p:animEffect transition="in" filter="fade">
                                      <p:cBhvr>
                                        <p:cTn id="13" dur="500"/>
                                        <p:tgtEl>
                                          <p:spTgt spid="1331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6" end="6"/>
                                            </p:txEl>
                                          </p:spTgt>
                                        </p:tgtEl>
                                        <p:attrNameLst>
                                          <p:attrName>style.visibility</p:attrName>
                                        </p:attrNameLst>
                                      </p:cBhvr>
                                      <p:to>
                                        <p:strVal val="visible"/>
                                      </p:to>
                                    </p:set>
                                    <p:animEffect transition="in" filter="fade">
                                      <p:cBhvr>
                                        <p:cTn id="16" dur="500"/>
                                        <p:tgtEl>
                                          <p:spTgt spid="13315">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133977" y="1840610"/>
            <a:ext cx="7886700" cy="5036412"/>
          </a:xfrm>
        </p:spPr>
        <p:txBody>
          <a:bodyPr>
            <a:normAutofit/>
          </a:bodyPr>
          <a:lstStyle/>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procedure </a:t>
            </a:r>
            <a:r>
              <a:rPr lang="en-GB" altLang="en-US" sz="3600" b="1" dirty="0" smtClean="0">
                <a:solidFill>
                  <a:srgbClr val="595959"/>
                </a:solidFill>
                <a:latin typeface="Courier New" panose="02070309020205020404" pitchFamily="49" charset="0"/>
                <a:cs typeface="Courier New" panose="02070309020205020404" pitchFamily="49" charset="0"/>
              </a:rPr>
              <a:t>square(width</a:t>
            </a: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repeat(4)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forward(width)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right()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251" t="9895" r="20206" b="23177"/>
          <a:stretch/>
        </p:blipFill>
        <p:spPr bwMode="auto">
          <a:xfrm>
            <a:off x="5666286" y="3125898"/>
            <a:ext cx="3249847" cy="3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
        <p:nvSpPr>
          <p:cNvPr id="3" name="Rectangle 2"/>
          <p:cNvSpPr/>
          <p:nvPr/>
        </p:nvSpPr>
        <p:spPr>
          <a:xfrm>
            <a:off x="4557010" y="1678898"/>
            <a:ext cx="2113613" cy="125616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75550" y="4158831"/>
            <a:ext cx="2113613" cy="85444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10437" y="2429838"/>
            <a:ext cx="1716817" cy="523220"/>
          </a:xfrm>
          <a:prstGeom prst="rect">
            <a:avLst/>
          </a:prstGeom>
          <a:noFill/>
        </p:spPr>
        <p:txBody>
          <a:bodyPr wrap="none" rtlCol="0">
            <a:spAutoFit/>
          </a:bodyPr>
          <a:lstStyle/>
          <a:p>
            <a:r>
              <a:rPr lang="en-GB" sz="2800" dirty="0" smtClean="0">
                <a:solidFill>
                  <a:srgbClr val="C00000"/>
                </a:solidFill>
              </a:rPr>
              <a:t>parameter</a:t>
            </a:r>
            <a:endParaRPr lang="en-GB" sz="2800" dirty="0">
              <a:solidFill>
                <a:srgbClr val="C00000"/>
              </a:solidFill>
            </a:endParaRPr>
          </a:p>
        </p:txBody>
      </p:sp>
    </p:spTree>
    <p:extLst>
      <p:ext uri="{BB962C8B-B14F-4D97-AF65-F5344CB8AC3E}">
        <p14:creationId xmlns:p14="http://schemas.microsoft.com/office/powerpoint/2010/main" val="984646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133977" y="1840610"/>
            <a:ext cx="7886700" cy="5036412"/>
          </a:xfrm>
        </p:spPr>
        <p:txBody>
          <a:bodyPr>
            <a:normAutofit/>
          </a:bodyPr>
          <a:lstStyle/>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procedure </a:t>
            </a:r>
            <a:r>
              <a:rPr lang="en-GB" altLang="en-US" sz="3600" b="1" dirty="0" smtClean="0">
                <a:solidFill>
                  <a:srgbClr val="595959"/>
                </a:solidFill>
                <a:latin typeface="Courier New" panose="02070309020205020404" pitchFamily="49" charset="0"/>
                <a:cs typeface="Courier New" panose="02070309020205020404" pitchFamily="49" charset="0"/>
              </a:rPr>
              <a:t>square(width</a:t>
            </a: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repeat(4)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forward(width)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right()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
        <p:nvSpPr>
          <p:cNvPr id="3" name="Rectangle 2"/>
          <p:cNvSpPr/>
          <p:nvPr/>
        </p:nvSpPr>
        <p:spPr>
          <a:xfrm>
            <a:off x="4557010" y="1678898"/>
            <a:ext cx="2113613" cy="125616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10437" y="2429838"/>
            <a:ext cx="1716817" cy="523220"/>
          </a:xfrm>
          <a:prstGeom prst="rect">
            <a:avLst/>
          </a:prstGeom>
          <a:noFill/>
        </p:spPr>
        <p:txBody>
          <a:bodyPr wrap="none" rtlCol="0">
            <a:spAutoFit/>
          </a:bodyPr>
          <a:lstStyle/>
          <a:p>
            <a:r>
              <a:rPr lang="en-GB" sz="2800" dirty="0" smtClean="0">
                <a:solidFill>
                  <a:srgbClr val="C00000"/>
                </a:solidFill>
              </a:rPr>
              <a:t>parameter</a:t>
            </a:r>
            <a:endParaRPr lang="en-GB" sz="2800" dirty="0">
              <a:solidFill>
                <a:srgbClr val="C00000"/>
              </a:solidFill>
            </a:endParaRPr>
          </a:p>
        </p:txBody>
      </p:sp>
      <p:pic>
        <p:nvPicPr>
          <p:cNvPr id="14" name="Picture 2" descr="http://spittalstreet.com/wp-content/uploads/2012/05/Box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50" t="9976" r="8013"/>
          <a:stretch/>
        </p:blipFill>
        <p:spPr bwMode="auto">
          <a:xfrm>
            <a:off x="5375357" y="3053058"/>
            <a:ext cx="3543791" cy="3814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18927" y="4820138"/>
            <a:ext cx="857864" cy="369332"/>
          </a:xfrm>
          <a:prstGeom prst="rect">
            <a:avLst/>
          </a:prstGeom>
          <a:noFill/>
        </p:spPr>
        <p:txBody>
          <a:bodyPr wrap="none" rtlCol="0">
            <a:spAutoFit/>
          </a:bodyPr>
          <a:lstStyle/>
          <a:p>
            <a:r>
              <a:rPr lang="en-GB" b="1" dirty="0" smtClean="0">
                <a:solidFill>
                  <a:srgbClr val="C00B0B"/>
                </a:solidFill>
              </a:rPr>
              <a:t>WIDTH</a:t>
            </a:r>
            <a:endParaRPr lang="en-GB" b="1" dirty="0">
              <a:solidFill>
                <a:srgbClr val="C00B0B"/>
              </a:solidFill>
            </a:endParaRPr>
          </a:p>
        </p:txBody>
      </p:sp>
      <p:sp>
        <p:nvSpPr>
          <p:cNvPr id="17" name="Freeform 16"/>
          <p:cNvSpPr/>
          <p:nvPr/>
        </p:nvSpPr>
        <p:spPr>
          <a:xfrm>
            <a:off x="5467595" y="3202958"/>
            <a:ext cx="2027487" cy="1159179"/>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204908" y="3333893"/>
            <a:ext cx="1307657" cy="369332"/>
          </a:xfrm>
          <a:prstGeom prst="rect">
            <a:avLst/>
          </a:prstGeom>
          <a:solidFill>
            <a:schemeClr val="bg1"/>
          </a:solidFill>
          <a:ln w="38100">
            <a:solidFill>
              <a:srgbClr val="C00000"/>
            </a:solidFill>
          </a:ln>
        </p:spPr>
        <p:txBody>
          <a:bodyPr wrap="square" rtlCol="0">
            <a:spAutoFit/>
          </a:bodyPr>
          <a:lstStyle/>
          <a:p>
            <a:pPr algn="ctr"/>
            <a:r>
              <a:rPr lang="en-GB" b="1" dirty="0" smtClean="0">
                <a:solidFill>
                  <a:srgbClr val="C00B0B"/>
                </a:solidFill>
              </a:rPr>
              <a:t>VALUE</a:t>
            </a:r>
            <a:endParaRPr lang="en-GB" b="1" dirty="0">
              <a:solidFill>
                <a:srgbClr val="C00B0B"/>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862343" y="5585306"/>
            <a:ext cx="2409665" cy="1383062"/>
          </a:xfrm>
          <a:prstGeom prst="rect">
            <a:avLst/>
          </a:prstGeom>
        </p:spPr>
      </p:pic>
    </p:spTree>
    <p:extLst>
      <p:ext uri="{BB962C8B-B14F-4D97-AF65-F5344CB8AC3E}">
        <p14:creationId xmlns:p14="http://schemas.microsoft.com/office/powerpoint/2010/main" val="171210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196690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about </a:t>
            </a:r>
            <a:r>
              <a:rPr lang="en-GB" sz="3600" dirty="0">
                <a:solidFill>
                  <a:schemeClr val="tx1">
                    <a:lumMod val="65000"/>
                    <a:lumOff val="35000"/>
                  </a:schemeClr>
                </a:solidFill>
              </a:rPr>
              <a:t>pupils preconceptions of why they are </a:t>
            </a:r>
            <a:r>
              <a:rPr lang="en-GB" sz="3600" dirty="0" smtClean="0">
                <a:solidFill>
                  <a:schemeClr val="tx1">
                    <a:lumMod val="65000"/>
                    <a:lumOff val="35000"/>
                  </a:schemeClr>
                </a:solidFill>
              </a:rPr>
              <a:t>learning </a:t>
            </a:r>
            <a:r>
              <a:rPr lang="en-GB" sz="3600" dirty="0">
                <a:solidFill>
                  <a:schemeClr val="tx1">
                    <a:lumMod val="65000"/>
                    <a:lumOff val="35000"/>
                  </a:schemeClr>
                </a:solidFill>
              </a:rPr>
              <a:t>computer programming</a:t>
            </a: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2611423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the </a:t>
            </a:r>
            <a:r>
              <a:rPr lang="en-GB" sz="3600" dirty="0">
                <a:solidFill>
                  <a:schemeClr val="tx1">
                    <a:lumMod val="65000"/>
                    <a:lumOff val="35000"/>
                  </a:schemeClr>
                </a:solidFill>
              </a:rPr>
              <a:t>use of a regular starter based on tracing (dry running</a:t>
            </a:r>
            <a:r>
              <a:rPr lang="en-GB" sz="3600" dirty="0" smtClean="0">
                <a:solidFill>
                  <a:schemeClr val="tx1">
                    <a:lumMod val="65000"/>
                    <a:lumOff val="35000"/>
                  </a:schemeClr>
                </a:solidFill>
              </a:rPr>
              <a:t>) or reading </a:t>
            </a:r>
            <a:r>
              <a:rPr lang="en-GB" sz="3600" dirty="0">
                <a:solidFill>
                  <a:schemeClr val="tx1">
                    <a:lumMod val="65000"/>
                    <a:lumOff val="35000"/>
                  </a:schemeClr>
                </a:solidFill>
              </a:rPr>
              <a:t>code</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245005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understand </a:t>
            </a:r>
            <a:r>
              <a:rPr lang="en-US" sz="2800" dirty="0">
                <a:solidFill>
                  <a:schemeClr val="tx1">
                    <a:lumMod val="65000"/>
                    <a:lumOff val="35000"/>
                  </a:schemeClr>
                </a:solidFill>
                <a:latin typeface="+mn-lt"/>
              </a:rPr>
              <a:t>what algorithms are; </a:t>
            </a:r>
          </a:p>
          <a:p>
            <a:pPr>
              <a:lnSpc>
                <a:spcPct val="100000"/>
              </a:lnSpc>
            </a:pPr>
            <a:r>
              <a:rPr lang="en-US" sz="2800" dirty="0" smtClean="0">
                <a:solidFill>
                  <a:schemeClr val="tx1">
                    <a:lumMod val="65000"/>
                    <a:lumOff val="35000"/>
                  </a:schemeClr>
                </a:solidFill>
                <a:latin typeface="+mn-lt"/>
              </a:rPr>
              <a:t>how </a:t>
            </a:r>
            <a:r>
              <a:rPr lang="en-US" sz="2800" dirty="0">
                <a:solidFill>
                  <a:schemeClr val="tx1">
                    <a:lumMod val="65000"/>
                    <a:lumOff val="35000"/>
                  </a:schemeClr>
                </a:solidFill>
                <a:latin typeface="+mn-lt"/>
              </a:rPr>
              <a:t>they are implemented as </a:t>
            </a:r>
            <a:endParaRPr lang="en-US" sz="2800" dirty="0" smtClean="0">
              <a:solidFill>
                <a:schemeClr val="tx1">
                  <a:lumMod val="65000"/>
                  <a:lumOff val="35000"/>
                </a:schemeClr>
              </a:solidFill>
              <a:latin typeface="+mn-lt"/>
            </a:endParaRPr>
          </a:p>
          <a:p>
            <a:pPr>
              <a:lnSpc>
                <a:spcPct val="100000"/>
              </a:lnSpc>
            </a:pPr>
            <a:r>
              <a:rPr lang="en-US" sz="2800" dirty="0" smtClean="0">
                <a:solidFill>
                  <a:schemeClr val="tx1">
                    <a:lumMod val="65000"/>
                    <a:lumOff val="35000"/>
                  </a:schemeClr>
                </a:solidFill>
                <a:latin typeface="+mn-lt"/>
              </a:rPr>
              <a:t>programs </a:t>
            </a:r>
            <a:r>
              <a:rPr lang="en-US" sz="2800" dirty="0">
                <a:solidFill>
                  <a:schemeClr val="tx1">
                    <a:lumMod val="65000"/>
                    <a:lumOff val="35000"/>
                  </a:schemeClr>
                </a:solidFill>
                <a:latin typeface="+mn-lt"/>
              </a:rPr>
              <a:t>on </a:t>
            </a:r>
            <a:r>
              <a:rPr lang="en-US" sz="2800" dirty="0" smtClean="0">
                <a:solidFill>
                  <a:schemeClr val="tx1">
                    <a:lumMod val="65000"/>
                    <a:lumOff val="35000"/>
                  </a:schemeClr>
                </a:solidFill>
                <a:latin typeface="+mn-lt"/>
              </a:rPr>
              <a:t>digital devices</a:t>
            </a:r>
            <a:r>
              <a:rPr lang="en-US" sz="2800" dirty="0">
                <a:solidFill>
                  <a:schemeClr val="tx1">
                    <a:lumMod val="65000"/>
                    <a:lumOff val="35000"/>
                  </a:schemeClr>
                </a:solidFill>
                <a:latin typeface="+mn-lt"/>
              </a:rPr>
              <a:t>; and </a:t>
            </a:r>
            <a:endParaRPr lang="en-US" sz="2800" dirty="0" smtClean="0">
              <a:solidFill>
                <a:schemeClr val="tx1">
                  <a:lumMod val="65000"/>
                  <a:lumOff val="35000"/>
                </a:schemeClr>
              </a:solidFill>
              <a:latin typeface="+mn-lt"/>
            </a:endParaRPr>
          </a:p>
          <a:p>
            <a:pPr>
              <a:lnSpc>
                <a:spcPct val="100000"/>
              </a:lnSpc>
            </a:pPr>
            <a:r>
              <a:rPr lang="en-US" sz="2800" dirty="0" smtClean="0">
                <a:solidFill>
                  <a:schemeClr val="tx1">
                    <a:lumMod val="65000"/>
                    <a:lumOff val="35000"/>
                  </a:schemeClr>
                </a:solidFill>
                <a:latin typeface="+mn-lt"/>
              </a:rPr>
              <a:t>that </a:t>
            </a:r>
            <a:r>
              <a:rPr lang="en-US" sz="2800" dirty="0">
                <a:solidFill>
                  <a:schemeClr val="tx1">
                    <a:lumMod val="65000"/>
                    <a:lumOff val="35000"/>
                  </a:schemeClr>
                </a:solidFill>
                <a:latin typeface="+mn-lt"/>
              </a:rPr>
              <a:t>programs execute by following </a:t>
            </a:r>
            <a:endParaRPr lang="en-US" sz="2800" dirty="0" smtClean="0">
              <a:solidFill>
                <a:schemeClr val="tx1">
                  <a:lumMod val="65000"/>
                  <a:lumOff val="35000"/>
                </a:schemeClr>
              </a:solidFill>
              <a:latin typeface="+mn-lt"/>
            </a:endParaRPr>
          </a:p>
          <a:p>
            <a:pPr>
              <a:lnSpc>
                <a:spcPct val="100000"/>
              </a:lnSpc>
            </a:pPr>
            <a:r>
              <a:rPr lang="en-US" sz="2800" dirty="0">
                <a:solidFill>
                  <a:schemeClr val="tx1">
                    <a:lumMod val="65000"/>
                    <a:lumOff val="35000"/>
                  </a:schemeClr>
                </a:solidFill>
                <a:latin typeface="+mn-lt"/>
              </a:rPr>
              <a:t>p</a:t>
            </a:r>
            <a:r>
              <a:rPr lang="en-US" sz="2800" dirty="0" smtClean="0">
                <a:solidFill>
                  <a:schemeClr val="tx1">
                    <a:lumMod val="65000"/>
                    <a:lumOff val="35000"/>
                  </a:schemeClr>
                </a:solidFill>
                <a:latin typeface="+mn-lt"/>
              </a:rPr>
              <a:t>recise and unambiguous instructions</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create </a:t>
            </a:r>
            <a:r>
              <a:rPr lang="en-US" sz="2800" dirty="0">
                <a:solidFill>
                  <a:schemeClr val="tx1">
                    <a:lumMod val="65000"/>
                    <a:lumOff val="35000"/>
                  </a:schemeClr>
                </a:solidFill>
                <a:latin typeface="+mn-lt"/>
              </a:rPr>
              <a:t>and debug simple </a:t>
            </a:r>
            <a:r>
              <a:rPr lang="en-US" sz="2800" dirty="0" smtClean="0">
                <a:solidFill>
                  <a:schemeClr val="tx1">
                    <a:lumMod val="65000"/>
                    <a:lumOff val="35000"/>
                  </a:schemeClr>
                </a:solidFill>
                <a:latin typeface="+mn-lt"/>
              </a:rPr>
              <a:t>programs</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logical reasoning to predict the </a:t>
            </a:r>
            <a:r>
              <a:rPr lang="en-US" sz="2800" dirty="0" err="1">
                <a:solidFill>
                  <a:schemeClr val="tx1">
                    <a:lumMod val="65000"/>
                    <a:lumOff val="35000"/>
                  </a:schemeClr>
                </a:solidFill>
                <a:latin typeface="+mn-lt"/>
              </a:rPr>
              <a:t>behaviour</a:t>
            </a:r>
            <a:r>
              <a:rPr lang="en-US" sz="2800" dirty="0">
                <a:solidFill>
                  <a:schemeClr val="tx1">
                    <a:lumMod val="65000"/>
                    <a:lumOff val="35000"/>
                  </a:schemeClr>
                </a:solidFill>
                <a:latin typeface="+mn-lt"/>
              </a:rPr>
              <a:t> of simple </a:t>
            </a:r>
            <a:r>
              <a:rPr lang="en-US" sz="2800" dirty="0" smtClean="0">
                <a:solidFill>
                  <a:schemeClr val="tx1">
                    <a:lumMod val="65000"/>
                    <a:lumOff val="35000"/>
                  </a:schemeClr>
                </a:solidFill>
                <a:latin typeface="+mn-lt"/>
              </a:rPr>
              <a:t>programs</a:t>
            </a:r>
            <a:endParaRPr lang="en-US" sz="2800" dirty="0" smtClean="0">
              <a:solidFill>
                <a:schemeClr val="tx1">
                  <a:lumMod val="50000"/>
                  <a:lumOff val="50000"/>
                </a:schemeClr>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3" name="TextBox 2"/>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1</a:t>
            </a:r>
            <a:endParaRPr lang="en-GB" sz="3600" b="1" dirty="0">
              <a:solidFill>
                <a:schemeClr val="tx1">
                  <a:lumMod val="65000"/>
                  <a:lumOff val="35000"/>
                </a:schemeClr>
              </a:solidFill>
            </a:endParaRPr>
          </a:p>
        </p:txBody>
      </p:sp>
      <p:sp>
        <p:nvSpPr>
          <p:cNvPr id="4" name="Freeform 3"/>
          <p:cNvSpPr/>
          <p:nvPr/>
        </p:nvSpPr>
        <p:spPr>
          <a:xfrm>
            <a:off x="434715" y="5576341"/>
            <a:ext cx="8095226" cy="680176"/>
          </a:xfrm>
          <a:custGeom>
            <a:avLst/>
            <a:gdLst>
              <a:gd name="connsiteX0" fmla="*/ 0 w 8095226"/>
              <a:gd name="connsiteY0" fmla="*/ 614597 h 680176"/>
              <a:gd name="connsiteX1" fmla="*/ 74951 w 8095226"/>
              <a:gd name="connsiteY1" fmla="*/ 569626 h 680176"/>
              <a:gd name="connsiteX2" fmla="*/ 119921 w 8095226"/>
              <a:gd name="connsiteY2" fmla="*/ 524656 h 680176"/>
              <a:gd name="connsiteX3" fmla="*/ 194872 w 8095226"/>
              <a:gd name="connsiteY3" fmla="*/ 464695 h 680176"/>
              <a:gd name="connsiteX4" fmla="*/ 224852 w 8095226"/>
              <a:gd name="connsiteY4" fmla="*/ 404734 h 680176"/>
              <a:gd name="connsiteX5" fmla="*/ 269823 w 8095226"/>
              <a:gd name="connsiteY5" fmla="*/ 374754 h 680176"/>
              <a:gd name="connsiteX6" fmla="*/ 284813 w 8095226"/>
              <a:gd name="connsiteY6" fmla="*/ 329784 h 680176"/>
              <a:gd name="connsiteX7" fmla="*/ 314793 w 8095226"/>
              <a:gd name="connsiteY7" fmla="*/ 284813 h 680176"/>
              <a:gd name="connsiteX8" fmla="*/ 389744 w 8095226"/>
              <a:gd name="connsiteY8" fmla="*/ 224852 h 680176"/>
              <a:gd name="connsiteX9" fmla="*/ 524655 w 8095226"/>
              <a:gd name="connsiteY9" fmla="*/ 194872 h 680176"/>
              <a:gd name="connsiteX10" fmla="*/ 614596 w 8095226"/>
              <a:gd name="connsiteY10" fmla="*/ 134911 h 680176"/>
              <a:gd name="connsiteX11" fmla="*/ 674557 w 8095226"/>
              <a:gd name="connsiteY11" fmla="*/ 89941 h 680176"/>
              <a:gd name="connsiteX12" fmla="*/ 674557 w 8095226"/>
              <a:gd name="connsiteY12" fmla="*/ 239843 h 680176"/>
              <a:gd name="connsiteX13" fmla="*/ 629587 w 8095226"/>
              <a:gd name="connsiteY13" fmla="*/ 269823 h 680176"/>
              <a:gd name="connsiteX14" fmla="*/ 539646 w 8095226"/>
              <a:gd name="connsiteY14" fmla="*/ 389744 h 680176"/>
              <a:gd name="connsiteX15" fmla="*/ 479685 w 8095226"/>
              <a:gd name="connsiteY15" fmla="*/ 479685 h 680176"/>
              <a:gd name="connsiteX16" fmla="*/ 449705 w 8095226"/>
              <a:gd name="connsiteY16" fmla="*/ 509666 h 680176"/>
              <a:gd name="connsiteX17" fmla="*/ 449705 w 8095226"/>
              <a:gd name="connsiteY17" fmla="*/ 674557 h 680176"/>
              <a:gd name="connsiteX18" fmla="*/ 599606 w 8095226"/>
              <a:gd name="connsiteY18" fmla="*/ 659567 h 680176"/>
              <a:gd name="connsiteX19" fmla="*/ 614596 w 8095226"/>
              <a:gd name="connsiteY19" fmla="*/ 614597 h 680176"/>
              <a:gd name="connsiteX20" fmla="*/ 644577 w 8095226"/>
              <a:gd name="connsiteY20" fmla="*/ 584616 h 680176"/>
              <a:gd name="connsiteX21" fmla="*/ 674557 w 8095226"/>
              <a:gd name="connsiteY21" fmla="*/ 524656 h 680176"/>
              <a:gd name="connsiteX22" fmla="*/ 704537 w 8095226"/>
              <a:gd name="connsiteY22" fmla="*/ 479685 h 680176"/>
              <a:gd name="connsiteX23" fmla="*/ 779488 w 8095226"/>
              <a:gd name="connsiteY23" fmla="*/ 329784 h 680176"/>
              <a:gd name="connsiteX24" fmla="*/ 869429 w 8095226"/>
              <a:gd name="connsiteY24" fmla="*/ 119921 h 680176"/>
              <a:gd name="connsiteX25" fmla="*/ 944380 w 8095226"/>
              <a:gd name="connsiteY25" fmla="*/ 44970 h 680176"/>
              <a:gd name="connsiteX26" fmla="*/ 1004341 w 8095226"/>
              <a:gd name="connsiteY26" fmla="*/ 134911 h 680176"/>
              <a:gd name="connsiteX27" fmla="*/ 1064301 w 8095226"/>
              <a:gd name="connsiteY27" fmla="*/ 569626 h 680176"/>
              <a:gd name="connsiteX28" fmla="*/ 1124262 w 8095226"/>
              <a:gd name="connsiteY28" fmla="*/ 554636 h 680176"/>
              <a:gd name="connsiteX29" fmla="*/ 1184223 w 8095226"/>
              <a:gd name="connsiteY29" fmla="*/ 464695 h 680176"/>
              <a:gd name="connsiteX30" fmla="*/ 1229193 w 8095226"/>
              <a:gd name="connsiteY30" fmla="*/ 434715 h 680176"/>
              <a:gd name="connsiteX31" fmla="*/ 1304144 w 8095226"/>
              <a:gd name="connsiteY31" fmla="*/ 344774 h 680176"/>
              <a:gd name="connsiteX32" fmla="*/ 1484026 w 8095226"/>
              <a:gd name="connsiteY32" fmla="*/ 164892 h 680176"/>
              <a:gd name="connsiteX33" fmla="*/ 1543987 w 8095226"/>
              <a:gd name="connsiteY33" fmla="*/ 104931 h 680176"/>
              <a:gd name="connsiteX34" fmla="*/ 1633928 w 8095226"/>
              <a:gd name="connsiteY34" fmla="*/ 29980 h 680176"/>
              <a:gd name="connsiteX35" fmla="*/ 1693888 w 8095226"/>
              <a:gd name="connsiteY35" fmla="*/ 179882 h 680176"/>
              <a:gd name="connsiteX36" fmla="*/ 1828800 w 8095226"/>
              <a:gd name="connsiteY36" fmla="*/ 224852 h 680176"/>
              <a:gd name="connsiteX37" fmla="*/ 2128603 w 8095226"/>
              <a:gd name="connsiteY37" fmla="*/ 209862 h 680176"/>
              <a:gd name="connsiteX38" fmla="*/ 2338465 w 8095226"/>
              <a:gd name="connsiteY38" fmla="*/ 179882 h 680176"/>
              <a:gd name="connsiteX39" fmla="*/ 2368446 w 8095226"/>
              <a:gd name="connsiteY39" fmla="*/ 149902 h 680176"/>
              <a:gd name="connsiteX40" fmla="*/ 2638269 w 8095226"/>
              <a:gd name="connsiteY40" fmla="*/ 179882 h 680176"/>
              <a:gd name="connsiteX41" fmla="*/ 2893101 w 8095226"/>
              <a:gd name="connsiteY41" fmla="*/ 164892 h 680176"/>
              <a:gd name="connsiteX42" fmla="*/ 2938072 w 8095226"/>
              <a:gd name="connsiteY42" fmla="*/ 119921 h 680176"/>
              <a:gd name="connsiteX43" fmla="*/ 2998033 w 8095226"/>
              <a:gd name="connsiteY43" fmla="*/ 89941 h 680176"/>
              <a:gd name="connsiteX44" fmla="*/ 3087974 w 8095226"/>
              <a:gd name="connsiteY44" fmla="*/ 14990 h 680176"/>
              <a:gd name="connsiteX45" fmla="*/ 3132944 w 8095226"/>
              <a:gd name="connsiteY45" fmla="*/ 0 h 680176"/>
              <a:gd name="connsiteX46" fmla="*/ 3177915 w 8095226"/>
              <a:gd name="connsiteY46" fmla="*/ 149902 h 680176"/>
              <a:gd name="connsiteX47" fmla="*/ 3192905 w 8095226"/>
              <a:gd name="connsiteY47" fmla="*/ 209862 h 680176"/>
              <a:gd name="connsiteX48" fmla="*/ 3222885 w 8095226"/>
              <a:gd name="connsiteY48" fmla="*/ 329784 h 680176"/>
              <a:gd name="connsiteX49" fmla="*/ 3252865 w 8095226"/>
              <a:gd name="connsiteY49" fmla="*/ 209862 h 680176"/>
              <a:gd name="connsiteX50" fmla="*/ 3267855 w 8095226"/>
              <a:gd name="connsiteY50" fmla="*/ 164892 h 680176"/>
              <a:gd name="connsiteX51" fmla="*/ 3297836 w 8095226"/>
              <a:gd name="connsiteY51" fmla="*/ 134911 h 680176"/>
              <a:gd name="connsiteX52" fmla="*/ 3477718 w 8095226"/>
              <a:gd name="connsiteY52" fmla="*/ 194872 h 680176"/>
              <a:gd name="connsiteX53" fmla="*/ 3492708 w 8095226"/>
              <a:gd name="connsiteY53" fmla="*/ 239843 h 680176"/>
              <a:gd name="connsiteX54" fmla="*/ 3537678 w 8095226"/>
              <a:gd name="connsiteY54" fmla="*/ 269823 h 680176"/>
              <a:gd name="connsiteX55" fmla="*/ 3597639 w 8095226"/>
              <a:gd name="connsiteY55" fmla="*/ 329784 h 680176"/>
              <a:gd name="connsiteX56" fmla="*/ 3687580 w 8095226"/>
              <a:gd name="connsiteY56" fmla="*/ 314793 h 680176"/>
              <a:gd name="connsiteX57" fmla="*/ 3732551 w 8095226"/>
              <a:gd name="connsiteY57" fmla="*/ 269823 h 680176"/>
              <a:gd name="connsiteX58" fmla="*/ 3777521 w 8095226"/>
              <a:gd name="connsiteY58" fmla="*/ 239843 h 680176"/>
              <a:gd name="connsiteX59" fmla="*/ 3882452 w 8095226"/>
              <a:gd name="connsiteY59" fmla="*/ 164892 h 680176"/>
              <a:gd name="connsiteX60" fmla="*/ 3927423 w 8095226"/>
              <a:gd name="connsiteY60" fmla="*/ 134911 h 680176"/>
              <a:gd name="connsiteX61" fmla="*/ 4077324 w 8095226"/>
              <a:gd name="connsiteY61" fmla="*/ 134911 h 680176"/>
              <a:gd name="connsiteX62" fmla="*/ 4122295 w 8095226"/>
              <a:gd name="connsiteY62" fmla="*/ 209862 h 680176"/>
              <a:gd name="connsiteX63" fmla="*/ 4137285 w 8095226"/>
              <a:gd name="connsiteY63" fmla="*/ 269823 h 680176"/>
              <a:gd name="connsiteX64" fmla="*/ 4182255 w 8095226"/>
              <a:gd name="connsiteY64" fmla="*/ 254833 h 680176"/>
              <a:gd name="connsiteX65" fmla="*/ 4257206 w 8095226"/>
              <a:gd name="connsiteY65" fmla="*/ 179882 h 680176"/>
              <a:gd name="connsiteX66" fmla="*/ 4287187 w 8095226"/>
              <a:gd name="connsiteY66" fmla="*/ 149902 h 680176"/>
              <a:gd name="connsiteX67" fmla="*/ 4377128 w 8095226"/>
              <a:gd name="connsiteY67" fmla="*/ 104931 h 680176"/>
              <a:gd name="connsiteX68" fmla="*/ 4452078 w 8095226"/>
              <a:gd name="connsiteY68" fmla="*/ 134911 h 680176"/>
              <a:gd name="connsiteX69" fmla="*/ 4512039 w 8095226"/>
              <a:gd name="connsiteY69" fmla="*/ 209862 h 680176"/>
              <a:gd name="connsiteX70" fmla="*/ 4542019 w 8095226"/>
              <a:gd name="connsiteY70" fmla="*/ 239843 h 680176"/>
              <a:gd name="connsiteX71" fmla="*/ 4601980 w 8095226"/>
              <a:gd name="connsiteY71" fmla="*/ 329784 h 680176"/>
              <a:gd name="connsiteX72" fmla="*/ 4661941 w 8095226"/>
              <a:gd name="connsiteY72" fmla="*/ 344774 h 680176"/>
              <a:gd name="connsiteX73" fmla="*/ 4676931 w 8095226"/>
              <a:gd name="connsiteY73" fmla="*/ 179882 h 680176"/>
              <a:gd name="connsiteX74" fmla="*/ 4706911 w 8095226"/>
              <a:gd name="connsiteY74" fmla="*/ 59961 h 680176"/>
              <a:gd name="connsiteX75" fmla="*/ 4781862 w 8095226"/>
              <a:gd name="connsiteY75" fmla="*/ 44970 h 680176"/>
              <a:gd name="connsiteX76" fmla="*/ 4961744 w 8095226"/>
              <a:gd name="connsiteY76" fmla="*/ 59961 h 680176"/>
              <a:gd name="connsiteX77" fmla="*/ 5006715 w 8095226"/>
              <a:gd name="connsiteY77" fmla="*/ 89941 h 680176"/>
              <a:gd name="connsiteX78" fmla="*/ 5096655 w 8095226"/>
              <a:gd name="connsiteY78" fmla="*/ 134911 h 680176"/>
              <a:gd name="connsiteX79" fmla="*/ 5156616 w 8095226"/>
              <a:gd name="connsiteY79" fmla="*/ 209862 h 680176"/>
              <a:gd name="connsiteX80" fmla="*/ 5246557 w 8095226"/>
              <a:gd name="connsiteY80" fmla="*/ 239843 h 680176"/>
              <a:gd name="connsiteX81" fmla="*/ 5291528 w 8095226"/>
              <a:gd name="connsiteY81" fmla="*/ 209862 h 680176"/>
              <a:gd name="connsiteX82" fmla="*/ 5321508 w 8095226"/>
              <a:gd name="connsiteY82" fmla="*/ 164892 h 680176"/>
              <a:gd name="connsiteX83" fmla="*/ 5501390 w 8095226"/>
              <a:gd name="connsiteY83" fmla="*/ 179882 h 680176"/>
              <a:gd name="connsiteX84" fmla="*/ 5531370 w 8095226"/>
              <a:gd name="connsiteY84" fmla="*/ 299803 h 680176"/>
              <a:gd name="connsiteX85" fmla="*/ 5546360 w 8095226"/>
              <a:gd name="connsiteY85" fmla="*/ 344774 h 680176"/>
              <a:gd name="connsiteX86" fmla="*/ 5591331 w 8095226"/>
              <a:gd name="connsiteY86" fmla="*/ 359764 h 680176"/>
              <a:gd name="connsiteX87" fmla="*/ 5621311 w 8095226"/>
              <a:gd name="connsiteY87" fmla="*/ 314793 h 680176"/>
              <a:gd name="connsiteX88" fmla="*/ 5666282 w 8095226"/>
              <a:gd name="connsiteY88" fmla="*/ 254833 h 680176"/>
              <a:gd name="connsiteX89" fmla="*/ 5696262 w 8095226"/>
              <a:gd name="connsiteY89" fmla="*/ 179882 h 680176"/>
              <a:gd name="connsiteX90" fmla="*/ 5741233 w 8095226"/>
              <a:gd name="connsiteY90" fmla="*/ 134911 h 680176"/>
              <a:gd name="connsiteX91" fmla="*/ 5816183 w 8095226"/>
              <a:gd name="connsiteY91" fmla="*/ 44970 h 680176"/>
              <a:gd name="connsiteX92" fmla="*/ 5936105 w 8095226"/>
              <a:gd name="connsiteY92" fmla="*/ 104931 h 680176"/>
              <a:gd name="connsiteX93" fmla="*/ 5966085 w 8095226"/>
              <a:gd name="connsiteY93" fmla="*/ 194872 h 680176"/>
              <a:gd name="connsiteX94" fmla="*/ 5981075 w 8095226"/>
              <a:gd name="connsiteY94" fmla="*/ 239843 h 680176"/>
              <a:gd name="connsiteX95" fmla="*/ 6086006 w 8095226"/>
              <a:gd name="connsiteY95" fmla="*/ 269823 h 680176"/>
              <a:gd name="connsiteX96" fmla="*/ 6160957 w 8095226"/>
              <a:gd name="connsiteY96" fmla="*/ 329784 h 680176"/>
              <a:gd name="connsiteX97" fmla="*/ 6205928 w 8095226"/>
              <a:gd name="connsiteY97" fmla="*/ 314793 h 680176"/>
              <a:gd name="connsiteX98" fmla="*/ 6220918 w 8095226"/>
              <a:gd name="connsiteY98" fmla="*/ 269823 h 680176"/>
              <a:gd name="connsiteX99" fmla="*/ 6235908 w 8095226"/>
              <a:gd name="connsiteY99" fmla="*/ 194872 h 680176"/>
              <a:gd name="connsiteX100" fmla="*/ 6295869 w 8095226"/>
              <a:gd name="connsiteY100" fmla="*/ 179882 h 680176"/>
              <a:gd name="connsiteX101" fmla="*/ 6565692 w 8095226"/>
              <a:gd name="connsiteY101" fmla="*/ 194872 h 680176"/>
              <a:gd name="connsiteX102" fmla="*/ 6715593 w 8095226"/>
              <a:gd name="connsiteY102" fmla="*/ 194872 h 680176"/>
              <a:gd name="connsiteX103" fmla="*/ 6745574 w 8095226"/>
              <a:gd name="connsiteY103" fmla="*/ 164892 h 680176"/>
              <a:gd name="connsiteX104" fmla="*/ 6970426 w 8095226"/>
              <a:gd name="connsiteY104" fmla="*/ 164892 h 680176"/>
              <a:gd name="connsiteX105" fmla="*/ 7015396 w 8095226"/>
              <a:gd name="connsiteY105" fmla="*/ 179882 h 680176"/>
              <a:gd name="connsiteX106" fmla="*/ 7045377 w 8095226"/>
              <a:gd name="connsiteY106" fmla="*/ 209862 h 680176"/>
              <a:gd name="connsiteX107" fmla="*/ 7150308 w 8095226"/>
              <a:gd name="connsiteY107" fmla="*/ 179882 h 680176"/>
              <a:gd name="connsiteX108" fmla="*/ 7195278 w 8095226"/>
              <a:gd name="connsiteY108" fmla="*/ 149902 h 680176"/>
              <a:gd name="connsiteX109" fmla="*/ 7285219 w 8095226"/>
              <a:gd name="connsiteY109" fmla="*/ 119921 h 680176"/>
              <a:gd name="connsiteX110" fmla="*/ 7360170 w 8095226"/>
              <a:gd name="connsiteY110" fmla="*/ 149902 h 680176"/>
              <a:gd name="connsiteX111" fmla="*/ 7375160 w 8095226"/>
              <a:gd name="connsiteY111" fmla="*/ 224852 h 680176"/>
              <a:gd name="connsiteX112" fmla="*/ 7420131 w 8095226"/>
              <a:gd name="connsiteY112" fmla="*/ 254833 h 680176"/>
              <a:gd name="connsiteX113" fmla="*/ 7495082 w 8095226"/>
              <a:gd name="connsiteY113" fmla="*/ 344774 h 680176"/>
              <a:gd name="connsiteX114" fmla="*/ 7540052 w 8095226"/>
              <a:gd name="connsiteY114" fmla="*/ 359764 h 680176"/>
              <a:gd name="connsiteX115" fmla="*/ 7555042 w 8095226"/>
              <a:gd name="connsiteY115" fmla="*/ 299803 h 680176"/>
              <a:gd name="connsiteX116" fmla="*/ 7644983 w 8095226"/>
              <a:gd name="connsiteY116" fmla="*/ 224852 h 680176"/>
              <a:gd name="connsiteX117" fmla="*/ 7719934 w 8095226"/>
              <a:gd name="connsiteY117" fmla="*/ 149902 h 680176"/>
              <a:gd name="connsiteX118" fmla="*/ 7749915 w 8095226"/>
              <a:gd name="connsiteY118" fmla="*/ 119921 h 680176"/>
              <a:gd name="connsiteX119" fmla="*/ 7839855 w 8095226"/>
              <a:gd name="connsiteY119" fmla="*/ 44970 h 680176"/>
              <a:gd name="connsiteX120" fmla="*/ 7959777 w 8095226"/>
              <a:gd name="connsiteY120" fmla="*/ 59961 h 680176"/>
              <a:gd name="connsiteX121" fmla="*/ 8019737 w 8095226"/>
              <a:gd name="connsiteY121" fmla="*/ 149902 h 680176"/>
              <a:gd name="connsiteX122" fmla="*/ 8049718 w 8095226"/>
              <a:gd name="connsiteY122" fmla="*/ 194872 h 680176"/>
              <a:gd name="connsiteX123" fmla="*/ 8094688 w 8095226"/>
              <a:gd name="connsiteY123" fmla="*/ 284813 h 680176"/>
              <a:gd name="connsiteX124" fmla="*/ 8094688 w 8095226"/>
              <a:gd name="connsiteY124" fmla="*/ 299803 h 6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095226" h="680176">
                <a:moveTo>
                  <a:pt x="0" y="614597"/>
                </a:moveTo>
                <a:cubicBezTo>
                  <a:pt x="24984" y="599607"/>
                  <a:pt x="51642" y="587107"/>
                  <a:pt x="74951" y="569626"/>
                </a:cubicBezTo>
                <a:cubicBezTo>
                  <a:pt x="91910" y="556907"/>
                  <a:pt x="103967" y="538616"/>
                  <a:pt x="119921" y="524656"/>
                </a:cubicBezTo>
                <a:cubicBezTo>
                  <a:pt x="143999" y="503587"/>
                  <a:pt x="169888" y="484682"/>
                  <a:pt x="194872" y="464695"/>
                </a:cubicBezTo>
                <a:cubicBezTo>
                  <a:pt x="204865" y="444708"/>
                  <a:pt x="210546" y="421901"/>
                  <a:pt x="224852" y="404734"/>
                </a:cubicBezTo>
                <a:cubicBezTo>
                  <a:pt x="236386" y="390894"/>
                  <a:pt x="258568" y="388822"/>
                  <a:pt x="269823" y="374754"/>
                </a:cubicBezTo>
                <a:cubicBezTo>
                  <a:pt x="279694" y="362416"/>
                  <a:pt x="277747" y="343917"/>
                  <a:pt x="284813" y="329784"/>
                </a:cubicBezTo>
                <a:cubicBezTo>
                  <a:pt x="292870" y="313670"/>
                  <a:pt x="303538" y="298881"/>
                  <a:pt x="314793" y="284813"/>
                </a:cubicBezTo>
                <a:cubicBezTo>
                  <a:pt x="331610" y="263792"/>
                  <a:pt x="366036" y="235013"/>
                  <a:pt x="389744" y="224852"/>
                </a:cubicBezTo>
                <a:cubicBezTo>
                  <a:pt x="408265" y="216914"/>
                  <a:pt x="511318" y="197539"/>
                  <a:pt x="524655" y="194872"/>
                </a:cubicBezTo>
                <a:cubicBezTo>
                  <a:pt x="585743" y="133786"/>
                  <a:pt x="517795" y="195412"/>
                  <a:pt x="614596" y="134911"/>
                </a:cubicBezTo>
                <a:cubicBezTo>
                  <a:pt x="635782" y="121670"/>
                  <a:pt x="654570" y="104931"/>
                  <a:pt x="674557" y="89941"/>
                </a:cubicBezTo>
                <a:cubicBezTo>
                  <a:pt x="693751" y="147522"/>
                  <a:pt x="707366" y="166022"/>
                  <a:pt x="674557" y="239843"/>
                </a:cubicBezTo>
                <a:cubicBezTo>
                  <a:pt x="667240" y="256306"/>
                  <a:pt x="641639" y="256432"/>
                  <a:pt x="629587" y="269823"/>
                </a:cubicBezTo>
                <a:cubicBezTo>
                  <a:pt x="596161" y="306963"/>
                  <a:pt x="567363" y="348169"/>
                  <a:pt x="539646" y="389744"/>
                </a:cubicBezTo>
                <a:cubicBezTo>
                  <a:pt x="519659" y="419724"/>
                  <a:pt x="505163" y="454206"/>
                  <a:pt x="479685" y="479685"/>
                </a:cubicBezTo>
                <a:lnTo>
                  <a:pt x="449705" y="509666"/>
                </a:lnTo>
                <a:cubicBezTo>
                  <a:pt x="448735" y="515483"/>
                  <a:pt x="413490" y="661388"/>
                  <a:pt x="449705" y="674557"/>
                </a:cubicBezTo>
                <a:cubicBezTo>
                  <a:pt x="496898" y="691718"/>
                  <a:pt x="549639" y="664564"/>
                  <a:pt x="599606" y="659567"/>
                </a:cubicBezTo>
                <a:cubicBezTo>
                  <a:pt x="604603" y="644577"/>
                  <a:pt x="606466" y="628146"/>
                  <a:pt x="614596" y="614597"/>
                </a:cubicBezTo>
                <a:cubicBezTo>
                  <a:pt x="621868" y="602478"/>
                  <a:pt x="636737" y="596375"/>
                  <a:pt x="644577" y="584616"/>
                </a:cubicBezTo>
                <a:cubicBezTo>
                  <a:pt x="656972" y="566023"/>
                  <a:pt x="663470" y="544058"/>
                  <a:pt x="674557" y="524656"/>
                </a:cubicBezTo>
                <a:cubicBezTo>
                  <a:pt x="683495" y="509014"/>
                  <a:pt x="697220" y="496148"/>
                  <a:pt x="704537" y="479685"/>
                </a:cubicBezTo>
                <a:cubicBezTo>
                  <a:pt x="773410" y="324721"/>
                  <a:pt x="691056" y="447693"/>
                  <a:pt x="779488" y="329784"/>
                </a:cubicBezTo>
                <a:cubicBezTo>
                  <a:pt x="797405" y="276035"/>
                  <a:pt x="832385" y="156965"/>
                  <a:pt x="869429" y="119921"/>
                </a:cubicBezTo>
                <a:lnTo>
                  <a:pt x="944380" y="44970"/>
                </a:lnTo>
                <a:cubicBezTo>
                  <a:pt x="1005541" y="65358"/>
                  <a:pt x="999120" y="48756"/>
                  <a:pt x="1004341" y="134911"/>
                </a:cubicBezTo>
                <a:cubicBezTo>
                  <a:pt x="1030959" y="574115"/>
                  <a:pt x="885269" y="509949"/>
                  <a:pt x="1064301" y="569626"/>
                </a:cubicBezTo>
                <a:cubicBezTo>
                  <a:pt x="1084288" y="564629"/>
                  <a:pt x="1108757" y="568203"/>
                  <a:pt x="1124262" y="554636"/>
                </a:cubicBezTo>
                <a:cubicBezTo>
                  <a:pt x="1151379" y="530909"/>
                  <a:pt x="1154243" y="484682"/>
                  <a:pt x="1184223" y="464695"/>
                </a:cubicBezTo>
                <a:lnTo>
                  <a:pt x="1229193" y="434715"/>
                </a:lnTo>
                <a:cubicBezTo>
                  <a:pt x="1298961" y="330063"/>
                  <a:pt x="1213455" y="451953"/>
                  <a:pt x="1304144" y="344774"/>
                </a:cubicBezTo>
                <a:cubicBezTo>
                  <a:pt x="1451412" y="170729"/>
                  <a:pt x="1362156" y="225826"/>
                  <a:pt x="1484026" y="164892"/>
                </a:cubicBezTo>
                <a:cubicBezTo>
                  <a:pt x="1504013" y="144905"/>
                  <a:pt x="1522526" y="123326"/>
                  <a:pt x="1543987" y="104931"/>
                </a:cubicBezTo>
                <a:cubicBezTo>
                  <a:pt x="1690076" y="-20289"/>
                  <a:pt x="1477985" y="185923"/>
                  <a:pt x="1633928" y="29980"/>
                </a:cubicBezTo>
                <a:cubicBezTo>
                  <a:pt x="1731174" y="62395"/>
                  <a:pt x="1650376" y="20340"/>
                  <a:pt x="1693888" y="179882"/>
                </a:cubicBezTo>
                <a:cubicBezTo>
                  <a:pt x="1707257" y="228903"/>
                  <a:pt x="1813866" y="222719"/>
                  <a:pt x="1828800" y="224852"/>
                </a:cubicBezTo>
                <a:lnTo>
                  <a:pt x="2128603" y="209862"/>
                </a:lnTo>
                <a:cubicBezTo>
                  <a:pt x="2291497" y="199353"/>
                  <a:pt x="2246214" y="210632"/>
                  <a:pt x="2338465" y="179882"/>
                </a:cubicBezTo>
                <a:cubicBezTo>
                  <a:pt x="2348459" y="169889"/>
                  <a:pt x="2354337" y="150732"/>
                  <a:pt x="2368446" y="149902"/>
                </a:cubicBezTo>
                <a:cubicBezTo>
                  <a:pt x="2532066" y="140277"/>
                  <a:pt x="2538233" y="146537"/>
                  <a:pt x="2638269" y="179882"/>
                </a:cubicBezTo>
                <a:cubicBezTo>
                  <a:pt x="2723213" y="174885"/>
                  <a:pt x="2809663" y="181580"/>
                  <a:pt x="2893101" y="164892"/>
                </a:cubicBezTo>
                <a:cubicBezTo>
                  <a:pt x="2913889" y="160734"/>
                  <a:pt x="2920821" y="132243"/>
                  <a:pt x="2938072" y="119921"/>
                </a:cubicBezTo>
                <a:cubicBezTo>
                  <a:pt x="2956256" y="106933"/>
                  <a:pt x="2978046" y="99934"/>
                  <a:pt x="2998033" y="89941"/>
                </a:cubicBezTo>
                <a:cubicBezTo>
                  <a:pt x="3031187" y="56786"/>
                  <a:pt x="3046232" y="35861"/>
                  <a:pt x="3087974" y="14990"/>
                </a:cubicBezTo>
                <a:cubicBezTo>
                  <a:pt x="3102107" y="7924"/>
                  <a:pt x="3117954" y="4997"/>
                  <a:pt x="3132944" y="0"/>
                </a:cubicBezTo>
                <a:cubicBezTo>
                  <a:pt x="3162548" y="148020"/>
                  <a:pt x="3128611" y="1992"/>
                  <a:pt x="3177915" y="149902"/>
                </a:cubicBezTo>
                <a:cubicBezTo>
                  <a:pt x="3184430" y="169447"/>
                  <a:pt x="3187245" y="190053"/>
                  <a:pt x="3192905" y="209862"/>
                </a:cubicBezTo>
                <a:cubicBezTo>
                  <a:pt x="3223633" y="317412"/>
                  <a:pt x="3192410" y="177407"/>
                  <a:pt x="3222885" y="329784"/>
                </a:cubicBezTo>
                <a:cubicBezTo>
                  <a:pt x="3232878" y="289810"/>
                  <a:pt x="3239835" y="248952"/>
                  <a:pt x="3252865" y="209862"/>
                </a:cubicBezTo>
                <a:cubicBezTo>
                  <a:pt x="3257862" y="194872"/>
                  <a:pt x="3259725" y="178441"/>
                  <a:pt x="3267855" y="164892"/>
                </a:cubicBezTo>
                <a:cubicBezTo>
                  <a:pt x="3275127" y="152773"/>
                  <a:pt x="3287842" y="144905"/>
                  <a:pt x="3297836" y="134911"/>
                </a:cubicBezTo>
                <a:cubicBezTo>
                  <a:pt x="3423237" y="147452"/>
                  <a:pt x="3435103" y="109642"/>
                  <a:pt x="3477718" y="194872"/>
                </a:cubicBezTo>
                <a:cubicBezTo>
                  <a:pt x="3484785" y="209005"/>
                  <a:pt x="3482837" y="227504"/>
                  <a:pt x="3492708" y="239843"/>
                </a:cubicBezTo>
                <a:cubicBezTo>
                  <a:pt x="3503962" y="253911"/>
                  <a:pt x="3523999" y="258099"/>
                  <a:pt x="3537678" y="269823"/>
                </a:cubicBezTo>
                <a:cubicBezTo>
                  <a:pt x="3559139" y="288218"/>
                  <a:pt x="3597639" y="329784"/>
                  <a:pt x="3597639" y="329784"/>
                </a:cubicBezTo>
                <a:cubicBezTo>
                  <a:pt x="3627619" y="324787"/>
                  <a:pt x="3659806" y="327137"/>
                  <a:pt x="3687580" y="314793"/>
                </a:cubicBezTo>
                <a:cubicBezTo>
                  <a:pt x="3706952" y="306183"/>
                  <a:pt x="3716265" y="283394"/>
                  <a:pt x="3732551" y="269823"/>
                </a:cubicBezTo>
                <a:cubicBezTo>
                  <a:pt x="3746391" y="258290"/>
                  <a:pt x="3763842" y="251567"/>
                  <a:pt x="3777521" y="239843"/>
                </a:cubicBezTo>
                <a:cubicBezTo>
                  <a:pt x="3868055" y="162242"/>
                  <a:pt x="3799822" y="192435"/>
                  <a:pt x="3882452" y="164892"/>
                </a:cubicBezTo>
                <a:cubicBezTo>
                  <a:pt x="3897442" y="154898"/>
                  <a:pt x="3911309" y="142968"/>
                  <a:pt x="3927423" y="134911"/>
                </a:cubicBezTo>
                <a:cubicBezTo>
                  <a:pt x="3985562" y="105841"/>
                  <a:pt x="4002254" y="124187"/>
                  <a:pt x="4077324" y="134911"/>
                </a:cubicBezTo>
                <a:cubicBezTo>
                  <a:pt x="4092314" y="159895"/>
                  <a:pt x="4110462" y="183237"/>
                  <a:pt x="4122295" y="209862"/>
                </a:cubicBezTo>
                <a:cubicBezTo>
                  <a:pt x="4130662" y="228688"/>
                  <a:pt x="4120803" y="257462"/>
                  <a:pt x="4137285" y="269823"/>
                </a:cubicBezTo>
                <a:cubicBezTo>
                  <a:pt x="4149926" y="279304"/>
                  <a:pt x="4167265" y="259830"/>
                  <a:pt x="4182255" y="254833"/>
                </a:cubicBezTo>
                <a:lnTo>
                  <a:pt x="4257206" y="179882"/>
                </a:lnTo>
                <a:cubicBezTo>
                  <a:pt x="4267200" y="169889"/>
                  <a:pt x="4273779" y="154371"/>
                  <a:pt x="4287187" y="149902"/>
                </a:cubicBezTo>
                <a:cubicBezTo>
                  <a:pt x="4349248" y="129213"/>
                  <a:pt x="4319010" y="143676"/>
                  <a:pt x="4377128" y="104931"/>
                </a:cubicBezTo>
                <a:cubicBezTo>
                  <a:pt x="4402111" y="114924"/>
                  <a:pt x="4428715" y="121561"/>
                  <a:pt x="4452078" y="134911"/>
                </a:cubicBezTo>
                <a:cubicBezTo>
                  <a:pt x="4478748" y="150151"/>
                  <a:pt x="4494679" y="188162"/>
                  <a:pt x="4512039" y="209862"/>
                </a:cubicBezTo>
                <a:cubicBezTo>
                  <a:pt x="4520868" y="220898"/>
                  <a:pt x="4534179" y="228084"/>
                  <a:pt x="4542019" y="239843"/>
                </a:cubicBezTo>
                <a:cubicBezTo>
                  <a:pt x="4560275" y="267226"/>
                  <a:pt x="4567613" y="312600"/>
                  <a:pt x="4601980" y="329784"/>
                </a:cubicBezTo>
                <a:cubicBezTo>
                  <a:pt x="4620407" y="338998"/>
                  <a:pt x="4641954" y="339777"/>
                  <a:pt x="4661941" y="344774"/>
                </a:cubicBezTo>
                <a:cubicBezTo>
                  <a:pt x="4666938" y="289810"/>
                  <a:pt x="4668323" y="234397"/>
                  <a:pt x="4676931" y="179882"/>
                </a:cubicBezTo>
                <a:cubicBezTo>
                  <a:pt x="4683357" y="139182"/>
                  <a:pt x="4666507" y="68042"/>
                  <a:pt x="4706911" y="59961"/>
                </a:cubicBezTo>
                <a:lnTo>
                  <a:pt x="4781862" y="44970"/>
                </a:lnTo>
                <a:cubicBezTo>
                  <a:pt x="4841823" y="49967"/>
                  <a:pt x="4902744" y="48161"/>
                  <a:pt x="4961744" y="59961"/>
                </a:cubicBezTo>
                <a:cubicBezTo>
                  <a:pt x="4979410" y="63494"/>
                  <a:pt x="4990601" y="81884"/>
                  <a:pt x="5006715" y="89941"/>
                </a:cubicBezTo>
                <a:cubicBezTo>
                  <a:pt x="5130833" y="151999"/>
                  <a:pt x="4967782" y="48996"/>
                  <a:pt x="5096655" y="134911"/>
                </a:cubicBezTo>
                <a:cubicBezTo>
                  <a:pt x="5112911" y="183676"/>
                  <a:pt x="5103552" y="186278"/>
                  <a:pt x="5156616" y="209862"/>
                </a:cubicBezTo>
                <a:cubicBezTo>
                  <a:pt x="5185494" y="222697"/>
                  <a:pt x="5246557" y="239843"/>
                  <a:pt x="5246557" y="239843"/>
                </a:cubicBezTo>
                <a:cubicBezTo>
                  <a:pt x="5261547" y="229849"/>
                  <a:pt x="5278789" y="222601"/>
                  <a:pt x="5291528" y="209862"/>
                </a:cubicBezTo>
                <a:cubicBezTo>
                  <a:pt x="5304267" y="197123"/>
                  <a:pt x="5303673" y="167440"/>
                  <a:pt x="5321508" y="164892"/>
                </a:cubicBezTo>
                <a:cubicBezTo>
                  <a:pt x="5381072" y="156383"/>
                  <a:pt x="5441429" y="174885"/>
                  <a:pt x="5501390" y="179882"/>
                </a:cubicBezTo>
                <a:cubicBezTo>
                  <a:pt x="5535654" y="282675"/>
                  <a:pt x="5495194" y="155095"/>
                  <a:pt x="5531370" y="299803"/>
                </a:cubicBezTo>
                <a:cubicBezTo>
                  <a:pt x="5535202" y="315132"/>
                  <a:pt x="5535187" y="333601"/>
                  <a:pt x="5546360" y="344774"/>
                </a:cubicBezTo>
                <a:cubicBezTo>
                  <a:pt x="5557533" y="355947"/>
                  <a:pt x="5576341" y="354767"/>
                  <a:pt x="5591331" y="359764"/>
                </a:cubicBezTo>
                <a:cubicBezTo>
                  <a:pt x="5601324" y="344774"/>
                  <a:pt x="5610839" y="329453"/>
                  <a:pt x="5621311" y="314793"/>
                </a:cubicBezTo>
                <a:cubicBezTo>
                  <a:pt x="5635832" y="294463"/>
                  <a:pt x="5654149" y="276673"/>
                  <a:pt x="5666282" y="254833"/>
                </a:cubicBezTo>
                <a:cubicBezTo>
                  <a:pt x="5679350" y="231311"/>
                  <a:pt x="5682001" y="202700"/>
                  <a:pt x="5696262" y="179882"/>
                </a:cubicBezTo>
                <a:cubicBezTo>
                  <a:pt x="5707498" y="161905"/>
                  <a:pt x="5727437" y="151007"/>
                  <a:pt x="5741233" y="134911"/>
                </a:cubicBezTo>
                <a:cubicBezTo>
                  <a:pt x="5848144" y="10181"/>
                  <a:pt x="5738294" y="122861"/>
                  <a:pt x="5816183" y="44970"/>
                </a:cubicBezTo>
                <a:cubicBezTo>
                  <a:pt x="5895445" y="58181"/>
                  <a:pt x="5906128" y="37483"/>
                  <a:pt x="5936105" y="104931"/>
                </a:cubicBezTo>
                <a:cubicBezTo>
                  <a:pt x="5948940" y="133809"/>
                  <a:pt x="5956092" y="164892"/>
                  <a:pt x="5966085" y="194872"/>
                </a:cubicBezTo>
                <a:cubicBezTo>
                  <a:pt x="5971082" y="209862"/>
                  <a:pt x="5965746" y="236011"/>
                  <a:pt x="5981075" y="239843"/>
                </a:cubicBezTo>
                <a:cubicBezTo>
                  <a:pt x="6000288" y="244646"/>
                  <a:pt x="6064500" y="259070"/>
                  <a:pt x="6086006" y="269823"/>
                </a:cubicBezTo>
                <a:cubicBezTo>
                  <a:pt x="6123829" y="288734"/>
                  <a:pt x="6133070" y="301896"/>
                  <a:pt x="6160957" y="329784"/>
                </a:cubicBezTo>
                <a:cubicBezTo>
                  <a:pt x="6175947" y="324787"/>
                  <a:pt x="6194755" y="325966"/>
                  <a:pt x="6205928" y="314793"/>
                </a:cubicBezTo>
                <a:cubicBezTo>
                  <a:pt x="6217101" y="303620"/>
                  <a:pt x="6217086" y="285152"/>
                  <a:pt x="6220918" y="269823"/>
                </a:cubicBezTo>
                <a:cubicBezTo>
                  <a:pt x="6227097" y="245105"/>
                  <a:pt x="6219597" y="214445"/>
                  <a:pt x="6235908" y="194872"/>
                </a:cubicBezTo>
                <a:cubicBezTo>
                  <a:pt x="6249097" y="179045"/>
                  <a:pt x="6275882" y="184879"/>
                  <a:pt x="6295869" y="179882"/>
                </a:cubicBezTo>
                <a:cubicBezTo>
                  <a:pt x="6385810" y="184879"/>
                  <a:pt x="6476518" y="182133"/>
                  <a:pt x="6565692" y="194872"/>
                </a:cubicBezTo>
                <a:cubicBezTo>
                  <a:pt x="6732887" y="218757"/>
                  <a:pt x="6407662" y="282851"/>
                  <a:pt x="6715593" y="194872"/>
                </a:cubicBezTo>
                <a:cubicBezTo>
                  <a:pt x="6725587" y="184879"/>
                  <a:pt x="6733455" y="172163"/>
                  <a:pt x="6745574" y="164892"/>
                </a:cubicBezTo>
                <a:cubicBezTo>
                  <a:pt x="6807801" y="127556"/>
                  <a:pt x="6926445" y="161227"/>
                  <a:pt x="6970426" y="164892"/>
                </a:cubicBezTo>
                <a:cubicBezTo>
                  <a:pt x="6985416" y="169889"/>
                  <a:pt x="7001847" y="171753"/>
                  <a:pt x="7015396" y="179882"/>
                </a:cubicBezTo>
                <a:cubicBezTo>
                  <a:pt x="7027515" y="187153"/>
                  <a:pt x="7031436" y="207539"/>
                  <a:pt x="7045377" y="209862"/>
                </a:cubicBezTo>
                <a:cubicBezTo>
                  <a:pt x="7057924" y="211953"/>
                  <a:pt x="7133914" y="185346"/>
                  <a:pt x="7150308" y="179882"/>
                </a:cubicBezTo>
                <a:cubicBezTo>
                  <a:pt x="7165298" y="169889"/>
                  <a:pt x="7178815" y="157219"/>
                  <a:pt x="7195278" y="149902"/>
                </a:cubicBezTo>
                <a:cubicBezTo>
                  <a:pt x="7224156" y="137067"/>
                  <a:pt x="7285219" y="119921"/>
                  <a:pt x="7285219" y="119921"/>
                </a:cubicBezTo>
                <a:cubicBezTo>
                  <a:pt x="7310203" y="129915"/>
                  <a:pt x="7342658" y="129472"/>
                  <a:pt x="7360170" y="149902"/>
                </a:cubicBezTo>
                <a:cubicBezTo>
                  <a:pt x="7376751" y="169246"/>
                  <a:pt x="7362519" y="202731"/>
                  <a:pt x="7375160" y="224852"/>
                </a:cubicBezTo>
                <a:cubicBezTo>
                  <a:pt x="7384099" y="240494"/>
                  <a:pt x="7407392" y="242094"/>
                  <a:pt x="7420131" y="254833"/>
                </a:cubicBezTo>
                <a:cubicBezTo>
                  <a:pt x="7433897" y="268599"/>
                  <a:pt x="7469884" y="329655"/>
                  <a:pt x="7495082" y="344774"/>
                </a:cubicBezTo>
                <a:cubicBezTo>
                  <a:pt x="7508631" y="352904"/>
                  <a:pt x="7525062" y="354767"/>
                  <a:pt x="7540052" y="359764"/>
                </a:cubicBezTo>
                <a:cubicBezTo>
                  <a:pt x="7545049" y="339777"/>
                  <a:pt x="7545828" y="318230"/>
                  <a:pt x="7555042" y="299803"/>
                </a:cubicBezTo>
                <a:cubicBezTo>
                  <a:pt x="7564844" y="280199"/>
                  <a:pt x="7640617" y="228732"/>
                  <a:pt x="7644983" y="224852"/>
                </a:cubicBezTo>
                <a:cubicBezTo>
                  <a:pt x="7671390" y="201379"/>
                  <a:pt x="7694950" y="174885"/>
                  <a:pt x="7719934" y="149902"/>
                </a:cubicBezTo>
                <a:cubicBezTo>
                  <a:pt x="7729928" y="139908"/>
                  <a:pt x="7738155" y="127761"/>
                  <a:pt x="7749915" y="119921"/>
                </a:cubicBezTo>
                <a:cubicBezTo>
                  <a:pt x="7812524" y="78182"/>
                  <a:pt x="7782146" y="102680"/>
                  <a:pt x="7839855" y="44970"/>
                </a:cubicBezTo>
                <a:cubicBezTo>
                  <a:pt x="7879829" y="49967"/>
                  <a:pt x="7924980" y="39662"/>
                  <a:pt x="7959777" y="59961"/>
                </a:cubicBezTo>
                <a:cubicBezTo>
                  <a:pt x="7990900" y="78116"/>
                  <a:pt x="7999750" y="119922"/>
                  <a:pt x="8019737" y="149902"/>
                </a:cubicBezTo>
                <a:lnTo>
                  <a:pt x="8049718" y="194872"/>
                </a:lnTo>
                <a:cubicBezTo>
                  <a:pt x="8079027" y="238835"/>
                  <a:pt x="8082276" y="235166"/>
                  <a:pt x="8094688" y="284813"/>
                </a:cubicBezTo>
                <a:cubicBezTo>
                  <a:pt x="8095900" y="289660"/>
                  <a:pt x="8094688" y="294806"/>
                  <a:pt x="8094688" y="299803"/>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60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school</a:t>
            </a:r>
            <a:r>
              <a:rPr lang="en-GB" sz="3600" dirty="0">
                <a:solidFill>
                  <a:schemeClr val="tx1">
                    <a:lumMod val="65000"/>
                    <a:lumOff val="35000"/>
                  </a:schemeClr>
                </a:solidFill>
              </a:rPr>
              <a:t> </a:t>
            </a:r>
            <a:r>
              <a:rPr lang="en-GB" sz="3600" dirty="0" smtClean="0">
                <a:solidFill>
                  <a:schemeClr val="tx1">
                    <a:lumMod val="65000"/>
                    <a:lumOff val="35000"/>
                  </a:schemeClr>
                </a:solidFill>
              </a:rPr>
              <a:t>data about </a:t>
            </a:r>
            <a:r>
              <a:rPr lang="en-GB" sz="3600" dirty="0">
                <a:solidFill>
                  <a:schemeClr val="tx1">
                    <a:lumMod val="65000"/>
                    <a:lumOff val="35000"/>
                  </a:schemeClr>
                </a:solidFill>
              </a:rPr>
              <a:t>the pupils with </a:t>
            </a:r>
            <a:r>
              <a:rPr lang="en-GB" sz="3600" dirty="0" smtClean="0">
                <a:solidFill>
                  <a:schemeClr val="tx1">
                    <a:lumMod val="65000"/>
                    <a:lumOff val="35000"/>
                  </a:schemeClr>
                </a:solidFill>
              </a:rPr>
              <a:t>their performance </a:t>
            </a:r>
            <a:r>
              <a:rPr lang="en-GB" sz="3600" dirty="0">
                <a:solidFill>
                  <a:schemeClr val="tx1">
                    <a:lumMod val="65000"/>
                    <a:lumOff val="35000"/>
                  </a:schemeClr>
                </a:solidFill>
              </a:rPr>
              <a:t>in </a:t>
            </a:r>
            <a:r>
              <a:rPr lang="en-GB" sz="3600" dirty="0" smtClean="0">
                <a:solidFill>
                  <a:schemeClr val="tx1">
                    <a:lumMod val="65000"/>
                    <a:lumOff val="35000"/>
                  </a:schemeClr>
                </a:solidFill>
              </a:rPr>
              <a:t>programming </a:t>
            </a:r>
            <a:r>
              <a:rPr lang="en-GB" sz="3600" dirty="0">
                <a:solidFill>
                  <a:schemeClr val="tx1">
                    <a:lumMod val="65000"/>
                    <a:lumOff val="35000"/>
                  </a:schemeClr>
                </a:solidFill>
              </a:rPr>
              <a:t>sessions</a:t>
            </a:r>
            <a:r>
              <a:rPr lang="en-GB" sz="3600" dirty="0" smtClean="0">
                <a:solidFill>
                  <a:schemeClr val="tx1">
                    <a:lumMod val="65000"/>
                    <a:lumOff val="35000"/>
                  </a:schemeClr>
                </a:solidFill>
              </a:rPr>
              <a:t>.</a:t>
            </a: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3832758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64633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a </a:t>
            </a:r>
            <a:r>
              <a:rPr lang="en-GB" sz="3600" dirty="0" smtClean="0">
                <a:solidFill>
                  <a:schemeClr val="tx1">
                    <a:lumMod val="65000"/>
                    <a:lumOff val="35000"/>
                  </a:schemeClr>
                </a:solidFill>
              </a:rPr>
              <a:t>module to support primary transition</a:t>
            </a:r>
            <a:r>
              <a:rPr lang="en-GB" sz="3600" dirty="0" smtClean="0">
                <a:solidFill>
                  <a:schemeClr val="tx1">
                    <a:lumMod val="65000"/>
                    <a:lumOff val="35000"/>
                  </a:schemeClr>
                </a:solidFill>
                <a:cs typeface="Times New Roman" panose="02020603050405020304" pitchFamily="18" charset="0"/>
              </a:rPr>
              <a:t>.</a:t>
            </a:r>
            <a:endParaRPr lang="en-GB" sz="3600" dirty="0">
              <a:solidFill>
                <a:schemeClr val="tx1">
                  <a:lumMod val="65000"/>
                  <a:lumOff val="35000"/>
                </a:schemeClr>
              </a:solidFill>
            </a:endParaRP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147212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417290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139595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smtClean="0">
                <a:solidFill>
                  <a:schemeClr val="tx1">
                    <a:lumMod val="75000"/>
                    <a:lumOff val="25000"/>
                  </a:schemeClr>
                </a:solidFill>
              </a:rPr>
              <a:t>A special way of looking at the world</a:t>
            </a:r>
            <a:endParaRPr lang="en-US" sz="4000" b="1" kern="1400" spc="-150" dirty="0">
              <a:solidFill>
                <a:schemeClr val="tx1">
                  <a:lumMod val="75000"/>
                  <a:lumOff val="25000"/>
                </a:schemeClr>
              </a:solidFill>
            </a:endParaRPr>
          </a:p>
        </p:txBody>
      </p:sp>
      <p:grpSp>
        <p:nvGrpSpPr>
          <p:cNvPr id="8" name="Group 7"/>
          <p:cNvGrpSpPr/>
          <p:nvPr/>
        </p:nvGrpSpPr>
        <p:grpSpPr>
          <a:xfrm>
            <a:off x="1" y="0"/>
            <a:ext cx="9144000" cy="6159650"/>
            <a:chOff x="0" y="48919"/>
            <a:chExt cx="9144000" cy="615965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919"/>
              <a:ext cx="9144000" cy="6159650"/>
            </a:xfrm>
            <a:prstGeom prst="rect">
              <a:avLst/>
            </a:prstGeom>
          </p:spPr>
        </p:pic>
        <p:sp>
          <p:nvSpPr>
            <p:cNvPr id="5" name="Rectangle 4"/>
            <p:cNvSpPr/>
            <p:nvPr/>
          </p:nvSpPr>
          <p:spPr>
            <a:xfrm>
              <a:off x="7683690" y="5240740"/>
              <a:ext cx="1460310"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9167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78082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449850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provide insight into many other contexts </a:t>
            </a:r>
            <a:endParaRPr lang="en-US" sz="4400" b="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594486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211100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design, </a:t>
            </a:r>
            <a:r>
              <a:rPr lang="en-US" sz="2800" dirty="0" smtClean="0">
                <a:solidFill>
                  <a:schemeClr val="tx1">
                    <a:lumMod val="65000"/>
                    <a:lumOff val="35000"/>
                  </a:schemeClr>
                </a:solidFill>
                <a:latin typeface="+mn-lt"/>
              </a:rPr>
              <a:t>write and debug</a:t>
            </a:r>
          </a:p>
          <a:p>
            <a:pPr>
              <a:lnSpc>
                <a:spcPct val="100000"/>
              </a:lnSpc>
            </a:pPr>
            <a:r>
              <a:rPr lang="en-US" sz="2800" dirty="0" smtClean="0">
                <a:solidFill>
                  <a:schemeClr val="tx1">
                    <a:lumMod val="65000"/>
                    <a:lumOff val="35000"/>
                  </a:schemeClr>
                </a:solidFill>
                <a:latin typeface="+mn-lt"/>
              </a:rPr>
              <a:t>programs … </a:t>
            </a:r>
            <a:endParaRPr lang="en-US" sz="2800" dirty="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solve </a:t>
            </a:r>
            <a:r>
              <a:rPr lang="en-US" sz="2800" dirty="0">
                <a:solidFill>
                  <a:schemeClr val="tx1">
                    <a:lumMod val="65000"/>
                    <a:lumOff val="35000"/>
                  </a:schemeClr>
                </a:solidFill>
                <a:latin typeface="+mn-lt"/>
              </a:rPr>
              <a:t>problems by </a:t>
            </a:r>
            <a:r>
              <a:rPr lang="en-US" sz="2800" dirty="0" smtClean="0">
                <a:solidFill>
                  <a:schemeClr val="tx1">
                    <a:lumMod val="65000"/>
                    <a:lumOff val="35000"/>
                  </a:schemeClr>
                </a:solidFill>
                <a:latin typeface="+mn-lt"/>
              </a:rPr>
              <a:t>decomposing</a:t>
            </a:r>
          </a:p>
          <a:p>
            <a:pPr>
              <a:lnSpc>
                <a:spcPct val="100000"/>
              </a:lnSpc>
            </a:pPr>
            <a:r>
              <a:rPr lang="en-US" sz="2800" dirty="0" smtClean="0">
                <a:solidFill>
                  <a:schemeClr val="tx1">
                    <a:lumMod val="65000"/>
                    <a:lumOff val="35000"/>
                  </a:schemeClr>
                </a:solidFill>
                <a:latin typeface="+mn-lt"/>
              </a:rPr>
              <a:t>them </a:t>
            </a:r>
            <a:r>
              <a:rPr lang="en-US" sz="2800" dirty="0">
                <a:solidFill>
                  <a:schemeClr val="tx1">
                    <a:lumMod val="65000"/>
                    <a:lumOff val="35000"/>
                  </a:schemeClr>
                </a:solidFill>
                <a:latin typeface="+mn-lt"/>
              </a:rPr>
              <a:t>into </a:t>
            </a:r>
            <a:r>
              <a:rPr lang="en-US" sz="2800" dirty="0" smtClean="0">
                <a:solidFill>
                  <a:schemeClr val="tx1">
                    <a:lumMod val="65000"/>
                    <a:lumOff val="35000"/>
                  </a:schemeClr>
                </a:solidFill>
                <a:latin typeface="+mn-lt"/>
              </a:rPr>
              <a:t>smaller parts</a:t>
            </a:r>
            <a:endParaRPr lang="en-US" sz="2800" dirty="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sequence, selection, </a:t>
            </a:r>
            <a:r>
              <a:rPr lang="en-US" sz="2800" dirty="0" smtClean="0">
                <a:solidFill>
                  <a:schemeClr val="tx1">
                    <a:lumMod val="65000"/>
                    <a:lumOff val="35000"/>
                  </a:schemeClr>
                </a:solidFill>
                <a:latin typeface="+mn-lt"/>
              </a:rPr>
              <a:t>and</a:t>
            </a:r>
          </a:p>
          <a:p>
            <a:pPr>
              <a:lnSpc>
                <a:spcPct val="100000"/>
              </a:lnSpc>
            </a:pPr>
            <a:r>
              <a:rPr lang="en-US" sz="2800" dirty="0" smtClean="0">
                <a:solidFill>
                  <a:schemeClr val="tx1">
                    <a:lumMod val="65000"/>
                    <a:lumOff val="35000"/>
                  </a:schemeClr>
                </a:solidFill>
                <a:latin typeface="+mn-lt"/>
              </a:rPr>
              <a:t>repetition </a:t>
            </a:r>
            <a:r>
              <a:rPr lang="en-US" sz="2800" dirty="0">
                <a:solidFill>
                  <a:schemeClr val="tx1">
                    <a:lumMod val="65000"/>
                    <a:lumOff val="35000"/>
                  </a:schemeClr>
                </a:solidFill>
                <a:latin typeface="+mn-lt"/>
              </a:rPr>
              <a:t>in </a:t>
            </a:r>
            <a:r>
              <a:rPr lang="en-US" sz="2800" dirty="0" smtClean="0">
                <a:solidFill>
                  <a:schemeClr val="tx1">
                    <a:lumMod val="65000"/>
                    <a:lumOff val="35000"/>
                  </a:schemeClr>
                </a:solidFill>
                <a:latin typeface="+mn-lt"/>
              </a:rPr>
              <a:t>programs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work with variables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logical reasoning </a:t>
            </a:r>
            <a:r>
              <a:rPr lang="en-US" sz="2800" dirty="0" smtClean="0">
                <a:solidFill>
                  <a:schemeClr val="tx1">
                    <a:lumMod val="65000"/>
                    <a:lumOff val="35000"/>
                  </a:schemeClr>
                </a:solidFill>
                <a:latin typeface="+mn-lt"/>
              </a:rPr>
              <a:t>… to </a:t>
            </a:r>
            <a:r>
              <a:rPr lang="en-US" sz="2800" dirty="0">
                <a:solidFill>
                  <a:schemeClr val="tx1">
                    <a:lumMod val="65000"/>
                    <a:lumOff val="35000"/>
                  </a:schemeClr>
                </a:solidFill>
                <a:latin typeface="+mn-lt"/>
              </a:rPr>
              <a:t>detect </a:t>
            </a:r>
            <a:r>
              <a:rPr lang="en-US" sz="2800" dirty="0" smtClean="0">
                <a:solidFill>
                  <a:schemeClr val="tx1">
                    <a:lumMod val="65000"/>
                    <a:lumOff val="35000"/>
                  </a:schemeClr>
                </a:solidFill>
                <a:latin typeface="+mn-lt"/>
              </a:rPr>
              <a:t>and correct </a:t>
            </a:r>
            <a:r>
              <a:rPr lang="en-US" sz="2800" dirty="0">
                <a:solidFill>
                  <a:schemeClr val="tx1">
                    <a:lumMod val="65000"/>
                    <a:lumOff val="35000"/>
                  </a:schemeClr>
                </a:solidFill>
                <a:latin typeface="+mn-lt"/>
              </a:rPr>
              <a:t>errors in algorithms and </a:t>
            </a:r>
            <a:r>
              <a:rPr lang="en-US" sz="2800" dirty="0" smtClean="0">
                <a:solidFill>
                  <a:schemeClr val="tx1">
                    <a:lumMod val="65000"/>
                    <a:lumOff val="35000"/>
                  </a:schemeClr>
                </a:solidFill>
                <a:latin typeface="+mn-lt"/>
              </a:rPr>
              <a:t>programs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extBox 4"/>
          <p:cNvSpPr txBox="1"/>
          <p:nvPr/>
        </p:nvSpPr>
        <p:spPr>
          <a:xfrm>
            <a:off x="19182" y="1277767"/>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2</a:t>
            </a:r>
            <a:endParaRPr lang="en-GB" sz="3600" b="1" dirty="0">
              <a:solidFill>
                <a:schemeClr val="tx1">
                  <a:lumMod val="65000"/>
                  <a:lumOff val="35000"/>
                </a:schemeClr>
              </a:solidFill>
            </a:endParaRPr>
          </a:p>
        </p:txBody>
      </p:sp>
      <p:sp>
        <p:nvSpPr>
          <p:cNvPr id="3" name="Freeform 2"/>
          <p:cNvSpPr/>
          <p:nvPr/>
        </p:nvSpPr>
        <p:spPr>
          <a:xfrm>
            <a:off x="3297836" y="3687580"/>
            <a:ext cx="1903751" cy="329784"/>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flipV="1">
            <a:off x="1251333" y="4610225"/>
            <a:ext cx="2859783" cy="134911"/>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94873" y="5020290"/>
            <a:ext cx="1469036" cy="151317"/>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026171" y="5337998"/>
            <a:ext cx="1406577" cy="223354"/>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1251333" y="5824429"/>
            <a:ext cx="2301336" cy="171637"/>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701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9388" y="2848575"/>
            <a:ext cx="2653290" cy="4196020"/>
          </a:xfrm>
          <a:prstGeom prst="rect">
            <a:avLst/>
          </a:prstGeom>
          <a:solidFill>
            <a:schemeClr val="bg1"/>
          </a:solidFill>
        </p:spPr>
        <p:txBody>
          <a:bodyPr wrap="none">
            <a:spAutoFit/>
          </a:bodyPr>
          <a:lstStyle/>
          <a:p>
            <a:pPr>
              <a:lnSpc>
                <a:spcPts val="8000"/>
              </a:lnSpc>
              <a:defRPr/>
            </a:pPr>
            <a:r>
              <a:rPr lang="en-GB" sz="8000" b="1" spc="-150" dirty="0" smtClean="0">
                <a:solidFill>
                  <a:schemeClr val="bg1">
                    <a:lumMod val="50000"/>
                  </a:schemeClr>
                </a:solidFill>
              </a:rPr>
              <a:t>Why</a:t>
            </a:r>
          </a:p>
          <a:p>
            <a:pPr>
              <a:lnSpc>
                <a:spcPts val="8000"/>
              </a:lnSpc>
              <a:defRPr/>
            </a:pPr>
            <a:r>
              <a:rPr lang="en-GB" sz="8000" b="1" spc="-150" dirty="0" smtClean="0">
                <a:solidFill>
                  <a:schemeClr val="bg1">
                    <a:lumMod val="50000"/>
                  </a:schemeClr>
                </a:solidFill>
              </a:rPr>
              <a:t>What</a:t>
            </a:r>
          </a:p>
          <a:p>
            <a:pPr>
              <a:lnSpc>
                <a:spcPts val="8000"/>
              </a:lnSpc>
              <a:defRPr/>
            </a:pPr>
            <a:r>
              <a:rPr lang="en-GB" sz="8000" b="1" spc="-150" dirty="0" smtClean="0">
                <a:solidFill>
                  <a:schemeClr val="bg1">
                    <a:lumMod val="50000"/>
                  </a:schemeClr>
                </a:solidFill>
              </a:rPr>
              <a:t>When</a:t>
            </a:r>
          </a:p>
          <a:p>
            <a:pPr>
              <a:lnSpc>
                <a:spcPts val="8000"/>
              </a:lnSpc>
              <a:defRPr/>
            </a:pPr>
            <a:r>
              <a:rPr lang="en-GB" sz="8000" b="1" spc="-150" dirty="0" smtClean="0">
                <a:solidFill>
                  <a:schemeClr val="bg1">
                    <a:lumMod val="50000"/>
                  </a:schemeClr>
                </a:solidFill>
              </a:rPr>
              <a:t>How</a:t>
            </a:r>
            <a:endParaRPr lang="en-GB" sz="8000" b="1" spc="-150" dirty="0">
              <a:solidFill>
                <a:schemeClr val="bg1">
                  <a:lumMod val="50000"/>
                </a:schemeClr>
              </a:solidFill>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95738" y="2133600"/>
            <a:ext cx="1223962" cy="4724400"/>
          </a:xfrm>
          <a:prstGeom prst="rect">
            <a:avLst/>
          </a:prstGeom>
          <a:gradFill flip="none" rotWithShape="1">
            <a:gsLst>
              <a:gs pos="0">
                <a:schemeClr val="bg1">
                  <a:alpha val="0"/>
                </a:schemeClr>
              </a:gs>
              <a:gs pos="48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 name="Picture 5"/>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94897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use two or more </a:t>
            </a:r>
            <a:r>
              <a:rPr lang="en-US" sz="2800" dirty="0" smtClean="0">
                <a:solidFill>
                  <a:schemeClr val="tx1">
                    <a:lumMod val="65000"/>
                    <a:lumOff val="35000"/>
                  </a:schemeClr>
                </a:solidFill>
                <a:latin typeface="+mn-lt"/>
              </a:rPr>
              <a:t>programming</a:t>
            </a:r>
          </a:p>
          <a:p>
            <a:pPr>
              <a:lnSpc>
                <a:spcPct val="100000"/>
              </a:lnSpc>
            </a:pPr>
            <a:r>
              <a:rPr lang="en-US" sz="2800" dirty="0" smtClean="0">
                <a:solidFill>
                  <a:schemeClr val="tx1">
                    <a:lumMod val="65000"/>
                    <a:lumOff val="35000"/>
                  </a:schemeClr>
                </a:solidFill>
                <a:latin typeface="+mn-lt"/>
              </a:rPr>
              <a:t>languages</a:t>
            </a:r>
            <a:r>
              <a:rPr lang="en-US" sz="2800" dirty="0">
                <a:solidFill>
                  <a:schemeClr val="tx1">
                    <a:lumMod val="65000"/>
                    <a:lumOff val="35000"/>
                  </a:schemeClr>
                </a:solidFill>
                <a:latin typeface="+mn-lt"/>
              </a:rPr>
              <a:t>, at least one of which </a:t>
            </a:r>
            <a:r>
              <a:rPr lang="en-US" sz="2800" dirty="0" smtClean="0">
                <a:solidFill>
                  <a:schemeClr val="tx1">
                    <a:lumMod val="65000"/>
                    <a:lumOff val="35000"/>
                  </a:schemeClr>
                </a:solidFill>
                <a:latin typeface="+mn-lt"/>
              </a:rPr>
              <a:t>is</a:t>
            </a:r>
          </a:p>
          <a:p>
            <a:pPr>
              <a:lnSpc>
                <a:spcPct val="100000"/>
              </a:lnSpc>
            </a:pPr>
            <a:r>
              <a:rPr lang="en-US" sz="2800" dirty="0" smtClean="0">
                <a:solidFill>
                  <a:schemeClr val="tx1">
                    <a:lumMod val="65000"/>
                    <a:lumOff val="35000"/>
                  </a:schemeClr>
                </a:solidFill>
                <a:latin typeface="+mn-lt"/>
              </a:rPr>
              <a:t>textual</a:t>
            </a:r>
            <a:r>
              <a:rPr lang="en-US" sz="2800" dirty="0">
                <a:solidFill>
                  <a:schemeClr val="tx1">
                    <a:lumMod val="65000"/>
                    <a:lumOff val="35000"/>
                  </a:schemeClr>
                </a:solidFill>
                <a:latin typeface="+mn-lt"/>
              </a:rPr>
              <a:t>, to solve </a:t>
            </a:r>
            <a:r>
              <a:rPr lang="en-US" sz="2800" dirty="0" smtClean="0">
                <a:solidFill>
                  <a:schemeClr val="tx1">
                    <a:lumMod val="65000"/>
                    <a:lumOff val="35000"/>
                  </a:schemeClr>
                </a:solidFill>
                <a:latin typeface="+mn-lt"/>
              </a:rPr>
              <a:t>a variety of</a:t>
            </a:r>
          </a:p>
          <a:p>
            <a:pPr>
              <a:lnSpc>
                <a:spcPct val="100000"/>
              </a:lnSpc>
            </a:pPr>
            <a:r>
              <a:rPr lang="en-US" sz="2800" dirty="0" smtClean="0">
                <a:solidFill>
                  <a:schemeClr val="tx1">
                    <a:lumMod val="65000"/>
                    <a:lumOff val="35000"/>
                  </a:schemeClr>
                </a:solidFill>
                <a:latin typeface="+mn-lt"/>
              </a:rPr>
              <a:t>computational problems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make </a:t>
            </a:r>
            <a:r>
              <a:rPr lang="en-US" sz="2800" dirty="0">
                <a:solidFill>
                  <a:schemeClr val="tx1">
                    <a:lumMod val="65000"/>
                    <a:lumOff val="35000"/>
                  </a:schemeClr>
                </a:solidFill>
                <a:latin typeface="+mn-lt"/>
              </a:rPr>
              <a:t>appropriate use of </a:t>
            </a:r>
            <a:r>
              <a:rPr lang="en-US" sz="2800" dirty="0" smtClean="0">
                <a:solidFill>
                  <a:schemeClr val="tx1">
                    <a:lumMod val="65000"/>
                    <a:lumOff val="35000"/>
                  </a:schemeClr>
                </a:solidFill>
                <a:latin typeface="+mn-lt"/>
              </a:rPr>
              <a:t>data</a:t>
            </a:r>
          </a:p>
          <a:p>
            <a:pPr>
              <a:lnSpc>
                <a:spcPct val="100000"/>
              </a:lnSpc>
            </a:pPr>
            <a:r>
              <a:rPr lang="en-US" sz="2800" dirty="0" smtClean="0">
                <a:solidFill>
                  <a:schemeClr val="tx1">
                    <a:lumMod val="65000"/>
                    <a:lumOff val="35000"/>
                  </a:schemeClr>
                </a:solidFill>
                <a:latin typeface="+mn-lt"/>
              </a:rPr>
              <a:t>structures [</a:t>
            </a:r>
            <a:r>
              <a:rPr lang="en-US" sz="2800" dirty="0" err="1" smtClean="0">
                <a:solidFill>
                  <a:schemeClr val="tx1">
                    <a:lumMod val="65000"/>
                    <a:lumOff val="35000"/>
                  </a:schemeClr>
                </a:solidFill>
                <a:latin typeface="+mn-lt"/>
              </a:rPr>
              <a:t>e.g</a:t>
            </a:r>
            <a:r>
              <a:rPr lang="en-US" sz="2800" dirty="0" smtClean="0">
                <a:solidFill>
                  <a:schemeClr val="tx1">
                    <a:lumMod val="65000"/>
                    <a:lumOff val="35000"/>
                  </a:schemeClr>
                </a:solidFill>
                <a:latin typeface="+mn-lt"/>
              </a:rPr>
              <a:t> lists</a:t>
            </a:r>
            <a:r>
              <a:rPr lang="en-US" sz="2800" dirty="0">
                <a:solidFill>
                  <a:schemeClr val="tx1">
                    <a:lumMod val="65000"/>
                    <a:lumOff val="35000"/>
                  </a:schemeClr>
                </a:solidFill>
                <a:latin typeface="+mn-lt"/>
              </a:rPr>
              <a:t>, tables or arrays</a:t>
            </a:r>
            <a:r>
              <a:rPr lang="en-US" sz="2800" dirty="0" smtClean="0">
                <a:solidFill>
                  <a:schemeClr val="tx1">
                    <a:lumMod val="65000"/>
                    <a:lumOff val="35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design </a:t>
            </a:r>
            <a:r>
              <a:rPr lang="en-US" sz="2800" dirty="0">
                <a:solidFill>
                  <a:schemeClr val="tx1">
                    <a:lumMod val="65000"/>
                    <a:lumOff val="35000"/>
                  </a:schemeClr>
                </a:solidFill>
                <a:latin typeface="+mn-lt"/>
              </a:rPr>
              <a:t>and develop modular programs that </a:t>
            </a:r>
            <a:r>
              <a:rPr lang="en-US" sz="2800" dirty="0" smtClean="0">
                <a:solidFill>
                  <a:schemeClr val="tx1">
                    <a:lumMod val="65000"/>
                    <a:lumOff val="35000"/>
                  </a:schemeClr>
                </a:solidFill>
                <a:latin typeface="+mn-lt"/>
              </a:rPr>
              <a:t>use</a:t>
            </a:r>
          </a:p>
          <a:p>
            <a:pPr>
              <a:lnSpc>
                <a:spcPct val="100000"/>
              </a:lnSpc>
            </a:pPr>
            <a:r>
              <a:rPr lang="en-US" sz="2800" dirty="0" smtClean="0">
                <a:solidFill>
                  <a:schemeClr val="tx1">
                    <a:lumMod val="65000"/>
                    <a:lumOff val="35000"/>
                  </a:schemeClr>
                </a:solidFill>
                <a:latin typeface="+mn-lt"/>
              </a:rPr>
              <a:t>procedures </a:t>
            </a:r>
            <a:r>
              <a:rPr lang="en-US" sz="2800" dirty="0">
                <a:solidFill>
                  <a:schemeClr val="tx1">
                    <a:lumMod val="65000"/>
                    <a:lumOff val="35000"/>
                  </a:schemeClr>
                </a:solidFill>
                <a:latin typeface="+mn-lt"/>
              </a:rPr>
              <a:t>or </a:t>
            </a:r>
            <a:r>
              <a:rPr lang="en-US" sz="2800" dirty="0" smtClean="0">
                <a:solidFill>
                  <a:schemeClr val="tx1">
                    <a:lumMod val="65000"/>
                    <a:lumOff val="35000"/>
                  </a:schemeClr>
                </a:solidFill>
                <a:latin typeface="+mn-lt"/>
              </a:rPr>
              <a:t>functions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3</a:t>
            </a:r>
            <a:endParaRPr lang="en-GB" sz="3600" b="1" dirty="0">
              <a:solidFill>
                <a:schemeClr val="tx1">
                  <a:lumMod val="65000"/>
                  <a:lumOff val="35000"/>
                </a:schemeClr>
              </a:solidFill>
            </a:endParaRPr>
          </a:p>
        </p:txBody>
      </p:sp>
      <p:sp>
        <p:nvSpPr>
          <p:cNvPr id="8" name="Freeform 7"/>
          <p:cNvSpPr/>
          <p:nvPr/>
        </p:nvSpPr>
        <p:spPr>
          <a:xfrm flipV="1">
            <a:off x="53695" y="3832776"/>
            <a:ext cx="1189686" cy="356461"/>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160927" y="5134691"/>
            <a:ext cx="1331431" cy="203305"/>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4094678" y="4757979"/>
            <a:ext cx="829719" cy="164973"/>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426418" y="5587241"/>
            <a:ext cx="2695412" cy="223452"/>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rot="20942742">
            <a:off x="157315" y="1263546"/>
            <a:ext cx="9233618" cy="4401205"/>
          </a:xfrm>
          <a:prstGeom prst="rect">
            <a:avLst/>
          </a:prstGeom>
          <a:noFill/>
        </p:spPr>
        <p:txBody>
          <a:bodyPr wrap="none" rtlCol="0">
            <a:spAutoFit/>
          </a:bodyPr>
          <a:lstStyle/>
          <a:p>
            <a:r>
              <a:rPr lang="en-GB" sz="28000" b="1" dirty="0" smtClean="0">
                <a:solidFill>
                  <a:srgbClr val="C00000"/>
                </a:solidFill>
              </a:rPr>
              <a:t>WHY?</a:t>
            </a:r>
            <a:endParaRPr lang="en-GB" sz="28000" b="1" dirty="0">
              <a:solidFill>
                <a:srgbClr val="C00000"/>
              </a:solidFill>
            </a:endParaRPr>
          </a:p>
        </p:txBody>
      </p:sp>
    </p:spTree>
    <p:extLst>
      <p:ext uri="{BB962C8B-B14F-4D97-AF65-F5344CB8AC3E}">
        <p14:creationId xmlns:p14="http://schemas.microsoft.com/office/powerpoint/2010/main" val="1317067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6634" y="5707117"/>
            <a:ext cx="1387366"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srcRect l="34920" t="19531" r="16471" b="11718"/>
          <a:stretch/>
        </p:blipFill>
        <p:spPr>
          <a:xfrm>
            <a:off x="5367457" y="64395"/>
            <a:ext cx="3686390" cy="2931347"/>
          </a:xfrm>
          <a:prstGeom prst="rect">
            <a:avLst/>
          </a:prstGeom>
        </p:spPr>
      </p:pic>
      <p:sp>
        <p:nvSpPr>
          <p:cNvPr id="14" name="TextBox 13"/>
          <p:cNvSpPr txBox="1"/>
          <p:nvPr/>
        </p:nvSpPr>
        <p:spPr>
          <a:xfrm>
            <a:off x="172642" y="3175234"/>
            <a:ext cx="6344068" cy="3046988"/>
          </a:xfrm>
          <a:prstGeom prst="rect">
            <a:avLst/>
          </a:prstGeom>
          <a:noFill/>
          <a:ln>
            <a:solidFill>
              <a:schemeClr val="bg1">
                <a:lumMod val="50000"/>
              </a:schemeClr>
            </a:solidFill>
          </a:ln>
        </p:spPr>
        <p:txBody>
          <a:bodyPr wrap="square" rtlCol="0">
            <a:spAutoFit/>
          </a:bodyPr>
          <a:lstStyle/>
          <a:p>
            <a:r>
              <a:rPr lang="en-US" sz="3200" spc="-113" dirty="0">
                <a:solidFill>
                  <a:srgbClr val="C00000"/>
                </a:solidFill>
              </a:rPr>
              <a:t>“It is becoming increasingly clear that studying Computer Science provides a ‘way of thinking’ in the same way that mathematics does …. there are strong educational arguments for looking at how we introduce the subject.” </a:t>
            </a:r>
            <a:endParaRPr lang="en-GB" sz="3200" spc="-113" dirty="0">
              <a:solidFill>
                <a:srgbClr val="C00000"/>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l="32187" t="9834" r="30000" b="5000"/>
          <a:stretch>
            <a:fillRect/>
          </a:stretch>
        </p:blipFill>
        <p:spPr bwMode="auto">
          <a:xfrm rot="660000">
            <a:off x="6430651" y="3135604"/>
            <a:ext cx="2696302" cy="379349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5467349" y="2142429"/>
            <a:ext cx="1610059" cy="681038"/>
          </a:xfrm>
          <a:custGeom>
            <a:avLst/>
            <a:gdLst>
              <a:gd name="connsiteX0" fmla="*/ 0 w 2381250"/>
              <a:gd name="connsiteY0" fmla="*/ 501636 h 520686"/>
              <a:gd name="connsiteX1" fmla="*/ 38100 w 2381250"/>
              <a:gd name="connsiteY1" fmla="*/ 406386 h 520686"/>
              <a:gd name="connsiteX2" fmla="*/ 152400 w 2381250"/>
              <a:gd name="connsiteY2" fmla="*/ 311136 h 520686"/>
              <a:gd name="connsiteX3" fmla="*/ 133350 w 2381250"/>
              <a:gd name="connsiteY3" fmla="*/ 387336 h 520686"/>
              <a:gd name="connsiteX4" fmla="*/ 152400 w 2381250"/>
              <a:gd name="connsiteY4" fmla="*/ 482586 h 520686"/>
              <a:gd name="connsiteX5" fmla="*/ 209550 w 2381250"/>
              <a:gd name="connsiteY5" fmla="*/ 425436 h 520686"/>
              <a:gd name="connsiteX6" fmla="*/ 266700 w 2381250"/>
              <a:gd name="connsiteY6" fmla="*/ 349236 h 520686"/>
              <a:gd name="connsiteX7" fmla="*/ 323850 w 2381250"/>
              <a:gd name="connsiteY7" fmla="*/ 292086 h 520686"/>
              <a:gd name="connsiteX8" fmla="*/ 361950 w 2381250"/>
              <a:gd name="connsiteY8" fmla="*/ 234936 h 520686"/>
              <a:gd name="connsiteX9" fmla="*/ 419100 w 2381250"/>
              <a:gd name="connsiteY9" fmla="*/ 215886 h 520686"/>
              <a:gd name="connsiteX10" fmla="*/ 438150 w 2381250"/>
              <a:gd name="connsiteY10" fmla="*/ 292086 h 520686"/>
              <a:gd name="connsiteX11" fmla="*/ 381000 w 2381250"/>
              <a:gd name="connsiteY11" fmla="*/ 406386 h 520686"/>
              <a:gd name="connsiteX12" fmla="*/ 438150 w 2381250"/>
              <a:gd name="connsiteY12" fmla="*/ 387336 h 520686"/>
              <a:gd name="connsiteX13" fmla="*/ 552450 w 2381250"/>
              <a:gd name="connsiteY13" fmla="*/ 273036 h 520686"/>
              <a:gd name="connsiteX14" fmla="*/ 666750 w 2381250"/>
              <a:gd name="connsiteY14" fmla="*/ 196836 h 520686"/>
              <a:gd name="connsiteX15" fmla="*/ 685800 w 2381250"/>
              <a:gd name="connsiteY15" fmla="*/ 253986 h 520686"/>
              <a:gd name="connsiteX16" fmla="*/ 704850 w 2381250"/>
              <a:gd name="connsiteY16" fmla="*/ 425436 h 520686"/>
              <a:gd name="connsiteX17" fmla="*/ 762000 w 2381250"/>
              <a:gd name="connsiteY17" fmla="*/ 444486 h 520686"/>
              <a:gd name="connsiteX18" fmla="*/ 914400 w 2381250"/>
              <a:gd name="connsiteY18" fmla="*/ 425436 h 520686"/>
              <a:gd name="connsiteX19" fmla="*/ 971550 w 2381250"/>
              <a:gd name="connsiteY19" fmla="*/ 387336 h 520686"/>
              <a:gd name="connsiteX20" fmla="*/ 1104900 w 2381250"/>
              <a:gd name="connsiteY20" fmla="*/ 330186 h 520686"/>
              <a:gd name="connsiteX21" fmla="*/ 1143000 w 2381250"/>
              <a:gd name="connsiteY21" fmla="*/ 406386 h 520686"/>
              <a:gd name="connsiteX22" fmla="*/ 1162050 w 2381250"/>
              <a:gd name="connsiteY22" fmla="*/ 501636 h 520686"/>
              <a:gd name="connsiteX23" fmla="*/ 1200150 w 2381250"/>
              <a:gd name="connsiteY23" fmla="*/ 444486 h 520686"/>
              <a:gd name="connsiteX24" fmla="*/ 1314450 w 2381250"/>
              <a:gd name="connsiteY24" fmla="*/ 292086 h 520686"/>
              <a:gd name="connsiteX25" fmla="*/ 1428750 w 2381250"/>
              <a:gd name="connsiteY25" fmla="*/ 177786 h 520686"/>
              <a:gd name="connsiteX26" fmla="*/ 1504950 w 2381250"/>
              <a:gd name="connsiteY26" fmla="*/ 425436 h 520686"/>
              <a:gd name="connsiteX27" fmla="*/ 1562100 w 2381250"/>
              <a:gd name="connsiteY27" fmla="*/ 330186 h 520686"/>
              <a:gd name="connsiteX28" fmla="*/ 1676400 w 2381250"/>
              <a:gd name="connsiteY28" fmla="*/ 196836 h 520686"/>
              <a:gd name="connsiteX29" fmla="*/ 1695450 w 2381250"/>
              <a:gd name="connsiteY29" fmla="*/ 292086 h 520686"/>
              <a:gd name="connsiteX30" fmla="*/ 1771650 w 2381250"/>
              <a:gd name="connsiteY30" fmla="*/ 482586 h 520686"/>
              <a:gd name="connsiteX31" fmla="*/ 1809750 w 2381250"/>
              <a:gd name="connsiteY31" fmla="*/ 425436 h 520686"/>
              <a:gd name="connsiteX32" fmla="*/ 1924050 w 2381250"/>
              <a:gd name="connsiteY32" fmla="*/ 311136 h 520686"/>
              <a:gd name="connsiteX33" fmla="*/ 2057400 w 2381250"/>
              <a:gd name="connsiteY33" fmla="*/ 158736 h 520686"/>
              <a:gd name="connsiteX34" fmla="*/ 2076450 w 2381250"/>
              <a:gd name="connsiteY34" fmla="*/ 425436 h 520686"/>
              <a:gd name="connsiteX35" fmla="*/ 2133600 w 2381250"/>
              <a:gd name="connsiteY35" fmla="*/ 349236 h 520686"/>
              <a:gd name="connsiteX36" fmla="*/ 2228850 w 2381250"/>
              <a:gd name="connsiteY36" fmla="*/ 253986 h 520686"/>
              <a:gd name="connsiteX37" fmla="*/ 2247900 w 2381250"/>
              <a:gd name="connsiteY37" fmla="*/ 463536 h 520686"/>
              <a:gd name="connsiteX38" fmla="*/ 2305050 w 2381250"/>
              <a:gd name="connsiteY38" fmla="*/ 425436 h 520686"/>
              <a:gd name="connsiteX39" fmla="*/ 2324100 w 2381250"/>
              <a:gd name="connsiteY39" fmla="*/ 368286 h 520686"/>
              <a:gd name="connsiteX40" fmla="*/ 2381250 w 2381250"/>
              <a:gd name="connsiteY40" fmla="*/ 253986 h 520686"/>
              <a:gd name="connsiteX41" fmla="*/ 2343150 w 2381250"/>
              <a:gd name="connsiteY41" fmla="*/ 6336 h 520686"/>
              <a:gd name="connsiteX42" fmla="*/ 2286000 w 2381250"/>
              <a:gd name="connsiteY42" fmla="*/ 63486 h 520686"/>
              <a:gd name="connsiteX43" fmla="*/ 2247900 w 2381250"/>
              <a:gd name="connsiteY43" fmla="*/ 120636 h 520686"/>
              <a:gd name="connsiteX44" fmla="*/ 2171700 w 2381250"/>
              <a:gd name="connsiteY44" fmla="*/ 273036 h 520686"/>
              <a:gd name="connsiteX45" fmla="*/ 2114550 w 2381250"/>
              <a:gd name="connsiteY45" fmla="*/ 349236 h 520686"/>
              <a:gd name="connsiteX46" fmla="*/ 2019300 w 2381250"/>
              <a:gd name="connsiteY46" fmla="*/ 463536 h 520686"/>
              <a:gd name="connsiteX47" fmla="*/ 1981200 w 2381250"/>
              <a:gd name="connsiteY47" fmla="*/ 368286 h 520686"/>
              <a:gd name="connsiteX48" fmla="*/ 2019300 w 2381250"/>
              <a:gd name="connsiteY48" fmla="*/ 253986 h 520686"/>
              <a:gd name="connsiteX49" fmla="*/ 2038350 w 2381250"/>
              <a:gd name="connsiteY49" fmla="*/ 177786 h 520686"/>
              <a:gd name="connsiteX50" fmla="*/ 1981200 w 2381250"/>
              <a:gd name="connsiteY50" fmla="*/ 158736 h 520686"/>
              <a:gd name="connsiteX51" fmla="*/ 1733550 w 2381250"/>
              <a:gd name="connsiteY51" fmla="*/ 368286 h 520686"/>
              <a:gd name="connsiteX52" fmla="*/ 1676400 w 2381250"/>
              <a:gd name="connsiteY52" fmla="*/ 406386 h 520686"/>
              <a:gd name="connsiteX53" fmla="*/ 1638300 w 2381250"/>
              <a:gd name="connsiteY53" fmla="*/ 463536 h 520686"/>
              <a:gd name="connsiteX54" fmla="*/ 1524000 w 2381250"/>
              <a:gd name="connsiteY54" fmla="*/ 520686 h 520686"/>
              <a:gd name="connsiteX55" fmla="*/ 1543050 w 2381250"/>
              <a:gd name="connsiteY55" fmla="*/ 387336 h 520686"/>
              <a:gd name="connsiteX56" fmla="*/ 1600200 w 2381250"/>
              <a:gd name="connsiteY56" fmla="*/ 311136 h 520686"/>
              <a:gd name="connsiteX57" fmla="*/ 1619250 w 2381250"/>
              <a:gd name="connsiteY57" fmla="*/ 253986 h 520686"/>
              <a:gd name="connsiteX58" fmla="*/ 1600200 w 2381250"/>
              <a:gd name="connsiteY58" fmla="*/ 120636 h 520686"/>
              <a:gd name="connsiteX59" fmla="*/ 1409700 w 2381250"/>
              <a:gd name="connsiteY59" fmla="*/ 215886 h 520686"/>
              <a:gd name="connsiteX60" fmla="*/ 1371600 w 2381250"/>
              <a:gd name="connsiteY60" fmla="*/ 273036 h 520686"/>
              <a:gd name="connsiteX61" fmla="*/ 1314450 w 2381250"/>
              <a:gd name="connsiteY61" fmla="*/ 311136 h 520686"/>
              <a:gd name="connsiteX62" fmla="*/ 1257300 w 2381250"/>
              <a:gd name="connsiteY62" fmla="*/ 368286 h 520686"/>
              <a:gd name="connsiteX63" fmla="*/ 1200150 w 2381250"/>
              <a:gd name="connsiteY63" fmla="*/ 406386 h 520686"/>
              <a:gd name="connsiteX64" fmla="*/ 1143000 w 2381250"/>
              <a:gd name="connsiteY64" fmla="*/ 463536 h 520686"/>
              <a:gd name="connsiteX65" fmla="*/ 1104900 w 2381250"/>
              <a:gd name="connsiteY65" fmla="*/ 520686 h 5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81250" h="520686">
                <a:moveTo>
                  <a:pt x="0" y="501636"/>
                </a:moveTo>
                <a:cubicBezTo>
                  <a:pt x="12700" y="469886"/>
                  <a:pt x="19976" y="435384"/>
                  <a:pt x="38100" y="406386"/>
                </a:cubicBezTo>
                <a:cubicBezTo>
                  <a:pt x="64293" y="364478"/>
                  <a:pt x="112901" y="337469"/>
                  <a:pt x="152400" y="311136"/>
                </a:cubicBezTo>
                <a:cubicBezTo>
                  <a:pt x="146050" y="336536"/>
                  <a:pt x="133350" y="361154"/>
                  <a:pt x="133350" y="387336"/>
                </a:cubicBezTo>
                <a:cubicBezTo>
                  <a:pt x="133350" y="419715"/>
                  <a:pt x="123440" y="468106"/>
                  <a:pt x="152400" y="482586"/>
                </a:cubicBezTo>
                <a:cubicBezTo>
                  <a:pt x="176497" y="494634"/>
                  <a:pt x="192017" y="445891"/>
                  <a:pt x="209550" y="425436"/>
                </a:cubicBezTo>
                <a:cubicBezTo>
                  <a:pt x="230213" y="401330"/>
                  <a:pt x="246037" y="373342"/>
                  <a:pt x="266700" y="349236"/>
                </a:cubicBezTo>
                <a:cubicBezTo>
                  <a:pt x="284233" y="328781"/>
                  <a:pt x="306603" y="312782"/>
                  <a:pt x="323850" y="292086"/>
                </a:cubicBezTo>
                <a:cubicBezTo>
                  <a:pt x="338507" y="274497"/>
                  <a:pt x="344072" y="249239"/>
                  <a:pt x="361950" y="234936"/>
                </a:cubicBezTo>
                <a:cubicBezTo>
                  <a:pt x="377630" y="222392"/>
                  <a:pt x="400050" y="222236"/>
                  <a:pt x="419100" y="215886"/>
                </a:cubicBezTo>
                <a:cubicBezTo>
                  <a:pt x="425450" y="241286"/>
                  <a:pt x="441853" y="266167"/>
                  <a:pt x="438150" y="292086"/>
                </a:cubicBezTo>
                <a:cubicBezTo>
                  <a:pt x="437751" y="294882"/>
                  <a:pt x="364455" y="389841"/>
                  <a:pt x="381000" y="406386"/>
                </a:cubicBezTo>
                <a:cubicBezTo>
                  <a:pt x="395199" y="420585"/>
                  <a:pt x="419100" y="393686"/>
                  <a:pt x="438150" y="387336"/>
                </a:cubicBezTo>
                <a:cubicBezTo>
                  <a:pt x="476250" y="349236"/>
                  <a:pt x="507618" y="302924"/>
                  <a:pt x="552450" y="273036"/>
                </a:cubicBezTo>
                <a:lnTo>
                  <a:pt x="666750" y="196836"/>
                </a:lnTo>
                <a:cubicBezTo>
                  <a:pt x="673100" y="215886"/>
                  <a:pt x="682499" y="234179"/>
                  <a:pt x="685800" y="253986"/>
                </a:cubicBezTo>
                <a:cubicBezTo>
                  <a:pt x="695253" y="310705"/>
                  <a:pt x="683494" y="372047"/>
                  <a:pt x="704850" y="425436"/>
                </a:cubicBezTo>
                <a:cubicBezTo>
                  <a:pt x="712308" y="444080"/>
                  <a:pt x="742950" y="438136"/>
                  <a:pt x="762000" y="444486"/>
                </a:cubicBezTo>
                <a:cubicBezTo>
                  <a:pt x="812800" y="438136"/>
                  <a:pt x="865009" y="438906"/>
                  <a:pt x="914400" y="425436"/>
                </a:cubicBezTo>
                <a:cubicBezTo>
                  <a:pt x="936489" y="419412"/>
                  <a:pt x="951671" y="398695"/>
                  <a:pt x="971550" y="387336"/>
                </a:cubicBezTo>
                <a:cubicBezTo>
                  <a:pt x="1037462" y="349672"/>
                  <a:pt x="1040784" y="351558"/>
                  <a:pt x="1104900" y="330186"/>
                </a:cubicBezTo>
                <a:cubicBezTo>
                  <a:pt x="1117600" y="355586"/>
                  <a:pt x="1134020" y="379445"/>
                  <a:pt x="1143000" y="406386"/>
                </a:cubicBezTo>
                <a:cubicBezTo>
                  <a:pt x="1153239" y="437103"/>
                  <a:pt x="1135109" y="483675"/>
                  <a:pt x="1162050" y="501636"/>
                </a:cubicBezTo>
                <a:cubicBezTo>
                  <a:pt x="1181100" y="514336"/>
                  <a:pt x="1186684" y="463002"/>
                  <a:pt x="1200150" y="444486"/>
                </a:cubicBezTo>
                <a:cubicBezTo>
                  <a:pt x="1237499" y="393131"/>
                  <a:pt x="1269549" y="336987"/>
                  <a:pt x="1314450" y="292086"/>
                </a:cubicBezTo>
                <a:lnTo>
                  <a:pt x="1428750" y="177786"/>
                </a:lnTo>
                <a:cubicBezTo>
                  <a:pt x="1597805" y="234138"/>
                  <a:pt x="1334335" y="126859"/>
                  <a:pt x="1504950" y="425436"/>
                </a:cubicBezTo>
                <a:cubicBezTo>
                  <a:pt x="1523320" y="457584"/>
                  <a:pt x="1541561" y="360994"/>
                  <a:pt x="1562100" y="330186"/>
                </a:cubicBezTo>
                <a:cubicBezTo>
                  <a:pt x="1610976" y="256872"/>
                  <a:pt x="1617536" y="255700"/>
                  <a:pt x="1676400" y="196836"/>
                </a:cubicBezTo>
                <a:cubicBezTo>
                  <a:pt x="1682750" y="228586"/>
                  <a:pt x="1691434" y="259957"/>
                  <a:pt x="1695450" y="292086"/>
                </a:cubicBezTo>
                <a:cubicBezTo>
                  <a:pt x="1723830" y="519130"/>
                  <a:pt x="1645810" y="524533"/>
                  <a:pt x="1771650" y="482586"/>
                </a:cubicBezTo>
                <a:cubicBezTo>
                  <a:pt x="1784350" y="463536"/>
                  <a:pt x="1794539" y="442548"/>
                  <a:pt x="1809750" y="425436"/>
                </a:cubicBezTo>
                <a:cubicBezTo>
                  <a:pt x="1845547" y="385164"/>
                  <a:pt x="1894162" y="355968"/>
                  <a:pt x="1924050" y="311136"/>
                </a:cubicBezTo>
                <a:cubicBezTo>
                  <a:pt x="2012950" y="177786"/>
                  <a:pt x="1962150" y="222236"/>
                  <a:pt x="2057400" y="158736"/>
                </a:cubicBezTo>
                <a:cubicBezTo>
                  <a:pt x="2063750" y="247636"/>
                  <a:pt x="2043349" y="342684"/>
                  <a:pt x="2076450" y="425436"/>
                </a:cubicBezTo>
                <a:cubicBezTo>
                  <a:pt x="2088242" y="454915"/>
                  <a:pt x="2115146" y="375072"/>
                  <a:pt x="2133600" y="349236"/>
                </a:cubicBezTo>
                <a:cubicBezTo>
                  <a:pt x="2191327" y="268418"/>
                  <a:pt x="2145723" y="309404"/>
                  <a:pt x="2228850" y="253986"/>
                </a:cubicBezTo>
                <a:cubicBezTo>
                  <a:pt x="2235200" y="323836"/>
                  <a:pt x="2219414" y="399443"/>
                  <a:pt x="2247900" y="463536"/>
                </a:cubicBezTo>
                <a:cubicBezTo>
                  <a:pt x="2257199" y="484458"/>
                  <a:pt x="2290747" y="443314"/>
                  <a:pt x="2305050" y="425436"/>
                </a:cubicBezTo>
                <a:cubicBezTo>
                  <a:pt x="2317594" y="409756"/>
                  <a:pt x="2315120" y="386247"/>
                  <a:pt x="2324100" y="368286"/>
                </a:cubicBezTo>
                <a:cubicBezTo>
                  <a:pt x="2397958" y="220570"/>
                  <a:pt x="2333367" y="397634"/>
                  <a:pt x="2381250" y="253986"/>
                </a:cubicBezTo>
                <a:cubicBezTo>
                  <a:pt x="2334766" y="625862"/>
                  <a:pt x="2392995" y="230641"/>
                  <a:pt x="2343150" y="6336"/>
                </a:cubicBezTo>
                <a:cubicBezTo>
                  <a:pt x="2337306" y="-19963"/>
                  <a:pt x="2303247" y="42790"/>
                  <a:pt x="2286000" y="63486"/>
                </a:cubicBezTo>
                <a:cubicBezTo>
                  <a:pt x="2271343" y="81075"/>
                  <a:pt x="2258863" y="100536"/>
                  <a:pt x="2247900" y="120636"/>
                </a:cubicBezTo>
                <a:cubicBezTo>
                  <a:pt x="2220703" y="170497"/>
                  <a:pt x="2205778" y="227599"/>
                  <a:pt x="2171700" y="273036"/>
                </a:cubicBezTo>
                <a:cubicBezTo>
                  <a:pt x="2152650" y="298436"/>
                  <a:pt x="2135213" y="325130"/>
                  <a:pt x="2114550" y="349236"/>
                </a:cubicBezTo>
                <a:cubicBezTo>
                  <a:pt x="2004541" y="477580"/>
                  <a:pt x="2103507" y="337225"/>
                  <a:pt x="2019300" y="463536"/>
                </a:cubicBezTo>
                <a:cubicBezTo>
                  <a:pt x="2006600" y="431786"/>
                  <a:pt x="1981200" y="402482"/>
                  <a:pt x="1981200" y="368286"/>
                </a:cubicBezTo>
                <a:cubicBezTo>
                  <a:pt x="1981200" y="328125"/>
                  <a:pt x="2009560" y="292948"/>
                  <a:pt x="2019300" y="253986"/>
                </a:cubicBezTo>
                <a:lnTo>
                  <a:pt x="2038350" y="177786"/>
                </a:lnTo>
                <a:cubicBezTo>
                  <a:pt x="2019300" y="171436"/>
                  <a:pt x="2000250" y="152386"/>
                  <a:pt x="1981200" y="158736"/>
                </a:cubicBezTo>
                <a:cubicBezTo>
                  <a:pt x="1860478" y="198977"/>
                  <a:pt x="1836291" y="299792"/>
                  <a:pt x="1733550" y="368286"/>
                </a:cubicBezTo>
                <a:lnTo>
                  <a:pt x="1676400" y="406386"/>
                </a:lnTo>
                <a:cubicBezTo>
                  <a:pt x="1663700" y="425436"/>
                  <a:pt x="1654489" y="447347"/>
                  <a:pt x="1638300" y="463536"/>
                </a:cubicBezTo>
                <a:cubicBezTo>
                  <a:pt x="1601371" y="500465"/>
                  <a:pt x="1570481" y="505192"/>
                  <a:pt x="1524000" y="520686"/>
                </a:cubicBezTo>
                <a:cubicBezTo>
                  <a:pt x="1530350" y="476236"/>
                  <a:pt x="1527705" y="429534"/>
                  <a:pt x="1543050" y="387336"/>
                </a:cubicBezTo>
                <a:cubicBezTo>
                  <a:pt x="1553900" y="357498"/>
                  <a:pt x="1584448" y="338703"/>
                  <a:pt x="1600200" y="311136"/>
                </a:cubicBezTo>
                <a:cubicBezTo>
                  <a:pt x="1610163" y="293701"/>
                  <a:pt x="1612900" y="273036"/>
                  <a:pt x="1619250" y="253986"/>
                </a:cubicBezTo>
                <a:cubicBezTo>
                  <a:pt x="1612900" y="209536"/>
                  <a:pt x="1644377" y="128668"/>
                  <a:pt x="1600200" y="120636"/>
                </a:cubicBezTo>
                <a:cubicBezTo>
                  <a:pt x="1530350" y="107936"/>
                  <a:pt x="1409700" y="215886"/>
                  <a:pt x="1409700" y="215886"/>
                </a:cubicBezTo>
                <a:cubicBezTo>
                  <a:pt x="1397000" y="234936"/>
                  <a:pt x="1387789" y="256847"/>
                  <a:pt x="1371600" y="273036"/>
                </a:cubicBezTo>
                <a:cubicBezTo>
                  <a:pt x="1355411" y="289225"/>
                  <a:pt x="1332039" y="296479"/>
                  <a:pt x="1314450" y="311136"/>
                </a:cubicBezTo>
                <a:cubicBezTo>
                  <a:pt x="1293754" y="328383"/>
                  <a:pt x="1277996" y="351039"/>
                  <a:pt x="1257300" y="368286"/>
                </a:cubicBezTo>
                <a:cubicBezTo>
                  <a:pt x="1239711" y="382943"/>
                  <a:pt x="1217739" y="391729"/>
                  <a:pt x="1200150" y="406386"/>
                </a:cubicBezTo>
                <a:cubicBezTo>
                  <a:pt x="1179454" y="423633"/>
                  <a:pt x="1160247" y="442840"/>
                  <a:pt x="1143000" y="463536"/>
                </a:cubicBezTo>
                <a:cubicBezTo>
                  <a:pt x="1128343" y="481125"/>
                  <a:pt x="1104900" y="520686"/>
                  <a:pt x="1104900" y="520686"/>
                </a:cubicBezTo>
              </a:path>
            </a:pathLst>
          </a:custGeom>
          <a:noFill/>
          <a:ln w="76200">
            <a:solidFill>
              <a:srgbClr val="FFFF00">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1"/>
          <p:cNvSpPr txBox="1">
            <a:spLocks/>
          </p:cNvSpPr>
          <p:nvPr/>
        </p:nvSpPr>
        <p:spPr>
          <a:xfrm>
            <a:off x="19182" y="46800"/>
            <a:ext cx="9124818"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The Big Picture</a:t>
            </a:r>
            <a:endParaRPr lang="en-GB" dirty="0"/>
          </a:p>
        </p:txBody>
      </p:sp>
    </p:spTree>
    <p:extLst>
      <p:ext uri="{BB962C8B-B14F-4D97-AF65-F5344CB8AC3E}">
        <p14:creationId xmlns:p14="http://schemas.microsoft.com/office/powerpoint/2010/main" val="2413180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56634" y="5707117"/>
            <a:ext cx="1387366"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srcRect l="34920" t="19531" r="16471" b="11718"/>
          <a:stretch/>
        </p:blipFill>
        <p:spPr>
          <a:xfrm>
            <a:off x="5367457" y="64395"/>
            <a:ext cx="3686390" cy="2931347"/>
          </a:xfrm>
          <a:prstGeom prst="rect">
            <a:avLst/>
          </a:prstGeom>
        </p:spPr>
      </p:pic>
      <p:sp>
        <p:nvSpPr>
          <p:cNvPr id="14" name="TextBox 13"/>
          <p:cNvSpPr txBox="1"/>
          <p:nvPr/>
        </p:nvSpPr>
        <p:spPr>
          <a:xfrm>
            <a:off x="172642" y="3175234"/>
            <a:ext cx="6344068" cy="3046988"/>
          </a:xfrm>
          <a:prstGeom prst="rect">
            <a:avLst/>
          </a:prstGeom>
          <a:noFill/>
          <a:ln>
            <a:solidFill>
              <a:schemeClr val="bg1">
                <a:lumMod val="50000"/>
              </a:schemeClr>
            </a:solidFill>
          </a:ln>
        </p:spPr>
        <p:txBody>
          <a:bodyPr wrap="square" rtlCol="0">
            <a:spAutoFit/>
          </a:bodyPr>
          <a:lstStyle/>
          <a:p>
            <a:r>
              <a:rPr lang="en-US" sz="3200" spc="-113" dirty="0">
                <a:solidFill>
                  <a:schemeClr val="bg1">
                    <a:lumMod val="85000"/>
                  </a:schemeClr>
                </a:solidFill>
              </a:rPr>
              <a:t>“It is becoming increasingly clear that studying Computer Science provides a </a:t>
            </a:r>
            <a:r>
              <a:rPr lang="en-US" sz="3200" spc="-113" dirty="0">
                <a:solidFill>
                  <a:srgbClr val="C00000"/>
                </a:solidFill>
              </a:rPr>
              <a:t>‘way of thinking’ </a:t>
            </a:r>
            <a:r>
              <a:rPr lang="en-US" sz="3200" spc="-113" dirty="0">
                <a:solidFill>
                  <a:schemeClr val="bg1">
                    <a:lumMod val="85000"/>
                  </a:schemeClr>
                </a:solidFill>
              </a:rPr>
              <a:t>in the same way that mathematics does …. there are strong educational arguments for looking at how we introduce the subject.” </a:t>
            </a:r>
            <a:endParaRPr lang="en-GB" sz="3200" spc="-113" dirty="0">
              <a:solidFill>
                <a:schemeClr val="bg1">
                  <a:lumMod val="85000"/>
                </a:schemeClr>
              </a:solidFill>
            </a:endParaRPr>
          </a:p>
        </p:txBody>
      </p:sp>
      <p:sp>
        <p:nvSpPr>
          <p:cNvPr id="15" name="Freeform 14"/>
          <p:cNvSpPr/>
          <p:nvPr/>
        </p:nvSpPr>
        <p:spPr>
          <a:xfrm>
            <a:off x="5467349" y="2142429"/>
            <a:ext cx="1610059" cy="681038"/>
          </a:xfrm>
          <a:custGeom>
            <a:avLst/>
            <a:gdLst>
              <a:gd name="connsiteX0" fmla="*/ 0 w 2381250"/>
              <a:gd name="connsiteY0" fmla="*/ 501636 h 520686"/>
              <a:gd name="connsiteX1" fmla="*/ 38100 w 2381250"/>
              <a:gd name="connsiteY1" fmla="*/ 406386 h 520686"/>
              <a:gd name="connsiteX2" fmla="*/ 152400 w 2381250"/>
              <a:gd name="connsiteY2" fmla="*/ 311136 h 520686"/>
              <a:gd name="connsiteX3" fmla="*/ 133350 w 2381250"/>
              <a:gd name="connsiteY3" fmla="*/ 387336 h 520686"/>
              <a:gd name="connsiteX4" fmla="*/ 152400 w 2381250"/>
              <a:gd name="connsiteY4" fmla="*/ 482586 h 520686"/>
              <a:gd name="connsiteX5" fmla="*/ 209550 w 2381250"/>
              <a:gd name="connsiteY5" fmla="*/ 425436 h 520686"/>
              <a:gd name="connsiteX6" fmla="*/ 266700 w 2381250"/>
              <a:gd name="connsiteY6" fmla="*/ 349236 h 520686"/>
              <a:gd name="connsiteX7" fmla="*/ 323850 w 2381250"/>
              <a:gd name="connsiteY7" fmla="*/ 292086 h 520686"/>
              <a:gd name="connsiteX8" fmla="*/ 361950 w 2381250"/>
              <a:gd name="connsiteY8" fmla="*/ 234936 h 520686"/>
              <a:gd name="connsiteX9" fmla="*/ 419100 w 2381250"/>
              <a:gd name="connsiteY9" fmla="*/ 215886 h 520686"/>
              <a:gd name="connsiteX10" fmla="*/ 438150 w 2381250"/>
              <a:gd name="connsiteY10" fmla="*/ 292086 h 520686"/>
              <a:gd name="connsiteX11" fmla="*/ 381000 w 2381250"/>
              <a:gd name="connsiteY11" fmla="*/ 406386 h 520686"/>
              <a:gd name="connsiteX12" fmla="*/ 438150 w 2381250"/>
              <a:gd name="connsiteY12" fmla="*/ 387336 h 520686"/>
              <a:gd name="connsiteX13" fmla="*/ 552450 w 2381250"/>
              <a:gd name="connsiteY13" fmla="*/ 273036 h 520686"/>
              <a:gd name="connsiteX14" fmla="*/ 666750 w 2381250"/>
              <a:gd name="connsiteY14" fmla="*/ 196836 h 520686"/>
              <a:gd name="connsiteX15" fmla="*/ 685800 w 2381250"/>
              <a:gd name="connsiteY15" fmla="*/ 253986 h 520686"/>
              <a:gd name="connsiteX16" fmla="*/ 704850 w 2381250"/>
              <a:gd name="connsiteY16" fmla="*/ 425436 h 520686"/>
              <a:gd name="connsiteX17" fmla="*/ 762000 w 2381250"/>
              <a:gd name="connsiteY17" fmla="*/ 444486 h 520686"/>
              <a:gd name="connsiteX18" fmla="*/ 914400 w 2381250"/>
              <a:gd name="connsiteY18" fmla="*/ 425436 h 520686"/>
              <a:gd name="connsiteX19" fmla="*/ 971550 w 2381250"/>
              <a:gd name="connsiteY19" fmla="*/ 387336 h 520686"/>
              <a:gd name="connsiteX20" fmla="*/ 1104900 w 2381250"/>
              <a:gd name="connsiteY20" fmla="*/ 330186 h 520686"/>
              <a:gd name="connsiteX21" fmla="*/ 1143000 w 2381250"/>
              <a:gd name="connsiteY21" fmla="*/ 406386 h 520686"/>
              <a:gd name="connsiteX22" fmla="*/ 1162050 w 2381250"/>
              <a:gd name="connsiteY22" fmla="*/ 501636 h 520686"/>
              <a:gd name="connsiteX23" fmla="*/ 1200150 w 2381250"/>
              <a:gd name="connsiteY23" fmla="*/ 444486 h 520686"/>
              <a:gd name="connsiteX24" fmla="*/ 1314450 w 2381250"/>
              <a:gd name="connsiteY24" fmla="*/ 292086 h 520686"/>
              <a:gd name="connsiteX25" fmla="*/ 1428750 w 2381250"/>
              <a:gd name="connsiteY25" fmla="*/ 177786 h 520686"/>
              <a:gd name="connsiteX26" fmla="*/ 1504950 w 2381250"/>
              <a:gd name="connsiteY26" fmla="*/ 425436 h 520686"/>
              <a:gd name="connsiteX27" fmla="*/ 1562100 w 2381250"/>
              <a:gd name="connsiteY27" fmla="*/ 330186 h 520686"/>
              <a:gd name="connsiteX28" fmla="*/ 1676400 w 2381250"/>
              <a:gd name="connsiteY28" fmla="*/ 196836 h 520686"/>
              <a:gd name="connsiteX29" fmla="*/ 1695450 w 2381250"/>
              <a:gd name="connsiteY29" fmla="*/ 292086 h 520686"/>
              <a:gd name="connsiteX30" fmla="*/ 1771650 w 2381250"/>
              <a:gd name="connsiteY30" fmla="*/ 482586 h 520686"/>
              <a:gd name="connsiteX31" fmla="*/ 1809750 w 2381250"/>
              <a:gd name="connsiteY31" fmla="*/ 425436 h 520686"/>
              <a:gd name="connsiteX32" fmla="*/ 1924050 w 2381250"/>
              <a:gd name="connsiteY32" fmla="*/ 311136 h 520686"/>
              <a:gd name="connsiteX33" fmla="*/ 2057400 w 2381250"/>
              <a:gd name="connsiteY33" fmla="*/ 158736 h 520686"/>
              <a:gd name="connsiteX34" fmla="*/ 2076450 w 2381250"/>
              <a:gd name="connsiteY34" fmla="*/ 425436 h 520686"/>
              <a:gd name="connsiteX35" fmla="*/ 2133600 w 2381250"/>
              <a:gd name="connsiteY35" fmla="*/ 349236 h 520686"/>
              <a:gd name="connsiteX36" fmla="*/ 2228850 w 2381250"/>
              <a:gd name="connsiteY36" fmla="*/ 253986 h 520686"/>
              <a:gd name="connsiteX37" fmla="*/ 2247900 w 2381250"/>
              <a:gd name="connsiteY37" fmla="*/ 463536 h 520686"/>
              <a:gd name="connsiteX38" fmla="*/ 2305050 w 2381250"/>
              <a:gd name="connsiteY38" fmla="*/ 425436 h 520686"/>
              <a:gd name="connsiteX39" fmla="*/ 2324100 w 2381250"/>
              <a:gd name="connsiteY39" fmla="*/ 368286 h 520686"/>
              <a:gd name="connsiteX40" fmla="*/ 2381250 w 2381250"/>
              <a:gd name="connsiteY40" fmla="*/ 253986 h 520686"/>
              <a:gd name="connsiteX41" fmla="*/ 2343150 w 2381250"/>
              <a:gd name="connsiteY41" fmla="*/ 6336 h 520686"/>
              <a:gd name="connsiteX42" fmla="*/ 2286000 w 2381250"/>
              <a:gd name="connsiteY42" fmla="*/ 63486 h 520686"/>
              <a:gd name="connsiteX43" fmla="*/ 2247900 w 2381250"/>
              <a:gd name="connsiteY43" fmla="*/ 120636 h 520686"/>
              <a:gd name="connsiteX44" fmla="*/ 2171700 w 2381250"/>
              <a:gd name="connsiteY44" fmla="*/ 273036 h 520686"/>
              <a:gd name="connsiteX45" fmla="*/ 2114550 w 2381250"/>
              <a:gd name="connsiteY45" fmla="*/ 349236 h 520686"/>
              <a:gd name="connsiteX46" fmla="*/ 2019300 w 2381250"/>
              <a:gd name="connsiteY46" fmla="*/ 463536 h 520686"/>
              <a:gd name="connsiteX47" fmla="*/ 1981200 w 2381250"/>
              <a:gd name="connsiteY47" fmla="*/ 368286 h 520686"/>
              <a:gd name="connsiteX48" fmla="*/ 2019300 w 2381250"/>
              <a:gd name="connsiteY48" fmla="*/ 253986 h 520686"/>
              <a:gd name="connsiteX49" fmla="*/ 2038350 w 2381250"/>
              <a:gd name="connsiteY49" fmla="*/ 177786 h 520686"/>
              <a:gd name="connsiteX50" fmla="*/ 1981200 w 2381250"/>
              <a:gd name="connsiteY50" fmla="*/ 158736 h 520686"/>
              <a:gd name="connsiteX51" fmla="*/ 1733550 w 2381250"/>
              <a:gd name="connsiteY51" fmla="*/ 368286 h 520686"/>
              <a:gd name="connsiteX52" fmla="*/ 1676400 w 2381250"/>
              <a:gd name="connsiteY52" fmla="*/ 406386 h 520686"/>
              <a:gd name="connsiteX53" fmla="*/ 1638300 w 2381250"/>
              <a:gd name="connsiteY53" fmla="*/ 463536 h 520686"/>
              <a:gd name="connsiteX54" fmla="*/ 1524000 w 2381250"/>
              <a:gd name="connsiteY54" fmla="*/ 520686 h 520686"/>
              <a:gd name="connsiteX55" fmla="*/ 1543050 w 2381250"/>
              <a:gd name="connsiteY55" fmla="*/ 387336 h 520686"/>
              <a:gd name="connsiteX56" fmla="*/ 1600200 w 2381250"/>
              <a:gd name="connsiteY56" fmla="*/ 311136 h 520686"/>
              <a:gd name="connsiteX57" fmla="*/ 1619250 w 2381250"/>
              <a:gd name="connsiteY57" fmla="*/ 253986 h 520686"/>
              <a:gd name="connsiteX58" fmla="*/ 1600200 w 2381250"/>
              <a:gd name="connsiteY58" fmla="*/ 120636 h 520686"/>
              <a:gd name="connsiteX59" fmla="*/ 1409700 w 2381250"/>
              <a:gd name="connsiteY59" fmla="*/ 215886 h 520686"/>
              <a:gd name="connsiteX60" fmla="*/ 1371600 w 2381250"/>
              <a:gd name="connsiteY60" fmla="*/ 273036 h 520686"/>
              <a:gd name="connsiteX61" fmla="*/ 1314450 w 2381250"/>
              <a:gd name="connsiteY61" fmla="*/ 311136 h 520686"/>
              <a:gd name="connsiteX62" fmla="*/ 1257300 w 2381250"/>
              <a:gd name="connsiteY62" fmla="*/ 368286 h 520686"/>
              <a:gd name="connsiteX63" fmla="*/ 1200150 w 2381250"/>
              <a:gd name="connsiteY63" fmla="*/ 406386 h 520686"/>
              <a:gd name="connsiteX64" fmla="*/ 1143000 w 2381250"/>
              <a:gd name="connsiteY64" fmla="*/ 463536 h 520686"/>
              <a:gd name="connsiteX65" fmla="*/ 1104900 w 2381250"/>
              <a:gd name="connsiteY65" fmla="*/ 520686 h 5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81250" h="520686">
                <a:moveTo>
                  <a:pt x="0" y="501636"/>
                </a:moveTo>
                <a:cubicBezTo>
                  <a:pt x="12700" y="469886"/>
                  <a:pt x="19976" y="435384"/>
                  <a:pt x="38100" y="406386"/>
                </a:cubicBezTo>
                <a:cubicBezTo>
                  <a:pt x="64293" y="364478"/>
                  <a:pt x="112901" y="337469"/>
                  <a:pt x="152400" y="311136"/>
                </a:cubicBezTo>
                <a:cubicBezTo>
                  <a:pt x="146050" y="336536"/>
                  <a:pt x="133350" y="361154"/>
                  <a:pt x="133350" y="387336"/>
                </a:cubicBezTo>
                <a:cubicBezTo>
                  <a:pt x="133350" y="419715"/>
                  <a:pt x="123440" y="468106"/>
                  <a:pt x="152400" y="482586"/>
                </a:cubicBezTo>
                <a:cubicBezTo>
                  <a:pt x="176497" y="494634"/>
                  <a:pt x="192017" y="445891"/>
                  <a:pt x="209550" y="425436"/>
                </a:cubicBezTo>
                <a:cubicBezTo>
                  <a:pt x="230213" y="401330"/>
                  <a:pt x="246037" y="373342"/>
                  <a:pt x="266700" y="349236"/>
                </a:cubicBezTo>
                <a:cubicBezTo>
                  <a:pt x="284233" y="328781"/>
                  <a:pt x="306603" y="312782"/>
                  <a:pt x="323850" y="292086"/>
                </a:cubicBezTo>
                <a:cubicBezTo>
                  <a:pt x="338507" y="274497"/>
                  <a:pt x="344072" y="249239"/>
                  <a:pt x="361950" y="234936"/>
                </a:cubicBezTo>
                <a:cubicBezTo>
                  <a:pt x="377630" y="222392"/>
                  <a:pt x="400050" y="222236"/>
                  <a:pt x="419100" y="215886"/>
                </a:cubicBezTo>
                <a:cubicBezTo>
                  <a:pt x="425450" y="241286"/>
                  <a:pt x="441853" y="266167"/>
                  <a:pt x="438150" y="292086"/>
                </a:cubicBezTo>
                <a:cubicBezTo>
                  <a:pt x="437751" y="294882"/>
                  <a:pt x="364455" y="389841"/>
                  <a:pt x="381000" y="406386"/>
                </a:cubicBezTo>
                <a:cubicBezTo>
                  <a:pt x="395199" y="420585"/>
                  <a:pt x="419100" y="393686"/>
                  <a:pt x="438150" y="387336"/>
                </a:cubicBezTo>
                <a:cubicBezTo>
                  <a:pt x="476250" y="349236"/>
                  <a:pt x="507618" y="302924"/>
                  <a:pt x="552450" y="273036"/>
                </a:cubicBezTo>
                <a:lnTo>
                  <a:pt x="666750" y="196836"/>
                </a:lnTo>
                <a:cubicBezTo>
                  <a:pt x="673100" y="215886"/>
                  <a:pt x="682499" y="234179"/>
                  <a:pt x="685800" y="253986"/>
                </a:cubicBezTo>
                <a:cubicBezTo>
                  <a:pt x="695253" y="310705"/>
                  <a:pt x="683494" y="372047"/>
                  <a:pt x="704850" y="425436"/>
                </a:cubicBezTo>
                <a:cubicBezTo>
                  <a:pt x="712308" y="444080"/>
                  <a:pt x="742950" y="438136"/>
                  <a:pt x="762000" y="444486"/>
                </a:cubicBezTo>
                <a:cubicBezTo>
                  <a:pt x="812800" y="438136"/>
                  <a:pt x="865009" y="438906"/>
                  <a:pt x="914400" y="425436"/>
                </a:cubicBezTo>
                <a:cubicBezTo>
                  <a:pt x="936489" y="419412"/>
                  <a:pt x="951671" y="398695"/>
                  <a:pt x="971550" y="387336"/>
                </a:cubicBezTo>
                <a:cubicBezTo>
                  <a:pt x="1037462" y="349672"/>
                  <a:pt x="1040784" y="351558"/>
                  <a:pt x="1104900" y="330186"/>
                </a:cubicBezTo>
                <a:cubicBezTo>
                  <a:pt x="1117600" y="355586"/>
                  <a:pt x="1134020" y="379445"/>
                  <a:pt x="1143000" y="406386"/>
                </a:cubicBezTo>
                <a:cubicBezTo>
                  <a:pt x="1153239" y="437103"/>
                  <a:pt x="1135109" y="483675"/>
                  <a:pt x="1162050" y="501636"/>
                </a:cubicBezTo>
                <a:cubicBezTo>
                  <a:pt x="1181100" y="514336"/>
                  <a:pt x="1186684" y="463002"/>
                  <a:pt x="1200150" y="444486"/>
                </a:cubicBezTo>
                <a:cubicBezTo>
                  <a:pt x="1237499" y="393131"/>
                  <a:pt x="1269549" y="336987"/>
                  <a:pt x="1314450" y="292086"/>
                </a:cubicBezTo>
                <a:lnTo>
                  <a:pt x="1428750" y="177786"/>
                </a:lnTo>
                <a:cubicBezTo>
                  <a:pt x="1597805" y="234138"/>
                  <a:pt x="1334335" y="126859"/>
                  <a:pt x="1504950" y="425436"/>
                </a:cubicBezTo>
                <a:cubicBezTo>
                  <a:pt x="1523320" y="457584"/>
                  <a:pt x="1541561" y="360994"/>
                  <a:pt x="1562100" y="330186"/>
                </a:cubicBezTo>
                <a:cubicBezTo>
                  <a:pt x="1610976" y="256872"/>
                  <a:pt x="1617536" y="255700"/>
                  <a:pt x="1676400" y="196836"/>
                </a:cubicBezTo>
                <a:cubicBezTo>
                  <a:pt x="1682750" y="228586"/>
                  <a:pt x="1691434" y="259957"/>
                  <a:pt x="1695450" y="292086"/>
                </a:cubicBezTo>
                <a:cubicBezTo>
                  <a:pt x="1723830" y="519130"/>
                  <a:pt x="1645810" y="524533"/>
                  <a:pt x="1771650" y="482586"/>
                </a:cubicBezTo>
                <a:cubicBezTo>
                  <a:pt x="1784350" y="463536"/>
                  <a:pt x="1794539" y="442548"/>
                  <a:pt x="1809750" y="425436"/>
                </a:cubicBezTo>
                <a:cubicBezTo>
                  <a:pt x="1845547" y="385164"/>
                  <a:pt x="1894162" y="355968"/>
                  <a:pt x="1924050" y="311136"/>
                </a:cubicBezTo>
                <a:cubicBezTo>
                  <a:pt x="2012950" y="177786"/>
                  <a:pt x="1962150" y="222236"/>
                  <a:pt x="2057400" y="158736"/>
                </a:cubicBezTo>
                <a:cubicBezTo>
                  <a:pt x="2063750" y="247636"/>
                  <a:pt x="2043349" y="342684"/>
                  <a:pt x="2076450" y="425436"/>
                </a:cubicBezTo>
                <a:cubicBezTo>
                  <a:pt x="2088242" y="454915"/>
                  <a:pt x="2115146" y="375072"/>
                  <a:pt x="2133600" y="349236"/>
                </a:cubicBezTo>
                <a:cubicBezTo>
                  <a:pt x="2191327" y="268418"/>
                  <a:pt x="2145723" y="309404"/>
                  <a:pt x="2228850" y="253986"/>
                </a:cubicBezTo>
                <a:cubicBezTo>
                  <a:pt x="2235200" y="323836"/>
                  <a:pt x="2219414" y="399443"/>
                  <a:pt x="2247900" y="463536"/>
                </a:cubicBezTo>
                <a:cubicBezTo>
                  <a:pt x="2257199" y="484458"/>
                  <a:pt x="2290747" y="443314"/>
                  <a:pt x="2305050" y="425436"/>
                </a:cubicBezTo>
                <a:cubicBezTo>
                  <a:pt x="2317594" y="409756"/>
                  <a:pt x="2315120" y="386247"/>
                  <a:pt x="2324100" y="368286"/>
                </a:cubicBezTo>
                <a:cubicBezTo>
                  <a:pt x="2397958" y="220570"/>
                  <a:pt x="2333367" y="397634"/>
                  <a:pt x="2381250" y="253986"/>
                </a:cubicBezTo>
                <a:cubicBezTo>
                  <a:pt x="2334766" y="625862"/>
                  <a:pt x="2392995" y="230641"/>
                  <a:pt x="2343150" y="6336"/>
                </a:cubicBezTo>
                <a:cubicBezTo>
                  <a:pt x="2337306" y="-19963"/>
                  <a:pt x="2303247" y="42790"/>
                  <a:pt x="2286000" y="63486"/>
                </a:cubicBezTo>
                <a:cubicBezTo>
                  <a:pt x="2271343" y="81075"/>
                  <a:pt x="2258863" y="100536"/>
                  <a:pt x="2247900" y="120636"/>
                </a:cubicBezTo>
                <a:cubicBezTo>
                  <a:pt x="2220703" y="170497"/>
                  <a:pt x="2205778" y="227599"/>
                  <a:pt x="2171700" y="273036"/>
                </a:cubicBezTo>
                <a:cubicBezTo>
                  <a:pt x="2152650" y="298436"/>
                  <a:pt x="2135213" y="325130"/>
                  <a:pt x="2114550" y="349236"/>
                </a:cubicBezTo>
                <a:cubicBezTo>
                  <a:pt x="2004541" y="477580"/>
                  <a:pt x="2103507" y="337225"/>
                  <a:pt x="2019300" y="463536"/>
                </a:cubicBezTo>
                <a:cubicBezTo>
                  <a:pt x="2006600" y="431786"/>
                  <a:pt x="1981200" y="402482"/>
                  <a:pt x="1981200" y="368286"/>
                </a:cubicBezTo>
                <a:cubicBezTo>
                  <a:pt x="1981200" y="328125"/>
                  <a:pt x="2009560" y="292948"/>
                  <a:pt x="2019300" y="253986"/>
                </a:cubicBezTo>
                <a:lnTo>
                  <a:pt x="2038350" y="177786"/>
                </a:lnTo>
                <a:cubicBezTo>
                  <a:pt x="2019300" y="171436"/>
                  <a:pt x="2000250" y="152386"/>
                  <a:pt x="1981200" y="158736"/>
                </a:cubicBezTo>
                <a:cubicBezTo>
                  <a:pt x="1860478" y="198977"/>
                  <a:pt x="1836291" y="299792"/>
                  <a:pt x="1733550" y="368286"/>
                </a:cubicBezTo>
                <a:lnTo>
                  <a:pt x="1676400" y="406386"/>
                </a:lnTo>
                <a:cubicBezTo>
                  <a:pt x="1663700" y="425436"/>
                  <a:pt x="1654489" y="447347"/>
                  <a:pt x="1638300" y="463536"/>
                </a:cubicBezTo>
                <a:cubicBezTo>
                  <a:pt x="1601371" y="500465"/>
                  <a:pt x="1570481" y="505192"/>
                  <a:pt x="1524000" y="520686"/>
                </a:cubicBezTo>
                <a:cubicBezTo>
                  <a:pt x="1530350" y="476236"/>
                  <a:pt x="1527705" y="429534"/>
                  <a:pt x="1543050" y="387336"/>
                </a:cubicBezTo>
                <a:cubicBezTo>
                  <a:pt x="1553900" y="357498"/>
                  <a:pt x="1584448" y="338703"/>
                  <a:pt x="1600200" y="311136"/>
                </a:cubicBezTo>
                <a:cubicBezTo>
                  <a:pt x="1610163" y="293701"/>
                  <a:pt x="1612900" y="273036"/>
                  <a:pt x="1619250" y="253986"/>
                </a:cubicBezTo>
                <a:cubicBezTo>
                  <a:pt x="1612900" y="209536"/>
                  <a:pt x="1644377" y="128668"/>
                  <a:pt x="1600200" y="120636"/>
                </a:cubicBezTo>
                <a:cubicBezTo>
                  <a:pt x="1530350" y="107936"/>
                  <a:pt x="1409700" y="215886"/>
                  <a:pt x="1409700" y="215886"/>
                </a:cubicBezTo>
                <a:cubicBezTo>
                  <a:pt x="1397000" y="234936"/>
                  <a:pt x="1387789" y="256847"/>
                  <a:pt x="1371600" y="273036"/>
                </a:cubicBezTo>
                <a:cubicBezTo>
                  <a:pt x="1355411" y="289225"/>
                  <a:pt x="1332039" y="296479"/>
                  <a:pt x="1314450" y="311136"/>
                </a:cubicBezTo>
                <a:cubicBezTo>
                  <a:pt x="1293754" y="328383"/>
                  <a:pt x="1277996" y="351039"/>
                  <a:pt x="1257300" y="368286"/>
                </a:cubicBezTo>
                <a:cubicBezTo>
                  <a:pt x="1239711" y="382943"/>
                  <a:pt x="1217739" y="391729"/>
                  <a:pt x="1200150" y="406386"/>
                </a:cubicBezTo>
                <a:cubicBezTo>
                  <a:pt x="1179454" y="423633"/>
                  <a:pt x="1160247" y="442840"/>
                  <a:pt x="1143000" y="463536"/>
                </a:cubicBezTo>
                <a:cubicBezTo>
                  <a:pt x="1128343" y="481125"/>
                  <a:pt x="1104900" y="520686"/>
                  <a:pt x="1104900" y="520686"/>
                </a:cubicBezTo>
              </a:path>
            </a:pathLst>
          </a:custGeom>
          <a:noFill/>
          <a:ln w="76200">
            <a:solidFill>
              <a:srgbClr val="FFFF00">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100" y="3872314"/>
            <a:ext cx="2975544" cy="2975544"/>
          </a:xfrm>
          <a:prstGeom prst="rect">
            <a:avLst/>
          </a:prstGeom>
        </p:spPr>
      </p:pic>
    </p:spTree>
    <p:extLst>
      <p:ext uri="{BB962C8B-B14F-4D97-AF65-F5344CB8AC3E}">
        <p14:creationId xmlns:p14="http://schemas.microsoft.com/office/powerpoint/2010/main" val="2419298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a:solidFill>
                <a:srgbClr val="595959"/>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10" name="Rectangle 9"/>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56922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r>
              <a:rPr lang="en-US" sz="2800" dirty="0" smtClean="0">
                <a:solidFill>
                  <a:srgbClr val="595959"/>
                </a:solidFill>
                <a:latin typeface="+mn-lt"/>
              </a:rPr>
              <a:t>The </a:t>
            </a:r>
            <a:r>
              <a:rPr lang="en-US" sz="2800" dirty="0">
                <a:solidFill>
                  <a:srgbClr val="595959"/>
                </a:solidFill>
                <a:latin typeface="+mn-lt"/>
              </a:rPr>
              <a:t>core of computing is </a:t>
            </a:r>
            <a:r>
              <a:rPr lang="en-US" sz="2800" dirty="0" smtClean="0">
                <a:solidFill>
                  <a:srgbClr val="595959"/>
                </a:solidFill>
                <a:latin typeface="+mn-lt"/>
              </a:rPr>
              <a:t>computer</a:t>
            </a:r>
          </a:p>
          <a:p>
            <a:pPr>
              <a:lnSpc>
                <a:spcPct val="100000"/>
              </a:lnSpc>
            </a:pPr>
            <a:r>
              <a:rPr lang="en-US" sz="2800" dirty="0" smtClean="0">
                <a:solidFill>
                  <a:srgbClr val="595959"/>
                </a:solidFill>
                <a:latin typeface="+mn-lt"/>
              </a:rPr>
              <a:t>science</a:t>
            </a:r>
            <a:r>
              <a:rPr lang="en-US" sz="2800" dirty="0">
                <a:solidFill>
                  <a:srgbClr val="595959"/>
                </a:solidFill>
                <a:latin typeface="+mn-lt"/>
              </a:rPr>
              <a:t>, in which pupils are </a:t>
            </a:r>
            <a:r>
              <a:rPr lang="en-US" sz="2800" dirty="0" smtClean="0">
                <a:solidFill>
                  <a:srgbClr val="595959"/>
                </a:solidFill>
                <a:latin typeface="+mn-lt"/>
              </a:rPr>
              <a:t>taught</a:t>
            </a:r>
          </a:p>
          <a:p>
            <a:pPr>
              <a:lnSpc>
                <a:spcPct val="100000"/>
              </a:lnSpc>
            </a:pPr>
            <a:r>
              <a:rPr lang="en-US" sz="2800" dirty="0">
                <a:solidFill>
                  <a:srgbClr val="595959"/>
                </a:solidFill>
                <a:latin typeface="+mn-lt"/>
              </a:rPr>
              <a:t>t</a:t>
            </a:r>
            <a:r>
              <a:rPr lang="en-US" sz="2800" dirty="0" smtClean="0">
                <a:solidFill>
                  <a:srgbClr val="595959"/>
                </a:solidFill>
                <a:latin typeface="+mn-lt"/>
              </a:rPr>
              <a:t>he principles </a:t>
            </a:r>
            <a:r>
              <a:rPr lang="en-US" sz="2800" dirty="0">
                <a:solidFill>
                  <a:srgbClr val="595959"/>
                </a:solidFill>
                <a:latin typeface="+mn-lt"/>
              </a:rPr>
              <a:t>of information </a:t>
            </a:r>
            <a:r>
              <a:rPr lang="en-US" sz="2800" dirty="0" smtClean="0">
                <a:solidFill>
                  <a:srgbClr val="595959"/>
                </a:solidFill>
                <a:latin typeface="+mn-lt"/>
              </a:rPr>
              <a:t>and</a:t>
            </a:r>
          </a:p>
          <a:p>
            <a:pPr>
              <a:lnSpc>
                <a:spcPct val="100000"/>
              </a:lnSpc>
            </a:pPr>
            <a:r>
              <a:rPr lang="en-US" sz="2800" dirty="0" smtClean="0">
                <a:solidFill>
                  <a:srgbClr val="595959"/>
                </a:solidFill>
                <a:latin typeface="+mn-lt"/>
              </a:rPr>
              <a:t>computation</a:t>
            </a:r>
            <a:r>
              <a:rPr lang="en-US" sz="2800" dirty="0">
                <a:solidFill>
                  <a:srgbClr val="595959"/>
                </a:solidFill>
                <a:latin typeface="+mn-lt"/>
              </a:rPr>
              <a:t>, how digital systems work, and how to </a:t>
            </a:r>
            <a:r>
              <a:rPr lang="en-US" sz="2800" b="1" dirty="0">
                <a:solidFill>
                  <a:srgbClr val="C00000"/>
                </a:solidFill>
                <a:latin typeface="+mn-lt"/>
              </a:rPr>
              <a:t>put this knowledge to use through programming</a:t>
            </a:r>
            <a:r>
              <a:rPr lang="en-US" sz="2800" dirty="0" smtClean="0">
                <a:solidFill>
                  <a:srgbClr val="595959"/>
                </a:solidFill>
                <a:latin typeface="+mn-lt"/>
              </a:rPr>
              <a:t>.</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10" name="Rectangle 9"/>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468132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94385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47255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rgbClr val="E9E2D0"/>
                </a:solidFill>
                <a:latin typeface="+mn-lt"/>
              </a:rPr>
              <a:t>Computing is about a</a:t>
            </a:r>
          </a:p>
          <a:p>
            <a:pPr>
              <a:lnSpc>
                <a:spcPct val="100000"/>
              </a:lnSpc>
            </a:pPr>
            <a:r>
              <a:rPr lang="en-US" b="1" dirty="0" smtClean="0">
                <a:solidFill>
                  <a:srgbClr val="E9E2D0"/>
                </a:solidFill>
                <a:latin typeface="+mn-lt"/>
              </a:rPr>
              <a:t>way of thinking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Computational thinking is developed through computational doing</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61248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595959"/>
                </a:solidFill>
                <a:latin typeface="+mn-lt"/>
              </a:rPr>
              <a:t>Teaching children to</a:t>
            </a:r>
          </a:p>
          <a:p>
            <a:pPr>
              <a:lnSpc>
                <a:spcPct val="100000"/>
              </a:lnSpc>
            </a:pPr>
            <a:r>
              <a:rPr lang="en-US" b="1" dirty="0" smtClean="0">
                <a:solidFill>
                  <a:srgbClr val="595959"/>
                </a:solidFill>
                <a:latin typeface="+mn-lt"/>
              </a:rPr>
              <a:t>program is about</a:t>
            </a:r>
          </a:p>
          <a:p>
            <a:pPr>
              <a:lnSpc>
                <a:spcPct val="100000"/>
              </a:lnSpc>
            </a:pPr>
            <a:r>
              <a:rPr lang="en-US" b="1" dirty="0" smtClean="0">
                <a:solidFill>
                  <a:srgbClr val="595959"/>
                </a:solidFill>
                <a:latin typeface="+mn-lt"/>
              </a:rPr>
              <a:t>applying key concepts </a:t>
            </a:r>
          </a:p>
          <a:p>
            <a:pPr>
              <a:lnSpc>
                <a:spcPct val="100000"/>
              </a:lnSpc>
            </a:pPr>
            <a:r>
              <a:rPr lang="en-US" b="1" dirty="0" smtClean="0">
                <a:solidFill>
                  <a:srgbClr val="595959"/>
                </a:solidFill>
                <a:latin typeface="+mn-lt"/>
              </a:rPr>
              <a:t>from Computational </a:t>
            </a:r>
          </a:p>
          <a:p>
            <a:pPr>
              <a:lnSpc>
                <a:spcPct val="100000"/>
              </a:lnSpc>
            </a:pPr>
            <a:r>
              <a:rPr lang="en-US" b="1" dirty="0" smtClean="0">
                <a:solidFill>
                  <a:srgbClr val="595959"/>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771541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Teaching children to</a:t>
            </a:r>
          </a:p>
          <a:p>
            <a:pPr>
              <a:lnSpc>
                <a:spcPct val="100000"/>
              </a:lnSpc>
            </a:pPr>
            <a:r>
              <a:rPr lang="en-US" b="1" dirty="0" smtClean="0">
                <a:solidFill>
                  <a:srgbClr val="C00000"/>
                </a:solidFill>
                <a:latin typeface="+mn-lt"/>
              </a:rPr>
              <a:t>program is about</a:t>
            </a:r>
          </a:p>
          <a:p>
            <a:pPr>
              <a:lnSpc>
                <a:spcPct val="100000"/>
              </a:lnSpc>
            </a:pPr>
            <a:r>
              <a:rPr lang="en-US" b="1" dirty="0" smtClean="0">
                <a:solidFill>
                  <a:srgbClr val="C00000"/>
                </a:solidFill>
                <a:latin typeface="+mn-lt"/>
              </a:rPr>
              <a:t>applying key concepts </a:t>
            </a:r>
          </a:p>
          <a:p>
            <a:pPr>
              <a:lnSpc>
                <a:spcPct val="100000"/>
              </a:lnSpc>
            </a:pPr>
            <a:r>
              <a:rPr lang="en-US" b="1" dirty="0" smtClean="0">
                <a:solidFill>
                  <a:srgbClr val="C00000"/>
                </a:solidFill>
                <a:latin typeface="+mn-lt"/>
              </a:rPr>
              <a:t>from Computational </a:t>
            </a:r>
          </a:p>
          <a:p>
            <a:pPr>
              <a:lnSpc>
                <a:spcPct val="100000"/>
              </a:lnSpc>
            </a:pPr>
            <a:r>
              <a:rPr lang="en-US" b="1" dirty="0" smtClean="0">
                <a:solidFill>
                  <a:srgbClr val="C00000"/>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1531" y="2397138"/>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826469" y="240045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120284" y="852117"/>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454358" y="311822"/>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714509" y="88696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1429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rot="753312">
            <a:off x="5197343" y="894681"/>
            <a:ext cx="3409950" cy="4829175"/>
          </a:xfrm>
          <a:prstGeom prst="rect">
            <a:avLst/>
          </a:prstGeom>
          <a:ln>
            <a:solidFill>
              <a:schemeClr val="bg1">
                <a:lumMod val="50000"/>
              </a:schemeClr>
            </a:solidFill>
          </a:ln>
        </p:spPr>
      </p:pic>
      <p:pic>
        <p:nvPicPr>
          <p:cNvPr id="6" name="Picture 5"/>
          <p:cNvPicPr>
            <a:picLocks noChangeAspect="1"/>
          </p:cNvPicPr>
          <p:nvPr/>
        </p:nvPicPr>
        <p:blipFill>
          <a:blip r:embed="rId5"/>
          <a:stretch>
            <a:fillRect/>
          </a:stretch>
        </p:blipFill>
        <p:spPr>
          <a:xfrm rot="408520">
            <a:off x="4580742" y="603249"/>
            <a:ext cx="3409950" cy="4829175"/>
          </a:xfrm>
          <a:prstGeom prst="rect">
            <a:avLst/>
          </a:prstGeom>
          <a:ln>
            <a:solidFill>
              <a:schemeClr val="bg1">
                <a:lumMod val="50000"/>
              </a:schemeClr>
            </a:solidFill>
          </a:ln>
        </p:spPr>
      </p:pic>
      <p:pic>
        <p:nvPicPr>
          <p:cNvPr id="7" name="Picture 6"/>
          <p:cNvPicPr>
            <a:picLocks noChangeAspect="1"/>
          </p:cNvPicPr>
          <p:nvPr/>
        </p:nvPicPr>
        <p:blipFill>
          <a:blip r:embed="rId6"/>
          <a:stretch>
            <a:fillRect/>
          </a:stretch>
        </p:blipFill>
        <p:spPr>
          <a:xfrm rot="202801">
            <a:off x="3922104" y="276913"/>
            <a:ext cx="3409950" cy="4829175"/>
          </a:xfrm>
          <a:prstGeom prst="rect">
            <a:avLst/>
          </a:prstGeom>
          <a:ln>
            <a:solidFill>
              <a:schemeClr val="bg1">
                <a:lumMod val="50000"/>
              </a:schemeClr>
            </a:solidFill>
          </a:ln>
        </p:spPr>
      </p:pic>
      <p:pic>
        <p:nvPicPr>
          <p:cNvPr id="2" name="Picture 1"/>
          <p:cNvPicPr>
            <a:picLocks noChangeAspect="1"/>
          </p:cNvPicPr>
          <p:nvPr/>
        </p:nvPicPr>
        <p:blipFill>
          <a:blip r:embed="rId7"/>
          <a:stretch>
            <a:fillRect/>
          </a:stretch>
        </p:blipFill>
        <p:spPr>
          <a:xfrm>
            <a:off x="3251869" y="416269"/>
            <a:ext cx="3414330" cy="4831051"/>
          </a:xfrm>
          <a:prstGeom prst="rect">
            <a:avLst/>
          </a:prstGeom>
          <a:ln>
            <a:solidFill>
              <a:schemeClr val="bg1">
                <a:lumMod val="50000"/>
              </a:schemeClr>
            </a:solidFill>
          </a:ln>
        </p:spPr>
      </p:pic>
    </p:spTree>
    <p:extLst>
      <p:ext uri="{BB962C8B-B14F-4D97-AF65-F5344CB8AC3E}">
        <p14:creationId xmlns:p14="http://schemas.microsoft.com/office/powerpoint/2010/main" val="4252810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30055" y="5912069"/>
            <a:ext cx="1213945" cy="945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766" y="4705813"/>
            <a:ext cx="9144000" cy="757130"/>
          </a:xfrm>
          <a:prstGeom prst="rect">
            <a:avLst/>
          </a:prstGeom>
          <a:noFill/>
        </p:spPr>
        <p:txBody>
          <a:bodyPr wrap="square">
            <a:spAutoFit/>
          </a:bodyPr>
          <a:lstStyle/>
          <a:p>
            <a:pPr algn="ctr">
              <a:lnSpc>
                <a:spcPct val="90000"/>
              </a:lnSpc>
            </a:pPr>
            <a:r>
              <a:rPr lang="en-US" sz="4800" b="1" kern="1400" spc="-150" dirty="0" smtClean="0">
                <a:solidFill>
                  <a:schemeClr val="tx1">
                    <a:lumMod val="75000"/>
                    <a:lumOff val="25000"/>
                  </a:schemeClr>
                </a:solidFill>
              </a:rPr>
              <a:t>A special way of looking at the world</a:t>
            </a:r>
            <a:endParaRPr lang="en-US" sz="4800" b="1" kern="1400" spc="-150" dirty="0">
              <a:solidFill>
                <a:schemeClr val="tx1">
                  <a:lumMod val="75000"/>
                  <a:lumOff val="25000"/>
                </a:schemeClr>
              </a:solidFill>
            </a:endParaRPr>
          </a:p>
        </p:txBody>
      </p:sp>
      <p:sp>
        <p:nvSpPr>
          <p:cNvPr id="14" name="Rectangle 13"/>
          <p:cNvSpPr/>
          <p:nvPr/>
        </p:nvSpPr>
        <p:spPr>
          <a:xfrm>
            <a:off x="-31532" y="0"/>
            <a:ext cx="9175531" cy="707886"/>
          </a:xfrm>
          <a:prstGeom prst="rect">
            <a:avLst/>
          </a:prstGeom>
          <a:noFill/>
        </p:spPr>
        <p:txBody>
          <a:bodyPr wrap="square">
            <a:spAutoFit/>
          </a:bodyPr>
          <a:lstStyle/>
          <a:p>
            <a:pPr algn="ctr"/>
            <a:r>
              <a:rPr lang="en-US" sz="4000" b="1" kern="1400" dirty="0" smtClean="0">
                <a:solidFill>
                  <a:srgbClr val="C00000"/>
                </a:solidFill>
              </a:rPr>
              <a:t>Learning to </a:t>
            </a:r>
            <a:r>
              <a:rPr lang="en-US" sz="4000" b="1" kern="1400" dirty="0">
                <a:solidFill>
                  <a:srgbClr val="C00000"/>
                </a:solidFill>
              </a:rPr>
              <a:t>t</a:t>
            </a:r>
            <a:r>
              <a:rPr lang="en-US" sz="4000" b="1" kern="1400" dirty="0" smtClean="0">
                <a:solidFill>
                  <a:srgbClr val="C00000"/>
                </a:solidFill>
              </a:rPr>
              <a:t>hink like </a:t>
            </a:r>
            <a:r>
              <a:rPr lang="en-US" sz="4000" b="1" kern="1400" dirty="0">
                <a:solidFill>
                  <a:srgbClr val="C00000"/>
                </a:solidFill>
              </a:rPr>
              <a:t>a Computer Scientist</a:t>
            </a:r>
            <a:endParaRPr lang="en-US" sz="4000" kern="1400" dirty="0">
              <a:solidFill>
                <a:srgbClr val="C00000"/>
              </a:solidFill>
            </a:endParaRPr>
          </a:p>
        </p:txBody>
      </p:sp>
      <p:sp>
        <p:nvSpPr>
          <p:cNvPr id="15" name="Subtitle 2"/>
          <p:cNvSpPr txBox="1">
            <a:spLocks/>
          </p:cNvSpPr>
          <p:nvPr/>
        </p:nvSpPr>
        <p:spPr>
          <a:xfrm>
            <a:off x="0" y="6029924"/>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Tree>
    <p:extLst>
      <p:ext uri="{BB962C8B-B14F-4D97-AF65-F5344CB8AC3E}">
        <p14:creationId xmlns:p14="http://schemas.microsoft.com/office/powerpoint/2010/main" val="40543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946" t="30856" r="25105" b="44666"/>
          <a:stretch/>
        </p:blipFill>
        <p:spPr bwMode="auto">
          <a:xfrm>
            <a:off x="3844999" y="3140075"/>
            <a:ext cx="4219709"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174" y="3313155"/>
            <a:ext cx="7805597" cy="3416320"/>
          </a:xfrm>
          <a:prstGeom prst="rect">
            <a:avLst/>
          </a:prstGeom>
          <a:noFill/>
        </p:spPr>
        <p:txBody>
          <a:bodyPr wrap="square" rtlCol="0">
            <a:spAutoFit/>
          </a:bodyPr>
          <a:lstStyle/>
          <a:p>
            <a:r>
              <a:rPr lang="en-GB" sz="5400" b="1" dirty="0" smtClean="0">
                <a:solidFill>
                  <a:srgbClr val="DEDEDE"/>
                </a:solidFill>
              </a:rPr>
              <a:t>The big picture</a:t>
            </a:r>
          </a:p>
          <a:p>
            <a:r>
              <a:rPr lang="en-GB" sz="5400" b="1" dirty="0" smtClean="0">
                <a:solidFill>
                  <a:srgbClr val="DEDEDE"/>
                </a:solidFill>
              </a:rPr>
              <a:t>Concepts and continuity</a:t>
            </a:r>
          </a:p>
          <a:p>
            <a:r>
              <a:rPr lang="en-GB" sz="5400" b="1" dirty="0" smtClean="0">
                <a:solidFill>
                  <a:srgbClr val="DEDEDE"/>
                </a:solidFill>
              </a:rPr>
              <a:t>Structured programming</a:t>
            </a:r>
          </a:p>
          <a:p>
            <a:r>
              <a:rPr lang="en-GB" sz="5400" b="1" dirty="0" smtClean="0">
                <a:solidFill>
                  <a:srgbClr val="DEDEDE"/>
                </a:solidFill>
              </a:rPr>
              <a:t>Transitioning to text</a:t>
            </a:r>
            <a:endParaRPr lang="en-GB" sz="5400" b="1" dirty="0">
              <a:solidFill>
                <a:srgbClr val="DEDEDE"/>
              </a:solidFill>
            </a:endParaRPr>
          </a:p>
        </p:txBody>
      </p:sp>
      <p:sp>
        <p:nvSpPr>
          <p:cNvPr id="5"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smtClean="0">
                <a:solidFill>
                  <a:srgbClr val="595959"/>
                </a:solidFill>
                <a:latin typeface="+mn-lt"/>
              </a:rPr>
              <a:t>Concepts and continuity</a:t>
            </a:r>
            <a:endParaRPr lang="en-GB" sz="6600" b="1" dirty="0">
              <a:solidFill>
                <a:srgbClr val="595959"/>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Tree>
    <p:extLst>
      <p:ext uri="{BB962C8B-B14F-4D97-AF65-F5344CB8AC3E}">
        <p14:creationId xmlns:p14="http://schemas.microsoft.com/office/powerpoint/2010/main" val="1270896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3">
                                            <p:txEl>
                                              <p:pRg st="0" end="0"/>
                                            </p:txEl>
                                          </p:spTgt>
                                        </p:tgtEl>
                                      </p:cBhvr>
                                    </p:animEffect>
                                    <p:set>
                                      <p:cBhvr>
                                        <p:cTn id="24" dur="1" fill="hold">
                                          <p:stCondLst>
                                            <p:cond delay="499"/>
                                          </p:stCondLst>
                                        </p:cTn>
                                        <p:tgtEl>
                                          <p:spTgt spid="3">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
                                            <p:txEl>
                                              <p:pRg st="1" end="1"/>
                                            </p:txEl>
                                          </p:spTgt>
                                        </p:tgtEl>
                                      </p:cBhvr>
                                    </p:animEffect>
                                    <p:set>
                                      <p:cBhvr>
                                        <p:cTn id="27" dur="1" fill="hold">
                                          <p:stCondLst>
                                            <p:cond delay="499"/>
                                          </p:stCondLst>
                                        </p:cTn>
                                        <p:tgtEl>
                                          <p:spTgt spid="3">
                                            <p:txEl>
                                              <p:pRg st="1" end="1"/>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
                                            <p:txEl>
                                              <p:pRg st="2" end="2"/>
                                            </p:txEl>
                                          </p:spTgt>
                                        </p:tgtEl>
                                      </p:cBhvr>
                                    </p:animEffect>
                                    <p:set>
                                      <p:cBhvr>
                                        <p:cTn id="30" dur="1" fill="hold">
                                          <p:stCondLst>
                                            <p:cond delay="499"/>
                                          </p:stCondLst>
                                        </p:cTn>
                                        <p:tgtEl>
                                          <p:spTgt spid="3">
                                            <p:txEl>
                                              <p:pRg st="2" end="2"/>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
                                            <p:txEl>
                                              <p:pRg st="3" end="3"/>
                                            </p:txEl>
                                          </p:spTgt>
                                        </p:tgtEl>
                                      </p:cBhvr>
                                    </p:animEffect>
                                    <p:set>
                                      <p:cBhvr>
                                        <p:cTn id="33" dur="1" fill="hold">
                                          <p:stCondLst>
                                            <p:cond delay="499"/>
                                          </p:stCondLst>
                                        </p:cTn>
                                        <p:tgtEl>
                                          <p:spTgt spid="3">
                                            <p:txEl>
                                              <p:pRg st="3" end="3"/>
                                            </p:txEl>
                                          </p:spTgt>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0839" y="33337"/>
            <a:ext cx="7886700" cy="1325563"/>
          </a:xfrm>
        </p:spPr>
        <p:txBody>
          <a:bodyPr/>
          <a:lstStyle/>
          <a:p>
            <a:pPr algn="r"/>
            <a:r>
              <a:rPr lang="en-GB" dirty="0" smtClean="0"/>
              <a:t>History lesson</a:t>
            </a:r>
            <a:endParaRPr lang="en-GB" dirty="0"/>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l="52946" t="30856" r="23421" b="44666"/>
          <a:stretch>
            <a:fillRect/>
          </a:stretch>
        </p:blipFill>
        <p:spPr bwMode="auto">
          <a:xfrm>
            <a:off x="3844999" y="3140075"/>
            <a:ext cx="4543425"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descr="papertwithTurtle"/>
          <p:cNvPicPr>
            <a:picLocks noChangeAspect="1" noChangeArrowheads="1"/>
          </p:cNvPicPr>
          <p:nvPr/>
        </p:nvPicPr>
        <p:blipFill>
          <a:blip r:embed="rId4" cstate="print">
            <a:extLst>
              <a:ext uri="{28A0092B-C50C-407E-A947-70E740481C1C}">
                <a14:useLocalDpi xmlns:a14="http://schemas.microsoft.com/office/drawing/2010/main" val="0"/>
              </a:ext>
            </a:extLst>
          </a:blip>
          <a:srcRect r="3697"/>
          <a:stretch>
            <a:fillRect/>
          </a:stretch>
        </p:blipFill>
        <p:spPr bwMode="auto">
          <a:xfrm>
            <a:off x="233363" y="1358900"/>
            <a:ext cx="3762375" cy="5310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363" y="6299756"/>
            <a:ext cx="2209259" cy="369332"/>
          </a:xfrm>
          <a:prstGeom prst="rect">
            <a:avLst/>
          </a:prstGeom>
          <a:noFill/>
        </p:spPr>
        <p:txBody>
          <a:bodyPr wrap="none" rtlCol="0">
            <a:spAutoFit/>
          </a:bodyPr>
          <a:lstStyle/>
          <a:p>
            <a:r>
              <a:rPr lang="en-GB" dirty="0" smtClean="0">
                <a:solidFill>
                  <a:srgbClr val="C00000"/>
                </a:solidFill>
              </a:rPr>
              <a:t>Seymour </a:t>
            </a:r>
            <a:r>
              <a:rPr lang="en-GB" dirty="0" err="1" smtClean="0">
                <a:solidFill>
                  <a:srgbClr val="C00000"/>
                </a:solidFill>
              </a:rPr>
              <a:t>Papert</a:t>
            </a:r>
            <a:r>
              <a:rPr lang="en-GB" dirty="0" smtClean="0">
                <a:solidFill>
                  <a:srgbClr val="C00000"/>
                </a:solidFill>
              </a:rPr>
              <a:t> 1967</a:t>
            </a:r>
            <a:endParaRPr lang="en-GB" dirty="0">
              <a:solidFill>
                <a:srgbClr val="C00000"/>
              </a:solidFill>
            </a:endParaRPr>
          </a:p>
        </p:txBody>
      </p:sp>
      <p:sp>
        <p:nvSpPr>
          <p:cNvPr id="3" name="Rectangle 2"/>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0892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reiber.org/nxt/pub/TWiki/LegoGraphics/mindstorm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365" b="31944"/>
          <a:stretch/>
        </p:blipFill>
        <p:spPr bwMode="auto">
          <a:xfrm>
            <a:off x="239797" y="-15766"/>
            <a:ext cx="3778424" cy="1261234"/>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papertwithTurtle"/>
          <p:cNvPicPr>
            <a:picLocks noChangeAspect="1" noChangeArrowheads="1"/>
          </p:cNvPicPr>
          <p:nvPr/>
        </p:nvPicPr>
        <p:blipFill>
          <a:blip r:embed="rId4" cstate="print">
            <a:extLst>
              <a:ext uri="{28A0092B-C50C-407E-A947-70E740481C1C}">
                <a14:useLocalDpi xmlns:a14="http://schemas.microsoft.com/office/drawing/2010/main" val="0"/>
              </a:ext>
            </a:extLst>
          </a:blip>
          <a:srcRect r="3697"/>
          <a:stretch>
            <a:fillRect/>
          </a:stretch>
        </p:blipFill>
        <p:spPr bwMode="auto">
          <a:xfrm>
            <a:off x="233363" y="1358900"/>
            <a:ext cx="3762375" cy="5310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3363" y="6299756"/>
            <a:ext cx="2209259" cy="369332"/>
          </a:xfrm>
          <a:prstGeom prst="rect">
            <a:avLst/>
          </a:prstGeom>
          <a:noFill/>
        </p:spPr>
        <p:txBody>
          <a:bodyPr wrap="none" rtlCol="0">
            <a:spAutoFit/>
          </a:bodyPr>
          <a:lstStyle/>
          <a:p>
            <a:r>
              <a:rPr lang="en-GB" dirty="0" smtClean="0">
                <a:solidFill>
                  <a:srgbClr val="C00000"/>
                </a:solidFill>
              </a:rPr>
              <a:t>Seymour </a:t>
            </a:r>
            <a:r>
              <a:rPr lang="en-GB" dirty="0" err="1" smtClean="0">
                <a:solidFill>
                  <a:srgbClr val="C00000"/>
                </a:solidFill>
              </a:rPr>
              <a:t>Papert</a:t>
            </a:r>
            <a:r>
              <a:rPr lang="en-GB" dirty="0" smtClean="0">
                <a:solidFill>
                  <a:srgbClr val="C00000"/>
                </a:solidFill>
              </a:rPr>
              <a:t> 1967</a:t>
            </a:r>
            <a:endParaRPr lang="en-GB" dirty="0">
              <a:solidFill>
                <a:srgbClr val="C00000"/>
              </a:solidFill>
            </a:endParaRPr>
          </a:p>
        </p:txBody>
      </p:sp>
      <p:sp>
        <p:nvSpPr>
          <p:cNvPr id="9" name="Rectangle 8"/>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8886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59" y="762844"/>
            <a:ext cx="3851162" cy="6208647"/>
            <a:chOff x="-43659" y="762844"/>
            <a:chExt cx="3851162" cy="620864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4" name="Rectangle 3"/>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35089" y="-19183"/>
            <a:ext cx="3569159" cy="3231654"/>
          </a:xfrm>
          <a:prstGeom prst="rect">
            <a:avLst/>
          </a:prstGeom>
          <a:noFill/>
        </p:spPr>
        <p:txBody>
          <a:bodyPr wrap="square" rtlCol="0">
            <a:spAutoFit/>
          </a:bodyPr>
          <a:lstStyle/>
          <a:p>
            <a:pPr lvl="0"/>
            <a:r>
              <a:rPr lang="en-US" sz="2800" dirty="0" smtClean="0">
                <a:solidFill>
                  <a:srgbClr val="C00000"/>
                </a:solidFill>
                <a:ea typeface="Arial"/>
                <a:cs typeface="Arial"/>
                <a:sym typeface="Arial"/>
              </a:rPr>
              <a:t>“In </a:t>
            </a:r>
            <a:r>
              <a:rPr lang="en-US" sz="2800" dirty="0">
                <a:solidFill>
                  <a:srgbClr val="C00000"/>
                </a:solidFill>
                <a:ea typeface="Arial"/>
                <a:cs typeface="Arial"/>
                <a:sym typeface="Arial"/>
              </a:rPr>
              <a:t>many schools today, the phrase </a:t>
            </a:r>
            <a:r>
              <a:rPr lang="en-US" sz="2800" dirty="0" smtClean="0">
                <a:solidFill>
                  <a:srgbClr val="C00000"/>
                </a:solidFill>
                <a:ea typeface="Arial"/>
                <a:cs typeface="Arial"/>
                <a:sym typeface="Arial"/>
              </a:rPr>
              <a:t>‘computer-aided instruction’ </a:t>
            </a:r>
            <a:r>
              <a:rPr lang="en-US" sz="2800" dirty="0">
                <a:solidFill>
                  <a:srgbClr val="C00000"/>
                </a:solidFill>
                <a:ea typeface="Arial"/>
                <a:cs typeface="Arial"/>
                <a:sym typeface="Arial"/>
              </a:rPr>
              <a:t>means </a:t>
            </a:r>
            <a:r>
              <a:rPr lang="en-US" sz="2800" dirty="0" smtClean="0">
                <a:solidFill>
                  <a:srgbClr val="C00000"/>
                </a:solidFill>
                <a:ea typeface="Arial"/>
                <a:cs typeface="Arial"/>
                <a:sym typeface="Arial"/>
              </a:rPr>
              <a:t>the </a:t>
            </a:r>
            <a:r>
              <a:rPr lang="en-US" sz="2800" dirty="0">
                <a:solidFill>
                  <a:srgbClr val="C00000"/>
                </a:solidFill>
                <a:ea typeface="Arial"/>
                <a:cs typeface="Arial"/>
                <a:sym typeface="Arial"/>
              </a:rPr>
              <a:t>computer is being used to program the child</a:t>
            </a:r>
            <a:r>
              <a:rPr lang="en-US" sz="2800" dirty="0" smtClean="0">
                <a:solidFill>
                  <a:srgbClr val="C00000"/>
                </a:solidFill>
                <a:ea typeface="Arial"/>
                <a:cs typeface="Arial"/>
                <a:sym typeface="Arial"/>
              </a:rPr>
              <a:t>....</a:t>
            </a:r>
            <a:endParaRPr lang="en-US" sz="2800" dirty="0">
              <a:solidFill>
                <a:srgbClr val="C00000"/>
              </a:solidFill>
              <a:ea typeface="Arial"/>
              <a:cs typeface="Arial"/>
              <a:sym typeface="Arial"/>
            </a:endParaRPr>
          </a:p>
          <a:p>
            <a:endParaRPr lang="en-US" sz="3600" b="1" dirty="0">
              <a:solidFill>
                <a:srgbClr val="C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pic>
        <p:nvPicPr>
          <p:cNvPr id="11"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462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659" y="762844"/>
            <a:ext cx="3851162" cy="6208647"/>
            <a:chOff x="-43659" y="762844"/>
            <a:chExt cx="3851162" cy="6208647"/>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5" name="Rectangle 14"/>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033487" y="-19183"/>
            <a:ext cx="6110514" cy="1508105"/>
          </a:xfrm>
          <a:prstGeom prst="rect">
            <a:avLst/>
          </a:prstGeom>
          <a:noFill/>
        </p:spPr>
        <p:txBody>
          <a:bodyPr wrap="square" rtlCol="0">
            <a:spAutoFit/>
          </a:bodyPr>
          <a:lstStyle/>
          <a:p>
            <a:r>
              <a:rPr lang="en-US" sz="2800" dirty="0" smtClean="0">
                <a:solidFill>
                  <a:srgbClr val="C00000"/>
                </a:solidFill>
                <a:cs typeface="Arial"/>
                <a:sym typeface="Arial"/>
              </a:rPr>
              <a:t>…i</a:t>
            </a:r>
            <a:r>
              <a:rPr lang="en-US" sz="2800" dirty="0" smtClean="0">
                <a:solidFill>
                  <a:srgbClr val="C00000"/>
                </a:solidFill>
                <a:ea typeface="Arial"/>
                <a:cs typeface="Arial"/>
                <a:sym typeface="Arial"/>
              </a:rPr>
              <a:t>n </a:t>
            </a:r>
            <a:r>
              <a:rPr lang="en-US" sz="2800" dirty="0">
                <a:solidFill>
                  <a:srgbClr val="C00000"/>
                </a:solidFill>
                <a:ea typeface="Arial"/>
                <a:cs typeface="Arial"/>
                <a:sym typeface="Arial"/>
              </a:rPr>
              <a:t>my vision, the child programs the computer and, in doing </a:t>
            </a:r>
            <a:r>
              <a:rPr lang="en-US" sz="2800" dirty="0" smtClean="0">
                <a:solidFill>
                  <a:srgbClr val="C00000"/>
                </a:solidFill>
                <a:ea typeface="Arial"/>
                <a:cs typeface="Arial"/>
                <a:sym typeface="Arial"/>
              </a:rPr>
              <a:t>so</a:t>
            </a:r>
            <a:endParaRPr lang="en-US" sz="2800" dirty="0">
              <a:solidFill>
                <a:srgbClr val="C00000"/>
              </a:solidFill>
              <a:ea typeface="Arial"/>
              <a:cs typeface="Arial"/>
              <a:sym typeface="Arial"/>
            </a:endParaRPr>
          </a:p>
          <a:p>
            <a:pPr lvl="0"/>
            <a:endParaRPr lang="en-US" sz="3600" b="1" dirty="0">
              <a:solidFill>
                <a:srgbClr val="C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pic>
        <p:nvPicPr>
          <p:cNvPr id="11"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24336" y="836712"/>
            <a:ext cx="4355976" cy="2246769"/>
          </a:xfrm>
          <a:prstGeom prst="rect">
            <a:avLst/>
          </a:prstGeom>
        </p:spPr>
        <p:txBody>
          <a:bodyPr wrap="square">
            <a:spAutoFit/>
          </a:bodyPr>
          <a:lstStyle/>
          <a:p>
            <a:r>
              <a:rPr lang="en-US" sz="2800" dirty="0">
                <a:solidFill>
                  <a:srgbClr val="C00000"/>
                </a:solidFill>
                <a:ea typeface="Arial"/>
                <a:cs typeface="Arial"/>
                <a:sym typeface="Arial"/>
              </a:rPr>
              <a:t>comes into contact with some of the deepest ideas from science, </a:t>
            </a:r>
            <a:r>
              <a:rPr lang="en-US" sz="2800" dirty="0" err="1" smtClean="0">
                <a:solidFill>
                  <a:srgbClr val="C00000"/>
                </a:solidFill>
                <a:ea typeface="Arial"/>
                <a:cs typeface="Arial"/>
                <a:sym typeface="Arial"/>
              </a:rPr>
              <a:t>maths</a:t>
            </a:r>
            <a:r>
              <a:rPr lang="en-US" sz="2800" dirty="0">
                <a:solidFill>
                  <a:srgbClr val="C00000"/>
                </a:solidFill>
                <a:ea typeface="Arial"/>
                <a:cs typeface="Arial"/>
                <a:sym typeface="Arial"/>
              </a:rPr>
              <a:t>, and the art of </a:t>
            </a:r>
            <a:r>
              <a:rPr lang="en-US" sz="2800" dirty="0" smtClean="0">
                <a:solidFill>
                  <a:srgbClr val="C00000"/>
                </a:solidFill>
                <a:ea typeface="Arial"/>
                <a:cs typeface="Arial"/>
                <a:sym typeface="Arial"/>
              </a:rPr>
              <a:t>intellectual</a:t>
            </a:r>
          </a:p>
          <a:p>
            <a:r>
              <a:rPr lang="en-US" sz="2800" dirty="0" smtClean="0">
                <a:solidFill>
                  <a:srgbClr val="C00000"/>
                </a:solidFill>
                <a:ea typeface="Arial"/>
                <a:cs typeface="Arial"/>
                <a:sym typeface="Arial"/>
              </a:rPr>
              <a:t>model building.”</a:t>
            </a:r>
            <a:endParaRPr lang="en-GB" sz="2800" dirty="0"/>
          </a:p>
        </p:txBody>
      </p:sp>
    </p:spTree>
    <p:extLst>
      <p:ext uri="{BB962C8B-B14F-4D97-AF65-F5344CB8AC3E}">
        <p14:creationId xmlns:p14="http://schemas.microsoft.com/office/powerpoint/2010/main" val="3594330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sp>
        <p:nvSpPr>
          <p:cNvPr id="13" name="TextBox 12"/>
          <p:cNvSpPr txBox="1"/>
          <p:nvPr/>
        </p:nvSpPr>
        <p:spPr>
          <a:xfrm>
            <a:off x="3235089" y="-19183"/>
            <a:ext cx="5954476" cy="2800767"/>
          </a:xfrm>
          <a:prstGeom prst="rect">
            <a:avLst/>
          </a:prstGeom>
          <a:noFill/>
        </p:spPr>
        <p:txBody>
          <a:bodyPr wrap="square" rtlCol="0">
            <a:spAutoFit/>
          </a:bodyPr>
          <a:lstStyle/>
          <a:p>
            <a:pPr lvl="0"/>
            <a:r>
              <a:rPr lang="en-US" sz="2800" dirty="0" smtClean="0">
                <a:solidFill>
                  <a:srgbClr val="C00000"/>
                </a:solidFill>
                <a:ea typeface="Arial"/>
                <a:cs typeface="Arial"/>
                <a:sym typeface="Arial"/>
              </a:rPr>
              <a:t>“building </a:t>
            </a:r>
            <a:r>
              <a:rPr lang="en-US" sz="2800" dirty="0">
                <a:solidFill>
                  <a:srgbClr val="C00000"/>
                </a:solidFill>
                <a:ea typeface="Arial"/>
                <a:cs typeface="Arial"/>
                <a:sym typeface="Arial"/>
              </a:rPr>
              <a:t>knowledge </a:t>
            </a:r>
            <a:r>
              <a:rPr lang="en-US" sz="2800" dirty="0" smtClean="0">
                <a:solidFill>
                  <a:srgbClr val="C00000"/>
                </a:solidFill>
                <a:ea typeface="Arial"/>
                <a:cs typeface="Arial"/>
                <a:sym typeface="Arial"/>
              </a:rPr>
              <a:t>structures’ </a:t>
            </a:r>
            <a:r>
              <a:rPr lang="en-US" sz="2800" dirty="0">
                <a:solidFill>
                  <a:srgbClr val="C00000"/>
                </a:solidFill>
                <a:ea typeface="Arial"/>
                <a:cs typeface="Arial"/>
                <a:sym typeface="Arial"/>
              </a:rPr>
              <a:t>… </a:t>
            </a:r>
            <a:r>
              <a:rPr lang="en-US" sz="2800" dirty="0" smtClean="0">
                <a:solidFill>
                  <a:srgbClr val="C00000"/>
                </a:solidFill>
                <a:ea typeface="Arial"/>
                <a:cs typeface="Arial"/>
                <a:sym typeface="Arial"/>
              </a:rPr>
              <a:t>happens where the learner </a:t>
            </a:r>
            <a:r>
              <a:rPr lang="en-US" sz="2800" dirty="0">
                <a:solidFill>
                  <a:srgbClr val="C00000"/>
                </a:solidFill>
                <a:ea typeface="Arial"/>
                <a:cs typeface="Arial"/>
                <a:sym typeface="Arial"/>
              </a:rPr>
              <a:t>is </a:t>
            </a:r>
            <a:endParaRPr lang="en-US" sz="2800" dirty="0" smtClean="0">
              <a:solidFill>
                <a:srgbClr val="C00000"/>
              </a:solidFill>
              <a:ea typeface="Arial"/>
              <a:cs typeface="Arial"/>
              <a:sym typeface="Arial"/>
            </a:endParaRPr>
          </a:p>
          <a:p>
            <a:pPr lvl="0"/>
            <a:r>
              <a:rPr lang="en-US" sz="2800" dirty="0" smtClean="0">
                <a:solidFill>
                  <a:srgbClr val="C00000"/>
                </a:solidFill>
                <a:ea typeface="Arial"/>
                <a:cs typeface="Arial"/>
                <a:sym typeface="Arial"/>
              </a:rPr>
              <a:t>consciously engaged </a:t>
            </a:r>
          </a:p>
          <a:p>
            <a:pPr lvl="0"/>
            <a:r>
              <a:rPr lang="en-US" sz="2800" dirty="0" smtClean="0">
                <a:solidFill>
                  <a:srgbClr val="C00000"/>
                </a:solidFill>
                <a:ea typeface="Arial"/>
                <a:cs typeface="Arial"/>
                <a:sym typeface="Arial"/>
              </a:rPr>
              <a:t>in constructing </a:t>
            </a:r>
          </a:p>
          <a:p>
            <a:pPr lvl="0"/>
            <a:r>
              <a:rPr lang="en-US" sz="2800" dirty="0" smtClean="0">
                <a:solidFill>
                  <a:srgbClr val="C00000"/>
                </a:solidFill>
                <a:ea typeface="Arial"/>
                <a:cs typeface="Arial"/>
                <a:sym typeface="Arial"/>
              </a:rPr>
              <a:t>an entity …”</a:t>
            </a:r>
            <a:endParaRPr lang="en-US" sz="2800" dirty="0">
              <a:solidFill>
                <a:srgbClr val="C00000"/>
              </a:solidFill>
              <a:ea typeface="Arial"/>
              <a:cs typeface="Arial"/>
              <a:sym typeface="Arial"/>
            </a:endParaRPr>
          </a:p>
          <a:p>
            <a:endParaRPr lang="en-US" sz="3600" b="1" dirty="0">
              <a:solidFill>
                <a:srgbClr val="C00000"/>
              </a:solidFill>
            </a:endParaRPr>
          </a:p>
        </p:txBody>
      </p:sp>
      <p:sp>
        <p:nvSpPr>
          <p:cNvPr id="14" name="Rectangle 13"/>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Learning through ‘doing’</a:t>
            </a:r>
            <a:endParaRPr lang="en-US" sz="4400" kern="1400" dirty="0">
              <a:solidFill>
                <a:srgbClr val="595959"/>
              </a:solidFill>
            </a:endParaRPr>
          </a:p>
        </p:txBody>
      </p:sp>
      <p:pic>
        <p:nvPicPr>
          <p:cNvPr id="10" name="Picture 7" descr="mindstor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659" y="762844"/>
            <a:ext cx="3851162" cy="6208647"/>
            <a:chOff x="-43659" y="762844"/>
            <a:chExt cx="3851162" cy="6208647"/>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7" name="Rectangle 16"/>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07331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783" r="9645"/>
          <a:stretch/>
        </p:blipFill>
        <p:spPr>
          <a:xfrm>
            <a:off x="3911374" y="-19183"/>
            <a:ext cx="5232626" cy="6858000"/>
          </a:xfrm>
          <a:prstGeom prst="rect">
            <a:avLst/>
          </a:prstGeom>
        </p:spPr>
      </p:pic>
      <p:sp>
        <p:nvSpPr>
          <p:cNvPr id="12" name="Rectangle 11"/>
          <p:cNvSpPr/>
          <p:nvPr/>
        </p:nvSpPr>
        <p:spPr>
          <a:xfrm>
            <a:off x="3905812" y="-19183"/>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a:t>
            </a:r>
            <a:r>
              <a:rPr lang="en-US" sz="4400" b="1" kern="1400" dirty="0" smtClean="0">
                <a:solidFill>
                  <a:srgbClr val="DEDEDE"/>
                </a:solidFill>
              </a:rPr>
              <a:t>ing through ‘doing’</a:t>
            </a:r>
            <a:endParaRPr lang="en-US" sz="4400" kern="1400" dirty="0">
              <a:solidFill>
                <a:srgbClr val="DEDEDE"/>
              </a:solidFill>
            </a:endParaRPr>
          </a:p>
        </p:txBody>
      </p:sp>
      <p:grpSp>
        <p:nvGrpSpPr>
          <p:cNvPr id="7" name="Group 6"/>
          <p:cNvGrpSpPr/>
          <p:nvPr/>
        </p:nvGrpSpPr>
        <p:grpSpPr>
          <a:xfrm>
            <a:off x="-43659" y="762844"/>
            <a:ext cx="3851162" cy="6208647"/>
            <a:chOff x="-43659" y="762844"/>
            <a:chExt cx="3851162" cy="6208647"/>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4" name="Rectangle 13"/>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5281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783" r="9645"/>
          <a:stretch/>
        </p:blipFill>
        <p:spPr>
          <a:xfrm>
            <a:off x="3911374" y="-19183"/>
            <a:ext cx="5232626"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824" r="16822"/>
          <a:stretch/>
        </p:blipFill>
        <p:spPr>
          <a:xfrm>
            <a:off x="0" y="0"/>
            <a:ext cx="3888432" cy="6850819"/>
          </a:xfrm>
          <a:prstGeom prst="rect">
            <a:avLst/>
          </a:prstGeom>
        </p:spPr>
      </p:pic>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886406" y="0"/>
            <a:ext cx="1055918" cy="6858000"/>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a:t>
            </a:r>
            <a:r>
              <a:rPr lang="en-US" sz="4400" b="1" kern="1400" dirty="0" smtClean="0">
                <a:solidFill>
                  <a:srgbClr val="DEDEDE"/>
                </a:solidFill>
              </a:rPr>
              <a:t>ing through ‘doing’</a:t>
            </a:r>
            <a:endParaRPr lang="en-US" sz="4400" kern="1400" dirty="0">
              <a:solidFill>
                <a:srgbClr val="DEDEDE"/>
              </a:solidFill>
            </a:endParaRPr>
          </a:p>
        </p:txBody>
      </p:sp>
    </p:spTree>
    <p:extLst>
      <p:ext uri="{BB962C8B-B14F-4D97-AF65-F5344CB8AC3E}">
        <p14:creationId xmlns:p14="http://schemas.microsoft.com/office/powerpoint/2010/main" val="1077137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2" name="Picture 2"/>
          <p:cNvPicPr>
            <a:picLocks noChangeAspect="1" noChangeArrowheads="1"/>
          </p:cNvPicPr>
          <p:nvPr/>
        </p:nvPicPr>
        <p:blipFill>
          <a:blip r:embed="rId5">
            <a:extLst>
              <a:ext uri="{28A0092B-C50C-407E-A947-70E740481C1C}">
                <a14:useLocalDpi xmlns:a14="http://schemas.microsoft.com/office/drawing/2010/main" val="0"/>
              </a:ext>
            </a:extLst>
          </a:blip>
          <a:srcRect l="9328" t="16136" r="36449" b="71460"/>
          <a:stretch>
            <a:fillRect/>
          </a:stretch>
        </p:blipFill>
        <p:spPr bwMode="auto">
          <a:xfrm>
            <a:off x="73025" y="106363"/>
            <a:ext cx="80279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3492500" y="0"/>
            <a:ext cx="4679950" cy="155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a:xfrm>
            <a:off x="205773" y="106363"/>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9" name="Scratch.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58888" y="1412875"/>
            <a:ext cx="6935787" cy="520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9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93" fill="hold"/>
                                        <p:tgtEl>
                                          <p:spTgt spid="614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1449"/>
                </p:tgtEl>
              </p:cMediaNode>
            </p:video>
            <p:seq concurrent="1" nextAc="seek">
              <p:cTn id="8" restart="whenNotActive" fill="hold" evtFilter="cancelBubble" nodeType="interactiveSeq">
                <p:stCondLst>
                  <p:cond evt="onClick" delay="0">
                    <p:tgtEl>
                      <p:spTgt spid="614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449"/>
                                        </p:tgtEl>
                                      </p:cBhvr>
                                    </p:cmd>
                                  </p:childTnLst>
                                </p:cTn>
                              </p:par>
                            </p:childTnLst>
                          </p:cTn>
                        </p:par>
                      </p:childTnLst>
                    </p:cTn>
                  </p:par>
                </p:childTnLst>
              </p:cTn>
              <p:nextCondLst>
                <p:cond evt="onClick" delay="0">
                  <p:tgtEl>
                    <p:spTgt spid="6144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rotWithShape="1">
          <a:blip r:embed="rId4"/>
          <a:srcRect l="12688" r="12561"/>
          <a:stretch/>
        </p:blipFill>
        <p:spPr>
          <a:xfrm rot="21327170">
            <a:off x="2836597" y="1651026"/>
            <a:ext cx="6104753" cy="4591609"/>
          </a:xfrm>
          <a:prstGeom prst="rect">
            <a:avLst/>
          </a:prstGeom>
          <a:ln>
            <a:solidFill>
              <a:schemeClr val="bg1">
                <a:lumMod val="50000"/>
              </a:schemeClr>
            </a:solidFill>
          </a:ln>
        </p:spPr>
      </p:pic>
    </p:spTree>
    <p:extLst>
      <p:ext uri="{BB962C8B-B14F-4D97-AF65-F5344CB8AC3E}">
        <p14:creationId xmlns:p14="http://schemas.microsoft.com/office/powerpoint/2010/main" val="420791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l="9328" t="16136" r="36449" b="71460"/>
          <a:stretch>
            <a:fillRect/>
          </a:stretch>
        </p:blipFill>
        <p:spPr bwMode="auto">
          <a:xfrm>
            <a:off x="73025" y="106363"/>
            <a:ext cx="80279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3492500" y="0"/>
            <a:ext cx="4679950" cy="155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655" y="1484314"/>
            <a:ext cx="1384780" cy="149537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338" t="21327" r="12219" b="26279"/>
          <a:stretch/>
        </p:blipFill>
        <p:spPr>
          <a:xfrm>
            <a:off x="50938" y="4303983"/>
            <a:ext cx="4142692" cy="17657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2694" y="4397067"/>
            <a:ext cx="2385015" cy="1310050"/>
          </a:xfrm>
          <a:prstGeom prst="rect">
            <a:avLst/>
          </a:prstGeom>
        </p:spPr>
      </p:pic>
      <p:sp>
        <p:nvSpPr>
          <p:cNvPr id="13" name="Rectangle 12"/>
          <p:cNvSpPr/>
          <p:nvPr/>
        </p:nvSpPr>
        <p:spPr>
          <a:xfrm>
            <a:off x="205773" y="106363"/>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838022" y="119501"/>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 y="5931349"/>
            <a:ext cx="9144000" cy="769441"/>
          </a:xfrm>
          <a:prstGeom prst="rect">
            <a:avLst/>
          </a:prstGeom>
          <a:noFill/>
        </p:spPr>
        <p:txBody>
          <a:bodyPr wrap="square">
            <a:spAutoFit/>
          </a:bodyPr>
          <a:lstStyle/>
          <a:p>
            <a:r>
              <a:rPr lang="en-US" sz="4400" b="1" kern="1400" dirty="0" smtClean="0">
                <a:solidFill>
                  <a:srgbClr val="595959"/>
                </a:solidFill>
              </a:rPr>
              <a:t>Visual languages are educational tools</a:t>
            </a:r>
            <a:endParaRPr lang="en-US" sz="4400" kern="1400" dirty="0">
              <a:solidFill>
                <a:srgbClr val="595959"/>
              </a:solidFill>
            </a:endParaRPr>
          </a:p>
        </p:txBody>
      </p:sp>
      <p:sp>
        <p:nvSpPr>
          <p:cNvPr id="16" name="Rectangle 15"/>
          <p:cNvSpPr/>
          <p:nvPr/>
        </p:nvSpPr>
        <p:spPr>
          <a:xfrm>
            <a:off x="4901087" y="3331485"/>
            <a:ext cx="3980376" cy="523220"/>
          </a:xfrm>
          <a:prstGeom prst="rect">
            <a:avLst/>
          </a:prstGeom>
        </p:spPr>
        <p:txBody>
          <a:bodyPr wrap="square">
            <a:spAutoFit/>
          </a:bodyPr>
          <a:lstStyle/>
          <a:p>
            <a:r>
              <a:rPr lang="en-GB" sz="2800" dirty="0">
                <a:hlinkClick r:id="rId7"/>
              </a:rPr>
              <a:t>http://byob.berkeley.edu</a:t>
            </a:r>
            <a:r>
              <a:rPr lang="en-GB" sz="2800" dirty="0" smtClean="0">
                <a:hlinkClick r:id="rId7"/>
              </a:rPr>
              <a:t>/</a:t>
            </a:r>
            <a:endParaRPr lang="en-GB" sz="2800" dirty="0"/>
          </a:p>
        </p:txBody>
      </p:sp>
      <p:grpSp>
        <p:nvGrpSpPr>
          <p:cNvPr id="10" name="Group 9"/>
          <p:cNvGrpSpPr/>
          <p:nvPr/>
        </p:nvGrpSpPr>
        <p:grpSpPr>
          <a:xfrm>
            <a:off x="5652867" y="220646"/>
            <a:ext cx="3223119" cy="2632910"/>
            <a:chOff x="5652867" y="346774"/>
            <a:chExt cx="3223119" cy="2632910"/>
          </a:xfrm>
        </p:grpSpPr>
        <p:grpSp>
          <p:nvGrpSpPr>
            <p:cNvPr id="9" name="Group 8"/>
            <p:cNvGrpSpPr/>
            <p:nvPr/>
          </p:nvGrpSpPr>
          <p:grpSpPr>
            <a:xfrm>
              <a:off x="5652867" y="1484313"/>
              <a:ext cx="2526976" cy="1495371"/>
              <a:chOff x="5652867" y="1484313"/>
              <a:chExt cx="2526976" cy="1495371"/>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2867" y="1544144"/>
                <a:ext cx="2347234" cy="1435540"/>
              </a:xfrm>
              <a:prstGeom prst="rect">
                <a:avLst/>
              </a:prstGeom>
            </p:spPr>
          </p:pic>
          <p:sp>
            <p:nvSpPr>
              <p:cNvPr id="8" name="Rectangle 7"/>
              <p:cNvSpPr/>
              <p:nvPr/>
            </p:nvSpPr>
            <p:spPr>
              <a:xfrm>
                <a:off x="6646224" y="1484313"/>
                <a:ext cx="1533619" cy="770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42259" r="2029" b="48568"/>
            <a:stretch/>
          </p:blipFill>
          <p:spPr>
            <a:xfrm>
              <a:off x="6223038" y="346774"/>
              <a:ext cx="2652948" cy="1497860"/>
            </a:xfrm>
            <a:prstGeom prst="rect">
              <a:avLst/>
            </a:prstGeom>
          </p:spPr>
        </p:pic>
      </p:grpSp>
    </p:spTree>
    <p:extLst>
      <p:ext uri="{BB962C8B-B14F-4D97-AF65-F5344CB8AC3E}">
        <p14:creationId xmlns:p14="http://schemas.microsoft.com/office/powerpoint/2010/main" val="1099516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938" cy="6858000"/>
          </a:xfrm>
          <a:prstGeom prst="rect">
            <a:avLst/>
          </a:prstGeom>
        </p:spPr>
      </p:pic>
      <p:sp>
        <p:nvSpPr>
          <p:cNvPr id="3" name="TextBox 2"/>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1841034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59938" cy="6858000"/>
          </a:xfrm>
          <a:prstGeom prst="rect">
            <a:avLst/>
          </a:prstGeom>
        </p:spPr>
      </p:pic>
      <p:sp>
        <p:nvSpPr>
          <p:cNvPr id="4" name="TextBox 3"/>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328767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38" y="0"/>
            <a:ext cx="9144000" cy="6858000"/>
          </a:xfrm>
          <a:prstGeom prst="rect">
            <a:avLst/>
          </a:prstGeom>
        </p:spPr>
      </p:pic>
      <p:sp>
        <p:nvSpPr>
          <p:cNvPr id="3" name="TextBox 2"/>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1537978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707904" y="2060848"/>
            <a:ext cx="5122862" cy="1143000"/>
          </a:xfrm>
        </p:spPr>
        <p:txBody>
          <a:bodyPr>
            <a:noAutofit/>
          </a:bodyPr>
          <a:lstStyle/>
          <a:p>
            <a:pPr eaLnBrk="1" hangingPunct="1"/>
            <a:r>
              <a:rPr lang="en-GB" sz="7200" b="1" dirty="0" smtClean="0"/>
              <a:t>Lets make some music!</a:t>
            </a:r>
            <a:endParaRPr lang="en-US" sz="7200" b="1" dirty="0" smtClean="0"/>
          </a:p>
        </p:txBody>
      </p:sp>
      <p:pic>
        <p:nvPicPr>
          <p:cNvPr id="9219" name="Picture 4" descr="Starting to code an Electric 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32004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415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8" name="Rectangle 7"/>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activities</a:t>
            </a:r>
          </a:p>
          <a:p>
            <a:r>
              <a:rPr lang="en-GB" sz="5400" b="1" dirty="0" smtClean="0">
                <a:solidFill>
                  <a:schemeClr val="bg1">
                    <a:lumMod val="50000"/>
                  </a:schemeClr>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b="1" spc="-150" dirty="0" smtClean="0"/>
              <a:t>A Conceptual Ap</a:t>
            </a:r>
            <a:r>
              <a:rPr lang="en-GB" sz="4400" b="1" spc="-150" dirty="0" smtClean="0">
                <a:solidFill>
                  <a:schemeClr val="bg1"/>
                </a:solidFill>
              </a:rPr>
              <a:t>proach to P</a:t>
            </a:r>
            <a:r>
              <a:rPr lang="en-GB" sz="4400" b="1" spc="-150" dirty="0" smtClean="0"/>
              <a:t>rog</a:t>
            </a:r>
            <a:r>
              <a:rPr lang="en-GB" sz="4400" b="1" spc="-150" dirty="0" smtClean="0">
                <a:solidFill>
                  <a:schemeClr val="bg1"/>
                </a:solidFill>
              </a:rPr>
              <a:t>ramming </a:t>
            </a:r>
            <a:endParaRPr lang="en-GB" sz="4400" b="1" spc="-150" dirty="0">
              <a:solidFill>
                <a:schemeClr val="bg1"/>
              </a:solidFill>
            </a:endParaRPr>
          </a:p>
        </p:txBody>
      </p:sp>
      <p:sp>
        <p:nvSpPr>
          <p:cNvPr id="7" name="Title 1"/>
          <p:cNvSpPr txBox="1">
            <a:spLocks/>
          </p:cNvSpPr>
          <p:nvPr/>
        </p:nvSpPr>
        <p:spPr>
          <a:xfrm>
            <a:off x="0" y="523748"/>
            <a:ext cx="9083934" cy="19046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rgbClr val="595959"/>
                </a:solidFill>
                <a:latin typeface="+mn-lt"/>
              </a:rPr>
              <a:t>Concepts </a:t>
            </a:r>
            <a:r>
              <a:rPr lang="en-GB" sz="6600" b="1" dirty="0" smtClean="0">
                <a:solidFill>
                  <a:schemeClr val="bg1">
                    <a:lumMod val="65000"/>
                  </a:schemeClr>
                </a:solidFill>
                <a:latin typeface="+mn-lt"/>
              </a:rPr>
              <a:t>and</a:t>
            </a:r>
            <a:r>
              <a:rPr lang="en-GB" sz="6600" b="1" dirty="0" smtClean="0">
                <a:solidFill>
                  <a:srgbClr val="595959"/>
                </a:solidFill>
                <a:latin typeface="+mn-lt"/>
              </a:rPr>
              <a:t> </a:t>
            </a:r>
          </a:p>
          <a:p>
            <a:pPr algn="l"/>
            <a:r>
              <a:rPr lang="en-GB" sz="6600" b="1" dirty="0">
                <a:solidFill>
                  <a:srgbClr val="595959"/>
                </a:solidFill>
                <a:latin typeface="+mn-lt"/>
              </a:rPr>
              <a:t>C</a:t>
            </a:r>
            <a:r>
              <a:rPr lang="en-GB" sz="6600" b="1" dirty="0" smtClean="0">
                <a:solidFill>
                  <a:srgbClr val="595959"/>
                </a:solidFill>
                <a:latin typeface="+mn-lt"/>
              </a:rPr>
              <a:t>ontinuity</a:t>
            </a:r>
            <a:endParaRPr lang="en-GB" sz="6600" b="1" dirty="0">
              <a:solidFill>
                <a:srgbClr val="595959"/>
              </a:solidFill>
              <a:latin typeface="+mn-lt"/>
            </a:endParaRPr>
          </a:p>
        </p:txBody>
      </p:sp>
    </p:spTree>
    <p:extLst>
      <p:ext uri="{BB962C8B-B14F-4D97-AF65-F5344CB8AC3E}">
        <p14:creationId xmlns:p14="http://schemas.microsoft.com/office/powerpoint/2010/main" val="3570818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485" y="5157192"/>
            <a:ext cx="8316615" cy="1015663"/>
          </a:xfrm>
          <a:prstGeom prst="rect">
            <a:avLst/>
          </a:prstGeom>
          <a:noFill/>
        </p:spPr>
        <p:txBody>
          <a:bodyPr wrap="square">
            <a:spAutoFit/>
          </a:bodyPr>
          <a:lstStyle/>
          <a:p>
            <a:r>
              <a:rPr lang="en-US" sz="6000" b="1" kern="1400" dirty="0" smtClean="0">
                <a:solidFill>
                  <a:srgbClr val="C00000"/>
                </a:solidFill>
              </a:rPr>
              <a:t>Learning through ‘doing’</a:t>
            </a:r>
            <a:endParaRPr lang="en-US" sz="6000" kern="1400" dirty="0">
              <a:solidFill>
                <a:srgbClr val="C00000"/>
              </a:solidFill>
            </a:endParaRPr>
          </a:p>
        </p:txBody>
      </p:sp>
      <p:sp>
        <p:nvSpPr>
          <p:cNvPr id="5" name="Rectangle 4"/>
          <p:cNvSpPr/>
          <p:nvPr/>
        </p:nvSpPr>
        <p:spPr>
          <a:xfrm>
            <a:off x="1494665" y="6126810"/>
            <a:ext cx="7632848" cy="707886"/>
          </a:xfrm>
          <a:prstGeom prst="rect">
            <a:avLst/>
          </a:prstGeom>
          <a:noFill/>
        </p:spPr>
        <p:txBody>
          <a:bodyPr wrap="square">
            <a:spAutoFit/>
          </a:bodyPr>
          <a:lstStyle/>
          <a:p>
            <a:pPr algn="r"/>
            <a:r>
              <a:rPr lang="en-US" sz="4000" b="1" kern="1400" dirty="0" smtClean="0">
                <a:solidFill>
                  <a:srgbClr val="C00000"/>
                </a:solidFill>
              </a:rPr>
              <a:t>Paired programming?</a:t>
            </a:r>
            <a:endParaRPr lang="en-US" sz="4000" kern="1400" dirty="0">
              <a:solidFill>
                <a:srgbClr val="C00000"/>
              </a:solidFill>
            </a:endParaRPr>
          </a:p>
        </p:txBody>
      </p:sp>
    </p:spTree>
    <p:extLst>
      <p:ext uri="{BB962C8B-B14F-4D97-AF65-F5344CB8AC3E}">
        <p14:creationId xmlns:p14="http://schemas.microsoft.com/office/powerpoint/2010/main" val="1070149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270940" y="-29491"/>
            <a:ext cx="4540747" cy="25036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273853" y="1949762"/>
            <a:ext cx="4533270" cy="2401020"/>
          </a:xfrm>
          <a:prstGeom prst="rect">
            <a:avLst/>
          </a:prstGeom>
        </p:spPr>
      </p:pic>
      <p:sp>
        <p:nvSpPr>
          <p:cNvPr id="10" name="Rectangle 9"/>
          <p:cNvSpPr/>
          <p:nvPr/>
        </p:nvSpPr>
        <p:spPr>
          <a:xfrm>
            <a:off x="-9485" y="5157192"/>
            <a:ext cx="9153485" cy="1015663"/>
          </a:xfrm>
          <a:prstGeom prst="rect">
            <a:avLst/>
          </a:prstGeom>
          <a:noFill/>
        </p:spPr>
        <p:txBody>
          <a:bodyPr wrap="square">
            <a:spAutoFit/>
          </a:bodyPr>
          <a:lstStyle/>
          <a:p>
            <a:pPr algn="r"/>
            <a:r>
              <a:rPr lang="en-US" sz="6000" b="1" kern="1400" dirty="0" smtClean="0">
                <a:solidFill>
                  <a:srgbClr val="C00000"/>
                </a:solidFill>
              </a:rPr>
              <a:t>The ‘Big Three’</a:t>
            </a:r>
            <a:endParaRPr lang="en-US" sz="6000" kern="1400" dirty="0">
              <a:solidFill>
                <a:srgbClr val="C0000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267556" y="4030967"/>
            <a:ext cx="4558544" cy="2409644"/>
          </a:xfrm>
          <a:prstGeom prst="rect">
            <a:avLst/>
          </a:prstGeom>
        </p:spPr>
      </p:pic>
    </p:spTree>
    <p:extLst>
      <p:ext uri="{BB962C8B-B14F-4D97-AF65-F5344CB8AC3E}">
        <p14:creationId xmlns:p14="http://schemas.microsoft.com/office/powerpoint/2010/main" val="2640554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52720" y="-105978"/>
            <a:ext cx="3025681" cy="16598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53854" y="1255474"/>
            <a:ext cx="3025681" cy="164680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155038" y="3939167"/>
            <a:ext cx="3032216" cy="1633737"/>
          </a:xfrm>
          <a:prstGeom prst="rect">
            <a:avLst/>
          </a:prstGeom>
        </p:spPr>
      </p:pic>
    </p:spTree>
    <p:extLst>
      <p:ext uri="{BB962C8B-B14F-4D97-AF65-F5344CB8AC3E}">
        <p14:creationId xmlns:p14="http://schemas.microsoft.com/office/powerpoint/2010/main" val="29292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5462" y="5508743"/>
            <a:ext cx="1308538" cy="133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0" y="4054484"/>
            <a:ext cx="5756176" cy="1470025"/>
          </a:xfrm>
        </p:spPr>
        <p:txBody>
          <a:bodyPr>
            <a:normAutofit/>
          </a:bodyPr>
          <a:lstStyle/>
          <a:p>
            <a:r>
              <a:rPr lang="en-GB" sz="7200" b="1" dirty="0" smtClean="0"/>
              <a:t>Making Music</a:t>
            </a:r>
            <a:endParaRPr lang="en-GB" sz="7200" b="1" dirty="0"/>
          </a:p>
        </p:txBody>
      </p:sp>
      <p:pic>
        <p:nvPicPr>
          <p:cNvPr id="1026" name="Picture 2" descr="http://www.gmarts.org/pix/art/music_staf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39"/>
            <a:ext cx="6084168" cy="51147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352328" y="4983311"/>
            <a:ext cx="575617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a:solidFill>
                  <a:srgbClr val="C00000"/>
                </a:solidFill>
                <a:latin typeface="+mn-lt"/>
              </a:rPr>
              <a:t>w</a:t>
            </a:r>
            <a:r>
              <a:rPr lang="en-GB" sz="7200" b="1" dirty="0" smtClean="0">
                <a:solidFill>
                  <a:srgbClr val="C00000"/>
                </a:solidFill>
                <a:latin typeface="+mn-lt"/>
              </a:rPr>
              <a:t>ith </a:t>
            </a:r>
            <a:r>
              <a:rPr lang="en-GB" sz="7200" b="1" dirty="0" err="1" smtClean="0">
                <a:solidFill>
                  <a:srgbClr val="C00000"/>
                </a:solidFill>
                <a:latin typeface="+mn-lt"/>
              </a:rPr>
              <a:t>BYOB</a:t>
            </a:r>
            <a:endParaRPr lang="en-GB" sz="7200" b="1" dirty="0">
              <a:solidFill>
                <a:srgbClr val="C00000"/>
              </a:solidFill>
              <a:latin typeface="+mn-lt"/>
            </a:endParaRPr>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smtClean="0">
                <a:solidFill>
                  <a:srgbClr val="DEDEDE"/>
                </a:solidFill>
              </a:rPr>
              <a:t>1</a:t>
            </a:r>
            <a:endParaRPr lang="en-GB" sz="20000" b="1" dirty="0">
              <a:solidFill>
                <a:srgbClr val="DEDEDE"/>
              </a:solidFill>
            </a:endParaRPr>
          </a:p>
        </p:txBody>
      </p:sp>
      <p:sp>
        <p:nvSpPr>
          <p:cNvPr id="4" name="TextBox 3"/>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2097787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228" r="1391" b="8334"/>
          <a:stretch/>
        </p:blipFill>
        <p:spPr>
          <a:xfrm>
            <a:off x="266700" y="2420739"/>
            <a:ext cx="8633112" cy="3614755"/>
          </a:xfrm>
          <a:prstGeom prst="rect">
            <a:avLst/>
          </a:prstGeom>
          <a:ln>
            <a:solidFill>
              <a:schemeClr val="bg1">
                <a:lumMod val="50000"/>
              </a:schemeClr>
            </a:solidFill>
          </a:ln>
        </p:spPr>
      </p:pic>
      <p:pic>
        <p:nvPicPr>
          <p:cNvPr id="18" name="Picture 1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6" name="Rectangle 5"/>
          <p:cNvSpPr/>
          <p:nvPr/>
        </p:nvSpPr>
        <p:spPr>
          <a:xfrm>
            <a:off x="1213338" y="4838700"/>
            <a:ext cx="7797927" cy="12671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764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835462" y="5589240"/>
            <a:ext cx="1308538" cy="1252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lstStyle/>
          <a:p>
            <a:r>
              <a:rPr lang="en-GB" dirty="0" smtClean="0"/>
              <a:t>Understanding notes</a:t>
            </a:r>
            <a:endParaRPr lang="en-GB" dirty="0"/>
          </a:p>
        </p:txBody>
      </p:sp>
      <p:sp>
        <p:nvSpPr>
          <p:cNvPr id="3" name="Content Placeholder 2"/>
          <p:cNvSpPr>
            <a:spLocks noGrp="1"/>
          </p:cNvSpPr>
          <p:nvPr>
            <p:ph idx="1"/>
          </p:nvPr>
        </p:nvSpPr>
        <p:spPr>
          <a:xfrm>
            <a:off x="457200" y="4293096"/>
            <a:ext cx="8229600" cy="2049091"/>
          </a:xfrm>
        </p:spPr>
        <p:txBody>
          <a:bodyPr>
            <a:normAutofit/>
          </a:bodyPr>
          <a:lstStyle/>
          <a:p>
            <a:pPr marL="0" indent="0">
              <a:buNone/>
            </a:pPr>
            <a:r>
              <a:rPr lang="en-GB" sz="2400" dirty="0" smtClean="0"/>
              <a:t>    </a:t>
            </a:r>
            <a:r>
              <a:rPr lang="en-GB" sz="2400" b="1" dirty="0" smtClean="0"/>
              <a:t>60  60 </a:t>
            </a:r>
          </a:p>
          <a:p>
            <a:pPr marL="0" indent="0">
              <a:buNone/>
            </a:pPr>
            <a:endParaRPr lang="en-GB" dirty="0"/>
          </a:p>
          <a:p>
            <a:pPr marL="0" indent="0">
              <a:buNone/>
            </a:pPr>
            <a:endParaRPr lang="en-GB" dirty="0" smtClean="0"/>
          </a:p>
          <a:p>
            <a:pPr marL="0" indent="0">
              <a:buNone/>
            </a:pPr>
            <a:r>
              <a:rPr lang="en-GB" dirty="0"/>
              <a:t> </a:t>
            </a:r>
            <a:r>
              <a:rPr lang="en-GB" dirty="0" smtClean="0"/>
              <a:t>  </a:t>
            </a:r>
            <a:r>
              <a:rPr lang="en-GB" b="1" dirty="0" smtClean="0"/>
              <a:t>C     </a:t>
            </a:r>
            <a:r>
              <a:rPr lang="en-GB" b="1" dirty="0" err="1" smtClean="0"/>
              <a:t>C</a:t>
            </a:r>
            <a:r>
              <a:rPr lang="en-GB" b="1" dirty="0" smtClean="0"/>
              <a:t>    G    </a:t>
            </a:r>
            <a:r>
              <a:rPr lang="en-GB" b="1" dirty="0" err="1" smtClean="0"/>
              <a:t>G</a:t>
            </a:r>
            <a:r>
              <a:rPr lang="en-GB" b="1" dirty="0" smtClean="0"/>
              <a:t>     A    </a:t>
            </a:r>
            <a:r>
              <a:rPr lang="en-GB" b="1" dirty="0" err="1" smtClean="0"/>
              <a:t>A</a:t>
            </a:r>
            <a:r>
              <a:rPr lang="en-GB" b="1" dirty="0" smtClean="0"/>
              <a:t>   G         F    </a:t>
            </a:r>
            <a:r>
              <a:rPr lang="en-GB" b="1" dirty="0" err="1" smtClean="0"/>
              <a:t>F</a:t>
            </a:r>
            <a:r>
              <a:rPr lang="en-GB" b="1" dirty="0" smtClean="0"/>
              <a:t>    E    </a:t>
            </a:r>
            <a:r>
              <a:rPr lang="en-GB" b="1" dirty="0" err="1" smtClean="0"/>
              <a:t>E</a:t>
            </a:r>
            <a:r>
              <a:rPr lang="en-GB" b="1" dirty="0" smtClean="0"/>
              <a:t>     D    </a:t>
            </a:r>
            <a:r>
              <a:rPr lang="en-GB" b="1" dirty="0" err="1" smtClean="0"/>
              <a:t>D</a:t>
            </a:r>
            <a:r>
              <a:rPr lang="en-GB" b="1" dirty="0" smtClean="0"/>
              <a:t>   C </a:t>
            </a:r>
            <a:endParaRPr lang="en-GB" b="1" dirty="0"/>
          </a:p>
        </p:txBody>
      </p:sp>
      <p:pic>
        <p:nvPicPr>
          <p:cNvPr id="4" name="Picture 4" descr="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8851753" cy="21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00203" y="4808921"/>
            <a:ext cx="8831062" cy="780319"/>
            <a:chOff x="200203" y="5673017"/>
            <a:chExt cx="8831062" cy="780319"/>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23528" y="3140968"/>
            <a:ext cx="8568952" cy="584775"/>
          </a:xfrm>
          <a:prstGeom prst="rect">
            <a:avLst/>
          </a:prstGeom>
          <a:noFill/>
        </p:spPr>
        <p:txBody>
          <a:bodyPr wrap="square" rtlCol="0">
            <a:spAutoFit/>
          </a:bodyPr>
          <a:lstStyle/>
          <a:p>
            <a:r>
              <a:rPr lang="en-GB" sz="3200" b="1" dirty="0" smtClean="0">
                <a:solidFill>
                  <a:srgbClr val="C00000"/>
                </a:solidFill>
              </a:rPr>
              <a:t>C    D    E    F    G    A   B   C    D    E     F    G   A   B    C</a:t>
            </a:r>
          </a:p>
        </p:txBody>
      </p:sp>
      <p:cxnSp>
        <p:nvCxnSpPr>
          <p:cNvPr id="14" name="Straight Arrow Connector 13"/>
          <p:cNvCxnSpPr/>
          <p:nvPr/>
        </p:nvCxnSpPr>
        <p:spPr>
          <a:xfrm flipV="1">
            <a:off x="971600" y="3573016"/>
            <a:ext cx="3456384" cy="223224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763688" y="4238975"/>
            <a:ext cx="7056784" cy="461665"/>
          </a:xfrm>
          <a:prstGeom prst="rect">
            <a:avLst/>
          </a:prstGeom>
        </p:spPr>
        <p:txBody>
          <a:bodyPr wrap="square">
            <a:spAutoFit/>
          </a:bodyPr>
          <a:lstStyle/>
          <a:p>
            <a:r>
              <a:rPr lang="en-GB" sz="2400" b="1" dirty="0" smtClean="0"/>
              <a:t>67   67     69   69   67         65  65   64   64    62   62   60</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180727" y="5230179"/>
            <a:ext cx="3025681" cy="1659877"/>
          </a:xfrm>
          <a:prstGeom prst="rect">
            <a:avLst/>
          </a:prstGeom>
        </p:spPr>
      </p:pic>
    </p:spTree>
    <p:extLst>
      <p:ext uri="{BB962C8B-B14F-4D97-AF65-F5344CB8AC3E}">
        <p14:creationId xmlns:p14="http://schemas.microsoft.com/office/powerpoint/2010/main" val="24989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57200" y="4293096"/>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4808921"/>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5661248"/>
            <a:ext cx="8064896" cy="461665"/>
          </a:xfrm>
          <a:prstGeom prst="rect">
            <a:avLst/>
          </a:prstGeom>
        </p:spPr>
        <p:txBody>
          <a:bodyPr wrap="square">
            <a:spAutoFit/>
          </a:bodyPr>
          <a:lstStyle/>
          <a:p>
            <a:r>
              <a:rPr lang="en-GB" sz="2400" b="1" dirty="0" smtClean="0"/>
              <a:t>60   60    67   67     69  69   67         65  65  64   64      62  62   60</a:t>
            </a: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995" t="33639" r="57857" b="45857"/>
          <a:stretch/>
        </p:blipFill>
        <p:spPr bwMode="auto">
          <a:xfrm>
            <a:off x="522514" y="232228"/>
            <a:ext cx="4093220" cy="370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95536" y="232228"/>
            <a:ext cx="4716524" cy="38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112058" y="516389"/>
            <a:ext cx="3919205" cy="1569660"/>
          </a:xfrm>
          <a:prstGeom prst="rect">
            <a:avLst/>
          </a:prstGeom>
          <a:noFill/>
        </p:spPr>
        <p:txBody>
          <a:bodyPr wrap="square" rtlCol="0">
            <a:spAutoFit/>
          </a:bodyPr>
          <a:lstStyle/>
          <a:p>
            <a:r>
              <a:rPr lang="en-GB" sz="4800" dirty="0" smtClean="0">
                <a:solidFill>
                  <a:srgbClr val="595959"/>
                </a:solidFill>
              </a:rPr>
              <a:t>Too slow?</a:t>
            </a:r>
          </a:p>
          <a:p>
            <a:r>
              <a:rPr lang="en-GB" sz="4800" dirty="0" smtClean="0">
                <a:solidFill>
                  <a:srgbClr val="595959"/>
                </a:solidFill>
              </a:rPr>
              <a:t>Change tempo</a:t>
            </a:r>
            <a:endParaRPr lang="en-GB" sz="4800" dirty="0">
              <a:solidFill>
                <a:srgbClr val="595959"/>
              </a:solidFill>
            </a:endParaRPr>
          </a:p>
        </p:txBody>
      </p:sp>
      <p:cxnSp>
        <p:nvCxnSpPr>
          <p:cNvPr id="17" name="Straight Arrow Connector 16"/>
          <p:cNvCxnSpPr/>
          <p:nvPr/>
        </p:nvCxnSpPr>
        <p:spPr>
          <a:xfrm flipH="1" flipV="1">
            <a:off x="3563888" y="3789040"/>
            <a:ext cx="540060" cy="1019881"/>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5294946" y="2195639"/>
            <a:ext cx="4540747" cy="2503692"/>
          </a:xfrm>
          <a:prstGeom prst="rect">
            <a:avLst/>
          </a:prstGeom>
        </p:spPr>
      </p:pic>
      <p:sp>
        <p:nvSpPr>
          <p:cNvPr id="19" name="TextBox 18"/>
          <p:cNvSpPr txBox="1"/>
          <p:nvPr/>
        </p:nvSpPr>
        <p:spPr>
          <a:xfrm>
            <a:off x="7151901" y="0"/>
            <a:ext cx="1995098" cy="369332"/>
          </a:xfrm>
          <a:prstGeom prst="rect">
            <a:avLst/>
          </a:prstGeom>
          <a:noFill/>
        </p:spPr>
        <p:txBody>
          <a:bodyPr wrap="none" rtlCol="0">
            <a:spAutoFit/>
          </a:bodyPr>
          <a:lstStyle/>
          <a:p>
            <a:pPr algn="r"/>
            <a:r>
              <a:rPr lang="en-GB" dirty="0">
                <a:solidFill>
                  <a:srgbClr val="595959"/>
                </a:solidFill>
              </a:rPr>
              <a:t>S</a:t>
            </a:r>
            <a:r>
              <a:rPr lang="en-GB" dirty="0" smtClean="0">
                <a:solidFill>
                  <a:srgbClr val="595959"/>
                </a:solidFill>
              </a:rPr>
              <a:t>ave as LittleStar01</a:t>
            </a:r>
            <a:endParaRPr lang="en-GB" dirty="0">
              <a:solidFill>
                <a:srgbClr val="595959"/>
              </a:solidFill>
            </a:endParaRPr>
          </a:p>
        </p:txBody>
      </p:sp>
    </p:spTree>
    <p:extLst>
      <p:ext uri="{BB962C8B-B14F-4D97-AF65-F5344CB8AC3E}">
        <p14:creationId xmlns:p14="http://schemas.microsoft.com/office/powerpoint/2010/main" val="1064230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500"/>
                                        <p:tgtEl>
                                          <p:spTgt spid="13">
                                            <p:txEl>
                                              <p:pRg st="1" end="1"/>
                                            </p:txEl>
                                          </p:spTgt>
                                        </p:tgtEl>
                                      </p:cBhvr>
                                    </p:animEffec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17400" y="3573016"/>
            <a:ext cx="9026600"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5" name="Rectangle 24"/>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909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17400" y="3573016"/>
            <a:ext cx="9026600"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pic>
        <p:nvPicPr>
          <p:cNvPr id="26" name="Picture 25"/>
          <p:cNvPicPr>
            <a:picLocks noChangeAspect="1"/>
          </p:cNvPicPr>
          <p:nvPr/>
        </p:nvPicPr>
        <p:blipFill rotWithShape="1">
          <a:blip r:embed="rId6"/>
          <a:srcRect l="28417" t="17204" r="48893" b="7672"/>
          <a:stretch/>
        </p:blipFill>
        <p:spPr>
          <a:xfrm>
            <a:off x="5449404" y="-27384"/>
            <a:ext cx="3726303" cy="6936197"/>
          </a:xfrm>
          <a:prstGeom prst="rect">
            <a:avLst/>
          </a:prstGeom>
        </p:spPr>
      </p:pic>
      <p:sp>
        <p:nvSpPr>
          <p:cNvPr id="28" name="TextBox 27"/>
          <p:cNvSpPr txBox="1"/>
          <p:nvPr/>
        </p:nvSpPr>
        <p:spPr>
          <a:xfrm>
            <a:off x="7714702" y="300829"/>
            <a:ext cx="1258999" cy="369332"/>
          </a:xfrm>
          <a:prstGeom prst="rect">
            <a:avLst/>
          </a:prstGeom>
          <a:noFill/>
        </p:spPr>
        <p:txBody>
          <a:bodyPr wrap="none" rtlCol="0">
            <a:spAutoFit/>
          </a:bodyPr>
          <a:lstStyle/>
          <a:p>
            <a:r>
              <a:rPr lang="en-GB" dirty="0" smtClean="0">
                <a:solidFill>
                  <a:schemeClr val="bg1"/>
                </a:solidFill>
              </a:rPr>
              <a:t>LittleStar01</a:t>
            </a:r>
            <a:endParaRPr lang="en-GB" dirty="0">
              <a:solidFill>
                <a:schemeClr val="bg1"/>
              </a:solidFill>
            </a:endParaRPr>
          </a:p>
        </p:txBody>
      </p:sp>
    </p:spTree>
    <p:extLst>
      <p:ext uri="{BB962C8B-B14F-4D97-AF65-F5344CB8AC3E}">
        <p14:creationId xmlns:p14="http://schemas.microsoft.com/office/powerpoint/2010/main" val="120641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7886700" cy="1325563"/>
          </a:xfrm>
        </p:spPr>
        <p:txBody>
          <a:bodyPr/>
          <a:lstStyle/>
          <a:p>
            <a:r>
              <a:rPr lang="en-GB" dirty="0" smtClean="0"/>
              <a:t>Can we spot a repeating pattern?</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4" name="Rectangle 3"/>
          <p:cNvSpPr/>
          <p:nvPr/>
        </p:nvSpPr>
        <p:spPr>
          <a:xfrm>
            <a:off x="427703" y="1616948"/>
            <a:ext cx="4468762" cy="136222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7703" y="4694942"/>
            <a:ext cx="4468762" cy="136222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019738" y="5651292"/>
            <a:ext cx="1124262" cy="120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037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55958" y="3573016"/>
            <a:ext cx="8943797"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6" name="Rectangle 25"/>
          <p:cNvSpPr/>
          <p:nvPr/>
        </p:nvSpPr>
        <p:spPr>
          <a:xfrm>
            <a:off x="516192" y="2682546"/>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
        <p:nvSpPr>
          <p:cNvPr id="28" name="Rectangle 27"/>
          <p:cNvSpPr/>
          <p:nvPr/>
        </p:nvSpPr>
        <p:spPr>
          <a:xfrm>
            <a:off x="457200" y="4334215"/>
            <a:ext cx="8064896" cy="461665"/>
          </a:xfrm>
          <a:prstGeom prst="rect">
            <a:avLst/>
          </a:prstGeom>
        </p:spPr>
        <p:txBody>
          <a:bodyPr wrap="square">
            <a:spAutoFit/>
          </a:bodyPr>
          <a:lstStyle/>
          <a:p>
            <a:r>
              <a:rPr lang="en-GB" sz="2400" b="1" dirty="0" smtClean="0"/>
              <a:t> 60   60    67   67    69   69    67         65   65   64   64    62   62   60</a:t>
            </a:r>
          </a:p>
        </p:txBody>
      </p:sp>
      <p:sp>
        <p:nvSpPr>
          <p:cNvPr id="29" name="Rectangle 2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85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55958" y="3573016"/>
            <a:ext cx="8943797"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6" name="Rectangle 25"/>
          <p:cNvSpPr/>
          <p:nvPr/>
        </p:nvSpPr>
        <p:spPr>
          <a:xfrm>
            <a:off x="516192" y="2682546"/>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
        <p:nvSpPr>
          <p:cNvPr id="28" name="Rectangle 27"/>
          <p:cNvSpPr/>
          <p:nvPr/>
        </p:nvSpPr>
        <p:spPr>
          <a:xfrm>
            <a:off x="457200" y="4334215"/>
            <a:ext cx="8064896" cy="461665"/>
          </a:xfrm>
          <a:prstGeom prst="rect">
            <a:avLst/>
          </a:prstGeom>
        </p:spPr>
        <p:txBody>
          <a:bodyPr wrap="square">
            <a:spAutoFit/>
          </a:bodyPr>
          <a:lstStyle/>
          <a:p>
            <a:r>
              <a:rPr lang="en-GB" sz="2400" b="1" dirty="0" smtClean="0"/>
              <a:t> 60   60    67   67    69   69    67         65   65   64   64    62   62   60</a:t>
            </a:r>
          </a:p>
        </p:txBody>
      </p:sp>
      <p:sp>
        <p:nvSpPr>
          <p:cNvPr id="29" name="Rectangle 2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5556644" y="4884898"/>
            <a:ext cx="3551860" cy="1900363"/>
            <a:chOff x="-155038" y="2337230"/>
            <a:chExt cx="3551860" cy="1900363"/>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grpSp>
    </p:spTree>
    <p:extLst>
      <p:ext uri="{BB962C8B-B14F-4D97-AF65-F5344CB8AC3E}">
        <p14:creationId xmlns:p14="http://schemas.microsoft.com/office/powerpoint/2010/main" val="36512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9144000" cy="1325563"/>
          </a:xfrm>
        </p:spPr>
        <p:txBody>
          <a:bodyPr/>
          <a:lstStyle/>
          <a:p>
            <a:r>
              <a:rPr lang="en-GB" dirty="0" smtClean="0"/>
              <a:t>Can we spot another repeating tune?</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4" name="Rectangle 3"/>
          <p:cNvSpPr/>
          <p:nvPr/>
        </p:nvSpPr>
        <p:spPr>
          <a:xfrm>
            <a:off x="427703" y="3406877"/>
            <a:ext cx="4468762" cy="38346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7703" y="3897483"/>
            <a:ext cx="4468762" cy="379548"/>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0" y="4837471"/>
            <a:ext cx="9144000" cy="2020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148964" y="4614047"/>
            <a:ext cx="8959540" cy="957406"/>
            <a:chOff x="148964" y="2399586"/>
            <a:chExt cx="8959540" cy="957406"/>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a:off x="516192" y="5307753"/>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Tree>
    <p:extLst>
      <p:ext uri="{BB962C8B-B14F-4D97-AF65-F5344CB8AC3E}">
        <p14:creationId xmlns:p14="http://schemas.microsoft.com/office/powerpoint/2010/main" val="4135006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5449404" cy="1810047"/>
          </a:xfrm>
        </p:spPr>
        <p:txBody>
          <a:bodyPr/>
          <a:lstStyle/>
          <a:p>
            <a:r>
              <a:rPr lang="en-GB" dirty="0" smtClean="0"/>
              <a:t>The trouble with a long script?</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a:srcRect l="28417" t="17204" r="48893" b="7672"/>
          <a:stretch/>
        </p:blipFill>
        <p:spPr>
          <a:xfrm>
            <a:off x="5449404" y="-27384"/>
            <a:ext cx="3726303" cy="6936197"/>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883519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5449404" cy="1810047"/>
          </a:xfrm>
        </p:spPr>
        <p:txBody>
          <a:bodyPr/>
          <a:lstStyle/>
          <a:p>
            <a:r>
              <a:rPr lang="en-GB" dirty="0" smtClean="0"/>
              <a:t>The trouble with a long script?</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16240" t="16532" r="39485" b="38188"/>
          <a:stretch/>
        </p:blipFill>
        <p:spPr>
          <a:xfrm>
            <a:off x="-1" y="1628800"/>
            <a:ext cx="9144001" cy="5229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8" name="TextBox 7"/>
          <p:cNvSpPr txBox="1"/>
          <p:nvPr/>
        </p:nvSpPr>
        <p:spPr>
          <a:xfrm>
            <a:off x="6483898" y="0"/>
            <a:ext cx="2663101" cy="646331"/>
          </a:xfrm>
          <a:prstGeom prst="rect">
            <a:avLst/>
          </a:prstGeom>
          <a:noFill/>
        </p:spPr>
        <p:txBody>
          <a:bodyPr wrap="none" rtlCol="0">
            <a:spAutoFit/>
          </a:bodyPr>
          <a:lstStyle/>
          <a:p>
            <a:pPr algn="r"/>
            <a:r>
              <a:rPr lang="en-GB" dirty="0" smtClean="0">
                <a:solidFill>
                  <a:srgbClr val="595959"/>
                </a:solidFill>
              </a:rPr>
              <a:t>Refactor your composition</a:t>
            </a:r>
          </a:p>
          <a:p>
            <a:pPr algn="r"/>
            <a:r>
              <a:rPr lang="en-GB" dirty="0" smtClean="0">
                <a:solidFill>
                  <a:srgbClr val="595959"/>
                </a:solidFill>
              </a:rPr>
              <a:t>and save as LittleStar02</a:t>
            </a:r>
            <a:endParaRPr lang="en-GB" dirty="0">
              <a:solidFill>
                <a:srgbClr val="595959"/>
              </a:solidFill>
            </a:endParaRPr>
          </a:p>
        </p:txBody>
      </p:sp>
      <p:sp>
        <p:nvSpPr>
          <p:cNvPr id="9" name="Rectangle 8"/>
          <p:cNvSpPr/>
          <p:nvPr/>
        </p:nvSpPr>
        <p:spPr>
          <a:xfrm>
            <a:off x="0" y="1605132"/>
            <a:ext cx="9158748" cy="784107"/>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39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pic>
        <p:nvPicPr>
          <p:cNvPr id="14" name="Picture 13"/>
          <p:cNvPicPr>
            <a:picLocks noChangeAspect="1"/>
          </p:cNvPicPr>
          <p:nvPr/>
        </p:nvPicPr>
        <p:blipFill>
          <a:blip r:embed="rId4"/>
          <a:stretch>
            <a:fillRect/>
          </a:stretch>
        </p:blipFill>
        <p:spPr>
          <a:xfrm rot="720000">
            <a:off x="3885456" y="1033611"/>
            <a:ext cx="4257675" cy="6029325"/>
          </a:xfrm>
          <a:prstGeom prst="rect">
            <a:avLst/>
          </a:prstGeom>
          <a:ln>
            <a:solidFill>
              <a:schemeClr val="bg1">
                <a:lumMod val="50000"/>
              </a:schemeClr>
            </a:solidFill>
          </a:ln>
        </p:spPr>
      </p:pic>
      <p:pic>
        <p:nvPicPr>
          <p:cNvPr id="13" name="Picture 12"/>
          <p:cNvPicPr>
            <a:picLocks noChangeAspect="1"/>
          </p:cNvPicPr>
          <p:nvPr/>
        </p:nvPicPr>
        <p:blipFill>
          <a:blip r:embed="rId4"/>
          <a:stretch>
            <a:fillRect/>
          </a:stretch>
        </p:blipFill>
        <p:spPr>
          <a:xfrm rot="540000">
            <a:off x="3733056" y="881211"/>
            <a:ext cx="4257675" cy="6029325"/>
          </a:xfrm>
          <a:prstGeom prst="rect">
            <a:avLst/>
          </a:prstGeom>
          <a:ln>
            <a:solidFill>
              <a:schemeClr val="bg1">
                <a:lumMod val="50000"/>
              </a:schemeClr>
            </a:solidFill>
          </a:ln>
        </p:spPr>
      </p:pic>
      <p:pic>
        <p:nvPicPr>
          <p:cNvPr id="12" name="Picture 11"/>
          <p:cNvPicPr>
            <a:picLocks noChangeAspect="1"/>
          </p:cNvPicPr>
          <p:nvPr/>
        </p:nvPicPr>
        <p:blipFill>
          <a:blip r:embed="rId4"/>
          <a:stretch>
            <a:fillRect/>
          </a:stretch>
        </p:blipFill>
        <p:spPr>
          <a:xfrm rot="360000">
            <a:off x="3580656" y="728811"/>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rot="180000">
            <a:off x="3428256" y="576411"/>
            <a:ext cx="4257675" cy="6029325"/>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3221299" y="412120"/>
            <a:ext cx="4262774" cy="6031542"/>
          </a:xfrm>
          <a:prstGeom prst="rect">
            <a:avLst/>
          </a:prstGeom>
          <a:ln>
            <a:solidFill>
              <a:schemeClr val="bg1">
                <a:lumMod val="50000"/>
              </a:schemeClr>
            </a:solidFill>
          </a:ln>
        </p:spPr>
      </p:pic>
    </p:spTree>
    <p:extLst>
      <p:ext uri="{BB962C8B-B14F-4D97-AF65-F5344CB8AC3E}">
        <p14:creationId xmlns:p14="http://schemas.microsoft.com/office/powerpoint/2010/main" val="226220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t="15922" r="39485" b="6688"/>
          <a:stretch/>
        </p:blipFill>
        <p:spPr>
          <a:xfrm>
            <a:off x="179512" y="1198466"/>
            <a:ext cx="7873727" cy="5661248"/>
          </a:xfrm>
          <a:prstGeom prst="rect">
            <a:avLst/>
          </a:prstGeom>
        </p:spPr>
      </p:pic>
      <p:sp>
        <p:nvSpPr>
          <p:cNvPr id="2" name="Title 1"/>
          <p:cNvSpPr>
            <a:spLocks noGrp="1"/>
          </p:cNvSpPr>
          <p:nvPr>
            <p:ph type="title"/>
          </p:nvPr>
        </p:nvSpPr>
        <p:spPr>
          <a:xfrm>
            <a:off x="0" y="0"/>
            <a:ext cx="6347048" cy="1143000"/>
          </a:xfrm>
        </p:spPr>
        <p:txBody>
          <a:bodyPr>
            <a:noAutofit/>
          </a:bodyPr>
          <a:lstStyle/>
          <a:p>
            <a:r>
              <a:rPr lang="en-GB" b="1" dirty="0" smtClean="0"/>
              <a:t>‘</a:t>
            </a:r>
            <a:r>
              <a:rPr lang="en-GB" dirty="0" err="1" smtClean="0"/>
              <a:t>S</a:t>
            </a:r>
            <a:r>
              <a:rPr lang="en-GB" b="1" dirty="0" err="1" smtClean="0"/>
              <a:t>ongline</a:t>
            </a:r>
            <a:r>
              <a:rPr lang="en-GB" b="1" dirty="0" smtClean="0"/>
              <a:t>’ blocks …</a:t>
            </a:r>
            <a:endParaRPr lang="en-GB" b="1" dirty="0"/>
          </a:p>
        </p:txBody>
      </p:sp>
      <p:sp>
        <p:nvSpPr>
          <p:cNvPr id="4" name="Rectangle 3"/>
          <p:cNvSpPr/>
          <p:nvPr/>
        </p:nvSpPr>
        <p:spPr>
          <a:xfrm>
            <a:off x="179512" y="6165304"/>
            <a:ext cx="1224136" cy="432048"/>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a:srcRect l="16240" t="42400" r="69335" b="38188"/>
          <a:stretch/>
        </p:blipFill>
        <p:spPr>
          <a:xfrm>
            <a:off x="2310149" y="3153984"/>
            <a:ext cx="1766259" cy="1329066"/>
          </a:xfrm>
          <a:prstGeom prst="rect">
            <a:avLst/>
          </a:prstGeom>
        </p:spPr>
      </p:pic>
      <p:pic>
        <p:nvPicPr>
          <p:cNvPr id="12" name="Picture 11"/>
          <p:cNvPicPr>
            <a:picLocks noChangeAspect="1"/>
          </p:cNvPicPr>
          <p:nvPr/>
        </p:nvPicPr>
        <p:blipFill rotWithShape="1">
          <a:blip r:embed="rId5"/>
          <a:srcRect l="30730" t="20666" r="36625" b="13868"/>
          <a:stretch/>
        </p:blipFill>
        <p:spPr>
          <a:xfrm>
            <a:off x="4220529" y="2521975"/>
            <a:ext cx="3832710" cy="4321278"/>
          </a:xfrm>
          <a:prstGeom prst="rect">
            <a:avLst/>
          </a:prstGeom>
        </p:spPr>
      </p:pic>
      <p:pic>
        <p:nvPicPr>
          <p:cNvPr id="6" name="Picture 5"/>
          <p:cNvPicPr>
            <a:picLocks noChangeAspect="1"/>
          </p:cNvPicPr>
          <p:nvPr/>
        </p:nvPicPr>
        <p:blipFill rotWithShape="1">
          <a:blip r:embed="rId6"/>
          <a:srcRect l="35604" t="30853" r="42406" b="22574"/>
          <a:stretch/>
        </p:blipFill>
        <p:spPr>
          <a:xfrm>
            <a:off x="4178018" y="2088372"/>
            <a:ext cx="2861187" cy="3406878"/>
          </a:xfrm>
          <a:prstGeom prst="rect">
            <a:avLst/>
          </a:prstGeom>
        </p:spPr>
      </p:pic>
      <p:cxnSp>
        <p:nvCxnSpPr>
          <p:cNvPr id="8" name="Straight Arrow Connector 7"/>
          <p:cNvCxnSpPr/>
          <p:nvPr/>
        </p:nvCxnSpPr>
        <p:spPr>
          <a:xfrm flipV="1">
            <a:off x="1416075" y="3501008"/>
            <a:ext cx="3227933" cy="2664296"/>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14" name="Rectangle 13"/>
          <p:cNvSpPr/>
          <p:nvPr/>
        </p:nvSpPr>
        <p:spPr>
          <a:xfrm>
            <a:off x="0" y="1177424"/>
            <a:ext cx="9158748" cy="53338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7263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t="15922" r="39485" b="6688"/>
          <a:stretch/>
        </p:blipFill>
        <p:spPr>
          <a:xfrm>
            <a:off x="179512" y="1198466"/>
            <a:ext cx="7873727" cy="5661248"/>
          </a:xfrm>
          <a:prstGeom prst="rect">
            <a:avLst/>
          </a:prstGeom>
        </p:spPr>
      </p:pic>
      <p:pic>
        <p:nvPicPr>
          <p:cNvPr id="12" name="Picture 11"/>
          <p:cNvPicPr>
            <a:picLocks noChangeAspect="1"/>
          </p:cNvPicPr>
          <p:nvPr/>
        </p:nvPicPr>
        <p:blipFill rotWithShape="1">
          <a:blip r:embed="rId4"/>
          <a:srcRect l="35860" t="37423" r="41781" b="46389"/>
          <a:stretch/>
        </p:blipFill>
        <p:spPr>
          <a:xfrm>
            <a:off x="4557713" y="3608897"/>
            <a:ext cx="2904512" cy="1182178"/>
          </a:xfrm>
          <a:prstGeom prst="rect">
            <a:avLst/>
          </a:prstGeom>
        </p:spPr>
      </p:pic>
      <p:sp>
        <p:nvSpPr>
          <p:cNvPr id="2" name="Title 1"/>
          <p:cNvSpPr>
            <a:spLocks noGrp="1"/>
          </p:cNvSpPr>
          <p:nvPr>
            <p:ph type="title"/>
          </p:nvPr>
        </p:nvSpPr>
        <p:spPr>
          <a:xfrm>
            <a:off x="0" y="0"/>
            <a:ext cx="6347048" cy="1143000"/>
          </a:xfrm>
        </p:spPr>
        <p:txBody>
          <a:bodyPr>
            <a:noAutofit/>
          </a:bodyPr>
          <a:lstStyle/>
          <a:p>
            <a:r>
              <a:rPr lang="en-GB" dirty="0" smtClean="0"/>
              <a:t>‘</a:t>
            </a:r>
            <a:r>
              <a:rPr lang="en-GB" dirty="0" err="1" smtClean="0"/>
              <a:t>S</a:t>
            </a:r>
            <a:r>
              <a:rPr lang="en-GB" b="1" dirty="0" err="1" smtClean="0"/>
              <a:t>ongline</a:t>
            </a:r>
            <a:r>
              <a:rPr lang="en-GB" b="1" dirty="0" smtClean="0"/>
              <a:t>’ blocks … </a:t>
            </a:r>
            <a:endParaRPr lang="en-GB" b="1" dirty="0"/>
          </a:p>
        </p:txBody>
      </p:sp>
      <p:pic>
        <p:nvPicPr>
          <p:cNvPr id="10" name="Picture 9"/>
          <p:cNvPicPr>
            <a:picLocks noChangeAspect="1"/>
          </p:cNvPicPr>
          <p:nvPr/>
        </p:nvPicPr>
        <p:blipFill rotWithShape="1">
          <a:blip r:embed="rId5"/>
          <a:srcRect l="16240" t="42400" r="69335" b="38188"/>
          <a:stretch/>
        </p:blipFill>
        <p:spPr>
          <a:xfrm>
            <a:off x="2310149" y="3153984"/>
            <a:ext cx="1973819" cy="1485250"/>
          </a:xfrm>
          <a:prstGeom prst="rect">
            <a:avLst/>
          </a:prstGeom>
        </p:spPr>
      </p:pic>
      <p:sp>
        <p:nvSpPr>
          <p:cNvPr id="9" name="Rectangle 8"/>
          <p:cNvSpPr/>
          <p:nvPr/>
        </p:nvSpPr>
        <p:spPr>
          <a:xfrm>
            <a:off x="2411759" y="3112953"/>
            <a:ext cx="1872209" cy="180020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13" name="Rectangle 12"/>
          <p:cNvSpPr/>
          <p:nvPr/>
        </p:nvSpPr>
        <p:spPr>
          <a:xfrm>
            <a:off x="0" y="1177424"/>
            <a:ext cx="9158748" cy="53338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7650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4.16667E-6 4.81481E-6 L 0.22968 0.02615 " pathEditMode="relative" rAng="0" ptsTypes="AA">
                                      <p:cBhvr>
                                        <p:cTn id="10" dur="2000" fill="hold"/>
                                        <p:tgtEl>
                                          <p:spTgt spid="9"/>
                                        </p:tgtEl>
                                        <p:attrNameLst>
                                          <p:attrName>ppt_x</p:attrName>
                                          <p:attrName>ppt_y</p:attrName>
                                        </p:attrNameLst>
                                      </p:cBhvr>
                                      <p:rCtr x="11476" y="1296"/>
                                    </p:animMotion>
                                  </p:childTnLst>
                                </p:cTn>
                              </p:par>
                              <p:par>
                                <p:cTn id="11" presetID="42" presetClass="path" presetSubtype="0" accel="50000" decel="50000" fill="hold" nodeType="withEffect">
                                  <p:stCondLst>
                                    <p:cond delay="0"/>
                                  </p:stCondLst>
                                  <p:childTnLst>
                                    <p:animMotion origin="layout" path="M -2.77778E-7 4.44444E-6 L 0.2349 0.06689 " pathEditMode="relative" rAng="0" ptsTypes="AA">
                                      <p:cBhvr>
                                        <p:cTn id="12" dur="2000" fill="hold"/>
                                        <p:tgtEl>
                                          <p:spTgt spid="10"/>
                                        </p:tgtEl>
                                        <p:attrNameLst>
                                          <p:attrName>ppt_x</p:attrName>
                                          <p:attrName>ppt_y</p:attrName>
                                        </p:attrNameLst>
                                      </p:cBhvr>
                                      <p:rCtr x="11736" y="3333"/>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1143000"/>
          </a:xfrm>
        </p:spPr>
        <p:txBody>
          <a:bodyPr>
            <a:noAutofit/>
          </a:bodyPr>
          <a:lstStyle/>
          <a:p>
            <a:r>
              <a:rPr lang="en-GB" dirty="0" smtClean="0"/>
              <a:t>‘</a:t>
            </a:r>
            <a:r>
              <a:rPr lang="en-GB" dirty="0" err="1" smtClean="0"/>
              <a:t>S</a:t>
            </a:r>
            <a:r>
              <a:rPr lang="en-GB" b="1" dirty="0" err="1" smtClean="0"/>
              <a:t>ongline</a:t>
            </a:r>
            <a:r>
              <a:rPr lang="en-GB" b="1" dirty="0" smtClean="0"/>
              <a:t>’ blocks … make code clearer</a:t>
            </a:r>
            <a:endParaRPr lang="en-GB" b="1" dirty="0"/>
          </a:p>
        </p:txBody>
      </p:sp>
      <p:sp>
        <p:nvSpPr>
          <p:cNvPr id="11" name="Rectangle 10"/>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a:srcRect t="56093" r="65646" b="5947"/>
          <a:stretch/>
        </p:blipFill>
        <p:spPr>
          <a:xfrm>
            <a:off x="754" y="943897"/>
            <a:ext cx="9157994" cy="5914103"/>
          </a:xfrm>
          <a:prstGeom prst="rect">
            <a:avLst/>
          </a:prstGeom>
        </p:spPr>
      </p:pic>
      <p:sp>
        <p:nvSpPr>
          <p:cNvPr id="6" name="Rectangle 5"/>
          <p:cNvSpPr/>
          <p:nvPr/>
        </p:nvSpPr>
        <p:spPr>
          <a:xfrm>
            <a:off x="0" y="926704"/>
            <a:ext cx="9158748" cy="990585"/>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1694499" y="3376319"/>
            <a:ext cx="3239067" cy="1785968"/>
          </a:xfrm>
          <a:prstGeom prst="rect">
            <a:avLst/>
          </a:prstGeom>
        </p:spPr>
      </p:pic>
    </p:spTree>
    <p:extLst>
      <p:ext uri="{BB962C8B-B14F-4D97-AF65-F5344CB8AC3E}">
        <p14:creationId xmlns:p14="http://schemas.microsoft.com/office/powerpoint/2010/main" val="120525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1143000"/>
          </a:xfrm>
        </p:spPr>
        <p:txBody>
          <a:bodyPr>
            <a:noAutofit/>
          </a:bodyPr>
          <a:lstStyle/>
          <a:p>
            <a:r>
              <a:rPr lang="en-GB" dirty="0" smtClean="0"/>
              <a:t>‘</a:t>
            </a:r>
            <a:r>
              <a:rPr lang="en-GB" dirty="0" err="1" smtClean="0"/>
              <a:t>S</a:t>
            </a:r>
            <a:r>
              <a:rPr lang="en-GB" b="1" dirty="0" err="1" smtClean="0"/>
              <a:t>ongline</a:t>
            </a:r>
            <a:r>
              <a:rPr lang="en-GB" b="1" dirty="0" smtClean="0"/>
              <a:t>’ blocks … make code clearer</a:t>
            </a:r>
            <a:endParaRPr lang="en-GB" b="1" dirty="0"/>
          </a:p>
        </p:txBody>
      </p:sp>
      <p:sp>
        <p:nvSpPr>
          <p:cNvPr id="11" name="Rectangle 10"/>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a:srcRect t="56093" r="65646" b="5947"/>
          <a:stretch/>
        </p:blipFill>
        <p:spPr>
          <a:xfrm>
            <a:off x="754" y="943897"/>
            <a:ext cx="9157994" cy="5914103"/>
          </a:xfrm>
          <a:prstGeom prst="rect">
            <a:avLst/>
          </a:prstGeom>
        </p:spPr>
      </p:pic>
      <p:sp>
        <p:nvSpPr>
          <p:cNvPr id="6" name="Rectangle 5"/>
          <p:cNvSpPr/>
          <p:nvPr/>
        </p:nvSpPr>
        <p:spPr>
          <a:xfrm>
            <a:off x="0" y="926704"/>
            <a:ext cx="9158748" cy="990585"/>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l="22722" t="45498" r="62507" b="23075"/>
          <a:stretch/>
        </p:blipFill>
        <p:spPr>
          <a:xfrm>
            <a:off x="4343352" y="1802432"/>
            <a:ext cx="4041139" cy="48343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1694499" y="3376319"/>
            <a:ext cx="3239067" cy="17859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8000">
            <a:off x="1834288" y="4829410"/>
            <a:ext cx="3293987" cy="1741200"/>
          </a:xfrm>
          <a:prstGeom prst="rect">
            <a:avLst/>
          </a:prstGeom>
        </p:spPr>
      </p:pic>
    </p:spTree>
    <p:extLst>
      <p:ext uri="{BB962C8B-B14F-4D97-AF65-F5344CB8AC3E}">
        <p14:creationId xmlns:p14="http://schemas.microsoft.com/office/powerpoint/2010/main" val="111230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5336" r="47763" b="7097"/>
          <a:stretch/>
        </p:blipFill>
        <p:spPr bwMode="auto">
          <a:xfrm>
            <a:off x="15553" y="926703"/>
            <a:ext cx="5310245" cy="592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553" y="5678129"/>
            <a:ext cx="1370795" cy="101764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B0B"/>
              </a:solidFill>
            </a:endParaRPr>
          </a:p>
        </p:txBody>
      </p:sp>
      <p:pic>
        <p:nvPicPr>
          <p:cNvPr id="5" name="Picture 4"/>
          <p:cNvPicPr>
            <a:picLocks noChangeAspect="1"/>
          </p:cNvPicPr>
          <p:nvPr/>
        </p:nvPicPr>
        <p:blipFill rotWithShape="1">
          <a:blip r:embed="rId4"/>
          <a:srcRect l="25096" t="39172" r="45019" b="17516"/>
          <a:stretch/>
        </p:blipFill>
        <p:spPr>
          <a:xfrm>
            <a:off x="2247354" y="2634552"/>
            <a:ext cx="5171604" cy="4213899"/>
          </a:xfrm>
          <a:prstGeom prst="rect">
            <a:avLst/>
          </a:prstGeom>
        </p:spPr>
      </p:pic>
      <p:cxnSp>
        <p:nvCxnSpPr>
          <p:cNvPr id="8" name="Straight Arrow Connector 7"/>
          <p:cNvCxnSpPr/>
          <p:nvPr/>
        </p:nvCxnSpPr>
        <p:spPr>
          <a:xfrm flipV="1">
            <a:off x="1401096" y="4041060"/>
            <a:ext cx="1652048" cy="1637069"/>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16728" y="1132556"/>
            <a:ext cx="2160240" cy="129614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B0B"/>
              </a:solidFill>
            </a:endParaRPr>
          </a:p>
        </p:txBody>
      </p:sp>
      <p:sp>
        <p:nvSpPr>
          <p:cNvPr id="10" name="Title 1"/>
          <p:cNvSpPr>
            <a:spLocks noGrp="1"/>
          </p:cNvSpPr>
          <p:nvPr>
            <p:ph type="title"/>
          </p:nvPr>
        </p:nvSpPr>
        <p:spPr>
          <a:xfrm>
            <a:off x="0" y="0"/>
            <a:ext cx="9144000" cy="1143000"/>
          </a:xfrm>
        </p:spPr>
        <p:txBody>
          <a:bodyPr>
            <a:noAutofit/>
          </a:bodyPr>
          <a:lstStyle/>
          <a:p>
            <a:r>
              <a:rPr lang="en-GB" spc="-50" dirty="0" smtClean="0"/>
              <a:t>Higher level abstraction … a song block!</a:t>
            </a:r>
            <a:endParaRPr lang="en-GB" b="1" spc="-50" dirty="0"/>
          </a:p>
        </p:txBody>
      </p:sp>
      <p:sp>
        <p:nvSpPr>
          <p:cNvPr id="11" name="Rectangle 10"/>
          <p:cNvSpPr/>
          <p:nvPr/>
        </p:nvSpPr>
        <p:spPr>
          <a:xfrm>
            <a:off x="0" y="897208"/>
            <a:ext cx="9158748" cy="58663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060822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618779">
            <a:off x="5759796" y="447444"/>
            <a:ext cx="3459579" cy="4899135"/>
          </a:xfrm>
          <a:prstGeom prst="rect">
            <a:avLst/>
          </a:prstGeom>
          <a:ln>
            <a:solidFill>
              <a:schemeClr val="bg1">
                <a:lumMod val="65000"/>
              </a:schemeClr>
            </a:solidFill>
          </a:ln>
        </p:spPr>
      </p:pic>
      <p:sp>
        <p:nvSpPr>
          <p:cNvPr id="10" name="Title 1"/>
          <p:cNvSpPr>
            <a:spLocks noGrp="1"/>
          </p:cNvSpPr>
          <p:nvPr>
            <p:ph type="title"/>
          </p:nvPr>
        </p:nvSpPr>
        <p:spPr>
          <a:xfrm>
            <a:off x="0" y="-3580"/>
            <a:ext cx="9144000" cy="1325563"/>
          </a:xfrm>
        </p:spPr>
        <p:txBody>
          <a:bodyPr>
            <a:noAutofit/>
          </a:bodyPr>
          <a:lstStyle/>
          <a:p>
            <a:r>
              <a:rPr lang="en-GB" spc="-50" dirty="0" smtClean="0"/>
              <a:t>The steps so far …</a:t>
            </a:r>
            <a:endParaRPr lang="en-GB" b="1" spc="-50" dirty="0"/>
          </a:p>
        </p:txBody>
      </p:sp>
      <p:sp>
        <p:nvSpPr>
          <p:cNvPr id="2" name="Content Placeholder 1"/>
          <p:cNvSpPr>
            <a:spLocks noGrp="1"/>
          </p:cNvSpPr>
          <p:nvPr>
            <p:ph idx="1"/>
          </p:nvPr>
        </p:nvSpPr>
        <p:spPr>
          <a:xfrm>
            <a:off x="0" y="1321982"/>
            <a:ext cx="9144000" cy="5536017"/>
          </a:xfrm>
        </p:spPr>
        <p:txBody>
          <a:bodyPr>
            <a:normAutofit/>
          </a:bodyPr>
          <a:lstStyle/>
          <a:p>
            <a:pPr marL="0" indent="0">
              <a:spcBef>
                <a:spcPts val="0"/>
              </a:spcBef>
              <a:buNone/>
            </a:pPr>
            <a:r>
              <a:rPr lang="en-US" b="1" dirty="0"/>
              <a:t>Stage 1:</a:t>
            </a:r>
            <a:r>
              <a:rPr lang="en-US" dirty="0"/>
              <a:t> </a:t>
            </a:r>
            <a:r>
              <a:rPr lang="en-US" dirty="0">
                <a:solidFill>
                  <a:srgbClr val="595959"/>
                </a:solidFill>
              </a:rPr>
              <a:t>Translate the music into BYOB commands. This means working out the Note Number and Beats for each note on the music.</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2:</a:t>
            </a:r>
            <a:r>
              <a:rPr lang="en-US" dirty="0"/>
              <a:t>  </a:t>
            </a:r>
            <a:r>
              <a:rPr lang="en-US" dirty="0">
                <a:solidFill>
                  <a:srgbClr val="595959"/>
                </a:solidFill>
              </a:rPr>
              <a:t>Create the commands for each line of the song. Test them to make sure they sound correct.</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3:</a:t>
            </a:r>
            <a:r>
              <a:rPr lang="en-US" dirty="0"/>
              <a:t> </a:t>
            </a:r>
            <a:r>
              <a:rPr lang="en-US" dirty="0">
                <a:solidFill>
                  <a:srgbClr val="595959"/>
                </a:solidFill>
              </a:rPr>
              <a:t>Check that the </a:t>
            </a:r>
            <a:r>
              <a:rPr lang="en-US" b="1" dirty="0">
                <a:solidFill>
                  <a:srgbClr val="595959"/>
                </a:solidFill>
              </a:rPr>
              <a:t>total number of beats</a:t>
            </a:r>
            <a:r>
              <a:rPr lang="en-US" dirty="0">
                <a:solidFill>
                  <a:srgbClr val="595959"/>
                </a:solidFill>
              </a:rPr>
              <a:t> played for each line is the same. If not, your round won’t work.</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4:</a:t>
            </a:r>
            <a:r>
              <a:rPr lang="en-US" dirty="0"/>
              <a:t> </a:t>
            </a:r>
            <a:r>
              <a:rPr lang="en-US" dirty="0">
                <a:solidFill>
                  <a:srgbClr val="595959"/>
                </a:solidFill>
              </a:rPr>
              <a:t>Create ‘</a:t>
            </a:r>
            <a:r>
              <a:rPr lang="en-US" dirty="0" err="1">
                <a:solidFill>
                  <a:srgbClr val="595959"/>
                </a:solidFill>
              </a:rPr>
              <a:t>songline</a:t>
            </a:r>
            <a:r>
              <a:rPr lang="en-US" dirty="0">
                <a:solidFill>
                  <a:srgbClr val="595959"/>
                </a:solidFill>
              </a:rPr>
              <a:t>’ blocks for each </a:t>
            </a:r>
            <a:r>
              <a:rPr lang="en-US" dirty="0" smtClean="0">
                <a:solidFill>
                  <a:srgbClr val="595959"/>
                </a:solidFill>
              </a:rPr>
              <a:t>line</a:t>
            </a:r>
            <a:r>
              <a:rPr lang="en-US" dirty="0">
                <a:solidFill>
                  <a:srgbClr val="595959"/>
                </a:solidFill>
              </a:rPr>
              <a:t>. If </a:t>
            </a:r>
            <a:endParaRPr lang="en-US" dirty="0" smtClean="0">
              <a:solidFill>
                <a:srgbClr val="595959"/>
              </a:solidFill>
            </a:endParaRPr>
          </a:p>
          <a:p>
            <a:pPr marL="0" indent="0">
              <a:spcBef>
                <a:spcPts val="0"/>
              </a:spcBef>
              <a:buNone/>
            </a:pPr>
            <a:r>
              <a:rPr lang="en-US" dirty="0" smtClean="0">
                <a:solidFill>
                  <a:srgbClr val="595959"/>
                </a:solidFill>
              </a:rPr>
              <a:t>a </a:t>
            </a:r>
            <a:r>
              <a:rPr lang="en-US" dirty="0">
                <a:solidFill>
                  <a:srgbClr val="595959"/>
                </a:solidFill>
              </a:rPr>
              <a:t>line is the same as a previous one, you don’t </a:t>
            </a:r>
            <a:endParaRPr lang="en-US" dirty="0" smtClean="0">
              <a:solidFill>
                <a:srgbClr val="595959"/>
              </a:solidFill>
            </a:endParaRPr>
          </a:p>
          <a:p>
            <a:pPr marL="0" indent="0">
              <a:spcBef>
                <a:spcPts val="0"/>
              </a:spcBef>
              <a:buNone/>
            </a:pPr>
            <a:r>
              <a:rPr lang="en-US" dirty="0" smtClean="0">
                <a:solidFill>
                  <a:srgbClr val="595959"/>
                </a:solidFill>
              </a:rPr>
              <a:t>need </a:t>
            </a:r>
            <a:r>
              <a:rPr lang="en-US" dirty="0">
                <a:solidFill>
                  <a:srgbClr val="595959"/>
                </a:solidFill>
              </a:rPr>
              <a:t>to make a new block</a:t>
            </a:r>
            <a:r>
              <a:rPr lang="en-US" dirty="0" smtClean="0">
                <a:solidFill>
                  <a:srgbClr val="595959"/>
                </a:solidFill>
              </a:rPr>
              <a:t>.</a:t>
            </a:r>
            <a:endParaRPr lang="en-GB" dirty="0">
              <a:solidFill>
                <a:srgbClr val="595959"/>
              </a:solidFill>
            </a:endParaRPr>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4" name="Picture 3"/>
          <p:cNvPicPr>
            <a:picLocks noChangeAspect="1"/>
          </p:cNvPicPr>
          <p:nvPr/>
        </p:nvPicPr>
        <p:blipFill>
          <a:blip r:embed="rId5"/>
          <a:stretch>
            <a:fillRect/>
          </a:stretch>
        </p:blipFill>
        <p:spPr>
          <a:xfrm rot="21286563">
            <a:off x="4378410" y="399533"/>
            <a:ext cx="3461598" cy="4901995"/>
          </a:xfrm>
          <a:prstGeom prst="rect">
            <a:avLst/>
          </a:prstGeom>
          <a:ln>
            <a:solidFill>
              <a:schemeClr val="bg1">
                <a:lumMod val="65000"/>
              </a:schemeClr>
            </a:solidFill>
          </a:ln>
        </p:spPr>
      </p:pic>
    </p:spTree>
    <p:extLst>
      <p:ext uri="{BB962C8B-B14F-4D97-AF65-F5344CB8AC3E}">
        <p14:creationId xmlns:p14="http://schemas.microsoft.com/office/powerpoint/2010/main" val="943316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2" name="Content Placeholder 1"/>
          <p:cNvSpPr>
            <a:spLocks noGrp="1"/>
          </p:cNvSpPr>
          <p:nvPr>
            <p:ph idx="1"/>
          </p:nvPr>
        </p:nvSpPr>
        <p:spPr>
          <a:xfrm>
            <a:off x="0" y="1321982"/>
            <a:ext cx="9144000" cy="5536017"/>
          </a:xfrm>
        </p:spPr>
        <p:txBody>
          <a:bodyPr>
            <a:normAutofit/>
          </a:bodyPr>
          <a:lstStyle/>
          <a:p>
            <a:pPr marL="0" indent="0">
              <a:spcBef>
                <a:spcPts val="0"/>
              </a:spcBef>
              <a:buNone/>
            </a:pPr>
            <a:r>
              <a:rPr lang="en-US" b="1" dirty="0"/>
              <a:t>Stage 5:</a:t>
            </a:r>
            <a:r>
              <a:rPr lang="en-US" dirty="0"/>
              <a:t> </a:t>
            </a:r>
            <a:r>
              <a:rPr lang="en-US" dirty="0">
                <a:solidFill>
                  <a:srgbClr val="595959"/>
                </a:solidFill>
              </a:rPr>
              <a:t>Call the ‘</a:t>
            </a:r>
            <a:r>
              <a:rPr lang="en-US" dirty="0" err="1">
                <a:solidFill>
                  <a:srgbClr val="595959"/>
                </a:solidFill>
              </a:rPr>
              <a:t>songline</a:t>
            </a:r>
            <a:r>
              <a:rPr lang="en-US" dirty="0">
                <a:solidFill>
                  <a:srgbClr val="595959"/>
                </a:solidFill>
              </a:rPr>
              <a:t>’ blocks in the right order to play the song. If it works, put them together in a ‘</a:t>
            </a:r>
            <a:r>
              <a:rPr lang="en-US" dirty="0" err="1">
                <a:solidFill>
                  <a:srgbClr val="595959"/>
                </a:solidFill>
              </a:rPr>
              <a:t>wholesong</a:t>
            </a:r>
            <a:r>
              <a:rPr lang="en-US" dirty="0">
                <a:solidFill>
                  <a:srgbClr val="595959"/>
                </a:solidFill>
              </a:rPr>
              <a:t>’ block. </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6:</a:t>
            </a:r>
            <a:r>
              <a:rPr lang="en-US" dirty="0"/>
              <a:t> </a:t>
            </a:r>
            <a:r>
              <a:rPr lang="en-US" dirty="0">
                <a:solidFill>
                  <a:srgbClr val="595959"/>
                </a:solidFill>
              </a:rPr>
              <a:t>Make a ‘leader’ block. This is the same as the ‘</a:t>
            </a:r>
            <a:r>
              <a:rPr lang="en-US" dirty="0" err="1">
                <a:solidFill>
                  <a:srgbClr val="595959"/>
                </a:solidFill>
              </a:rPr>
              <a:t>wholesong</a:t>
            </a:r>
            <a:r>
              <a:rPr lang="en-US" dirty="0">
                <a:solidFill>
                  <a:srgbClr val="595959"/>
                </a:solidFill>
              </a:rPr>
              <a:t>’ block, but has messages broadcast between each line block. These are used to start each of the other sprites playing at the correct time when you start playing a round.</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7:</a:t>
            </a:r>
            <a:r>
              <a:rPr lang="en-US" dirty="0"/>
              <a:t> </a:t>
            </a:r>
            <a:r>
              <a:rPr lang="en-US" dirty="0">
                <a:solidFill>
                  <a:srgbClr val="595959"/>
                </a:solidFill>
              </a:rPr>
              <a:t>Create several sprites. For each, set a different instrument. When they receive the right </a:t>
            </a:r>
            <a:r>
              <a:rPr lang="en-US" dirty="0" smtClean="0">
                <a:solidFill>
                  <a:srgbClr val="595959"/>
                </a:solidFill>
              </a:rPr>
              <a:t>message </a:t>
            </a:r>
            <a:r>
              <a:rPr lang="en-US" dirty="0">
                <a:solidFill>
                  <a:srgbClr val="595959"/>
                </a:solidFill>
              </a:rPr>
              <a:t>they call the ‘</a:t>
            </a:r>
            <a:r>
              <a:rPr lang="en-US" dirty="0" err="1">
                <a:solidFill>
                  <a:srgbClr val="595959"/>
                </a:solidFill>
              </a:rPr>
              <a:t>wholesong</a:t>
            </a:r>
            <a:r>
              <a:rPr lang="en-US" dirty="0">
                <a:solidFill>
                  <a:srgbClr val="595959"/>
                </a:solidFill>
              </a:rPr>
              <a:t>’ block</a:t>
            </a:r>
            <a:r>
              <a:rPr lang="en-US" dirty="0" smtClean="0">
                <a:solidFill>
                  <a:srgbClr val="595959"/>
                </a:solidFill>
              </a:rPr>
              <a:t>.</a:t>
            </a:r>
            <a:endParaRPr lang="en-GB" dirty="0">
              <a:solidFill>
                <a:srgbClr val="595959"/>
              </a:solidFill>
            </a:endParaRPr>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rot="21284995">
            <a:off x="1027030" y="1407538"/>
            <a:ext cx="3536981" cy="5010029"/>
          </a:xfrm>
          <a:prstGeom prst="rect">
            <a:avLst/>
          </a:prstGeom>
          <a:ln>
            <a:solidFill>
              <a:schemeClr val="bg1">
                <a:lumMod val="65000"/>
              </a:schemeClr>
            </a:solidFill>
          </a:ln>
        </p:spPr>
      </p:pic>
      <p:pic>
        <p:nvPicPr>
          <p:cNvPr id="6" name="Picture 5"/>
          <p:cNvPicPr>
            <a:picLocks noChangeAspect="1"/>
          </p:cNvPicPr>
          <p:nvPr/>
        </p:nvPicPr>
        <p:blipFill>
          <a:blip r:embed="rId4"/>
          <a:stretch>
            <a:fillRect/>
          </a:stretch>
        </p:blipFill>
        <p:spPr>
          <a:xfrm rot="648763">
            <a:off x="4136747" y="1255177"/>
            <a:ext cx="3546560" cy="5023597"/>
          </a:xfrm>
          <a:prstGeom prst="rect">
            <a:avLst/>
          </a:prstGeom>
          <a:ln>
            <a:solidFill>
              <a:schemeClr val="bg1">
                <a:lumMod val="65000"/>
              </a:schemeClr>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3435812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xEl>
                                              <p:pRg st="0" end="0"/>
                                            </p:txEl>
                                          </p:spTgt>
                                        </p:tgtEl>
                                      </p:cBhvr>
                                    </p:animEffect>
                                    <p:set>
                                      <p:cBhvr>
                                        <p:cTn id="20" dur="1" fill="hold">
                                          <p:stCondLst>
                                            <p:cond delay="499"/>
                                          </p:stCondLst>
                                        </p:cTn>
                                        <p:tgtEl>
                                          <p:spTgt spid="2">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
                                            <p:txEl>
                                              <p:pRg st="1" end="1"/>
                                            </p:txEl>
                                          </p:spTgt>
                                        </p:tgtEl>
                                      </p:cBhvr>
                                    </p:animEffect>
                                    <p:set>
                                      <p:cBhvr>
                                        <p:cTn id="23" dur="1" fill="hold">
                                          <p:stCondLst>
                                            <p:cond delay="499"/>
                                          </p:stCondLst>
                                        </p:cTn>
                                        <p:tgtEl>
                                          <p:spTgt spid="2">
                                            <p:txEl>
                                              <p:pRg st="1" end="1"/>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
                                            <p:txEl>
                                              <p:pRg st="2" end="2"/>
                                            </p:txEl>
                                          </p:spTgt>
                                        </p:tgtEl>
                                      </p:cBhvr>
                                    </p:animEffect>
                                    <p:set>
                                      <p:cBhvr>
                                        <p:cTn id="26" dur="1" fill="hold">
                                          <p:stCondLst>
                                            <p:cond delay="499"/>
                                          </p:stCondLst>
                                        </p:cTn>
                                        <p:tgtEl>
                                          <p:spTgt spid="2">
                                            <p:txEl>
                                              <p:pRg st="2" end="2"/>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
                                            <p:txEl>
                                              <p:pRg st="3" end="3"/>
                                            </p:txEl>
                                          </p:spTgt>
                                        </p:tgtEl>
                                      </p:cBhvr>
                                    </p:animEffect>
                                    <p:set>
                                      <p:cBhvr>
                                        <p:cTn id="29" dur="1" fill="hold">
                                          <p:stCondLst>
                                            <p:cond delay="499"/>
                                          </p:stCondLst>
                                        </p:cTn>
                                        <p:tgtEl>
                                          <p:spTgt spid="2">
                                            <p:txEl>
                                              <p:pRg st="3" end="3"/>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
                                            <p:txEl>
                                              <p:pRg st="4" end="4"/>
                                            </p:txEl>
                                          </p:spTgt>
                                        </p:tgtEl>
                                      </p:cBhvr>
                                    </p:animEffect>
                                    <p:set>
                                      <p:cBhvr>
                                        <p:cTn id="32" dur="1" fill="hold">
                                          <p:stCondLst>
                                            <p:cond delay="499"/>
                                          </p:stCondLst>
                                        </p:cTn>
                                        <p:tgtEl>
                                          <p:spTgt spid="2">
                                            <p:txEl>
                                              <p:pRg st="4" end="4"/>
                                            </p:txEl>
                                          </p:spTgt>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44795" r="32124"/>
          <a:stretch/>
        </p:blipFill>
        <p:spPr bwMode="auto">
          <a:xfrm>
            <a:off x="-1" y="1308962"/>
            <a:ext cx="9144001" cy="554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4581128"/>
            <a:ext cx="1440160" cy="64807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a:stCxn id="3" idx="3"/>
          </p:cNvCxnSpPr>
          <p:nvPr/>
        </p:nvCxnSpPr>
        <p:spPr>
          <a:xfrm flipV="1">
            <a:off x="1547664" y="2708920"/>
            <a:ext cx="3312368" cy="2196244"/>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915816" y="1308962"/>
            <a:ext cx="6228184" cy="5549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9" name="Rectangle 8"/>
          <p:cNvSpPr/>
          <p:nvPr/>
        </p:nvSpPr>
        <p:spPr>
          <a:xfrm>
            <a:off x="0" y="1281596"/>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9657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xit" presetSubtype="8" fill="hold" grpId="0" nodeType="withEffect">
                                  <p:stCondLst>
                                    <p:cond delay="0"/>
                                  </p:stCondLst>
                                  <p:childTnLst>
                                    <p:animEffect transition="out" filter="wipe(left)">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t="25439" r="206" b="1"/>
          <a:stretch/>
        </p:blipFill>
        <p:spPr bwMode="auto">
          <a:xfrm>
            <a:off x="-1" y="1772816"/>
            <a:ext cx="9121878" cy="508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580112" y="2659223"/>
            <a:ext cx="1152128" cy="1345841"/>
          </a:xfrm>
          <a:prstGeom prst="straightConnector1">
            <a:avLst/>
          </a:prstGeom>
          <a:ln w="76200">
            <a:solidFill>
              <a:srgbClr val="C00B0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043608" y="3068960"/>
            <a:ext cx="1224136" cy="3240360"/>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9" name="Rectangle 8"/>
          <p:cNvSpPr/>
          <p:nvPr/>
        </p:nvSpPr>
        <p:spPr>
          <a:xfrm>
            <a:off x="0" y="173103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556000" y="1508766"/>
            <a:ext cx="4296229" cy="653863"/>
          </a:xfrm>
          <a:custGeom>
            <a:avLst/>
            <a:gdLst>
              <a:gd name="connsiteX0" fmla="*/ 4296229 w 4296229"/>
              <a:gd name="connsiteY0" fmla="*/ 653863 h 653863"/>
              <a:gd name="connsiteX1" fmla="*/ 2394857 w 4296229"/>
              <a:gd name="connsiteY1" fmla="*/ 720 h 653863"/>
              <a:gd name="connsiteX2" fmla="*/ 0 w 4296229"/>
              <a:gd name="connsiteY2" fmla="*/ 552263 h 653863"/>
            </a:gdLst>
            <a:ahLst/>
            <a:cxnLst>
              <a:cxn ang="0">
                <a:pos x="connsiteX0" y="connsiteY0"/>
              </a:cxn>
              <a:cxn ang="0">
                <a:pos x="connsiteX1" y="connsiteY1"/>
              </a:cxn>
              <a:cxn ang="0">
                <a:pos x="connsiteX2" y="connsiteY2"/>
              </a:cxn>
            </a:cxnLst>
            <a:rect l="l" t="t" r="r" b="b"/>
            <a:pathLst>
              <a:path w="4296229" h="653863">
                <a:moveTo>
                  <a:pt x="4296229" y="653863"/>
                </a:moveTo>
                <a:cubicBezTo>
                  <a:pt x="3703562" y="335758"/>
                  <a:pt x="3110895" y="17653"/>
                  <a:pt x="2394857" y="720"/>
                </a:cubicBezTo>
                <a:cubicBezTo>
                  <a:pt x="1678819" y="-16213"/>
                  <a:pt x="839409" y="268025"/>
                  <a:pt x="0" y="552263"/>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151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221226" y="1327350"/>
            <a:ext cx="8922774" cy="5005286"/>
          </a:xfrm>
        </p:spPr>
        <p:txBody>
          <a:bodyPr>
            <a:normAutofit/>
          </a:bodyPr>
          <a:lstStyle/>
          <a:p>
            <a:pPr marL="0" indent="0">
              <a:spcBef>
                <a:spcPts val="0"/>
              </a:spcBef>
              <a:buNone/>
            </a:pPr>
            <a:r>
              <a:rPr lang="en-GB" dirty="0" smtClean="0">
                <a:solidFill>
                  <a:srgbClr val="595959"/>
                </a:solidFill>
              </a:rPr>
              <a:t>To tackle complex problems we </a:t>
            </a:r>
            <a:r>
              <a:rPr lang="en-GB" b="1" dirty="0" smtClean="0">
                <a:solidFill>
                  <a:srgbClr val="C00B0B"/>
                </a:solidFill>
              </a:rPr>
              <a:t>DECOMPOSE</a:t>
            </a:r>
            <a:r>
              <a:rPr lang="en-GB" dirty="0" smtClean="0">
                <a:solidFill>
                  <a:srgbClr val="595959"/>
                </a:solidFill>
              </a:rPr>
              <a:t> them into smaller steps.</a:t>
            </a:r>
          </a:p>
          <a:p>
            <a:pPr marL="0" indent="0">
              <a:spcBef>
                <a:spcPts val="0"/>
              </a:spcBef>
              <a:buNone/>
            </a:pPr>
            <a:endParaRPr lang="en-GB" dirty="0">
              <a:solidFill>
                <a:srgbClr val="595959"/>
              </a:solidFill>
            </a:endParaRPr>
          </a:p>
          <a:p>
            <a:pPr marL="0" indent="0">
              <a:spcBef>
                <a:spcPts val="0"/>
              </a:spcBef>
              <a:buNone/>
            </a:pPr>
            <a:r>
              <a:rPr lang="en-GB" dirty="0" smtClean="0">
                <a:solidFill>
                  <a:srgbClr val="595959"/>
                </a:solidFill>
              </a:rPr>
              <a:t>Each small challenge can be defined as a block and tested.</a:t>
            </a:r>
          </a:p>
          <a:p>
            <a:pPr marL="0" indent="0">
              <a:spcBef>
                <a:spcPts val="0"/>
              </a:spcBef>
              <a:buNone/>
            </a:pPr>
            <a:endParaRPr lang="en-GB" dirty="0" smtClean="0">
              <a:solidFill>
                <a:srgbClr val="595959"/>
              </a:solidFill>
            </a:endParaRPr>
          </a:p>
          <a:p>
            <a:pPr marL="0" indent="0">
              <a:spcBef>
                <a:spcPts val="0"/>
              </a:spcBef>
              <a:buNone/>
            </a:pPr>
            <a:r>
              <a:rPr lang="en-GB" dirty="0" smtClean="0">
                <a:solidFill>
                  <a:srgbClr val="595959"/>
                </a:solidFill>
              </a:rPr>
              <a:t>Once working we can </a:t>
            </a:r>
            <a:r>
              <a:rPr lang="en-GB" b="1" dirty="0" smtClean="0">
                <a:solidFill>
                  <a:srgbClr val="C00B0B"/>
                </a:solidFill>
              </a:rPr>
              <a:t>ABSTRACT</a:t>
            </a:r>
            <a:r>
              <a:rPr lang="en-GB" dirty="0" smtClean="0">
                <a:solidFill>
                  <a:srgbClr val="595959"/>
                </a:solidFill>
              </a:rPr>
              <a:t> away the detail. We just use the block without having to worry about </a:t>
            </a:r>
          </a:p>
          <a:p>
            <a:pPr marL="0" indent="0">
              <a:spcBef>
                <a:spcPts val="0"/>
              </a:spcBef>
              <a:buNone/>
            </a:pPr>
            <a:r>
              <a:rPr lang="en-GB" dirty="0" smtClean="0">
                <a:solidFill>
                  <a:srgbClr val="595959"/>
                </a:solidFill>
              </a:rPr>
              <a:t>how it works.</a:t>
            </a:r>
          </a:p>
          <a:p>
            <a:pPr marL="0" indent="0">
              <a:spcBef>
                <a:spcPts val="0"/>
              </a:spcBef>
              <a:buNone/>
            </a:pPr>
            <a:endParaRPr lang="en-GB" dirty="0" smtClean="0">
              <a:solidFill>
                <a:srgbClr val="595959"/>
              </a:solidFill>
            </a:endParaRPr>
          </a:p>
          <a:p>
            <a:pPr marL="0" indent="0">
              <a:spcBef>
                <a:spcPts val="0"/>
              </a:spcBef>
              <a:buNone/>
            </a:pPr>
            <a:r>
              <a:rPr lang="en-GB" dirty="0" smtClean="0">
                <a:solidFill>
                  <a:srgbClr val="595959"/>
                </a:solidFill>
              </a:rPr>
              <a:t>This makes</a:t>
            </a:r>
            <a:r>
              <a:rPr lang="en-GB" b="1" dirty="0" smtClean="0">
                <a:solidFill>
                  <a:srgbClr val="C00B0B"/>
                </a:solidFill>
              </a:rPr>
              <a:t> DEBUGGING </a:t>
            </a:r>
            <a:r>
              <a:rPr lang="en-GB" dirty="0" smtClean="0">
                <a:solidFill>
                  <a:srgbClr val="595959"/>
                </a:solidFill>
              </a:rPr>
              <a:t>much easier.</a:t>
            </a:r>
            <a:endParaRPr lang="en-GB" dirty="0">
              <a:solidFill>
                <a:srgbClr val="595959"/>
              </a:solidFill>
            </a:endParaRPr>
          </a:p>
        </p:txBody>
      </p:sp>
      <p:sp>
        <p:nvSpPr>
          <p:cNvPr id="6" name="Title 5"/>
          <p:cNvSpPr>
            <a:spLocks noGrp="1"/>
          </p:cNvSpPr>
          <p:nvPr>
            <p:ph type="title"/>
          </p:nvPr>
        </p:nvSpPr>
        <p:spPr>
          <a:xfrm>
            <a:off x="0" y="0"/>
            <a:ext cx="7886700" cy="1325563"/>
          </a:xfrm>
        </p:spPr>
        <p:txBody>
          <a:bodyPr/>
          <a:lstStyle/>
          <a:p>
            <a:r>
              <a:rPr lang="en-GB" dirty="0" smtClean="0"/>
              <a:t>In summary …</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604602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684717">
            <a:off x="3957953" y="561863"/>
            <a:ext cx="4298230" cy="6081712"/>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253104" y="414335"/>
            <a:ext cx="4284767" cy="6062662"/>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3458680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221" b="6958"/>
          <a:stretch/>
        </p:blipFill>
        <p:spPr bwMode="auto">
          <a:xfrm>
            <a:off x="11994" y="1457400"/>
            <a:ext cx="9132006"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1450826"/>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00869"/>
            <a:ext cx="9158748"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armorgames.com/play/2205/light-bot</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130864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14385" t="11801" r="15218" b="8114"/>
          <a:stretch/>
        </p:blipFill>
        <p:spPr>
          <a:xfrm>
            <a:off x="-15499" y="999640"/>
            <a:ext cx="9159499" cy="5858360"/>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383513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4384" t="10964" r="15337" b="8103"/>
          <a:stretch/>
        </p:blipFill>
        <p:spPr>
          <a:xfrm>
            <a:off x="0" y="970388"/>
            <a:ext cx="9144000" cy="5920353"/>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299020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503" t="11599" r="15219" b="8103"/>
          <a:stretch/>
        </p:blipFill>
        <p:spPr>
          <a:xfrm>
            <a:off x="14748" y="984142"/>
            <a:ext cx="9144000" cy="5873858"/>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4153232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384" t="11176" r="15337" b="8104"/>
          <a:stretch/>
        </p:blipFill>
        <p:spPr>
          <a:xfrm>
            <a:off x="14748" y="953146"/>
            <a:ext cx="9144000" cy="5904854"/>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28249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4385" t="11175" r="15337" b="8103"/>
          <a:stretch/>
        </p:blipFill>
        <p:spPr>
          <a:xfrm>
            <a:off x="0" y="970388"/>
            <a:ext cx="9144000" cy="5904854"/>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pic>
        <p:nvPicPr>
          <p:cNvPr id="7" name="Picture 6"/>
          <p:cNvPicPr>
            <a:picLocks noChangeAspect="1"/>
          </p:cNvPicPr>
          <p:nvPr/>
        </p:nvPicPr>
        <p:blipFill rotWithShape="1">
          <a:blip r:embed="rId4"/>
          <a:srcRect l="14384" t="11176" r="15337" b="8104"/>
          <a:stretch/>
        </p:blipFill>
        <p:spPr>
          <a:xfrm>
            <a:off x="0" y="970388"/>
            <a:ext cx="9144000" cy="5904854"/>
          </a:xfrm>
          <a:prstGeom prst="rect">
            <a:avLst/>
          </a:prstGeom>
        </p:spPr>
      </p:pic>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5"/>
              </a:rPr>
              <a:t>http://</a:t>
            </a:r>
            <a:r>
              <a:rPr lang="en-GB" sz="2800" dirty="0" smtClean="0">
                <a:solidFill>
                  <a:srgbClr val="DEDEDE"/>
                </a:solidFill>
                <a:hlinkClick r:id="rId5"/>
              </a:rPr>
              <a:t>lightbot.com/hoc2014.html</a:t>
            </a:r>
            <a:r>
              <a:rPr lang="en-GB" sz="2800" dirty="0" smtClean="0">
                <a:solidFill>
                  <a:srgbClr val="DEDEDE"/>
                </a:solidFill>
              </a:rPr>
              <a:t> </a:t>
            </a:r>
            <a:endParaRPr lang="en-GB" sz="2800" dirty="0">
              <a:solidFill>
                <a:srgbClr val="DEDEDE"/>
              </a:solidFill>
            </a:endParaRPr>
          </a:p>
        </p:txBody>
      </p:sp>
      <p:pic>
        <p:nvPicPr>
          <p:cNvPr id="9" name="Picture 8"/>
          <p:cNvPicPr>
            <a:picLocks noChangeAspect="1"/>
          </p:cNvPicPr>
          <p:nvPr/>
        </p:nvPicPr>
        <p:blipFill rotWithShape="1">
          <a:blip r:embed="rId6"/>
          <a:srcRect l="44441" t="19721" r="25303" b="10576"/>
          <a:stretch/>
        </p:blipFill>
        <p:spPr>
          <a:xfrm rot="1200000">
            <a:off x="5148292" y="1489829"/>
            <a:ext cx="3936569" cy="5098942"/>
          </a:xfrm>
          <a:prstGeom prst="rect">
            <a:avLst/>
          </a:prstGeom>
          <a:ln>
            <a:solidFill>
              <a:srgbClr val="DEDEDE"/>
            </a:solidFill>
          </a:ln>
        </p:spPr>
      </p:pic>
      <p:pic>
        <p:nvPicPr>
          <p:cNvPr id="10" name="Picture 9"/>
          <p:cNvPicPr>
            <a:picLocks noChangeAspect="1"/>
          </p:cNvPicPr>
          <p:nvPr/>
        </p:nvPicPr>
        <p:blipFill rotWithShape="1">
          <a:blip r:embed="rId7"/>
          <a:srcRect l="44302" t="19686" r="25799" b="10611"/>
          <a:stretch/>
        </p:blipFill>
        <p:spPr>
          <a:xfrm rot="300000">
            <a:off x="4265545" y="1396264"/>
            <a:ext cx="3890075" cy="5098942"/>
          </a:xfrm>
          <a:prstGeom prst="rect">
            <a:avLst/>
          </a:prstGeom>
          <a:ln>
            <a:solidFill>
              <a:srgbClr val="DEDEDE"/>
            </a:solidFill>
          </a:ln>
        </p:spPr>
      </p:pic>
      <p:pic>
        <p:nvPicPr>
          <p:cNvPr id="11" name="Picture 10"/>
          <p:cNvPicPr>
            <a:picLocks noChangeAspect="1"/>
          </p:cNvPicPr>
          <p:nvPr/>
        </p:nvPicPr>
        <p:blipFill rotWithShape="1">
          <a:blip r:embed="rId8"/>
          <a:srcRect l="44402" t="19439" r="25343" b="10434"/>
          <a:stretch/>
        </p:blipFill>
        <p:spPr>
          <a:xfrm rot="-600000">
            <a:off x="3092771" y="1550346"/>
            <a:ext cx="3936570" cy="5129939"/>
          </a:xfrm>
          <a:prstGeom prst="rect">
            <a:avLst/>
          </a:prstGeom>
          <a:ln>
            <a:solidFill>
              <a:srgbClr val="DEDEDE"/>
            </a:solidFill>
          </a:ln>
        </p:spPr>
      </p:pic>
    </p:spTree>
    <p:extLst>
      <p:ext uri="{BB962C8B-B14F-4D97-AF65-F5344CB8AC3E}">
        <p14:creationId xmlns:p14="http://schemas.microsoft.com/office/powerpoint/2010/main" val="365970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3847207"/>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ja-JP" sz="3600" dirty="0" smtClean="0">
                <a:solidFill>
                  <a:schemeClr val="tx1">
                    <a:lumMod val="65000"/>
                    <a:lumOff val="35000"/>
                  </a:schemeClr>
                </a:solidFill>
                <a:latin typeface="Calibri" panose="020F0502020204030204" pitchFamily="34" charset="0"/>
                <a:cs typeface="Times New Roman" panose="02020603050405020304" pitchFamily="18" charset="0"/>
              </a:rPr>
              <a:t>Visual languages have proved a ‘game changer’. </a:t>
            </a:r>
          </a:p>
          <a:p>
            <a:pPr eaLnBrk="0" fontAlgn="base" hangingPunct="0">
              <a:spcBef>
                <a:spcPct val="0"/>
              </a:spcBef>
              <a:spcAft>
                <a:spcPct val="0"/>
              </a:spcAft>
              <a:tabLst>
                <a:tab pos="457200" algn="l"/>
              </a:tabLst>
            </a:pPr>
            <a:r>
              <a:rPr lang="en-GB" sz="3600" dirty="0">
                <a:solidFill>
                  <a:srgbClr val="595959"/>
                </a:solidFill>
              </a:rPr>
              <a:t>Why do children </a:t>
            </a:r>
            <a:r>
              <a:rPr lang="en-GB" sz="3600" dirty="0" smtClean="0">
                <a:solidFill>
                  <a:srgbClr val="595959"/>
                </a:solidFill>
              </a:rPr>
              <a:t>seem to grasp </a:t>
            </a:r>
            <a:r>
              <a:rPr lang="en-GB" sz="3600" dirty="0">
                <a:solidFill>
                  <a:srgbClr val="595959"/>
                </a:solidFill>
              </a:rPr>
              <a:t>a visual language better</a:t>
            </a:r>
            <a:r>
              <a:rPr lang="en-GB" sz="3600" dirty="0" smtClean="0">
                <a:solidFill>
                  <a:srgbClr val="595959"/>
                </a:solidFill>
              </a:rPr>
              <a:t>? </a:t>
            </a:r>
          </a:p>
          <a:p>
            <a:pPr eaLnBrk="0" fontAlgn="base" hangingPunct="0">
              <a:spcBef>
                <a:spcPct val="0"/>
              </a:spcBef>
              <a:spcAft>
                <a:spcPct val="0"/>
              </a:spcAft>
              <a:tabLst>
                <a:tab pos="457200" algn="l"/>
              </a:tabLst>
            </a:pPr>
            <a:r>
              <a:rPr lang="en-GB" sz="3600" dirty="0" smtClean="0">
                <a:solidFill>
                  <a:srgbClr val="595959"/>
                </a:solidFill>
              </a:rPr>
              <a:t>Is </a:t>
            </a:r>
            <a:r>
              <a:rPr lang="en-GB" sz="3600" dirty="0">
                <a:solidFill>
                  <a:srgbClr val="595959"/>
                </a:solidFill>
              </a:rPr>
              <a:t>a different pedagogy </a:t>
            </a:r>
            <a:r>
              <a:rPr lang="en-GB" sz="3600" dirty="0" smtClean="0">
                <a:solidFill>
                  <a:srgbClr val="595959"/>
                </a:solidFill>
              </a:rPr>
              <a:t>required to introduce them?</a:t>
            </a:r>
            <a:endParaRPr lang="en-GB" sz="3600" dirty="0">
              <a:solidFill>
                <a:srgbClr val="595959"/>
              </a:solidFill>
            </a:endParaRP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254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
        <p:nvSpPr>
          <p:cNvPr id="7"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966"/>
            <a:ext cx="9144000" cy="5314013"/>
          </a:xfrm>
          <a:prstGeom prst="rect">
            <a:avLst/>
          </a:prstGeom>
        </p:spPr>
      </p:pic>
      <p:sp>
        <p:nvSpPr>
          <p:cNvPr id="10" name="Rectangle 9"/>
          <p:cNvSpPr/>
          <p:nvPr/>
        </p:nvSpPr>
        <p:spPr>
          <a:xfrm rot="16200000">
            <a:off x="3976536" y="-2432654"/>
            <a:ext cx="1175838" cy="9159097"/>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28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activities</a:t>
            </a:r>
          </a:p>
          <a:p>
            <a:r>
              <a:rPr lang="en-GB" sz="5400" b="1" dirty="0" smtClean="0">
                <a:solidFill>
                  <a:srgbClr val="C00B0B"/>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070">
            <a:off x="2604664" y="1858297"/>
            <a:ext cx="4189782" cy="22984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5357">
            <a:off x="4556904" y="3423478"/>
            <a:ext cx="4731782" cy="2506161"/>
          </a:xfrm>
          <a:prstGeom prst="rect">
            <a:avLst/>
          </a:prstGeom>
        </p:spPr>
      </p:pic>
      <p:sp>
        <p:nvSpPr>
          <p:cNvPr id="7"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spTree>
    <p:extLst>
      <p:ext uri="{BB962C8B-B14F-4D97-AF65-F5344CB8AC3E}">
        <p14:creationId xmlns:p14="http://schemas.microsoft.com/office/powerpoint/2010/main" val="212389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49" t="7664" r="19760" b="9177"/>
          <a:stretch/>
        </p:blipFill>
        <p:spPr>
          <a:xfrm rot="781825">
            <a:off x="6217591" y="2397891"/>
            <a:ext cx="2919664" cy="4340039"/>
          </a:xfrm>
          <a:prstGeom prst="rect">
            <a:avLst/>
          </a:prstGeom>
        </p:spPr>
      </p:pic>
      <p:grpSp>
        <p:nvGrpSpPr>
          <p:cNvPr id="8" name="Group 7"/>
          <p:cNvGrpSpPr/>
          <p:nvPr/>
        </p:nvGrpSpPr>
        <p:grpSpPr>
          <a:xfrm>
            <a:off x="4524483" y="4011118"/>
            <a:ext cx="1931941" cy="2615834"/>
            <a:chOff x="4524483" y="4011118"/>
            <a:chExt cx="1931941" cy="2615834"/>
          </a:xfrm>
        </p:grpSpPr>
        <p:pic>
          <p:nvPicPr>
            <p:cNvPr id="6" name="Picture 2" descr="http://www.adeptis.ru/vinci/niklaus_wirth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483" y="4055362"/>
              <a:ext cx="1870246" cy="2571590"/>
            </a:xfrm>
            <a:prstGeom prst="rect">
              <a:avLst/>
            </a:prstGeom>
            <a:noFill/>
            <a:ln w="9525">
              <a:solidFill>
                <a:srgbClr val="595959"/>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5373" y="4011118"/>
              <a:ext cx="1031051" cy="276999"/>
            </a:xfrm>
            <a:prstGeom prst="rect">
              <a:avLst/>
            </a:prstGeom>
            <a:noFill/>
          </p:spPr>
          <p:txBody>
            <a:bodyPr wrap="none" rtlCol="0">
              <a:spAutoFit/>
            </a:bodyPr>
            <a:lstStyle/>
            <a:p>
              <a:r>
                <a:rPr lang="en-GB" sz="1200" dirty="0" err="1" smtClean="0">
                  <a:solidFill>
                    <a:srgbClr val="C00B0B"/>
                  </a:solidFill>
                </a:rPr>
                <a:t>Niklaus</a:t>
              </a:r>
              <a:r>
                <a:rPr lang="en-GB" sz="1200" dirty="0" smtClean="0">
                  <a:solidFill>
                    <a:srgbClr val="C00B0B"/>
                  </a:solidFill>
                </a:rPr>
                <a:t> Wirth</a:t>
              </a:r>
              <a:endParaRPr lang="en-GB" sz="1200" dirty="0">
                <a:solidFill>
                  <a:srgbClr val="C00B0B"/>
                </a:solidFill>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531164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1191">
            <a:off x="4178922" y="884836"/>
            <a:ext cx="4271303" cy="6043612"/>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pic>
        <p:nvPicPr>
          <p:cNvPr id="2" name="Picture 1"/>
          <p:cNvPicPr>
            <a:picLocks noChangeAspect="1"/>
          </p:cNvPicPr>
          <p:nvPr/>
        </p:nvPicPr>
        <p:blipFill>
          <a:blip r:embed="rId5"/>
          <a:stretch>
            <a:fillRect/>
          </a:stretch>
        </p:blipFill>
        <p:spPr>
          <a:xfrm>
            <a:off x="3254085" y="404664"/>
            <a:ext cx="4274879" cy="6048672"/>
          </a:xfrm>
          <a:prstGeom prst="rect">
            <a:avLst/>
          </a:prstGeom>
          <a:ln>
            <a:solidFill>
              <a:schemeClr val="bg1">
                <a:lumMod val="50000"/>
              </a:schemeClr>
            </a:solidFill>
          </a:ln>
        </p:spPr>
      </p:pic>
    </p:spTree>
    <p:extLst>
      <p:ext uri="{BB962C8B-B14F-4D97-AF65-F5344CB8AC3E}">
        <p14:creationId xmlns:p14="http://schemas.microsoft.com/office/powerpoint/2010/main" val="2496927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8249">
            <a:off x="2670307" y="2418290"/>
            <a:ext cx="6438095" cy="369523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2004869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lanK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5985" y="2352762"/>
            <a:ext cx="5845277" cy="4383958"/>
          </a:xfrm>
          <a:prstGeom prst="rect">
            <a:avLst/>
          </a:prstGeom>
        </p:spPr>
      </p:pic>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sp>
        <p:nvSpPr>
          <p:cNvPr id="6" name="Rectangle 5"/>
          <p:cNvSpPr/>
          <p:nvPr/>
        </p:nvSpPr>
        <p:spPr>
          <a:xfrm>
            <a:off x="0" y="4056"/>
            <a:ext cx="9144000" cy="430887"/>
          </a:xfrm>
          <a:prstGeom prst="rect">
            <a:avLst/>
          </a:prstGeom>
        </p:spPr>
        <p:txBody>
          <a:bodyPr wrap="square">
            <a:spAutoFit/>
          </a:bodyPr>
          <a:lstStyle/>
          <a:p>
            <a:r>
              <a:rPr lang="en-GB" sz="2200" dirty="0">
                <a:hlinkClick r:id="rId8"/>
              </a:rPr>
              <a:t>https://</a:t>
            </a:r>
            <a:r>
              <a:rPr lang="en-GB" sz="2200" dirty="0" smtClean="0">
                <a:hlinkClick r:id="rId8"/>
              </a:rPr>
              <a:t>www.ted.com/talks/alan_kay_shares_a_powerful_idea_about_ideas</a:t>
            </a:r>
            <a:r>
              <a:rPr lang="en-GB" sz="2200" dirty="0" smtClean="0"/>
              <a:t> </a:t>
            </a:r>
            <a:endParaRPr lang="en-GB" sz="2200" dirty="0"/>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58249">
            <a:off x="7049440" y="1153312"/>
            <a:ext cx="2409665" cy="138306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2491785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7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329" t="3076" r="1162" b="36758"/>
          <a:stretch/>
        </p:blipFill>
        <p:spPr bwMode="auto">
          <a:xfrm>
            <a:off x="4283968" y="1759091"/>
            <a:ext cx="4669971" cy="455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a:solidFill>
                  <a:srgbClr val="C00B0B"/>
                </a:solidFill>
                <a:latin typeface="+mn-lt"/>
              </a:rPr>
              <a:t>What will the cat say?</a:t>
            </a:r>
          </a:p>
          <a:p>
            <a:endParaRPr lang="en-GB" sz="6600" b="1" dirty="0"/>
          </a:p>
        </p:txBody>
      </p:sp>
      <p:pic>
        <p:nvPicPr>
          <p:cNvPr id="1029"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80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44787" y="5681272"/>
            <a:ext cx="1199213" cy="1176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6600" b="1" dirty="0" smtClean="0"/>
              <a:t>Key Concept: Variable</a:t>
            </a:r>
            <a:endParaRPr lang="en-GB" sz="66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99" t="6940" r="48675" b="51807"/>
          <a:stretch/>
        </p:blipFill>
        <p:spPr bwMode="auto">
          <a:xfrm>
            <a:off x="827584" y="1412776"/>
            <a:ext cx="7560840" cy="532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9592" y="4365104"/>
            <a:ext cx="2304256" cy="2370105"/>
          </a:xfrm>
          <a:prstGeom prst="rect">
            <a:avLst/>
          </a:prstGeom>
          <a:solidFill>
            <a:srgbClr val="7F7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2924944"/>
            <a:ext cx="3600400" cy="165618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093029" y="3226167"/>
            <a:ext cx="2032000" cy="1490976"/>
          </a:xfrm>
          <a:custGeom>
            <a:avLst/>
            <a:gdLst>
              <a:gd name="connsiteX0" fmla="*/ 0 w 2032000"/>
              <a:gd name="connsiteY0" fmla="*/ 141147 h 1490976"/>
              <a:gd name="connsiteX1" fmla="*/ 1378857 w 2032000"/>
              <a:gd name="connsiteY1" fmla="*/ 126633 h 1490976"/>
              <a:gd name="connsiteX2" fmla="*/ 2032000 w 2032000"/>
              <a:gd name="connsiteY2" fmla="*/ 1490976 h 1490976"/>
            </a:gdLst>
            <a:ahLst/>
            <a:cxnLst>
              <a:cxn ang="0">
                <a:pos x="connsiteX0" y="connsiteY0"/>
              </a:cxn>
              <a:cxn ang="0">
                <a:pos x="connsiteX1" y="connsiteY1"/>
              </a:cxn>
              <a:cxn ang="0">
                <a:pos x="connsiteX2" y="connsiteY2"/>
              </a:cxn>
            </a:cxnLst>
            <a:rect l="l" t="t" r="r" b="b"/>
            <a:pathLst>
              <a:path w="2032000" h="1490976">
                <a:moveTo>
                  <a:pt x="0" y="141147"/>
                </a:moveTo>
                <a:cubicBezTo>
                  <a:pt x="520095" y="21404"/>
                  <a:pt x="1040190" y="-98338"/>
                  <a:pt x="1378857" y="126633"/>
                </a:cubicBezTo>
                <a:cubicBezTo>
                  <a:pt x="1717524" y="351604"/>
                  <a:pt x="1923143" y="1282938"/>
                  <a:pt x="2032000" y="1490976"/>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0067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01008"/>
            <a:ext cx="1398140" cy="646331"/>
          </a:xfrm>
          <a:prstGeom prst="rect">
            <a:avLst/>
          </a:prstGeom>
          <a:noFill/>
        </p:spPr>
        <p:txBody>
          <a:bodyPr wrap="none" rtlCol="0">
            <a:spAutoFit/>
          </a:bodyPr>
          <a:lstStyle/>
          <a:p>
            <a:r>
              <a:rPr lang="en-GB" sz="3600" b="1" dirty="0" smtClean="0">
                <a:solidFill>
                  <a:srgbClr val="C00B0B"/>
                </a:solidFill>
              </a:rPr>
              <a:t>NAME</a:t>
            </a:r>
            <a:endParaRPr lang="en-GB" sz="3600" b="1" dirty="0">
              <a:solidFill>
                <a:srgbClr val="C00B0B"/>
              </a:solidFill>
            </a:endParaRPr>
          </a:p>
        </p:txBody>
      </p:sp>
      <p:sp>
        <p:nvSpPr>
          <p:cNvPr id="6" name="TextBox 5"/>
          <p:cNvSpPr txBox="1"/>
          <p:nvPr/>
        </p:nvSpPr>
        <p:spPr>
          <a:xfrm>
            <a:off x="3936882"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VALUE</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8249">
            <a:off x="6931450" y="32438"/>
            <a:ext cx="2409665" cy="1383062"/>
          </a:xfrm>
          <a:prstGeom prst="rect">
            <a:avLst/>
          </a:prstGeom>
        </p:spPr>
      </p:pic>
    </p:spTree>
    <p:extLst>
      <p:ext uri="{BB962C8B-B14F-4D97-AF65-F5344CB8AC3E}">
        <p14:creationId xmlns:p14="http://schemas.microsoft.com/office/powerpoint/2010/main" val="180916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6" name="TextBox 5"/>
          <p:cNvSpPr txBox="1"/>
          <p:nvPr/>
        </p:nvSpPr>
        <p:spPr>
          <a:xfrm>
            <a:off x="3936882"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1" y="3573016"/>
            <a:ext cx="3967636"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1229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4941168"/>
            <a:ext cx="3967637"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2506471" y="4771708"/>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30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10" name="TextBox 9"/>
          <p:cNvSpPr txBox="1"/>
          <p:nvPr/>
        </p:nvSpPr>
        <p:spPr>
          <a:xfrm>
            <a:off x="3923928" y="48879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2</a:t>
            </a: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5445224"/>
            <a:ext cx="3967637"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5567157"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439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xit" presetSubtype="0" fill="hold" grpId="1"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xit" presetSubtype="0" fill="hold" grpId="1"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2</a:t>
            </a:r>
          </a:p>
        </p:txBody>
      </p:sp>
      <p:sp>
        <p:nvSpPr>
          <p:cNvPr id="10" name="TextBox 9"/>
          <p:cNvSpPr txBox="1"/>
          <p:nvPr/>
        </p:nvSpPr>
        <p:spPr>
          <a:xfrm>
            <a:off x="3923928" y="48879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3</a:t>
            </a:r>
            <a:endParaRPr lang="en-GB" sz="3600" b="1" dirty="0">
              <a:solidFill>
                <a:srgbClr val="C00B0B"/>
              </a:solidFill>
            </a:endParaRP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67157"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smtClean="0"/>
                <a:t>2</a:t>
              </a:r>
              <a:endParaRPr lang="en-GB" sz="1400" dirty="0"/>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67784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3</a:t>
            </a:r>
            <a:endParaRPr lang="en-GB" sz="3600" b="1" dirty="0">
              <a:solidFill>
                <a:srgbClr val="C00B0B"/>
              </a:solidFill>
            </a:endParaRPr>
          </a:p>
        </p:txBody>
      </p:sp>
      <p:sp>
        <p:nvSpPr>
          <p:cNvPr id="10" name="TextBox 9"/>
          <p:cNvSpPr txBox="1"/>
          <p:nvPr/>
        </p:nvSpPr>
        <p:spPr>
          <a:xfrm>
            <a:off x="3955206" y="48879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4</a:t>
            </a: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98435"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a:t>3</a:t>
              </a:r>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09033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3396" y="418145"/>
            <a:ext cx="4271913" cy="6044474"/>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243873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4</a:t>
            </a:r>
          </a:p>
        </p:txBody>
      </p:sp>
      <p:sp>
        <p:nvSpPr>
          <p:cNvPr id="10" name="TextBox 9"/>
          <p:cNvSpPr txBox="1"/>
          <p:nvPr/>
        </p:nvSpPr>
        <p:spPr>
          <a:xfrm>
            <a:off x="3955206" y="48879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5</a:t>
            </a:r>
            <a:endParaRPr lang="en-GB" sz="3600" b="1" dirty="0">
              <a:solidFill>
                <a:srgbClr val="C00B0B"/>
              </a:solidFill>
            </a:endParaRP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98435"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smtClean="0"/>
                <a:t>4</a:t>
              </a:r>
              <a:endParaRPr lang="en-GB" sz="1400" dirty="0"/>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30169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24800" y="5747657"/>
            <a:ext cx="1219200" cy="1110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28650" y="1560154"/>
            <a:ext cx="7886700" cy="4351338"/>
          </a:xfrm>
        </p:spPr>
        <p:txBody>
          <a:bodyPr>
            <a:normAutofit/>
          </a:bodyPr>
          <a:lstStyle/>
          <a:p>
            <a:pPr marL="0" indent="0">
              <a:buNone/>
            </a:pPr>
            <a:r>
              <a:rPr lang="en-GB" sz="4400" dirty="0" smtClean="0">
                <a:solidFill>
                  <a:srgbClr val="585858"/>
                </a:solidFill>
              </a:rPr>
              <a:t>Draw a </a:t>
            </a:r>
            <a:r>
              <a:rPr lang="en-GB" sz="4400" dirty="0" err="1" smtClean="0">
                <a:solidFill>
                  <a:srgbClr val="585858"/>
                </a:solidFill>
              </a:rPr>
              <a:t>squiral</a:t>
            </a:r>
            <a:endParaRPr lang="en-GB" sz="4400" dirty="0">
              <a:solidFill>
                <a:srgbClr val="585858"/>
              </a:solidFill>
            </a:endParaRPr>
          </a:p>
        </p:txBody>
      </p:sp>
      <p:pic>
        <p:nvPicPr>
          <p:cNvPr id="1026" name="Picture 2" descr="Squ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395" y="1036012"/>
            <a:ext cx="5088618" cy="5353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ngth Vari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00" y="2174712"/>
            <a:ext cx="2996201"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226" y="5328550"/>
            <a:ext cx="6272717" cy="1384995"/>
          </a:xfrm>
          <a:prstGeom prst="rect">
            <a:avLst/>
          </a:prstGeom>
          <a:noFill/>
          <a:ln w="76200">
            <a:solidFill>
              <a:srgbClr val="C00000"/>
            </a:solidFill>
          </a:ln>
        </p:spPr>
        <p:txBody>
          <a:bodyPr wrap="square" rtlCol="0">
            <a:spAutoFit/>
          </a:bodyPr>
          <a:lstStyle/>
          <a:p>
            <a:r>
              <a:rPr lang="en-GB" sz="2800" dirty="0" smtClean="0">
                <a:solidFill>
                  <a:srgbClr val="585858"/>
                </a:solidFill>
              </a:rPr>
              <a:t>Extra challenge!</a:t>
            </a:r>
          </a:p>
          <a:p>
            <a:r>
              <a:rPr lang="en-GB" sz="2800" dirty="0" smtClean="0">
                <a:solidFill>
                  <a:srgbClr val="585858"/>
                </a:solidFill>
              </a:rPr>
              <a:t>Can you use another VARIABLE so the colour of the sides changes on every turn</a:t>
            </a:r>
            <a:endParaRPr lang="en-GB" sz="2800" dirty="0">
              <a:solidFill>
                <a:srgbClr val="585858"/>
              </a:solidFill>
            </a:endParaRPr>
          </a:p>
        </p:txBody>
      </p:sp>
      <p:sp>
        <p:nvSpPr>
          <p:cNvPr id="2" name="Title 1"/>
          <p:cNvSpPr>
            <a:spLocks noGrp="1"/>
          </p:cNvSpPr>
          <p:nvPr>
            <p:ph type="title"/>
          </p:nvPr>
        </p:nvSpPr>
        <p:spPr/>
        <p:txBody>
          <a:bodyPr>
            <a:normAutofit/>
          </a:bodyPr>
          <a:lstStyle/>
          <a:p>
            <a:r>
              <a:rPr lang="en-GB" sz="6600" b="1" dirty="0" smtClean="0"/>
              <a:t>Variable Challenge</a:t>
            </a:r>
            <a:endParaRPr lang="en-GB" sz="6600" dirty="0"/>
          </a:p>
        </p:txBody>
      </p:sp>
    </p:spTree>
    <p:extLst>
      <p:ext uri="{BB962C8B-B14F-4D97-AF65-F5344CB8AC3E}">
        <p14:creationId xmlns:p14="http://schemas.microsoft.com/office/powerpoint/2010/main" val="224778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15000" cy="1143000"/>
          </a:xfrm>
        </p:spPr>
        <p:txBody>
          <a:bodyPr>
            <a:normAutofit/>
          </a:bodyPr>
          <a:lstStyle/>
          <a:p>
            <a:r>
              <a:rPr lang="en-GB" sz="6600" b="1" dirty="0" smtClean="0"/>
              <a:t>Investigation</a:t>
            </a:r>
            <a:endParaRPr lang="en-GB" sz="6600" dirty="0"/>
          </a:p>
        </p:txBody>
      </p:sp>
      <p:sp>
        <p:nvSpPr>
          <p:cNvPr id="3" name="Content Placeholder 2"/>
          <p:cNvSpPr>
            <a:spLocks noGrp="1"/>
          </p:cNvSpPr>
          <p:nvPr>
            <p:ph idx="1"/>
          </p:nvPr>
        </p:nvSpPr>
        <p:spPr/>
        <p:txBody>
          <a:bodyPr>
            <a:normAutofit fontScale="92500" lnSpcReduction="10000"/>
          </a:bodyPr>
          <a:lstStyle/>
          <a:p>
            <a:pPr marL="0" indent="0">
              <a:buNone/>
            </a:pPr>
            <a:r>
              <a:rPr lang="en-GB" sz="3600" dirty="0" smtClean="0">
                <a:solidFill>
                  <a:srgbClr val="585858"/>
                </a:solidFill>
              </a:rPr>
              <a:t>If that was easy:</a:t>
            </a:r>
          </a:p>
          <a:p>
            <a:pPr marL="742950" indent="-742950">
              <a:buAutoNum type="arabicParenR"/>
            </a:pPr>
            <a:r>
              <a:rPr lang="en-GB" sz="3600" dirty="0" smtClean="0">
                <a:solidFill>
                  <a:srgbClr val="585858"/>
                </a:solidFill>
              </a:rPr>
              <a:t>Stop the </a:t>
            </a:r>
            <a:r>
              <a:rPr lang="en-GB" sz="3600" dirty="0" err="1" smtClean="0">
                <a:solidFill>
                  <a:srgbClr val="585858"/>
                </a:solidFill>
              </a:rPr>
              <a:t>squiral</a:t>
            </a:r>
            <a:r>
              <a:rPr lang="en-GB" sz="3600" dirty="0" smtClean="0">
                <a:solidFill>
                  <a:srgbClr val="585858"/>
                </a:solidFill>
              </a:rPr>
              <a:t> when the sprite touches the edge.</a:t>
            </a:r>
          </a:p>
          <a:p>
            <a:pPr marL="742950" indent="-742950">
              <a:buAutoNum type="arabicParenR"/>
            </a:pPr>
            <a:r>
              <a:rPr lang="en-GB" sz="3600" dirty="0" smtClean="0">
                <a:solidFill>
                  <a:srgbClr val="585858"/>
                </a:solidFill>
              </a:rPr>
              <a:t>Amend the code so the sprite comes back, drawing a second </a:t>
            </a:r>
            <a:r>
              <a:rPr lang="en-GB" sz="3600" dirty="0" err="1" smtClean="0">
                <a:solidFill>
                  <a:srgbClr val="585858"/>
                </a:solidFill>
              </a:rPr>
              <a:t>squiral</a:t>
            </a:r>
            <a:r>
              <a:rPr lang="en-GB" sz="3600" dirty="0" smtClean="0">
                <a:solidFill>
                  <a:srgbClr val="585858"/>
                </a:solidFill>
              </a:rPr>
              <a:t> inside the first one.</a:t>
            </a:r>
          </a:p>
          <a:p>
            <a:pPr marL="742950" indent="-742950">
              <a:buAutoNum type="arabicParenR"/>
            </a:pPr>
            <a:r>
              <a:rPr lang="en-GB" sz="3600" dirty="0" smtClean="0">
                <a:solidFill>
                  <a:srgbClr val="585858"/>
                </a:solidFill>
              </a:rPr>
              <a:t>Can you generalise your code so the ‘gap’ between the lines in the </a:t>
            </a:r>
            <a:endParaRPr lang="en-GB" sz="3600" dirty="0">
              <a:solidFill>
                <a:srgbClr val="585858"/>
              </a:solidFill>
            </a:endParaRPr>
          </a:p>
          <a:p>
            <a:pPr marL="0" indent="0">
              <a:spcBef>
                <a:spcPts val="0"/>
              </a:spcBef>
              <a:buNone/>
            </a:pPr>
            <a:r>
              <a:rPr lang="en-GB" sz="3600" dirty="0">
                <a:solidFill>
                  <a:srgbClr val="585858"/>
                </a:solidFill>
              </a:rPr>
              <a:t> </a:t>
            </a:r>
            <a:r>
              <a:rPr lang="en-GB" sz="3600" dirty="0" smtClean="0">
                <a:solidFill>
                  <a:srgbClr val="585858"/>
                </a:solidFill>
              </a:rPr>
              <a:t>       </a:t>
            </a:r>
            <a:r>
              <a:rPr lang="en-GB" sz="3600" dirty="0" err="1" smtClean="0">
                <a:solidFill>
                  <a:srgbClr val="585858"/>
                </a:solidFill>
              </a:rPr>
              <a:t>squiral</a:t>
            </a:r>
            <a:r>
              <a:rPr lang="en-GB" sz="3600" dirty="0" smtClean="0">
                <a:solidFill>
                  <a:srgbClr val="585858"/>
                </a:solidFill>
              </a:rPr>
              <a:t> can be varied.</a:t>
            </a:r>
          </a:p>
          <a:p>
            <a:pPr marL="0" indent="0">
              <a:buNone/>
            </a:pPr>
            <a:endParaRPr lang="en-GB" sz="4400" dirty="0"/>
          </a:p>
        </p:txBody>
      </p:sp>
      <p:pic>
        <p:nvPicPr>
          <p:cNvPr id="1026" name="Picture 2" descr="Squ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3" y="3898"/>
            <a:ext cx="2187713" cy="2301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5556644" y="4884898"/>
            <a:ext cx="3551860" cy="1900363"/>
            <a:chOff x="-155038" y="2337230"/>
            <a:chExt cx="3551860" cy="190036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grpSp>
    </p:spTree>
    <p:extLst>
      <p:ext uri="{BB962C8B-B14F-4D97-AF65-F5344CB8AC3E}">
        <p14:creationId xmlns:p14="http://schemas.microsoft.com/office/powerpoint/2010/main" val="1854475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programs</a:t>
            </a:r>
          </a:p>
          <a:p>
            <a:r>
              <a:rPr lang="en-GB" sz="5400" b="1" dirty="0" smtClean="0">
                <a:solidFill>
                  <a:schemeClr val="bg1">
                    <a:lumMod val="50000"/>
                  </a:schemeClr>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0000">
            <a:off x="2005781" y="1313333"/>
            <a:ext cx="5871811" cy="31099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79358" y="3787019"/>
            <a:ext cx="3032969" cy="161146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5587579" y="5198669"/>
            <a:ext cx="3025681" cy="1646807"/>
          </a:xfrm>
          <a:prstGeom prst="rect">
            <a:avLst/>
          </a:prstGeom>
        </p:spPr>
      </p:pic>
      <p:sp>
        <p:nvSpPr>
          <p:cNvPr id="12"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spTree>
    <p:extLst>
      <p:ext uri="{BB962C8B-B14F-4D97-AF65-F5344CB8AC3E}">
        <p14:creationId xmlns:p14="http://schemas.microsoft.com/office/powerpoint/2010/main" val="2076387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1424" y="1119620"/>
            <a:ext cx="8100020" cy="5606640"/>
            <a:chOff x="3987534" y="3429355"/>
            <a:chExt cx="5156466" cy="342864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534" y="3429355"/>
              <a:ext cx="5156466" cy="3428645"/>
            </a:xfrm>
            <a:prstGeom prst="rect">
              <a:avLst/>
            </a:prstGeom>
          </p:spPr>
        </p:pic>
        <p:sp>
          <p:nvSpPr>
            <p:cNvPr id="10" name="TextBox 9"/>
            <p:cNvSpPr txBox="1"/>
            <p:nvPr/>
          </p:nvSpPr>
          <p:spPr>
            <a:xfrm>
              <a:off x="7323602" y="6488668"/>
              <a:ext cx="1805302" cy="369332"/>
            </a:xfrm>
            <a:prstGeom prst="rect">
              <a:avLst/>
            </a:prstGeom>
            <a:noFill/>
          </p:spPr>
          <p:txBody>
            <a:bodyPr wrap="none" rtlCol="0">
              <a:spAutoFit/>
            </a:bodyPr>
            <a:lstStyle/>
            <a:p>
              <a:r>
                <a:rPr lang="en-GB" dirty="0"/>
                <a:t> </a:t>
              </a:r>
              <a:r>
                <a:rPr lang="en-GB" sz="1000" dirty="0" smtClean="0">
                  <a:solidFill>
                    <a:srgbClr val="595959"/>
                  </a:solidFill>
                </a:rPr>
                <a:t>© Hanna </a:t>
              </a:r>
              <a:r>
                <a:rPr lang="en-GB" sz="1000" dirty="0" err="1" smtClean="0">
                  <a:solidFill>
                    <a:srgbClr val="595959"/>
                  </a:solidFill>
                </a:rPr>
                <a:t>Barbera</a:t>
              </a:r>
              <a:r>
                <a:rPr lang="en-GB" sz="1000" dirty="0" smtClean="0">
                  <a:solidFill>
                    <a:srgbClr val="595959"/>
                  </a:solidFill>
                </a:rPr>
                <a:t> Productions</a:t>
              </a:r>
              <a:endParaRPr lang="en-GB" sz="1000" dirty="0">
                <a:solidFill>
                  <a:srgbClr val="595959"/>
                </a:solidFill>
              </a:endParaRPr>
            </a:p>
          </p:txBody>
        </p:sp>
      </p:grpSp>
      <p:sp>
        <p:nvSpPr>
          <p:cNvPr id="3" name="Rectangle 2"/>
          <p:cNvSpPr/>
          <p:nvPr/>
        </p:nvSpPr>
        <p:spPr>
          <a:xfrm>
            <a:off x="7835462" y="5508743"/>
            <a:ext cx="1308538" cy="133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2</a:t>
            </a:r>
          </a:p>
        </p:txBody>
      </p:sp>
      <p:sp>
        <p:nvSpPr>
          <p:cNvPr id="4" name="TextBox 3"/>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923354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8877" y="5751871"/>
            <a:ext cx="1165123" cy="1106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Wacky Races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55902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spTree>
    <p:extLst>
      <p:ext uri="{BB962C8B-B14F-4D97-AF65-F5344CB8AC3E}">
        <p14:creationId xmlns:p14="http://schemas.microsoft.com/office/powerpoint/2010/main" val="3994471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4770537"/>
          </a:xfrm>
          <a:prstGeom prst="rect">
            <a:avLst/>
          </a:prstGeom>
        </p:spPr>
        <p:txBody>
          <a:bodyPr wrap="square">
            <a:spAutoFit/>
          </a:bodyPr>
          <a:lstStyle/>
          <a:p>
            <a:r>
              <a:rPr lang="en-GB" sz="4400" b="1" dirty="0" smtClean="0">
                <a:solidFill>
                  <a:srgbClr val="C00B0B"/>
                </a:solidFill>
              </a:rPr>
              <a:t>Game Setup</a:t>
            </a:r>
          </a:p>
          <a:p>
            <a:endParaRPr lang="en-GB" sz="3600" dirty="0" smtClean="0">
              <a:solidFill>
                <a:srgbClr val="595959"/>
              </a:solidFill>
            </a:endParaRPr>
          </a:p>
          <a:p>
            <a:r>
              <a:rPr lang="en-GB" sz="2800" dirty="0" smtClean="0">
                <a:solidFill>
                  <a:srgbClr val="595959"/>
                </a:solidFill>
              </a:rPr>
              <a:t>STEP </a:t>
            </a:r>
            <a:r>
              <a:rPr lang="en-GB" sz="2800" dirty="0">
                <a:solidFill>
                  <a:srgbClr val="595959"/>
                </a:solidFill>
              </a:rPr>
              <a:t>1: Create a ‘racetrack’ with start and finish line</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2: Select and resize six sprites with at least 2 costumes to allow for animation</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3: Work out how to get them all to line up on the starting line</a:t>
            </a:r>
            <a:r>
              <a:rPr lang="en-GB" sz="2800" dirty="0" smtClean="0">
                <a:solidFill>
                  <a:srgbClr val="595959"/>
                </a:solidFill>
              </a:rPr>
              <a:t>.</a:t>
            </a:r>
            <a:endParaRPr lang="en-GB" sz="2800" dirty="0">
              <a:solidFill>
                <a:srgbClr val="595959"/>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spTree>
    <p:extLst>
      <p:ext uri="{BB962C8B-B14F-4D97-AF65-F5344CB8AC3E}">
        <p14:creationId xmlns:p14="http://schemas.microsoft.com/office/powerpoint/2010/main" val="417255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GB" dirty="0" smtClean="0"/>
              <a:t>The Scratch/BYOB Screen</a:t>
            </a:r>
            <a:endParaRPr lang="en-GB" dirty="0"/>
          </a:p>
        </p:txBody>
      </p:sp>
      <p:pic>
        <p:nvPicPr>
          <p:cNvPr id="24594"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l="22708" t="22667" r="18125" b="12333"/>
          <a:stretch/>
        </p:blipFill>
        <p:spPr bwMode="auto">
          <a:xfrm>
            <a:off x="467544" y="1285875"/>
            <a:ext cx="81153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209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5755422"/>
          </a:xfrm>
          <a:prstGeom prst="rect">
            <a:avLst/>
          </a:prstGeom>
        </p:spPr>
        <p:txBody>
          <a:bodyPr wrap="square">
            <a:spAutoFit/>
          </a:bodyPr>
          <a:lstStyle/>
          <a:p>
            <a:r>
              <a:rPr lang="en-GB" sz="4400" b="1" dirty="0" smtClean="0">
                <a:solidFill>
                  <a:srgbClr val="C00B0B"/>
                </a:solidFill>
              </a:rPr>
              <a:t>Main Race</a:t>
            </a:r>
          </a:p>
          <a:p>
            <a:endParaRPr lang="en-GB" sz="3600" dirty="0" smtClean="0"/>
          </a:p>
          <a:p>
            <a:r>
              <a:rPr lang="en-GB" sz="2800" dirty="0">
                <a:solidFill>
                  <a:srgbClr val="595959"/>
                </a:solidFill>
              </a:rPr>
              <a:t>STEP 4: G</a:t>
            </a:r>
            <a:r>
              <a:rPr lang="en-GB" sz="2800" dirty="0" smtClean="0">
                <a:solidFill>
                  <a:srgbClr val="595959"/>
                </a:solidFill>
              </a:rPr>
              <a:t>et </a:t>
            </a:r>
            <a:r>
              <a:rPr lang="en-GB" sz="2800" dirty="0">
                <a:solidFill>
                  <a:srgbClr val="595959"/>
                </a:solidFill>
              </a:rPr>
              <a:t>one </a:t>
            </a:r>
            <a:r>
              <a:rPr lang="en-GB" sz="2800" dirty="0" smtClean="0">
                <a:solidFill>
                  <a:srgbClr val="595959"/>
                </a:solidFill>
              </a:rPr>
              <a:t>sprite </a:t>
            </a:r>
            <a:r>
              <a:rPr lang="en-GB" sz="2800" dirty="0">
                <a:solidFill>
                  <a:srgbClr val="595959"/>
                </a:solidFill>
              </a:rPr>
              <a:t>to race across the screen </a:t>
            </a:r>
          </a:p>
          <a:p>
            <a:endParaRPr lang="en-GB" sz="2800" dirty="0" smtClean="0">
              <a:solidFill>
                <a:srgbClr val="595959"/>
              </a:solidFill>
            </a:endParaRPr>
          </a:p>
          <a:p>
            <a:r>
              <a:rPr lang="en-GB" sz="2800" dirty="0" smtClean="0">
                <a:solidFill>
                  <a:srgbClr val="595959"/>
                </a:solidFill>
              </a:rPr>
              <a:t>STEP 4a: And stop </a:t>
            </a:r>
            <a:r>
              <a:rPr lang="en-GB" sz="2800" dirty="0">
                <a:solidFill>
                  <a:srgbClr val="595959"/>
                </a:solidFill>
              </a:rPr>
              <a:t>on the finish line</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5: </a:t>
            </a:r>
            <a:r>
              <a:rPr lang="en-GB" sz="2800" dirty="0" smtClean="0">
                <a:solidFill>
                  <a:srgbClr val="595959"/>
                </a:solidFill>
              </a:rPr>
              <a:t>Apply </a:t>
            </a:r>
            <a:r>
              <a:rPr lang="en-GB" sz="2800" dirty="0">
                <a:solidFill>
                  <a:srgbClr val="595959"/>
                </a:solidFill>
              </a:rPr>
              <a:t>to all six </a:t>
            </a:r>
            <a:r>
              <a:rPr lang="en-GB" sz="2800" dirty="0" smtClean="0">
                <a:solidFill>
                  <a:srgbClr val="595959"/>
                </a:solidFill>
              </a:rPr>
              <a:t>sprites - but they must </a:t>
            </a:r>
            <a:r>
              <a:rPr lang="en-GB" sz="2800" dirty="0">
                <a:solidFill>
                  <a:srgbClr val="595959"/>
                </a:solidFill>
              </a:rPr>
              <a:t>race at a random speed</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6: Work out how to get them all to start racing together.</a:t>
            </a:r>
          </a:p>
          <a:p>
            <a:endParaRPr lang="en-GB" sz="3600" dirty="0" smtClean="0"/>
          </a:p>
        </p:txBody>
      </p:sp>
      <p:sp>
        <p:nvSpPr>
          <p:cNvPr id="4" name="TextBox 3"/>
          <p:cNvSpPr txBox="1"/>
          <p:nvPr/>
        </p:nvSpPr>
        <p:spPr>
          <a:xfrm>
            <a:off x="2573356" y="6170777"/>
            <a:ext cx="4839210" cy="461665"/>
          </a:xfrm>
          <a:prstGeom prst="rect">
            <a:avLst/>
          </a:prstGeom>
          <a:noFill/>
          <a:ln w="76200">
            <a:solidFill>
              <a:srgbClr val="C00000"/>
            </a:solidFill>
          </a:ln>
        </p:spPr>
        <p:txBody>
          <a:bodyPr wrap="none" rtlCol="0">
            <a:spAutoFit/>
          </a:bodyPr>
          <a:lstStyle/>
          <a:p>
            <a:r>
              <a:rPr lang="en-GB" sz="2400" b="1" dirty="0" smtClean="0">
                <a:solidFill>
                  <a:srgbClr val="C00B0B"/>
                </a:solidFill>
              </a:rPr>
              <a:t>What constructs might we use here?</a:t>
            </a:r>
            <a:endParaRPr lang="en-GB" sz="2400" b="1" dirty="0">
              <a:solidFill>
                <a:srgbClr val="C00B0B"/>
              </a:solidFill>
            </a:endParaRPr>
          </a:p>
        </p:txBody>
      </p:sp>
      <p:sp>
        <p:nvSpPr>
          <p:cNvPr id="5" name="Freeform 4"/>
          <p:cNvSpPr/>
          <p:nvPr/>
        </p:nvSpPr>
        <p:spPr>
          <a:xfrm>
            <a:off x="7452320" y="3068960"/>
            <a:ext cx="1259150" cy="3312368"/>
          </a:xfrm>
          <a:custGeom>
            <a:avLst/>
            <a:gdLst>
              <a:gd name="connsiteX0" fmla="*/ 0 w 1687684"/>
              <a:gd name="connsiteY0" fmla="*/ 3599543 h 3599543"/>
              <a:gd name="connsiteX1" fmla="*/ 1683658 w 1687684"/>
              <a:gd name="connsiteY1" fmla="*/ 1494971 h 3599543"/>
              <a:gd name="connsiteX2" fmla="*/ 377372 w 1687684"/>
              <a:gd name="connsiteY2" fmla="*/ 0 h 3599543"/>
            </a:gdLst>
            <a:ahLst/>
            <a:cxnLst>
              <a:cxn ang="0">
                <a:pos x="connsiteX0" y="connsiteY0"/>
              </a:cxn>
              <a:cxn ang="0">
                <a:pos x="connsiteX1" y="connsiteY1"/>
              </a:cxn>
              <a:cxn ang="0">
                <a:pos x="connsiteX2" y="connsiteY2"/>
              </a:cxn>
            </a:cxnLst>
            <a:rect l="l" t="t" r="r" b="b"/>
            <a:pathLst>
              <a:path w="1687684" h="3599543">
                <a:moveTo>
                  <a:pt x="0" y="3599543"/>
                </a:moveTo>
                <a:cubicBezTo>
                  <a:pt x="810381" y="2847219"/>
                  <a:pt x="1620763" y="2094895"/>
                  <a:pt x="1683658" y="1494971"/>
                </a:cubicBezTo>
                <a:cubicBezTo>
                  <a:pt x="1746553" y="895047"/>
                  <a:pt x="1061962" y="447523"/>
                  <a:pt x="377372"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0000">
            <a:off x="6106875" y="2889710"/>
            <a:ext cx="1825831" cy="96704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0000">
            <a:off x="7562444" y="2065458"/>
            <a:ext cx="1840193" cy="972725"/>
          </a:xfrm>
          <a:prstGeom prst="rect">
            <a:avLst/>
          </a:prstGeom>
        </p:spPr>
      </p:pic>
    </p:spTree>
    <p:extLst>
      <p:ext uri="{BB962C8B-B14F-4D97-AF65-F5344CB8AC3E}">
        <p14:creationId xmlns:p14="http://schemas.microsoft.com/office/powerpoint/2010/main" val="2972025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85858"/>
      </a:hlink>
      <a:folHlink>
        <a:srgbClr val="D8D8D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21032</TotalTime>
  <Words>15094</Words>
  <Application>Microsoft Office PowerPoint</Application>
  <PresentationFormat>On-screen Show (4:3)</PresentationFormat>
  <Paragraphs>1802</Paragraphs>
  <Slides>188</Slides>
  <Notes>182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188</vt:i4>
      </vt:variant>
    </vt:vector>
  </HeadingPairs>
  <TitlesOfParts>
    <vt:vector size="199" baseType="lpstr">
      <vt:lpstr>ＭＳ Ｐゴシック</vt:lpstr>
      <vt:lpstr>Arial</vt:lpstr>
      <vt:lpstr>Arial Black</vt:lpstr>
      <vt:lpstr>Calibri</vt:lpstr>
      <vt:lpstr>Calibri Light</vt:lpstr>
      <vt:lpstr>Courier New</vt:lpstr>
      <vt:lpstr>Gill Sans MT</vt:lpstr>
      <vt:lpstr>Lucida Sans Unicode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Laying Firm Foundations</vt:lpstr>
      <vt:lpstr>Laying Firm Foundations</vt:lpstr>
      <vt:lpstr>PowerPoint Presentation</vt:lpstr>
      <vt:lpstr>The Big Picture</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make some music!</vt:lpstr>
      <vt:lpstr>PowerPoint Presentation</vt:lpstr>
      <vt:lpstr>PowerPoint Presentation</vt:lpstr>
      <vt:lpstr>PowerPoint Presentation</vt:lpstr>
      <vt:lpstr>PowerPoint Presentation</vt:lpstr>
      <vt:lpstr>Making Music</vt:lpstr>
      <vt:lpstr>Understanding notes</vt:lpstr>
      <vt:lpstr>PowerPoint Presentation</vt:lpstr>
      <vt:lpstr>PowerPoint Presentation</vt:lpstr>
      <vt:lpstr>PowerPoint Presentation</vt:lpstr>
      <vt:lpstr>Can we spot a repeating pattern?</vt:lpstr>
      <vt:lpstr>PowerPoint Presentation</vt:lpstr>
      <vt:lpstr>PowerPoint Presentation</vt:lpstr>
      <vt:lpstr>Can we spot another repeating tune?</vt:lpstr>
      <vt:lpstr>The trouble with a long script?</vt:lpstr>
      <vt:lpstr>The trouble with a long script?</vt:lpstr>
      <vt:lpstr>‘Songline’ blocks …</vt:lpstr>
      <vt:lpstr>‘Songline’ blocks … </vt:lpstr>
      <vt:lpstr>‘Songline’ blocks … make code clearer</vt:lpstr>
      <vt:lpstr>‘Songline’ blocks … make code clearer</vt:lpstr>
      <vt:lpstr>Higher level abstraction … a song block!</vt:lpstr>
      <vt:lpstr>The steps so far …</vt:lpstr>
      <vt:lpstr>A complex problem … playing a round</vt:lpstr>
      <vt:lpstr>A complex problem … playing a round</vt:lpstr>
      <vt:lpstr>A complex problem … playing a round</vt:lpstr>
      <vt:lpstr>In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Programs</vt:lpstr>
      <vt:lpstr>= Programs</vt:lpstr>
      <vt:lpstr>= Programs</vt:lpstr>
      <vt:lpstr>PowerPoint Presentation</vt:lpstr>
      <vt:lpstr>Key Concept: Variable</vt:lpstr>
      <vt:lpstr>Variables</vt:lpstr>
      <vt:lpstr>Variables</vt:lpstr>
      <vt:lpstr>Variables</vt:lpstr>
      <vt:lpstr>Variables</vt:lpstr>
      <vt:lpstr>Variables</vt:lpstr>
      <vt:lpstr>Variables</vt:lpstr>
      <vt:lpstr>Variables</vt:lpstr>
      <vt:lpstr>Variable Challenge</vt:lpstr>
      <vt:lpstr>Investigation</vt:lpstr>
      <vt:lpstr>PowerPoint Presentation</vt:lpstr>
      <vt:lpstr>PowerPoint Presentation</vt:lpstr>
      <vt:lpstr>PowerPoint Presentation</vt:lpstr>
      <vt:lpstr>PowerPoint Presentation</vt:lpstr>
      <vt:lpstr>PowerPoint Presentation</vt:lpstr>
      <vt:lpstr>The Scratch/BYOB Screen</vt:lpstr>
      <vt:lpstr>PowerPoint Presentation</vt:lpstr>
      <vt:lpstr>PowerPoint Presentation</vt:lpstr>
      <vt:lpstr>PowerPoint Presentation</vt:lpstr>
      <vt:lpstr>PowerPoint Presentation</vt:lpstr>
      <vt:lpstr>A step too far?</vt:lpstr>
      <vt:lpstr>Other Projects</vt:lpstr>
      <vt:lpstr>Other Projects</vt:lpstr>
      <vt:lpstr>Other Projects</vt:lpstr>
      <vt:lpstr>PowerPoint Presentation</vt:lpstr>
      <vt:lpstr>PowerPoint Presentation</vt:lpstr>
      <vt:lpstr>PowerPoint Presentation</vt:lpstr>
      <vt:lpstr>PowerPoint Presentation</vt:lpstr>
      <vt:lpstr>PowerPoint Presentation</vt:lpstr>
      <vt:lpstr>Learning by doing</vt:lpstr>
      <vt:lpstr>PowerPoint Presentation</vt:lpstr>
      <vt:lpstr>PowerPoint Presentation</vt:lpstr>
      <vt:lpstr>PowerPoint Presentation</vt:lpstr>
      <vt:lpstr>PowerPoint Presentation</vt:lpstr>
      <vt:lpstr>PowerPoint Presentation</vt:lpstr>
      <vt:lpstr>PowerPoint Presentation</vt:lpstr>
      <vt:lpstr>Quick Challenge</vt:lpstr>
      <vt:lpstr>PowerPoint Presentation</vt:lpstr>
      <vt:lpstr>PowerPoint Presentation</vt:lpstr>
      <vt:lpstr>PowerPoint Presentation</vt:lpstr>
      <vt:lpstr>Writing Instructions</vt:lpstr>
      <vt:lpstr>Efficiency Matters</vt:lpstr>
      <vt:lpstr>Efficiency Matters</vt:lpstr>
      <vt:lpstr>PowerPoint Presentation</vt:lpstr>
      <vt:lpstr>Repetition Practice</vt:lpstr>
      <vt:lpstr>Repetition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……paint a trail as you go</vt:lpstr>
      <vt:lpstr>PowerPoint Presentation</vt:lpstr>
      <vt:lpstr>PowerPoint Presentation</vt:lpstr>
      <vt:lpstr>PowerPoint Presentation</vt:lpstr>
      <vt:lpstr>PowerPoint Presentation</vt:lpstr>
      <vt:lpstr>PowerPoint Presentation</vt:lpstr>
      <vt:lpstr>Challenge 1</vt:lpstr>
      <vt:lpstr>Challenge 1</vt:lpstr>
      <vt:lpstr>Challenge 1</vt:lpstr>
      <vt:lpstr>PowerPoint Presentation</vt:lpstr>
      <vt:lpstr>Robo’s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Big Challenges (1)</vt:lpstr>
      <vt:lpstr>PowerPoint Presentation</vt:lpstr>
      <vt:lpstr>Two Big Challenges (2)</vt:lpstr>
      <vt:lpstr>PowerPoint Presentation</vt:lpstr>
      <vt:lpstr>PowerPoint Presentation</vt:lpstr>
      <vt:lpstr>Thinking About Repetition</vt:lpstr>
      <vt:lpstr>Thinking About Repetition</vt:lpstr>
      <vt:lpstr>Thinking About Repetition</vt:lpstr>
      <vt:lpstr>Thinking A Bit More About Repetition</vt:lpstr>
      <vt:lpstr>Thinking A Bit More About Repetition</vt:lpstr>
      <vt:lpstr>PowerPoint Presentation</vt:lpstr>
      <vt:lpstr>Thinking A Bit More About Repetition</vt:lpstr>
      <vt:lpstr>Two Stages</vt:lpstr>
      <vt:lpstr>Two Stages</vt:lpstr>
      <vt:lpstr>Two Stages</vt:lpstr>
      <vt:lpstr>Two Stages</vt:lpstr>
      <vt:lpstr>A Quick Challenge</vt:lpstr>
      <vt:lpstr>A Quick Challenge</vt:lpstr>
      <vt:lpstr>A Quick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993</cp:revision>
  <dcterms:created xsi:type="dcterms:W3CDTF">2013-10-17T07:30:44Z</dcterms:created>
  <dcterms:modified xsi:type="dcterms:W3CDTF">2017-05-24T12:38:44Z</dcterms:modified>
</cp:coreProperties>
</file>