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5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8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14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2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3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72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62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7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42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4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5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409C9-D9B2-4A6D-8349-43922820E248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1268D-008C-4ACC-BE0A-3BA0A5CEE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49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Assessing CT with MCQs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CAS Assessment Working Group</a:t>
            </a:r>
          </a:p>
          <a:p>
            <a:r>
              <a:rPr lang="en-GB" dirty="0" smtClean="0"/>
              <a:t>11-12-15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8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have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Is it possible to assess computational thinking?</a:t>
            </a:r>
          </a:p>
          <a:p>
            <a:pPr lvl="0"/>
            <a:r>
              <a:rPr lang="en-GB" dirty="0" smtClean="0"/>
              <a:t>Difference </a:t>
            </a:r>
            <a:r>
              <a:rPr lang="en-GB" dirty="0"/>
              <a:t>of opinion about this, even in this room.  </a:t>
            </a:r>
          </a:p>
          <a:p>
            <a:pPr lvl="0"/>
            <a:r>
              <a:rPr lang="en-GB" dirty="0" smtClean="0"/>
              <a:t>Even when we think we’re assessing CT, we struggle to describe what we’re assessing.</a:t>
            </a:r>
            <a:endParaRPr lang="en-GB" dirty="0"/>
          </a:p>
          <a:p>
            <a:pPr lvl="0"/>
            <a:r>
              <a:rPr lang="en-GB" dirty="0" smtClean="0"/>
              <a:t>So</a:t>
            </a:r>
            <a:r>
              <a:rPr lang="en-GB" dirty="0"/>
              <a:t>, rather than ask if we can assess CT, let’s just try.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264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Differentiation based on Bloom’s Taxonomy</a:t>
            </a:r>
          </a:p>
          <a:p>
            <a:pPr lvl="0"/>
            <a:r>
              <a:rPr lang="en-GB" dirty="0"/>
              <a:t>Simple rules for constructing MCQs</a:t>
            </a:r>
          </a:p>
          <a:p>
            <a:pPr lvl="0"/>
            <a:r>
              <a:rPr lang="en-GB" dirty="0"/>
              <a:t>Analysis &amp; evaluation of some existing questions</a:t>
            </a:r>
          </a:p>
          <a:p>
            <a:pPr lvl="0"/>
            <a:r>
              <a:rPr lang="en-GB" dirty="0"/>
              <a:t>Develop questions based on KS3 POS</a:t>
            </a:r>
          </a:p>
          <a:p>
            <a:pPr lvl="0"/>
            <a:r>
              <a:rPr lang="en-GB" dirty="0"/>
              <a:t>Establish criteria to guide question </a:t>
            </a:r>
            <a:r>
              <a:rPr lang="en-GB" dirty="0" smtClean="0"/>
              <a:t>development</a:t>
            </a:r>
          </a:p>
          <a:p>
            <a:pPr lvl="0"/>
            <a:r>
              <a:rPr lang="en-GB" dirty="0" smtClean="0"/>
              <a:t>What have we learned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85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Differentiation via Bloom’s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378190" cy="4351338"/>
          </a:xfrm>
        </p:spPr>
        <p:txBody>
          <a:bodyPr>
            <a:normAutofit/>
          </a:bodyPr>
          <a:lstStyle/>
          <a:p>
            <a:r>
              <a:rPr lang="en-GB" dirty="0" smtClean="0"/>
              <a:t>Let’s attempt </a:t>
            </a:r>
            <a:r>
              <a:rPr lang="en-GB" dirty="0"/>
              <a:t>to differentiate the questions based on Bloom’s Taxonomy.  </a:t>
            </a:r>
            <a:endParaRPr lang="en-GB" dirty="0" smtClean="0"/>
          </a:p>
          <a:p>
            <a:r>
              <a:rPr lang="en-GB" dirty="0" smtClean="0"/>
              <a:t>For </a:t>
            </a:r>
            <a:r>
              <a:rPr lang="en-GB" dirty="0"/>
              <a:t>our exercise, the ordering is not so important, so either the original or revised will be fine. </a:t>
            </a:r>
          </a:p>
          <a:p>
            <a:r>
              <a:rPr lang="en-GB" dirty="0" smtClean="0"/>
              <a:t>design </a:t>
            </a:r>
            <a:r>
              <a:rPr lang="en-GB" dirty="0"/>
              <a:t>a flowchart </a:t>
            </a:r>
            <a:r>
              <a:rPr lang="en-GB" dirty="0" smtClean="0"/>
              <a:t>to find the </a:t>
            </a:r>
            <a:r>
              <a:rPr lang="en-GB" dirty="0"/>
              <a:t>largest of three </a:t>
            </a:r>
            <a:r>
              <a:rPr lang="en-GB" dirty="0" smtClean="0"/>
              <a:t>numbers</a:t>
            </a:r>
          </a:p>
          <a:p>
            <a:pPr lvl="1"/>
            <a:r>
              <a:rPr lang="en-GB" dirty="0" smtClean="0"/>
              <a:t>remembering </a:t>
            </a:r>
            <a:r>
              <a:rPr lang="en-GB" dirty="0"/>
              <a:t>of the flowchart </a:t>
            </a:r>
            <a:r>
              <a:rPr lang="en-GB" dirty="0" smtClean="0"/>
              <a:t>symbols</a:t>
            </a:r>
          </a:p>
          <a:p>
            <a:pPr lvl="1"/>
            <a:r>
              <a:rPr lang="en-GB" dirty="0" smtClean="0"/>
              <a:t>understanding </a:t>
            </a:r>
            <a:r>
              <a:rPr lang="en-GB" dirty="0"/>
              <a:t>what a flowchart is </a:t>
            </a:r>
            <a:r>
              <a:rPr lang="en-GB" dirty="0" smtClean="0"/>
              <a:t>for</a:t>
            </a:r>
          </a:p>
          <a:p>
            <a:pPr lvl="1"/>
            <a:r>
              <a:rPr lang="en-GB" dirty="0" smtClean="0"/>
              <a:t>applying </a:t>
            </a:r>
            <a:r>
              <a:rPr lang="en-GB" dirty="0"/>
              <a:t>a known process for joining the </a:t>
            </a:r>
            <a:r>
              <a:rPr lang="en-GB" dirty="0" smtClean="0"/>
              <a:t>symbols</a:t>
            </a:r>
          </a:p>
          <a:p>
            <a:pPr lvl="1"/>
            <a:r>
              <a:rPr lang="en-GB" dirty="0" smtClean="0"/>
              <a:t>analysing </a:t>
            </a:r>
            <a:r>
              <a:rPr lang="en-GB" dirty="0"/>
              <a:t>the requirements for comparing </a:t>
            </a:r>
            <a:r>
              <a:rPr lang="en-GB" dirty="0" smtClean="0"/>
              <a:t>numbers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creating</a:t>
            </a:r>
            <a:r>
              <a:rPr lang="en-GB" dirty="0" smtClean="0"/>
              <a:t> </a:t>
            </a:r>
            <a:r>
              <a:rPr lang="en-GB" dirty="0"/>
              <a:t>a potential flowchart solution.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89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MCQ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Make the stem meaningful to set the context and only contain relevant information.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Use plausible distractors (misconceptions, past incorrect answers, faulty logic)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Make all questions have five options to reduce guessing effect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Emphasise higher-level thinking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Keep options similar in length and grammatical construction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Balance placement of the correct response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Make sure questions and responses are grammatically correct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Avoid the use of negative questions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Use only one correct option or one option that is clearly the best</a:t>
            </a:r>
          </a:p>
          <a:p>
            <a:pPr lvl="0">
              <a:lnSpc>
                <a:spcPct val="134000"/>
              </a:lnSpc>
              <a:spcBef>
                <a:spcPts val="600"/>
              </a:spcBef>
            </a:pPr>
            <a:r>
              <a:rPr lang="en-GB" dirty="0"/>
              <a:t>Avoid ‘all of the above’ and ‘none of the above</a:t>
            </a:r>
            <a:r>
              <a:rPr lang="en-GB" dirty="0" smtClean="0"/>
              <a:t>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16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Does it assess CT?  What aspect?</a:t>
            </a:r>
          </a:p>
          <a:p>
            <a:r>
              <a:rPr lang="en-GB" dirty="0" smtClean="0"/>
              <a:t>Is it well designed?  Why?  Why not?</a:t>
            </a:r>
          </a:p>
          <a:p>
            <a:r>
              <a:rPr lang="en-GB" dirty="0" smtClean="0"/>
              <a:t>Is it accessible by KS3 pupils?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123288" y="5807631"/>
            <a:ext cx="1348895" cy="40011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15 minutes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3360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Lucky Dip</a:t>
            </a:r>
          </a:p>
          <a:p>
            <a:pPr lvl="1"/>
            <a:r>
              <a:rPr lang="en-GB" dirty="0" smtClean="0"/>
              <a:t>9 statements from the KS3 POS</a:t>
            </a:r>
          </a:p>
          <a:p>
            <a:pPr lvl="1"/>
            <a:r>
              <a:rPr lang="en-GB" dirty="0" smtClean="0"/>
              <a:t>Groups</a:t>
            </a:r>
          </a:p>
          <a:p>
            <a:pPr lvl="1"/>
            <a:r>
              <a:rPr lang="en-GB" dirty="0" smtClean="0"/>
              <a:t>1 MCQ question differentiated at apply, analyse, create, or evaluate</a:t>
            </a:r>
          </a:p>
          <a:p>
            <a:pPr lvl="1"/>
            <a:endParaRPr lang="en-GB" dirty="0"/>
          </a:p>
          <a:p>
            <a:r>
              <a:rPr lang="en-GB" dirty="0" smtClean="0"/>
              <a:t>Hand around or display to share and feedback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123288" y="5807631"/>
            <a:ext cx="1348895" cy="40011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15 minutes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287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Criteria for good CT MCQs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Group discussion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123288" y="5807631"/>
            <a:ext cx="1348895" cy="40011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15 minutes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3835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 – what have we learned?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28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347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Assessing CT with MCQs</vt:lpstr>
      <vt:lpstr>We have questions</vt:lpstr>
      <vt:lpstr>Agenda</vt:lpstr>
      <vt:lpstr>Differentiation via Bloom’s</vt:lpstr>
      <vt:lpstr>MCQ rules</vt:lpstr>
      <vt:lpstr>Evaluate questions</vt:lpstr>
      <vt:lpstr>DIY </vt:lpstr>
      <vt:lpstr>Criteria for good CT MCQs</vt:lpstr>
      <vt:lpstr>Plenary – what have we learned?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CT</dc:title>
  <dc:creator>CSelby</dc:creator>
  <cp:lastModifiedBy>CSelby</cp:lastModifiedBy>
  <cp:revision>4</cp:revision>
  <dcterms:created xsi:type="dcterms:W3CDTF">2015-11-25T20:40:41Z</dcterms:created>
  <dcterms:modified xsi:type="dcterms:W3CDTF">2015-11-25T21:26:16Z</dcterms:modified>
</cp:coreProperties>
</file>